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2"/>
  </p:notesMasterIdLst>
  <p:handoutMasterIdLst>
    <p:handoutMasterId r:id="rId53"/>
  </p:handoutMasterIdLst>
  <p:sldIdLst>
    <p:sldId id="724" r:id="rId3"/>
    <p:sldId id="725" r:id="rId4"/>
    <p:sldId id="649" r:id="rId5"/>
    <p:sldId id="650" r:id="rId6"/>
    <p:sldId id="800" r:id="rId7"/>
    <p:sldId id="592" r:id="rId8"/>
    <p:sldId id="796" r:id="rId9"/>
    <p:sldId id="797" r:id="rId10"/>
    <p:sldId id="734" r:id="rId11"/>
    <p:sldId id="836" r:id="rId12"/>
    <p:sldId id="669" r:id="rId13"/>
    <p:sldId id="738" r:id="rId14"/>
    <p:sldId id="867" r:id="rId15"/>
    <p:sldId id="860" r:id="rId16"/>
    <p:sldId id="805" r:id="rId17"/>
    <p:sldId id="806" r:id="rId18"/>
    <p:sldId id="807" r:id="rId19"/>
    <p:sldId id="808" r:id="rId20"/>
    <p:sldId id="775" r:id="rId21"/>
    <p:sldId id="822" r:id="rId22"/>
    <p:sldId id="776" r:id="rId23"/>
    <p:sldId id="842" r:id="rId24"/>
    <p:sldId id="843" r:id="rId25"/>
    <p:sldId id="844" r:id="rId26"/>
    <p:sldId id="872" r:id="rId27"/>
    <p:sldId id="873" r:id="rId28"/>
    <p:sldId id="874" r:id="rId29"/>
    <p:sldId id="875" r:id="rId30"/>
    <p:sldId id="876" r:id="rId31"/>
    <p:sldId id="868" r:id="rId32"/>
    <p:sldId id="869" r:id="rId33"/>
    <p:sldId id="870" r:id="rId34"/>
    <p:sldId id="871" r:id="rId35"/>
    <p:sldId id="859" r:id="rId36"/>
    <p:sldId id="809" r:id="rId37"/>
    <p:sldId id="810" r:id="rId38"/>
    <p:sldId id="811" r:id="rId39"/>
    <p:sldId id="812" r:id="rId40"/>
    <p:sldId id="813" r:id="rId41"/>
    <p:sldId id="814" r:id="rId42"/>
    <p:sldId id="815" r:id="rId43"/>
    <p:sldId id="816" r:id="rId44"/>
    <p:sldId id="823" r:id="rId45"/>
    <p:sldId id="751" r:id="rId46"/>
    <p:sldId id="753" r:id="rId47"/>
    <p:sldId id="754" r:id="rId48"/>
    <p:sldId id="827" r:id="rId49"/>
    <p:sldId id="828" r:id="rId50"/>
    <p:sldId id="801" r:id="rId51"/>
  </p:sldIdLst>
  <p:sldSz cx="10077450" cy="7562850"/>
  <p:notesSz cx="7772400" cy="10058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50"/>
    <a:srgbClr val="8EB4E3"/>
    <a:srgbClr val="FF3300"/>
    <a:srgbClr val="070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8" autoAdjust="0"/>
    <p:restoredTop sz="94643" autoAdjust="0"/>
  </p:normalViewPr>
  <p:slideViewPr>
    <p:cSldViewPr snapToGrid="0">
      <p:cViewPr varScale="1">
        <p:scale>
          <a:sx n="147" d="100"/>
          <a:sy n="147" d="100"/>
        </p:scale>
        <p:origin x="408" y="208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496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587500" y="1006475"/>
            <a:ext cx="4595813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3011" name="Notes Placeholder 2"/>
          <p:cNvSpPr txBox="1">
            <a:spLocks noGrp="1"/>
          </p:cNvSpPr>
          <p:nvPr>
            <p:ph type="body" sz="quarter" idx="3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6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00" indent="-215900" algn="l" rtl="0" eaLnBrk="0" fontAlgn="base" hangingPunct="0">
      <a:spcBef>
        <a:spcPct val="30000"/>
      </a:spcBef>
      <a:spcAft>
        <a:spcPct val="0"/>
      </a:spcAft>
      <a:defRPr lang="en-US" sz="2000">
        <a:solidFill>
          <a:schemeClr val="tx1"/>
        </a:solidFill>
        <a:latin typeface="Times New Roman" pitchFamily="18"/>
        <a:ea typeface="Tahoma" pitchFamily="2"/>
        <a:cs typeface="Tahoma" pitchFamily="2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Tahom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589088" y="1006475"/>
            <a:ext cx="4592637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73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5701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469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55917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1" y="4787640"/>
            <a:ext cx="5407200" cy="3826440"/>
          </a:xfrm>
        </p:spPr>
        <p:txBody>
          <a:bodyPr/>
          <a:lstStyle/>
          <a:p>
            <a:r>
              <a:rPr lang="en-US" sz="3200" b="1" dirty="0">
                <a:solidFill>
                  <a:srgbClr val="000000"/>
                </a:solidFill>
                <a:latin typeface="Thorndale" pitchFamily="18"/>
                <a:cs typeface="Arial Unicode MS" pitchFamily="2"/>
              </a:rPr>
              <a:t>Many more spiller frames than shown</a:t>
            </a:r>
          </a:p>
        </p:txBody>
      </p:sp>
    </p:spTree>
    <p:extLst>
      <p:ext uri="{BB962C8B-B14F-4D97-AF65-F5344CB8AC3E}">
        <p14:creationId xmlns:p14="http://schemas.microsoft.com/office/powerpoint/2010/main" val="19225276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1589088" y="1006475"/>
            <a:ext cx="4592637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44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5177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45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8648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HEYU is homage to the Borroughs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46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45827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2637" cy="3446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402561" y="9553734"/>
            <a:ext cx="3368040" cy="502920"/>
          </a:xfrm>
          <a:prstGeom prst="rect">
            <a:avLst/>
          </a:prstGeom>
        </p:spPr>
        <p:txBody>
          <a:bodyPr lIns="101882" tIns="50941" rIns="101882" bIns="50941"/>
          <a:lstStyle/>
          <a:p>
            <a:fld id="{82AAEE83-BCDC-42B5-A94C-0C6EF62C139E}" type="slidenum">
              <a:rPr lang="sv-SE" smtClean="0"/>
              <a:t>47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50389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589088" y="1006475"/>
            <a:ext cx="4592637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589088" y="1006475"/>
            <a:ext cx="4592637" cy="34464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w="25400" cap="flat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1185121" y="4787639"/>
            <a:ext cx="5407199" cy="3826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707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79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192582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1959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0366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868809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0995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416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0299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39521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797933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643576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53068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2147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31144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7062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3549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4099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75631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05030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30863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NUL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the title text format</a:t>
            </a:r>
          </a:p>
        </p:txBody>
      </p:sp>
      <p:sp>
        <p:nvSpPr>
          <p:cNvPr id="1027" name="Text Placeholder 2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cs typeface="Tahoma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ts val="1413"/>
        </a:spcAft>
        <a:defRPr lang="en-US" sz="3200">
          <a:solidFill>
            <a:schemeClr val="tx1"/>
          </a:solidFill>
          <a:latin typeface="Times New Roman" pitchFamily="18"/>
          <a:ea typeface="Tahoma" pitchFamily="2"/>
          <a:cs typeface="Tahoma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Tahoma" pitchFamily="34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E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6600" y="6575425"/>
            <a:ext cx="1647825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438" y="7315200"/>
            <a:ext cx="915987" cy="23018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5 December 2017</a:t>
            </a:r>
            <a:endParaRPr lang="en-US" sz="1600" b="1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0450" y="7199313"/>
            <a:ext cx="282575" cy="2667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CED9C81C-C869-485F-AD06-6734BEBEBB8B}" type="slidenum">
              <a:rPr>
                <a:solidFill>
                  <a:schemeClr val="bg2"/>
                </a:solidFill>
                <a:latin typeface="+mn-lt"/>
                <a:cs typeface="+mn-cs"/>
              </a:rPr>
              <a:pPr algn="ctr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2000" b="1" dirty="0"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413" y="7316788"/>
            <a:ext cx="1744004" cy="2359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Mill Computing, Inc.</a:t>
            </a:r>
            <a:endParaRPr lang="en-US" sz="1600" dirty="0"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26138" y="7316788"/>
            <a:ext cx="1304925" cy="2365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 pending</a:t>
            </a:r>
          </a:p>
        </p:txBody>
      </p:sp>
      <p:sp>
        <p:nvSpPr>
          <p:cNvPr id="2055" name="Title Placeholder 6"/>
          <p:cNvSpPr txBox="1">
            <a:spLocks noGrp="1"/>
          </p:cNvSpPr>
          <p:nvPr>
            <p:ph type="title"/>
          </p:nvPr>
        </p:nvSpPr>
        <p:spPr bwMode="auto">
          <a:xfrm>
            <a:off x="739775" y="627063"/>
            <a:ext cx="8605838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2056" name="Text Placeholder 7"/>
          <p:cNvSpPr txBox="1">
            <a:spLocks noGrp="1"/>
          </p:cNvSpPr>
          <p:nvPr>
            <p:ph type="body" idx="1"/>
          </p:nvPr>
        </p:nvSpPr>
        <p:spPr bwMode="auto">
          <a:xfrm>
            <a:off x="739775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3200" b="1">
          <a:solidFill>
            <a:srgbClr val="00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FF00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31800" indent="-323850" algn="l" rtl="0" eaLnBrk="0" fontAlgn="base" hangingPunct="0">
        <a:spcBef>
          <a:spcPct val="0"/>
        </a:spcBef>
        <a:spcAft>
          <a:spcPts val="1413"/>
        </a:spcAft>
        <a:defRPr lang="en-US" sz="2400" b="1">
          <a:solidFill>
            <a:srgbClr val="FFFF00"/>
          </a:solidFill>
          <a:latin typeface="Arial" pitchFamily="34"/>
          <a:ea typeface="Arial Unicode MS" pitchFamily="34" charset="-128"/>
          <a:cs typeface="Arial Unicode MS" pitchFamily="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ea typeface="Arial Unicode MS" pitchFamily="34" charset="-128"/>
          <a:cs typeface="Arial Unicode MS" pitchFamily="34" charset="-12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Relationship Id="rId3" Type="http://schemas.openxmlformats.org/officeDocument/2006/relationships/image" Target="NUL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Relationship Id="rId3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Relationship Id="rId3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NUL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/>
        </p:nvSpPr>
        <p:spPr>
          <a:xfrm>
            <a:off x="731504" y="731520"/>
            <a:ext cx="6541866" cy="549085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3200" b="1" dirty="0">
                <a:solidFill>
                  <a:srgbClr val="00FF00"/>
                </a:solidFill>
                <a:latin typeface="Arial" panose="020B0604020202020204" pitchFamily="34" charset="0"/>
              </a:rPr>
              <a:t>Number </a:t>
            </a:r>
            <a:r>
              <a:rPr lang="en-US" sz="3200" b="1" dirty="0" smtClean="0">
                <a:solidFill>
                  <a:srgbClr val="00FF00"/>
                </a:solidFill>
                <a:latin typeface="Arial" panose="020B0604020202020204" pitchFamily="34" charset="0"/>
              </a:rPr>
              <a:t>thirteen of </a:t>
            </a:r>
            <a:r>
              <a:rPr lang="en-US" sz="3200" b="1" dirty="0">
                <a:solidFill>
                  <a:srgbClr val="00FF00"/>
                </a:solidFill>
                <a:latin typeface="Arial" panose="020B0604020202020204" pitchFamily="34" charset="0"/>
              </a:rPr>
              <a:t>a series</a:t>
            </a:r>
          </a:p>
        </p:txBody>
      </p:sp>
      <p:sp>
        <p:nvSpPr>
          <p:cNvPr id="50" name="Shape 50"/>
          <p:cNvSpPr txBox="1"/>
          <p:nvPr/>
        </p:nvSpPr>
        <p:spPr>
          <a:xfrm>
            <a:off x="996116" y="2380237"/>
            <a:ext cx="8066170" cy="3551410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 algn="ctr">
              <a:buClr>
                <a:srgbClr val="FFFF00"/>
              </a:buClr>
              <a:buSzPct val="25000"/>
            </a:pPr>
            <a:r>
              <a:rPr lang="en-US" sz="4700" b="1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Drinking from the Firehose</a:t>
            </a:r>
          </a:p>
          <a:p>
            <a:pPr algn="ctr">
              <a:buClr>
                <a:srgbClr val="FFFF00"/>
              </a:buClr>
              <a:buSzPct val="25000"/>
            </a:pPr>
            <a:endParaRPr lang="en-US" sz="2800" b="1" i="1" dirty="0" smtClean="0">
              <a:solidFill>
                <a:srgbClr val="FFFF00"/>
              </a:solidFill>
            </a:endParaRPr>
          </a:p>
          <a:p>
            <a:pPr algn="ctr">
              <a:buClr>
                <a:srgbClr val="FFFF00"/>
              </a:buClr>
              <a:buSzPct val="25000"/>
            </a:pPr>
            <a:endParaRPr lang="en-US" sz="2800" b="1" i="1" dirty="0">
              <a:solidFill>
                <a:srgbClr val="FFFF00"/>
              </a:solidFill>
            </a:endParaRPr>
          </a:p>
          <a:p>
            <a:pPr algn="ctr">
              <a:buClr>
                <a:srgbClr val="FFFF00"/>
              </a:buClr>
              <a:buSzPct val="25000"/>
            </a:pPr>
            <a:r>
              <a:rPr lang="en-US" sz="3200" b="1" i="1" dirty="0" smtClean="0">
                <a:solidFill>
                  <a:srgbClr val="FFFF00"/>
                </a:solidFill>
              </a:rPr>
              <a:t>Threading in </a:t>
            </a:r>
            <a:r>
              <a:rPr lang="en-US" sz="3200" b="1" i="1" dirty="0">
                <a:solidFill>
                  <a:srgbClr val="FFFF00"/>
                </a:solidFill>
              </a:rPr>
              <a:t>the Mill</a:t>
            </a:r>
          </a:p>
          <a:p>
            <a:pPr algn="ctr">
              <a:buClr>
                <a:srgbClr val="FFFF00"/>
              </a:buClr>
              <a:buSzPct val="25000"/>
            </a:pPr>
            <a:r>
              <a:rPr lang="en-US" sz="3200" b="1" i="1" dirty="0">
                <a:solidFill>
                  <a:srgbClr val="FFFF00"/>
                </a:solidFill>
              </a:rPr>
              <a:t>CPU Family </a:t>
            </a:r>
          </a:p>
        </p:txBody>
      </p:sp>
    </p:spTree>
    <p:extLst>
      <p:ext uri="{BB962C8B-B14F-4D97-AF65-F5344CB8AC3E}">
        <p14:creationId xmlns:p14="http://schemas.microsoft.com/office/powerpoint/2010/main" val="39743979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863840" cy="3840480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The data stack is list of frames</a:t>
            </a:r>
          </a:p>
          <a:p>
            <a:pPr marL="107901" indent="0"/>
            <a:r>
              <a:rPr lang="en-US" b="0" noProof="0" dirty="0" smtClean="0"/>
              <a:t>Every time you call a function the function gets a new frame</a:t>
            </a:r>
          </a:p>
          <a:p>
            <a:pPr marL="107901" indent="0"/>
            <a:r>
              <a:rPr lang="en-US" b="0" noProof="0" dirty="0" smtClean="0"/>
              <a:t>Frames need link pointers to track which function to return to</a:t>
            </a:r>
          </a:p>
          <a:p>
            <a:pPr marL="107901" indent="0"/>
            <a:r>
              <a:rPr lang="en-US" b="0" dirty="0" smtClean="0"/>
              <a:t>The Mill </a:t>
            </a:r>
            <a:r>
              <a:rPr lang="en-US" b="0" i="1" dirty="0" smtClean="0"/>
              <a:t>spiller</a:t>
            </a:r>
            <a:r>
              <a:rPr lang="en-US" b="0" noProof="0" dirty="0" smtClean="0"/>
              <a:t> manages a secure call stack</a:t>
            </a:r>
          </a:p>
          <a:p>
            <a:pPr marL="107901" indent="0"/>
            <a:r>
              <a:rPr lang="en-US" b="0" noProof="0" dirty="0" smtClean="0"/>
              <a:t>Inaccessible to programs</a:t>
            </a:r>
          </a:p>
          <a:p>
            <a:pPr marL="107901" indent="0"/>
            <a:r>
              <a:rPr lang="en-US" b="0" noProof="0" dirty="0" smtClean="0"/>
              <a:t>And stack access is</a:t>
            </a:r>
            <a:br>
              <a:rPr lang="en-US" b="0" noProof="0" dirty="0" smtClean="0"/>
            </a:br>
            <a:r>
              <a:rPr lang="en-US" b="0" noProof="0" dirty="0" smtClean="0"/>
              <a:t>range-checked</a:t>
            </a:r>
            <a:endParaRPr lang="en-US" b="0" noProof="0" dirty="0"/>
          </a:p>
        </p:txBody>
      </p:sp>
      <p:sp>
        <p:nvSpPr>
          <p:cNvPr id="23" name="Rectangle 22"/>
          <p:cNvSpPr/>
          <p:nvPr/>
        </p:nvSpPr>
        <p:spPr>
          <a:xfrm>
            <a:off x="5769340" y="4804601"/>
            <a:ext cx="1785948" cy="109415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The Mill secure thread stack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5755344" y="6016668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5755344" y="5534886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750750" y="4781057"/>
            <a:ext cx="1809132" cy="1094157"/>
          </a:xfrm>
          <a:prstGeom prst="rect">
            <a:avLst/>
          </a:prstGeom>
          <a:solidFill>
            <a:srgbClr val="C4BD97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Explosion 2 11"/>
          <p:cNvSpPr/>
          <p:nvPr/>
        </p:nvSpPr>
        <p:spPr>
          <a:xfrm>
            <a:off x="6919848" y="5180934"/>
            <a:ext cx="1462757" cy="651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/>
              <a:t>fault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0267" y="1737360"/>
            <a:ext cx="7800095" cy="2407024"/>
          </a:xfrm>
          <a:prstGeom prst="rect">
            <a:avLst/>
          </a:prstGeom>
          <a:solidFill>
            <a:srgbClr val="070E97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328974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7 L -0.25121 0.0817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39" y="425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671 L -0.25121 0.1173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5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animBg="1"/>
      <p:bldP spid="9" grpId="0" uiExpand="1" animBg="1"/>
      <p:bldP spid="11" grpId="0" animBg="1"/>
      <p:bldP spid="11" grpId="1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198346" cy="54864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Interrupts, traps and faults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47825"/>
            <a:ext cx="6730369" cy="4524315"/>
          </a:xfrm>
          <a:prstGeom prst="rect">
            <a:avLst/>
          </a:prstGeom>
          <a:solidFill>
            <a:srgbClr val="070E97">
              <a:alpha val="40000"/>
            </a:srgbClr>
          </a:solid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just involuntary calls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vectors to the entry point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supplies the arguments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duplicated state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task switch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pipeline flush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restart penalty after return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(4 cycles + cache) is the only delay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7342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Processes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8605838" cy="1222375"/>
          </a:xfrm>
        </p:spPr>
        <p:txBody>
          <a:bodyPr/>
          <a:lstStyle/>
          <a:p>
            <a:pPr marL="107901" indent="0"/>
            <a:r>
              <a:rPr lang="en-US" sz="2400" b="0" noProof="0" dirty="0" smtClean="0">
                <a:solidFill>
                  <a:srgbClr val="FFFF00"/>
                </a:solidFill>
              </a:rPr>
              <a:t>A Unix process has:</a:t>
            </a:r>
          </a:p>
          <a:p>
            <a:pPr marL="761951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An id</a:t>
            </a:r>
          </a:p>
          <a:p>
            <a:pPr marL="761951" lvl="1" indent="-342900">
              <a:buFont typeface="Arial" panose="020B0604020202020204" pitchFamily="34" charset="0"/>
              <a:buChar char="•"/>
            </a:pPr>
            <a:r>
              <a:rPr lang="en-US" b="0" noProof="0" dirty="0" smtClean="0">
                <a:solidFill>
                  <a:srgbClr val="FFFF00"/>
                </a:solidFill>
              </a:rPr>
              <a:t>Some resources</a:t>
            </a:r>
          </a:p>
          <a:p>
            <a:pPr marL="761951" lvl="1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</a:rPr>
              <a:t>Some permissions</a:t>
            </a:r>
          </a:p>
          <a:p>
            <a:pPr marL="761951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FF00"/>
                </a:solidFill>
              </a:rPr>
              <a:t>At least one thread</a:t>
            </a:r>
            <a:endParaRPr lang="en-US" sz="2800" b="0" noProof="0" dirty="0">
              <a:solidFill>
                <a:srgbClr val="FFFF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480560" y="5852160"/>
            <a:ext cx="1184940" cy="1192292"/>
            <a:chOff x="4480560" y="5852160"/>
            <a:chExt cx="1184940" cy="1192292"/>
          </a:xfrm>
        </p:grpSpPr>
        <p:sp>
          <p:nvSpPr>
            <p:cNvPr id="4" name="Rectangle 3"/>
            <p:cNvSpPr/>
            <p:nvPr/>
          </p:nvSpPr>
          <p:spPr>
            <a:xfrm>
              <a:off x="4754880" y="5852160"/>
              <a:ext cx="609600" cy="8382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80560" y="6675120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Arial" pitchFamily="34" charset="0"/>
                </a:rPr>
                <a:t>a</a:t>
              </a:r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</a:rPr>
                <a:t> process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846320" y="612648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72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389120" y="4572000"/>
            <a:ext cx="1486991" cy="944880"/>
            <a:chOff x="4257675" y="4528185"/>
            <a:chExt cx="1486991" cy="944880"/>
          </a:xfrm>
        </p:grpSpPr>
        <p:sp>
          <p:nvSpPr>
            <p:cNvPr id="10" name="Rectangle 9"/>
            <p:cNvSpPr/>
            <p:nvPr/>
          </p:nvSpPr>
          <p:spPr>
            <a:xfrm>
              <a:off x="4257675" y="4657725"/>
              <a:ext cx="266700" cy="3048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16880" y="4528185"/>
              <a:ext cx="227786" cy="4572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846320" y="5120640"/>
              <a:ext cx="693013" cy="352425"/>
            </a:xfrm>
            <a:prstGeom prst="ellips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463040" y="4114800"/>
            <a:ext cx="2590800" cy="1996202"/>
            <a:chOff x="1666875" y="5048250"/>
            <a:chExt cx="2590800" cy="1996202"/>
          </a:xfrm>
        </p:grpSpPr>
        <p:sp>
          <p:nvSpPr>
            <p:cNvPr id="13" name="Rectangle 12"/>
            <p:cNvSpPr/>
            <p:nvPr/>
          </p:nvSpPr>
          <p:spPr>
            <a:xfrm>
              <a:off x="2560320" y="5962650"/>
              <a:ext cx="619125" cy="72771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60320" y="6675120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 flipV="1">
              <a:off x="1666875" y="5962650"/>
              <a:ext cx="1066800" cy="30861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2114550" y="6572250"/>
              <a:ext cx="542925" cy="2875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2864249" y="5572125"/>
              <a:ext cx="174226" cy="55435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3038475" y="5048250"/>
              <a:ext cx="1219200" cy="1524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7040880" y="4389120"/>
            <a:ext cx="954107" cy="1558052"/>
            <a:chOff x="7040880" y="4480560"/>
            <a:chExt cx="954107" cy="1558052"/>
          </a:xfrm>
        </p:grpSpPr>
        <p:sp>
          <p:nvSpPr>
            <p:cNvPr id="25" name="Flowchart: Multidocument 24"/>
            <p:cNvSpPr/>
            <p:nvPr/>
          </p:nvSpPr>
          <p:spPr>
            <a:xfrm>
              <a:off x="7132320" y="4480560"/>
              <a:ext cx="857250" cy="1247775"/>
            </a:xfrm>
            <a:prstGeom prst="flowChartMultidocumen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040880" y="5669280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threads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726167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Processes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71600"/>
            <a:ext cx="8605838" cy="1222375"/>
          </a:xfrm>
        </p:spPr>
        <p:txBody>
          <a:bodyPr/>
          <a:lstStyle/>
          <a:p>
            <a:pPr marL="107901" indent="0"/>
            <a:r>
              <a:rPr lang="en-US" sz="2800" b="0" noProof="0" dirty="0" smtClean="0">
                <a:solidFill>
                  <a:srgbClr val="FFFF00"/>
                </a:solidFill>
              </a:rPr>
              <a:t>But – a process is a software concept –</a:t>
            </a:r>
            <a:r>
              <a:rPr lang="en-US" sz="2800" b="0" dirty="0"/>
              <a:t/>
            </a:r>
            <a:br>
              <a:rPr lang="en-US" sz="2800" b="0" dirty="0"/>
            </a:br>
            <a:r>
              <a:rPr lang="en-US" sz="2800" b="0" dirty="0" smtClean="0"/>
              <a:t>	and the Mill is hardware</a:t>
            </a:r>
          </a:p>
          <a:p>
            <a:pPr marL="107901" indent="0"/>
            <a:r>
              <a:rPr lang="en-US" sz="2800" b="0" dirty="0" smtClean="0"/>
              <a:t>So the concept is split into the hardware parts</a:t>
            </a:r>
          </a:p>
          <a:p>
            <a:pPr marL="107901" indent="0"/>
            <a:endParaRPr lang="en-US" sz="2800" b="0" noProof="0" dirty="0" smtClean="0">
              <a:solidFill>
                <a:srgbClr val="FFFF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480560" y="5852160"/>
            <a:ext cx="1184940" cy="1192292"/>
            <a:chOff x="4480560" y="5852160"/>
            <a:chExt cx="1184940" cy="1192292"/>
          </a:xfrm>
        </p:grpSpPr>
        <p:sp>
          <p:nvSpPr>
            <p:cNvPr id="4" name="Rectangle 3"/>
            <p:cNvSpPr/>
            <p:nvPr/>
          </p:nvSpPr>
          <p:spPr>
            <a:xfrm>
              <a:off x="4754880" y="5852160"/>
              <a:ext cx="609600" cy="8382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80560" y="6675120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  <a:latin typeface="Arial" pitchFamily="34" charset="0"/>
                </a:rPr>
                <a:t>a</a:t>
              </a:r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</a:rPr>
                <a:t> process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846320" y="612648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72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389120" y="4572000"/>
            <a:ext cx="1486991" cy="944880"/>
            <a:chOff x="4257675" y="4528185"/>
            <a:chExt cx="1486991" cy="944880"/>
          </a:xfrm>
        </p:grpSpPr>
        <p:sp>
          <p:nvSpPr>
            <p:cNvPr id="10" name="Rectangle 9"/>
            <p:cNvSpPr/>
            <p:nvPr/>
          </p:nvSpPr>
          <p:spPr>
            <a:xfrm>
              <a:off x="4257675" y="4657725"/>
              <a:ext cx="266700" cy="3048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16880" y="4528185"/>
              <a:ext cx="227786" cy="45720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846320" y="5120640"/>
              <a:ext cx="693013" cy="352425"/>
            </a:xfrm>
            <a:prstGeom prst="ellips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463040" y="4114800"/>
            <a:ext cx="2590800" cy="1996202"/>
            <a:chOff x="1666875" y="5048250"/>
            <a:chExt cx="2590800" cy="1996202"/>
          </a:xfrm>
        </p:grpSpPr>
        <p:sp>
          <p:nvSpPr>
            <p:cNvPr id="13" name="Rectangle 12"/>
            <p:cNvSpPr/>
            <p:nvPr/>
          </p:nvSpPr>
          <p:spPr>
            <a:xfrm>
              <a:off x="2560320" y="5962650"/>
              <a:ext cx="619125" cy="727710"/>
            </a:xfrm>
            <a:prstGeom prst="rec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60320" y="6675120"/>
              <a:ext cx="607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TLB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H="1" flipV="1">
              <a:off x="1666875" y="5962650"/>
              <a:ext cx="1066800" cy="30861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2114550" y="6572250"/>
              <a:ext cx="542925" cy="287536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V="1">
              <a:off x="2864249" y="5572125"/>
              <a:ext cx="174226" cy="55435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3038475" y="5048250"/>
              <a:ext cx="1219200" cy="1524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7040880" y="4389120"/>
            <a:ext cx="954107" cy="1558052"/>
            <a:chOff x="7040880" y="4480560"/>
            <a:chExt cx="954107" cy="1558052"/>
          </a:xfrm>
        </p:grpSpPr>
        <p:sp>
          <p:nvSpPr>
            <p:cNvPr id="25" name="Flowchart: Multidocument 24"/>
            <p:cNvSpPr/>
            <p:nvPr/>
          </p:nvSpPr>
          <p:spPr>
            <a:xfrm>
              <a:off x="7132320" y="4480560"/>
              <a:ext cx="857250" cy="1247775"/>
            </a:xfrm>
            <a:prstGeom prst="flowChartMultidocument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040880" y="5669280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threads</a:t>
              </a:r>
            </a:p>
          </p:txBody>
        </p:sp>
      </p:grpSp>
      <p:cxnSp>
        <p:nvCxnSpPr>
          <p:cNvPr id="7" name="Straight Connector 6"/>
          <p:cNvCxnSpPr/>
          <p:nvPr/>
        </p:nvCxnSpPr>
        <p:spPr>
          <a:xfrm flipH="1">
            <a:off x="4114800" y="4023360"/>
            <a:ext cx="70485" cy="2935486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6492240" y="4023360"/>
            <a:ext cx="70485" cy="2935486"/>
          </a:xfrm>
          <a:prstGeom prst="line">
            <a:avLst/>
          </a:prstGeom>
          <a:ln w="38100">
            <a:solidFill>
              <a:srgbClr val="FFC000"/>
            </a:solidFill>
            <a:prstDash val="dash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463040" y="6217920"/>
            <a:ext cx="2489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h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ardware permissions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66560" y="6217920"/>
            <a:ext cx="2489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h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ardware threads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06240" y="3200400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</a:rPr>
              <a:t>l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</a:rPr>
              <a:t>eft for software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4937760" y="3840480"/>
            <a:ext cx="731520" cy="552449"/>
            <a:chOff x="8046720" y="3291840"/>
            <a:chExt cx="731520" cy="552449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8412480" y="3295649"/>
              <a:ext cx="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8778240" y="3291840"/>
              <a:ext cx="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8046720" y="3291840"/>
              <a:ext cx="0" cy="54864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03563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Turfs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8605838" cy="4764088"/>
          </a:xfrm>
        </p:spPr>
        <p:txBody>
          <a:bodyPr/>
          <a:lstStyle/>
          <a:p>
            <a:pPr marL="107901" indent="0"/>
            <a:r>
              <a:rPr lang="sv-SE" b="0" noProof="0" dirty="0" smtClean="0"/>
              <a:t>All Mill protection is by </a:t>
            </a:r>
            <a:r>
              <a:rPr lang="sv-SE" b="0" i="1" noProof="0" dirty="0" smtClean="0"/>
              <a:t>memory</a:t>
            </a:r>
            <a:r>
              <a:rPr lang="sv-SE" b="0" noProof="0" dirty="0" smtClean="0"/>
              <a:t> </a:t>
            </a:r>
            <a:r>
              <a:rPr lang="sv-SE" b="0" i="1" noProof="0" dirty="0" smtClean="0"/>
              <a:t>permissions</a:t>
            </a:r>
            <a:endParaRPr lang="en-US" b="0" i="1" noProof="0" dirty="0" smtClean="0"/>
          </a:p>
          <a:p>
            <a:pPr marL="107901" indent="0"/>
            <a:r>
              <a:rPr lang="en-US" b="0" dirty="0" smtClean="0"/>
              <a:t>The </a:t>
            </a:r>
            <a:r>
              <a:rPr lang="en-US" b="0" i="1" dirty="0" smtClean="0"/>
              <a:t>turf</a:t>
            </a:r>
            <a:r>
              <a:rPr lang="en-US" b="0" dirty="0" smtClean="0"/>
              <a:t> is the </a:t>
            </a:r>
            <a:r>
              <a:rPr lang="en-US" b="0" dirty="0"/>
              <a:t>Mill ”protection domain”</a:t>
            </a:r>
          </a:p>
          <a:p>
            <a:pPr marL="107901" indent="0"/>
            <a:r>
              <a:rPr lang="sv-SE" b="0" dirty="0" smtClean="0"/>
              <a:t>A turf holds permissions for a collection of memory </a:t>
            </a:r>
            <a:r>
              <a:rPr lang="sv-SE" b="0" i="1" dirty="0" smtClean="0"/>
              <a:t>regions</a:t>
            </a:r>
            <a:endParaRPr lang="en-US" b="0" i="1" noProof="0" dirty="0" smtClean="0"/>
          </a:p>
          <a:p>
            <a:pPr marL="107901" indent="0"/>
            <a:r>
              <a:rPr lang="en-US" b="0" noProof="0" dirty="0" smtClean="0"/>
              <a:t>Turfs give cheap secure memory isolation</a:t>
            </a:r>
          </a:p>
          <a:p>
            <a:pPr marL="107901" indent="0"/>
            <a:r>
              <a:rPr lang="sv-SE" b="0" dirty="0" smtClean="0"/>
              <a:t>Turf != process:</a:t>
            </a:r>
            <a:endParaRPr lang="sv-SE" b="0" noProof="0" dirty="0" smtClean="0"/>
          </a:p>
          <a:p>
            <a:pPr marL="761808" lvl="1" indent="-34290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FFFF00"/>
                </a:solidFill>
              </a:rPr>
              <a:t>T</a:t>
            </a:r>
            <a:r>
              <a:rPr lang="sv-SE" sz="2400" noProof="0" dirty="0" smtClean="0">
                <a:solidFill>
                  <a:srgbClr val="FFFF00"/>
                </a:solidFill>
              </a:rPr>
              <a:t>urfs don’t have to have associated threads</a:t>
            </a:r>
          </a:p>
          <a:p>
            <a:pPr marL="761808" lvl="1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rgbClr val="FFFF00"/>
                </a:solidFill>
              </a:rPr>
              <a:t>Threads are not bound to a turf</a:t>
            </a:r>
            <a:endParaRPr lang="en-US" sz="2400" noProof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5160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35095" y="2464154"/>
            <a:ext cx="2001295" cy="241900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24048" y="3734215"/>
            <a:ext cx="563039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1521" y="731520"/>
            <a:ext cx="8459787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Turfs</a:t>
            </a:r>
            <a:endParaRPr lang="en-US" altLang="en-US" sz="3200" b="0" dirty="0">
              <a:solidFill>
                <a:srgbClr val="00FF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473556" y="2735729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73556" y="3180603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73556" y="4070350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73556" y="3625476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5490" y="2491292"/>
            <a:ext cx="1557424" cy="2135393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5811" y="4270786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4199" y="1554480"/>
            <a:ext cx="7903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runs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 – one turf at a time, but can change to a different turf via a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581" y="2893974"/>
            <a:ext cx="518844" cy="187985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6523" y="3314065"/>
            <a:ext cx="432956" cy="573684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24047" y="4547008"/>
            <a:ext cx="429437" cy="194661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20" name="Straight Arrow Connector 19"/>
          <p:cNvCxnSpPr>
            <a:stCxn id="73" idx="3"/>
          </p:cNvCxnSpPr>
          <p:nvPr/>
        </p:nvCxnSpPr>
        <p:spPr>
          <a:xfrm>
            <a:off x="3114848" y="2869191"/>
            <a:ext cx="1538636" cy="118775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74" idx="3"/>
            <a:endCxn id="14" idx="1"/>
          </p:cNvCxnSpPr>
          <p:nvPr/>
        </p:nvCxnSpPr>
        <p:spPr>
          <a:xfrm>
            <a:off x="3114848" y="3314065"/>
            <a:ext cx="2101675" cy="286842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76" idx="3"/>
            <a:endCxn id="17" idx="1"/>
          </p:cNvCxnSpPr>
          <p:nvPr/>
        </p:nvCxnSpPr>
        <p:spPr>
          <a:xfrm>
            <a:off x="3114848" y="3758938"/>
            <a:ext cx="1109199" cy="306760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5" idx="3"/>
            <a:endCxn id="16" idx="1"/>
          </p:cNvCxnSpPr>
          <p:nvPr/>
        </p:nvCxnSpPr>
        <p:spPr>
          <a:xfrm>
            <a:off x="3114848" y="4203812"/>
            <a:ext cx="1109199" cy="440527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840480" y="493776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w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hole address space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4199" y="5120640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r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egion descriptors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194560" y="4626685"/>
            <a:ext cx="278996" cy="42161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7645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17" grpId="0" animBg="1"/>
      <p:bldP spid="73" grpId="0" animBg="1"/>
      <p:bldP spid="74" grpId="0" animBg="1"/>
      <p:bldP spid="75" grpId="0" animBg="1"/>
      <p:bldP spid="76" grpId="0" animBg="1"/>
      <p:bldP spid="78" grpId="0" animBg="1"/>
      <p:bldP spid="79" grpId="0"/>
      <p:bldP spid="5" grpId="0"/>
      <p:bldP spid="13" grpId="0" animBg="1"/>
      <p:bldP spid="14" grpId="0" animBg="1"/>
      <p:bldP spid="16" grpId="0" animBg="1"/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35095" y="2464154"/>
            <a:ext cx="2001295" cy="241900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224048" y="3734215"/>
            <a:ext cx="563039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1521" y="731520"/>
            <a:ext cx="8459787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Turfs</a:t>
            </a:r>
            <a:endParaRPr lang="en-US" altLang="en-US" sz="3200" b="0" dirty="0">
              <a:solidFill>
                <a:srgbClr val="00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783490" y="2731078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83490" y="3175951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83490" y="4065698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83490" y="3620825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519881" y="2779910"/>
            <a:ext cx="267205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653484" y="4149430"/>
            <a:ext cx="563039" cy="183192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216524" y="4462377"/>
            <a:ext cx="563039" cy="27804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5" name="Straight Arrow Connector 64"/>
          <p:cNvCxnSpPr>
            <a:stCxn id="58" idx="1"/>
            <a:endCxn id="64" idx="3"/>
          </p:cNvCxnSpPr>
          <p:nvPr/>
        </p:nvCxnSpPr>
        <p:spPr>
          <a:xfrm flipH="1">
            <a:off x="5779562" y="4199161"/>
            <a:ext cx="1003928" cy="402240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0" idx="1"/>
            <a:endCxn id="63" idx="3"/>
          </p:cNvCxnSpPr>
          <p:nvPr/>
        </p:nvCxnSpPr>
        <p:spPr>
          <a:xfrm flipH="1">
            <a:off x="5216524" y="3754287"/>
            <a:ext cx="1566967" cy="486740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4" idx="1"/>
            <a:endCxn id="62" idx="3"/>
          </p:cNvCxnSpPr>
          <p:nvPr/>
        </p:nvCxnSpPr>
        <p:spPr>
          <a:xfrm flipH="1">
            <a:off x="4787086" y="3309413"/>
            <a:ext cx="1996404" cy="756285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3" idx="1"/>
            <a:endCxn id="61" idx="3"/>
          </p:cNvCxnSpPr>
          <p:nvPr/>
        </p:nvCxnSpPr>
        <p:spPr>
          <a:xfrm flipH="1">
            <a:off x="4787086" y="2864540"/>
            <a:ext cx="1996404" cy="246853"/>
          </a:xfrm>
          <a:prstGeom prst="straightConnector1">
            <a:avLst/>
          </a:prstGeom>
          <a:ln w="31750">
            <a:solidFill>
              <a:srgbClr val="92D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6321310" y="2491292"/>
            <a:ext cx="1557424" cy="2135393"/>
          </a:xfrm>
          <a:prstGeom prst="ellipse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03895" y="4270786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turf 17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73556" y="2735729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73556" y="3180603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73556" y="4070350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73556" y="3625476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5490" y="2491292"/>
            <a:ext cx="1557424" cy="2135393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5811" y="4270786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86694" y="2343115"/>
            <a:ext cx="2682754" cy="2397308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8" y="5338483"/>
            <a:ext cx="7376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Note that the descriptors of a turf can describe overlapping regions, possibly with different rights.</a:t>
            </a:r>
          </a:p>
        </p:txBody>
      </p:sp>
      <p:sp>
        <p:nvSpPr>
          <p:cNvPr id="3" name="Oval 2"/>
          <p:cNvSpPr/>
          <p:nvPr/>
        </p:nvSpPr>
        <p:spPr>
          <a:xfrm>
            <a:off x="3996922" y="3531184"/>
            <a:ext cx="1337637" cy="1101120"/>
          </a:xfrm>
          <a:prstGeom prst="ellipse">
            <a:avLst/>
          </a:prstGeom>
          <a:ln w="34925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7" name="Straight Arrow Connector 6"/>
          <p:cNvCxnSpPr>
            <a:stCxn id="76" idx="3"/>
            <a:endCxn id="62" idx="1"/>
          </p:cNvCxnSpPr>
          <p:nvPr/>
        </p:nvCxnSpPr>
        <p:spPr>
          <a:xfrm>
            <a:off x="3114848" y="3758938"/>
            <a:ext cx="1109199" cy="306760"/>
          </a:xfrm>
          <a:prstGeom prst="straightConnector1">
            <a:avLst/>
          </a:prstGeom>
          <a:ln w="25400">
            <a:solidFill>
              <a:srgbClr val="FFC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224047" y="3740402"/>
            <a:ext cx="563039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224048" y="3731898"/>
            <a:ext cx="563039" cy="662966"/>
          </a:xfrm>
          <a:prstGeom prst="rect">
            <a:avLst/>
          </a:prstGeom>
          <a:pattFill prst="wdDnDiag">
            <a:fgClr>
              <a:srgbClr val="FFC000"/>
            </a:fgClr>
            <a:bgClr>
              <a:srgbClr val="92D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46248" y="3553167"/>
            <a:ext cx="915165" cy="1020429"/>
          </a:xfrm>
          <a:prstGeom prst="ellipse">
            <a:avLst/>
          </a:prstGeom>
          <a:ln w="34925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4198" y="5338483"/>
            <a:ext cx="7817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that the descriptors of two different turfs can describe the same region, possibly with different rights.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6457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different turf conveys rights to other regions.</a:t>
            </a:r>
          </a:p>
        </p:txBody>
      </p:sp>
    </p:spTree>
    <p:extLst>
      <p:ext uri="{BB962C8B-B14F-4D97-AF65-F5344CB8AC3E}">
        <p14:creationId xmlns:p14="http://schemas.microsoft.com/office/powerpoint/2010/main" val="1388998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43" grpId="0" animBg="1"/>
      <p:bldP spid="44" grpId="0" animBg="1"/>
      <p:bldP spid="58" grpId="0" animBg="1"/>
      <p:bldP spid="60" grpId="0" animBg="1"/>
      <p:bldP spid="61" grpId="0" animBg="1"/>
      <p:bldP spid="63" grpId="0" animBg="1"/>
      <p:bldP spid="64" grpId="0" animBg="1"/>
      <p:bldP spid="69" grpId="0" animBg="1"/>
      <p:bldP spid="70" grpId="0"/>
      <p:bldP spid="2" grpId="0"/>
      <p:bldP spid="2" grpId="1"/>
      <p:bldP spid="3" grpId="0" animBg="1"/>
      <p:bldP spid="3" grpId="1" animBg="1"/>
      <p:bldP spid="45" grpId="0" animBg="1"/>
      <p:bldP spid="46" grpId="0" animBg="1"/>
      <p:bldP spid="8" grpId="0" animBg="1"/>
      <p:bldP spid="8" grpId="1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4035095" y="2464154"/>
            <a:ext cx="2001295" cy="241900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1521" y="731520"/>
            <a:ext cx="8459787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Turfs</a:t>
            </a:r>
            <a:endParaRPr lang="en-US" altLang="en-US" sz="3200" b="0" dirty="0">
              <a:solidFill>
                <a:srgbClr val="00FF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783490" y="2731078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83490" y="3175951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783490" y="4065698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83490" y="3620825"/>
            <a:ext cx="641292" cy="26692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224048" y="2779911"/>
            <a:ext cx="1555515" cy="1960513"/>
            <a:chOff x="4216062" y="2856935"/>
            <a:chExt cx="1552575" cy="2014835"/>
          </a:xfrm>
        </p:grpSpPr>
        <p:sp>
          <p:nvSpPr>
            <p:cNvPr id="62" name="Rectangle 61"/>
            <p:cNvSpPr/>
            <p:nvPr/>
          </p:nvSpPr>
          <p:spPr>
            <a:xfrm>
              <a:off x="4216062" y="3837682"/>
              <a:ext cx="561975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511337" y="2856935"/>
              <a:ext cx="266700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44687" y="4264402"/>
              <a:ext cx="561975" cy="188268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206662" y="4586020"/>
              <a:ext cx="561975" cy="28575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92D050"/>
              </a:bgClr>
            </a:patt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69" name="Oval 68"/>
          <p:cNvSpPr/>
          <p:nvPr/>
        </p:nvSpPr>
        <p:spPr>
          <a:xfrm>
            <a:off x="6321310" y="2491292"/>
            <a:ext cx="1557424" cy="2135393"/>
          </a:xfrm>
          <a:prstGeom prst="ellipse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03895" y="4270786"/>
            <a:ext cx="909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turf 17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73556" y="2735729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73556" y="3180603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473556" y="4070350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473556" y="3625476"/>
            <a:ext cx="641292" cy="26692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2015490" y="2491292"/>
            <a:ext cx="1557424" cy="2135393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65811" y="4270786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turf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4198" y="1601545"/>
            <a:ext cx="813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runs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turf – one turf at a time, but can change.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37421" y="2422171"/>
            <a:ext cx="2682754" cy="2397308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58290" y="4982583"/>
            <a:ext cx="2677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While running in turf 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05185" y="4982583"/>
            <a:ext cx="2820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While running in turf 17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85103" y="5427458"/>
            <a:ext cx="3676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can see and use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224047" y="2893974"/>
            <a:ext cx="1425433" cy="1847695"/>
            <a:chOff x="4216062" y="2974159"/>
            <a:chExt cx="1422738" cy="1898891"/>
          </a:xfrm>
        </p:grpSpPr>
        <p:sp>
          <p:nvSpPr>
            <p:cNvPr id="37" name="Rectangle 36"/>
            <p:cNvSpPr/>
            <p:nvPr/>
          </p:nvSpPr>
          <p:spPr>
            <a:xfrm>
              <a:off x="4216062" y="3837682"/>
              <a:ext cx="561975" cy="68133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666742" y="2974159"/>
              <a:ext cx="517863" cy="193194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206662" y="3405890"/>
              <a:ext cx="432138" cy="58958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216062" y="4672995"/>
              <a:ext cx="428625" cy="200055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6200683" y="2426822"/>
            <a:ext cx="2682754" cy="2397308"/>
          </a:xfrm>
          <a:prstGeom prst="rect">
            <a:avLst/>
          </a:prstGeom>
          <a:solidFill>
            <a:srgbClr val="0E0797">
              <a:alpha val="4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557425" y="5961306"/>
            <a:ext cx="6786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register holds the current turf ID for the thread.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80913" y="6584129"/>
            <a:ext cx="7091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threads can be in the same turf concurrently.</a:t>
            </a:r>
          </a:p>
        </p:txBody>
      </p:sp>
    </p:spTree>
    <p:extLst>
      <p:ext uri="{BB962C8B-B14F-4D97-AF65-F5344CB8AC3E}">
        <p14:creationId xmlns:p14="http://schemas.microsoft.com/office/powerpoint/2010/main" val="21476096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3" grpId="0"/>
      <p:bldP spid="33" grpId="1"/>
      <p:bldP spid="34" grpId="0"/>
      <p:bldP spid="34" grpId="1"/>
      <p:bldP spid="35" grpId="0"/>
      <p:bldP spid="35" grpId="1"/>
      <p:bldP spid="47" grpId="0" animBg="1"/>
      <p:bldP spid="47" grpId="1" animBg="1"/>
      <p:bldP spid="48" grpId="0"/>
      <p:bldP spid="48" grpId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015490" y="1690520"/>
            <a:ext cx="2001295" cy="2419000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2" name="Text Box 1"/>
          <p:cNvSpPr txBox="1">
            <a:spLocks noChangeArrowheads="1"/>
          </p:cNvSpPr>
          <p:nvPr/>
        </p:nvSpPr>
        <p:spPr bwMode="auto">
          <a:xfrm>
            <a:off x="731521" y="731520"/>
            <a:ext cx="8459787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224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 b="1">
                <a:solidFill>
                  <a:srgbClr val="000000"/>
                </a:solidFill>
                <a:latin typeface="Arial" charset="0"/>
                <a:cs typeface="Tahoma" charset="0"/>
              </a:defRPr>
            </a:lvl9pPr>
          </a:lstStyle>
          <a:p>
            <a:r>
              <a:rPr lang="en-US" altLang="en-US" sz="3200" b="0" dirty="0" smtClean="0">
                <a:solidFill>
                  <a:srgbClr val="00FF00"/>
                </a:solidFill>
              </a:rPr>
              <a:t>Turfs</a:t>
            </a:r>
            <a:endParaRPr lang="en-US" altLang="en-US" sz="3200" b="0" dirty="0">
              <a:solidFill>
                <a:srgbClr val="00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62790" y="1495858"/>
            <a:ext cx="10262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63886" y="1957444"/>
            <a:ext cx="641292" cy="2669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63886" y="2402317"/>
            <a:ext cx="641292" cy="2669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763886" y="3292064"/>
            <a:ext cx="641292" cy="2669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763886" y="2847191"/>
            <a:ext cx="641292" cy="2669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00276" y="2006276"/>
            <a:ext cx="267205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04443" y="2960581"/>
            <a:ext cx="563039" cy="66296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33880" y="3375796"/>
            <a:ext cx="563039" cy="183192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96919" y="3688743"/>
            <a:ext cx="563039" cy="27804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5" name="Straight Arrow Connector 14"/>
          <p:cNvCxnSpPr>
            <a:stCxn id="31" idx="1"/>
            <a:endCxn id="36" idx="3"/>
          </p:cNvCxnSpPr>
          <p:nvPr/>
        </p:nvCxnSpPr>
        <p:spPr>
          <a:xfrm flipH="1">
            <a:off x="3759958" y="3425527"/>
            <a:ext cx="1003928" cy="40224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3" idx="1"/>
            <a:endCxn id="35" idx="3"/>
          </p:cNvCxnSpPr>
          <p:nvPr/>
        </p:nvCxnSpPr>
        <p:spPr>
          <a:xfrm flipH="1">
            <a:off x="3196919" y="2980652"/>
            <a:ext cx="1566967" cy="486740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7" idx="1"/>
            <a:endCxn id="34" idx="3"/>
          </p:cNvCxnSpPr>
          <p:nvPr/>
        </p:nvCxnSpPr>
        <p:spPr>
          <a:xfrm flipH="1">
            <a:off x="2767481" y="2535779"/>
            <a:ext cx="1996404" cy="75628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8" idx="1"/>
            <a:endCxn id="10" idx="3"/>
          </p:cNvCxnSpPr>
          <p:nvPr/>
        </p:nvCxnSpPr>
        <p:spPr>
          <a:xfrm flipH="1">
            <a:off x="2767481" y="2090906"/>
            <a:ext cx="1996404" cy="246853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07746" y="4181811"/>
            <a:ext cx="942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</a:t>
            </a:r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desc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07103" y="4626685"/>
            <a:ext cx="4214206" cy="355899"/>
            <a:chOff x="2103120" y="4754880"/>
            <a:chExt cx="4206240" cy="365760"/>
          </a:xfrm>
        </p:grpSpPr>
        <p:sp>
          <p:nvSpPr>
            <p:cNvPr id="46" name="Rectangle 45"/>
            <p:cNvSpPr/>
            <p:nvPr/>
          </p:nvSpPr>
          <p:spPr>
            <a:xfrm>
              <a:off x="21031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LWB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017520" y="4754880"/>
              <a:ext cx="91440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UPB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93192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rights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120640" y="4754880"/>
              <a:ext cx="118872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turf ID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864685" y="1402105"/>
            <a:ext cx="1150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321307" y="1601545"/>
            <a:ext cx="33744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also has a unique non-forgeable global id.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64938" y="5234273"/>
            <a:ext cx="76038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 power-up, hardware starts an initial thread in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turf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whole 60-bit address space with all rights.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649037" y="6317205"/>
            <a:ext cx="6456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Your vision increases as you approach the All.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46470" y="6673103"/>
            <a:ext cx="2005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Swami </a:t>
            </a:r>
            <a:r>
              <a:rPr lang="en-US" sz="16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Suchananda</a:t>
            </a:r>
            <a:endParaRPr lang="en-US" sz="16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321310" y="2743200"/>
            <a:ext cx="3287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Region descriptor turf ids may be wild-carded.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20240" y="4428351"/>
            <a:ext cx="6060941" cy="708078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2015490" y="4103047"/>
            <a:ext cx="284586" cy="523638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864686" y="1327959"/>
            <a:ext cx="5032914" cy="279136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" name="Straight Arrow Connector 5"/>
          <p:cNvCxnSpPr>
            <a:stCxn id="46" idx="0"/>
          </p:cNvCxnSpPr>
          <p:nvPr/>
        </p:nvCxnSpPr>
        <p:spPr>
          <a:xfrm flipV="1">
            <a:off x="2565170" y="3966789"/>
            <a:ext cx="631749" cy="659896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196919" y="3688743"/>
            <a:ext cx="563039" cy="27804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" name="Straight Arrow Connector 10"/>
          <p:cNvCxnSpPr>
            <a:stCxn id="47" idx="0"/>
          </p:cNvCxnSpPr>
          <p:nvPr/>
        </p:nvCxnSpPr>
        <p:spPr>
          <a:xfrm flipV="1">
            <a:off x="3481301" y="3688743"/>
            <a:ext cx="284383" cy="937942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015490" y="1690520"/>
            <a:ext cx="2001295" cy="2412526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0B050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3684020" y="1690520"/>
            <a:ext cx="332766" cy="2936165"/>
          </a:xfrm>
          <a:prstGeom prst="straightConnector1">
            <a:avLst/>
          </a:prstGeom>
          <a:ln w="317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0626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0" grpId="1"/>
      <p:bldP spid="56" grpId="0"/>
      <p:bldP spid="56" grpId="1"/>
      <p:bldP spid="32" grpId="0"/>
      <p:bldP spid="32" grpId="1"/>
      <p:bldP spid="37" grpId="0"/>
      <p:bldP spid="39" grpId="0"/>
      <p:bldP spid="54" grpId="0"/>
      <p:bldP spid="54" grpId="1"/>
      <p:bldP spid="59" grpId="0" animBg="1"/>
      <p:bldP spid="41" grpId="0" animBg="1"/>
      <p:bldP spid="41" grpId="1" animBg="1"/>
      <p:bldP spid="4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444944" y="61221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5755344" y="4264771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5755344" y="4218152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Portals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8605838" cy="4764088"/>
          </a:xfrm>
        </p:spPr>
        <p:txBody>
          <a:bodyPr/>
          <a:lstStyle/>
          <a:p>
            <a:pPr marL="107900" indent="0"/>
            <a:r>
              <a:rPr lang="en-US" b="0" noProof="0" dirty="0" smtClean="0"/>
              <a:t>Like a function call, but changes turf too</a:t>
            </a:r>
          </a:p>
          <a:p>
            <a:pPr marL="107900" indent="0"/>
            <a:r>
              <a:rPr lang="en-US" b="0" noProof="0" dirty="0" smtClean="0"/>
              <a:t>You can call between many turfs in any order</a:t>
            </a:r>
          </a:p>
          <a:p>
            <a:pPr marL="107900" indent="0"/>
            <a:r>
              <a:rPr lang="en-US" b="0" noProof="0" dirty="0" smtClean="0"/>
              <a:t>You can re-enter a turf</a:t>
            </a:r>
            <a:endParaRPr lang="en-US" b="0" noProof="0" dirty="0"/>
          </a:p>
        </p:txBody>
      </p:sp>
      <p:sp>
        <p:nvSpPr>
          <p:cNvPr id="4" name="Rectangle 3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5" name="Straight Connector 4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3444944" y="66978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3611968" y="6874641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ecure stack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4196" y="6834934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d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ata stack</a:t>
            </a:r>
          </a:p>
        </p:txBody>
      </p:sp>
    </p:spTree>
    <p:extLst>
      <p:ext uri="{BB962C8B-B14F-4D97-AF65-F5344CB8AC3E}">
        <p14:creationId xmlns:p14="http://schemas.microsoft.com/office/powerpoint/2010/main" val="13199959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10116 L -1.11111E-6 -3.33333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506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022E-16 L 0.0007 -0.0509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64" presetClass="path" presetSubtype="0" accel="50000" de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1.11111E-6 -0.00324 L -0.00052 -0.07638 " pathEditMode="relative" rAng="0" ptsTypes="AA">
                                      <p:cBhvr>
                                        <p:cTn id="34" dur="1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65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0.0007 -0.0509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7" grpId="0" uiExpand="1" animBg="1"/>
      <p:bldP spid="17" grpId="1" uiExpand="1" animBg="1"/>
      <p:bldP spid="15" grpId="0" animBg="1"/>
      <p:bldP spid="15" grpId="1" animBg="1"/>
      <p:bldP spid="12" grpId="0" uiExpand="1" animBg="1"/>
      <p:bldP spid="12" grpId="1" uiExpand="1" animBg="1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/>
        </p:nvSpPr>
        <p:spPr>
          <a:xfrm>
            <a:off x="2107104" y="1371600"/>
            <a:ext cx="5760720" cy="5852160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Encoding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The Belt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Memory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Prediction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Metadata and speculation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Execution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Security and reliability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Specification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Software </a:t>
            </a: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pipelines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The compiler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Switches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Inter-process communication</a:t>
            </a:r>
            <a:endParaRPr lang="en-US" sz="24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Arial"/>
            </a:endParaRP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Threading</a:t>
            </a: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Arial"/>
              </a:rPr>
              <a:t>Wide Data</a:t>
            </a:r>
            <a:endParaRPr lang="en-US" sz="24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Arial"/>
            </a:endParaRP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</a:rPr>
              <a:t>Benchmarks</a:t>
            </a:r>
            <a:endParaRPr lang="en-US" sz="24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Arial"/>
            </a:endParaRPr>
          </a:p>
          <a:p>
            <a:pPr marL="452264" indent="-452264">
              <a:buClr>
                <a:srgbClr val="FFFF00"/>
              </a:buClr>
              <a:buSzPct val="100000"/>
              <a:buFont typeface="Arial"/>
              <a:buAutoNum type="arabicPeriod"/>
            </a:pPr>
            <a:endParaRPr lang="en-US" sz="2400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Arial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1832264" y="5605406"/>
            <a:ext cx="5951366" cy="461665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SzPct val="25000"/>
            </a:pPr>
            <a:r>
              <a:rPr lang="en-US" sz="24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Slides and videos of other talks are at: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1832264" y="6050280"/>
            <a:ext cx="5618942" cy="688912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SzPct val="25000"/>
            </a:pPr>
            <a:r>
              <a:rPr lang="en-US" sz="4000" dirty="0">
                <a:solidFill>
                  <a:srgbClr val="0099FF"/>
                </a:solidFill>
              </a:rPr>
              <a:t>millcomputing</a:t>
            </a:r>
            <a:r>
              <a:rPr lang="en-US" sz="4000" dirty="0">
                <a:solidFill>
                  <a:srgbClr val="0099FF"/>
                </a:solidFill>
                <a:latin typeface="Arial"/>
                <a:ea typeface="Arial"/>
                <a:cs typeface="Arial"/>
                <a:sym typeface="Arial"/>
              </a:rPr>
              <a:t>.com/docs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724400" y="4445000"/>
            <a:ext cx="2528178" cy="246634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05070" y="4754880"/>
            <a:ext cx="2946063" cy="646330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3500" b="1" dirty="0">
                <a:solidFill>
                  <a:srgbClr val="FFFF00"/>
                </a:solidFill>
                <a:latin typeface="Arial" pitchFamily="34" charset="0"/>
              </a:rPr>
              <a:t>You are here</a:t>
            </a:r>
          </a:p>
        </p:txBody>
      </p:sp>
      <p:sp>
        <p:nvSpPr>
          <p:cNvPr id="2" name="Rectangle 1"/>
          <p:cNvSpPr/>
          <p:nvPr/>
        </p:nvSpPr>
        <p:spPr>
          <a:xfrm>
            <a:off x="1718676" y="-28685"/>
            <a:ext cx="7572788" cy="1371600"/>
          </a:xfrm>
          <a:prstGeom prst="rect">
            <a:avLst/>
          </a:prstGeom>
          <a:solidFill>
            <a:srgbClr val="070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453" tIns="45226" rIns="90453" bIns="45226" rtlCol="0" anchor="ctr"/>
          <a:lstStyle/>
          <a:p>
            <a:pPr algn="ctr"/>
            <a:endParaRPr lang="en-US"/>
          </a:p>
        </p:txBody>
      </p:sp>
      <p:sp>
        <p:nvSpPr>
          <p:cNvPr id="55" name="Shape 55"/>
          <p:cNvSpPr txBox="1"/>
          <p:nvPr/>
        </p:nvSpPr>
        <p:spPr>
          <a:xfrm>
            <a:off x="731520" y="731520"/>
            <a:ext cx="3833423" cy="548982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3200" b="1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Talks in this series</a:t>
            </a:r>
          </a:p>
        </p:txBody>
      </p:sp>
      <p:sp>
        <p:nvSpPr>
          <p:cNvPr id="5" name="Right Brace 4"/>
          <p:cNvSpPr/>
          <p:nvPr/>
        </p:nvSpPr>
        <p:spPr>
          <a:xfrm>
            <a:off x="4114800" y="4270464"/>
            <a:ext cx="274320" cy="27432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66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1229E-6 6.38119E-7 L -0.00189 -0.2078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103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6" grpId="1"/>
      <p:bldP spid="57" grpId="0"/>
      <p:bldP spid="58" grpId="0"/>
      <p:bldP spid="7" grpId="0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564666" y="4415963"/>
            <a:ext cx="6397654" cy="2205987"/>
            <a:chOff x="1454727" y="3806508"/>
            <a:chExt cx="5805055" cy="2000391"/>
          </a:xfrm>
          <a:noFill/>
        </p:grpSpPr>
        <p:sp>
          <p:nvSpPr>
            <p:cNvPr id="16" name="Rectangle 15"/>
            <p:cNvSpPr/>
            <p:nvPr/>
          </p:nvSpPr>
          <p:spPr>
            <a:xfrm>
              <a:off x="1454728" y="513724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54728" y="547207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454728" y="447187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54728" y="480670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54728" y="380650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54728" y="414133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547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7036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86001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699148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1478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53042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95112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36676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782399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88353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603990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196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42850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4414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 64"/>
          <p:cNvSpPr/>
          <p:nvPr/>
        </p:nvSpPr>
        <p:spPr>
          <a:xfrm rot="16200000">
            <a:off x="4323368" y="3223155"/>
            <a:ext cx="669799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006823" y="4267029"/>
            <a:ext cx="768136" cy="2539549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657280" y="4267030"/>
            <a:ext cx="770858" cy="253954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5400000">
            <a:off x="4460332" y="553406"/>
            <a:ext cx="799071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307577" y="588819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6" y="2101851"/>
            <a:ext cx="4772284" cy="877454"/>
          </a:xfrm>
        </p:spPr>
        <p:txBody>
          <a:bodyPr/>
          <a:lstStyle/>
          <a:p>
            <a:pPr marL="107901" indent="0">
              <a:spcAft>
                <a:spcPts val="0"/>
              </a:spcAft>
            </a:pPr>
            <a:r>
              <a:rPr lang="sv-SE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void handle_request(packet* pkt) {</a:t>
            </a:r>
          </a:p>
          <a:p>
            <a:pPr marL="107901" indent="0">
              <a:spcAft>
                <a:spcPts val="0"/>
              </a:spcAft>
            </a:pPr>
            <a:r>
              <a:rPr lang="sv-SE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decrypt(pkt-&gt;buf, pkt-&gt;buflen);</a:t>
            </a:r>
          </a:p>
          <a:p>
            <a:pPr marL="107901" indent="0">
              <a:spcAft>
                <a:spcPts val="0"/>
              </a:spcAft>
            </a:pPr>
            <a:r>
              <a:rPr lang="sv-SE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235654" y="5845418"/>
            <a:ext cx="6902651" cy="400176"/>
            <a:chOff x="1121198" y="5300629"/>
            <a:chExt cx="6263275" cy="362880"/>
          </a:xfrm>
        </p:grpSpPr>
        <p:sp>
          <p:nvSpPr>
            <p:cNvPr id="42" name="TextBox 41"/>
            <p:cNvSpPr txBox="1"/>
            <p:nvPr/>
          </p:nvSpPr>
          <p:spPr>
            <a:xfrm>
              <a:off x="1121198" y="5300629"/>
              <a:ext cx="2032308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request is turf 17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122451" y="5335125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3" name="Content Placeholder 2"/>
          <p:cNvSpPr txBox="1">
            <a:spLocks/>
          </p:cNvSpPr>
          <p:nvPr/>
        </p:nvSpPr>
        <p:spPr bwMode="auto">
          <a:xfrm>
            <a:off x="4076788" y="3157749"/>
            <a:ext cx="5237036" cy="919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void decrypt(void* buf, size_t len)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	...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	return;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7" name="Freeform 26"/>
          <p:cNvSpPr/>
          <p:nvPr/>
        </p:nvSpPr>
        <p:spPr>
          <a:xfrm>
            <a:off x="3630750" y="2476405"/>
            <a:ext cx="2113839" cy="771161"/>
          </a:xfrm>
          <a:custGeom>
            <a:avLst/>
            <a:gdLst>
              <a:gd name="connsiteX0" fmla="*/ 1652171 w 1904248"/>
              <a:gd name="connsiteY0" fmla="*/ 0 h 831717"/>
              <a:gd name="connsiteX1" fmla="*/ 1846134 w 1904248"/>
              <a:gd name="connsiteY1" fmla="*/ 207818 h 831717"/>
              <a:gd name="connsiteX2" fmla="*/ 1749152 w 1904248"/>
              <a:gd name="connsiteY2" fmla="*/ 374073 h 831717"/>
              <a:gd name="connsiteX3" fmla="*/ 252862 w 1904248"/>
              <a:gd name="connsiteY3" fmla="*/ 512618 h 831717"/>
              <a:gd name="connsiteX4" fmla="*/ 3480 w 1904248"/>
              <a:gd name="connsiteY4" fmla="*/ 651164 h 831717"/>
              <a:gd name="connsiteX5" fmla="*/ 128171 w 1904248"/>
              <a:gd name="connsiteY5" fmla="*/ 803564 h 831717"/>
              <a:gd name="connsiteX6" fmla="*/ 419116 w 1904248"/>
              <a:gd name="connsiteY6" fmla="*/ 831273 h 831717"/>
              <a:gd name="connsiteX0" fmla="*/ 1652171 w 1926807"/>
              <a:gd name="connsiteY0" fmla="*/ 0 h 831717"/>
              <a:gd name="connsiteX1" fmla="*/ 1887698 w 1926807"/>
              <a:gd name="connsiteY1" fmla="*/ 125427 h 831717"/>
              <a:gd name="connsiteX2" fmla="*/ 1749152 w 1926807"/>
              <a:gd name="connsiteY2" fmla="*/ 374073 h 831717"/>
              <a:gd name="connsiteX3" fmla="*/ 252862 w 1926807"/>
              <a:gd name="connsiteY3" fmla="*/ 512618 h 831717"/>
              <a:gd name="connsiteX4" fmla="*/ 3480 w 1926807"/>
              <a:gd name="connsiteY4" fmla="*/ 651164 h 831717"/>
              <a:gd name="connsiteX5" fmla="*/ 128171 w 1926807"/>
              <a:gd name="connsiteY5" fmla="*/ 803564 h 831717"/>
              <a:gd name="connsiteX6" fmla="*/ 419116 w 1926807"/>
              <a:gd name="connsiteY6" fmla="*/ 831273 h 831717"/>
              <a:gd name="connsiteX0" fmla="*/ 1652171 w 1835654"/>
              <a:gd name="connsiteY0" fmla="*/ 0 h 831717"/>
              <a:gd name="connsiteX1" fmla="*/ 1749152 w 1835654"/>
              <a:gd name="connsiteY1" fmla="*/ 374073 h 831717"/>
              <a:gd name="connsiteX2" fmla="*/ 252862 w 1835654"/>
              <a:gd name="connsiteY2" fmla="*/ 512618 h 831717"/>
              <a:gd name="connsiteX3" fmla="*/ 3480 w 1835654"/>
              <a:gd name="connsiteY3" fmla="*/ 651164 h 831717"/>
              <a:gd name="connsiteX4" fmla="*/ 128171 w 1835654"/>
              <a:gd name="connsiteY4" fmla="*/ 803564 h 831717"/>
              <a:gd name="connsiteX5" fmla="*/ 419116 w 1835654"/>
              <a:gd name="connsiteY5" fmla="*/ 831273 h 831717"/>
              <a:gd name="connsiteX0" fmla="*/ 1652171 w 1918039"/>
              <a:gd name="connsiteY0" fmla="*/ 0 h 831717"/>
              <a:gd name="connsiteX1" fmla="*/ 1846134 w 1918039"/>
              <a:gd name="connsiteY1" fmla="*/ 324638 h 831717"/>
              <a:gd name="connsiteX2" fmla="*/ 252862 w 1918039"/>
              <a:gd name="connsiteY2" fmla="*/ 512618 h 831717"/>
              <a:gd name="connsiteX3" fmla="*/ 3480 w 1918039"/>
              <a:gd name="connsiteY3" fmla="*/ 651164 h 831717"/>
              <a:gd name="connsiteX4" fmla="*/ 128171 w 1918039"/>
              <a:gd name="connsiteY4" fmla="*/ 803564 h 831717"/>
              <a:gd name="connsiteX5" fmla="*/ 419116 w 1918039"/>
              <a:gd name="connsiteY5" fmla="*/ 831273 h 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8039" h="831717">
                <a:moveTo>
                  <a:pt x="1652171" y="0"/>
                </a:moveTo>
                <a:cubicBezTo>
                  <a:pt x="1672375" y="77932"/>
                  <a:pt x="2079352" y="239202"/>
                  <a:pt x="1846134" y="324638"/>
                </a:cubicBezTo>
                <a:cubicBezTo>
                  <a:pt x="1612916" y="410074"/>
                  <a:pt x="559971" y="458197"/>
                  <a:pt x="252862" y="512618"/>
                </a:cubicBezTo>
                <a:cubicBezTo>
                  <a:pt x="-54247" y="567039"/>
                  <a:pt x="24262" y="602673"/>
                  <a:pt x="3480" y="651164"/>
                </a:cubicBezTo>
                <a:cubicBezTo>
                  <a:pt x="-17302" y="699655"/>
                  <a:pt x="58898" y="773546"/>
                  <a:pt x="128171" y="803564"/>
                </a:cubicBezTo>
                <a:cubicBezTo>
                  <a:pt x="197444" y="833582"/>
                  <a:pt x="308280" y="832427"/>
                  <a:pt x="419116" y="831273"/>
                </a:cubicBezTo>
              </a:path>
            </a:pathLst>
          </a:custGeom>
          <a:noFill/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cxnSp>
        <p:nvCxnSpPr>
          <p:cNvPr id="29" name="Curved Connector 28"/>
          <p:cNvCxnSpPr/>
          <p:nvPr/>
        </p:nvCxnSpPr>
        <p:spPr>
          <a:xfrm rot="10800000">
            <a:off x="2355540" y="2689015"/>
            <a:ext cx="2504328" cy="1087691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4293940" y="478816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cxnSp>
        <p:nvCxnSpPr>
          <p:cNvPr id="31" name="Curved Connector 30"/>
          <p:cNvCxnSpPr>
            <a:stCxn id="64" idx="1"/>
            <a:endCxn id="67" idx="1"/>
          </p:cNvCxnSpPr>
          <p:nvPr/>
        </p:nvCxnSpPr>
        <p:spPr>
          <a:xfrm rot="10800000">
            <a:off x="4293939" y="4966866"/>
            <a:ext cx="13637" cy="1100030"/>
          </a:xfrm>
          <a:prstGeom prst="curvedConnector3">
            <a:avLst>
              <a:gd name="adj1" fmla="val 1947422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>
            <a:stCxn id="67" idx="3"/>
            <a:endCxn id="64" idx="3"/>
          </p:cNvCxnSpPr>
          <p:nvPr/>
        </p:nvCxnSpPr>
        <p:spPr>
          <a:xfrm>
            <a:off x="4761865" y="4966866"/>
            <a:ext cx="13637" cy="1100030"/>
          </a:xfrm>
          <a:prstGeom prst="curvedConnector3">
            <a:avLst>
              <a:gd name="adj1" fmla="val 1947422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4307575" y="4363869"/>
            <a:ext cx="2570365" cy="2725348"/>
            <a:chOff x="3908575" y="3957161"/>
            <a:chExt cx="2332278" cy="2471348"/>
          </a:xfrm>
        </p:grpSpPr>
        <p:sp>
          <p:nvSpPr>
            <p:cNvPr id="68" name="Rectangle 67"/>
            <p:cNvSpPr/>
            <p:nvPr/>
          </p:nvSpPr>
          <p:spPr>
            <a:xfrm>
              <a:off x="3908575" y="3957161"/>
              <a:ext cx="429951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916132" y="6037540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9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235653" y="4745976"/>
            <a:ext cx="6902652" cy="400176"/>
            <a:chOff x="1121197" y="4303655"/>
            <a:chExt cx="6263276" cy="362880"/>
          </a:xfrm>
        </p:grpSpPr>
        <p:sp>
          <p:nvSpPr>
            <p:cNvPr id="45" name="TextBox 44"/>
            <p:cNvSpPr txBox="1"/>
            <p:nvPr/>
          </p:nvSpPr>
          <p:spPr>
            <a:xfrm>
              <a:off x="1121197" y="4303655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private key is turf 20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122451" y="4338151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81" name="Rectangle 80"/>
          <p:cNvSpPr/>
          <p:nvPr/>
        </p:nvSpPr>
        <p:spPr>
          <a:xfrm>
            <a:off x="5552496" y="1110554"/>
            <a:ext cx="1009880" cy="4792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5426768" y="1020509"/>
            <a:ext cx="1009880" cy="4792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3617376" y="622409"/>
            <a:ext cx="1009880" cy="4792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500" dirty="0"/>
              <a:t>httpd</a:t>
            </a:r>
            <a:endParaRPr lang="en-US" sz="1500" dirty="0"/>
          </a:p>
        </p:txBody>
      </p:sp>
      <p:sp>
        <p:nvSpPr>
          <p:cNvPr id="84" name="Rectangle 83"/>
          <p:cNvSpPr/>
          <p:nvPr/>
        </p:nvSpPr>
        <p:spPr>
          <a:xfrm>
            <a:off x="5301040" y="930464"/>
            <a:ext cx="1009880" cy="4792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500" dirty="0"/>
              <a:t>request</a:t>
            </a:r>
            <a:endParaRPr lang="en-US" sz="1500" dirty="0"/>
          </a:p>
        </p:txBody>
      </p:sp>
      <p:sp>
        <p:nvSpPr>
          <p:cNvPr id="85" name="Rectangle 84"/>
          <p:cNvSpPr/>
          <p:nvPr/>
        </p:nvSpPr>
        <p:spPr>
          <a:xfrm>
            <a:off x="8048474" y="580450"/>
            <a:ext cx="1009880" cy="4792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500" dirty="0"/>
              <a:t>private key</a:t>
            </a:r>
            <a:endParaRPr lang="en-US" sz="1500" dirty="0"/>
          </a:p>
        </p:txBody>
      </p:sp>
      <p:cxnSp>
        <p:nvCxnSpPr>
          <p:cNvPr id="86" name="Curved Connector 85"/>
          <p:cNvCxnSpPr>
            <a:endCxn id="83" idx="1"/>
          </p:cNvCxnSpPr>
          <p:nvPr/>
        </p:nvCxnSpPr>
        <p:spPr>
          <a:xfrm flipV="1">
            <a:off x="2894275" y="862045"/>
            <a:ext cx="723101" cy="18880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83" idx="3"/>
            <a:endCxn id="84" idx="1"/>
          </p:cNvCxnSpPr>
          <p:nvPr/>
        </p:nvCxnSpPr>
        <p:spPr>
          <a:xfrm>
            <a:off x="4627256" y="862045"/>
            <a:ext cx="673784" cy="30805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84" idx="3"/>
            <a:endCxn id="85" idx="1"/>
          </p:cNvCxnSpPr>
          <p:nvPr/>
        </p:nvCxnSpPr>
        <p:spPr>
          <a:xfrm flipV="1">
            <a:off x="6310920" y="820086"/>
            <a:ext cx="1737555" cy="350014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5656623" y="1129633"/>
            <a:ext cx="479757" cy="1292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93" name="TextBox 92"/>
          <p:cNvSpPr txBox="1"/>
          <p:nvPr/>
        </p:nvSpPr>
        <p:spPr>
          <a:xfrm>
            <a:off x="6595566" y="892335"/>
            <a:ext cx="1452908" cy="339410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sz="1500" dirty="0">
                <a:solidFill>
                  <a:srgbClr val="FFFF00"/>
                </a:solidFill>
                <a:latin typeface="Arial" pitchFamily="34" charset="0"/>
              </a:rPr>
              <a:t>decrypt(buf)</a:t>
            </a:r>
            <a:endParaRPr lang="en-US" sz="15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2396373" y="326112"/>
            <a:ext cx="1455882" cy="905632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1263650"/>
          </a:xfrm>
        </p:spPr>
        <p:txBody>
          <a:bodyPr/>
          <a:lstStyle/>
          <a:p>
            <a:r>
              <a:rPr lang="sv-SE" dirty="0" smtClean="0"/>
              <a:t>Portal calls</a:t>
            </a:r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5301039" y="930457"/>
            <a:ext cx="1009880" cy="47927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500" dirty="0">
                <a:solidFill>
                  <a:srgbClr val="070E97"/>
                </a:solidFill>
              </a:rPr>
              <a:t>request</a:t>
            </a:r>
            <a:endParaRPr lang="en-US" sz="1500" dirty="0">
              <a:solidFill>
                <a:srgbClr val="070E97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8048473" y="580450"/>
            <a:ext cx="1009880" cy="47927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500" dirty="0">
                <a:solidFill>
                  <a:srgbClr val="070E97"/>
                </a:solidFill>
              </a:rPr>
              <a:t>private key</a:t>
            </a:r>
            <a:endParaRPr lang="en-US" sz="1500" dirty="0">
              <a:solidFill>
                <a:srgbClr val="070E97"/>
              </a:solidFill>
            </a:endParaRPr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258" y="848817"/>
            <a:ext cx="1058023" cy="3212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86400" y="155448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urf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38160" y="109728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urf 20</a:t>
            </a:r>
          </a:p>
        </p:txBody>
      </p:sp>
    </p:spTree>
    <p:extLst>
      <p:ext uri="{BB962C8B-B14F-4D97-AF65-F5344CB8AC3E}">
        <p14:creationId xmlns:p14="http://schemas.microsoft.com/office/powerpoint/2010/main" val="3668975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mph" presetSubtype="2" repeatCount="indefinit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8472 -0.00208 L 0.15902 -0.04468 L 0.25607 -0.04861 " pathEditMode="relative" ptsTypes="AAAA">
                                      <p:cBhvr>
                                        <p:cTn id="5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608 -0.04861 L 0.1757 -0.04861 L 0.09844 -0.00625 L 0.00313 -0.00625 " pathEditMode="relative" rAng="0" ptsTypes="AAAA">
                                      <p:cBhvr>
                                        <p:cTn id="8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56" y="210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3" grpId="0" build="p"/>
      <p:bldP spid="27" grpId="0" animBg="1"/>
      <p:bldP spid="27" grpId="1" animBg="1"/>
      <p:bldP spid="67" grpId="0" animBg="1"/>
      <p:bldP spid="67" grpId="1" animBg="1"/>
      <p:bldP spid="92" grpId="0" animBg="1"/>
      <p:bldP spid="92" grpId="1" animBg="1"/>
      <p:bldP spid="92" grpId="2" animBg="1"/>
      <p:bldP spid="92" grpId="3" animBg="1"/>
      <p:bldP spid="93" grpId="0" animBg="1"/>
      <p:bldP spid="95" grpId="0" animBg="1"/>
      <p:bldP spid="95" grpId="1" animBg="1"/>
      <p:bldP spid="95" grpId="2" animBg="1"/>
      <p:bldP spid="96" grpId="0" animBg="1"/>
      <p:bldP spid="9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Threads and Turfs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6" y="5879850"/>
            <a:ext cx="8605838" cy="986088"/>
          </a:xfrm>
        </p:spPr>
        <p:txBody>
          <a:bodyPr/>
          <a:lstStyle/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dirty="0" smtClean="0"/>
              <a:t>A </a:t>
            </a:r>
            <a:r>
              <a:rPr lang="en-US" b="0" i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</a:t>
            </a:r>
            <a:r>
              <a:rPr lang="en-US" b="0" i="1" noProof="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ortal</a:t>
            </a:r>
            <a:r>
              <a:rPr lang="en-US" b="0" i="1" noProof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call</a:t>
            </a:r>
            <a:r>
              <a:rPr lang="en-US" b="0" noProof="0" dirty="0" smtClean="0"/>
              <a:t> lets you switch turf quickly</a:t>
            </a:r>
          </a:p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i="1" noProof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Dispatch</a:t>
            </a:r>
            <a:r>
              <a:rPr lang="en-US" b="0" noProof="0" dirty="0" smtClean="0"/>
              <a:t> lets you switch thread quickly</a:t>
            </a:r>
            <a:endParaRPr lang="en-US" b="0" noProof="0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632263" y="1890716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49681" y="2371824"/>
            <a:ext cx="7380668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211834" y="1890716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791405" y="1892119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370977" y="1877916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950548" y="1876513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30119" y="1876513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109691" y="1877916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689262" y="1863713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8833" y="1875111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6848404" y="1875111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427976" y="1876513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007547" y="1862311"/>
            <a:ext cx="28387" cy="3648273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39776" y="2811513"/>
            <a:ext cx="8258962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39776" y="3308601"/>
            <a:ext cx="8258962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39776" y="3791488"/>
            <a:ext cx="8258962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39776" y="4286209"/>
            <a:ext cx="8258962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739776" y="4783298"/>
            <a:ext cx="8258962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1064519" y="5226533"/>
            <a:ext cx="7508411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Up-Down Arrow 67"/>
          <p:cNvSpPr/>
          <p:nvPr/>
        </p:nvSpPr>
        <p:spPr>
          <a:xfrm>
            <a:off x="2111295" y="2258580"/>
            <a:ext cx="809035" cy="313876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00794" tIns="50397" rIns="100794" bIns="50397" rtlCol="0" anchor="ctr"/>
          <a:lstStyle/>
          <a:p>
            <a:pPr algn="ctr"/>
            <a:r>
              <a:rPr lang="sv-SE" smtClean="0"/>
              <a:t>turfs</a:t>
            </a:r>
            <a:endParaRPr lang="sv-SE"/>
          </a:p>
        </p:txBody>
      </p:sp>
      <p:sp>
        <p:nvSpPr>
          <p:cNvPr id="69" name="Left-Right Arrow 68"/>
          <p:cNvSpPr/>
          <p:nvPr/>
        </p:nvSpPr>
        <p:spPr>
          <a:xfrm>
            <a:off x="1616887" y="3662264"/>
            <a:ext cx="6913462" cy="75894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threads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97158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8" grpId="0" uiExpand="1" animBg="1"/>
      <p:bldP spid="68" grpId="1" animBg="1"/>
      <p:bldP spid="6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Dispatch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8605838" cy="4764088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Each core is running an </a:t>
            </a:r>
            <a:r>
              <a:rPr lang="en-US" b="0" i="1" noProof="0" dirty="0" smtClean="0"/>
              <a:t>active</a:t>
            </a:r>
            <a:r>
              <a:rPr lang="en-US" b="0" noProof="0" dirty="0" smtClean="0"/>
              <a:t> thread</a:t>
            </a:r>
          </a:p>
          <a:p>
            <a:pPr marL="107901" indent="0"/>
            <a:r>
              <a:rPr lang="en-US" b="0" noProof="0" dirty="0" smtClean="0"/>
              <a:t>Other threads are </a:t>
            </a:r>
            <a:r>
              <a:rPr lang="en-US" b="0" i="1" noProof="0" dirty="0" smtClean="0"/>
              <a:t>parked</a:t>
            </a:r>
          </a:p>
          <a:p>
            <a:pPr marL="107901" indent="0"/>
            <a:r>
              <a:rPr lang="en-US" b="0" noProof="0" dirty="0" smtClean="0"/>
              <a:t>The </a:t>
            </a:r>
            <a:r>
              <a:rPr lang="en-US" b="0" dirty="0">
                <a:solidFill>
                  <a:srgbClr val="00B0F0"/>
                </a:solidFill>
              </a:rPr>
              <a:t>d</a:t>
            </a:r>
            <a:r>
              <a:rPr lang="en-US" b="0" noProof="0" dirty="0" err="1" smtClean="0">
                <a:solidFill>
                  <a:srgbClr val="00B0F0"/>
                </a:solidFill>
              </a:rPr>
              <a:t>ispatch</a:t>
            </a:r>
            <a:r>
              <a:rPr lang="en-US" b="0" noProof="0" dirty="0" smtClean="0">
                <a:solidFill>
                  <a:srgbClr val="00B0F0"/>
                </a:solidFill>
              </a:rPr>
              <a:t> </a:t>
            </a:r>
            <a:r>
              <a:rPr lang="en-US" b="0" noProof="0" dirty="0" smtClean="0"/>
              <a:t>op activates a parked thread -</a:t>
            </a:r>
          </a:p>
          <a:p>
            <a:pPr marL="107901" indent="0"/>
            <a:r>
              <a:rPr lang="en-US" b="0" noProof="0" dirty="0" smtClean="0"/>
              <a:t>	and parks the thread you were in</a:t>
            </a:r>
          </a:p>
          <a:p>
            <a:pPr marL="107901" indent="0"/>
            <a:r>
              <a:rPr lang="sv-SE" b="0" dirty="0"/>
              <a:t>This is not a priviledged op – </a:t>
            </a:r>
            <a:r>
              <a:rPr lang="sv-SE" b="0" i="1" dirty="0"/>
              <a:t>any</a:t>
            </a:r>
            <a:r>
              <a:rPr lang="sv-SE" b="0" dirty="0"/>
              <a:t> </a:t>
            </a:r>
            <a:r>
              <a:rPr lang="sv-SE" b="0" dirty="0" smtClean="0"/>
              <a:t>thread/turf can </a:t>
            </a:r>
            <a:r>
              <a:rPr lang="sv-SE" b="0" dirty="0" smtClean="0">
                <a:solidFill>
                  <a:srgbClr val="00B0F0"/>
                </a:solidFill>
              </a:rPr>
              <a:t>dispatch</a:t>
            </a:r>
          </a:p>
          <a:p>
            <a:pPr marL="107901" indent="0"/>
            <a:r>
              <a:rPr lang="sv-SE" b="0" dirty="0" smtClean="0"/>
              <a:t>A </a:t>
            </a:r>
            <a:r>
              <a:rPr lang="sv-SE" b="0" dirty="0">
                <a:solidFill>
                  <a:srgbClr val="00B0F0"/>
                </a:solidFill>
              </a:rPr>
              <a:t>s</a:t>
            </a:r>
            <a:r>
              <a:rPr lang="sv-SE" b="0" dirty="0" smtClean="0">
                <a:solidFill>
                  <a:srgbClr val="00B0F0"/>
                </a:solidFill>
              </a:rPr>
              <a:t>pawn </a:t>
            </a:r>
            <a:r>
              <a:rPr lang="sv-SE" b="0" dirty="0" smtClean="0"/>
              <a:t>starts threads and </a:t>
            </a:r>
            <a:r>
              <a:rPr lang="sv-SE" b="0" dirty="0" smtClean="0">
                <a:solidFill>
                  <a:srgbClr val="00B0F0"/>
                </a:solidFill>
              </a:rPr>
              <a:t>dispatch </a:t>
            </a:r>
            <a:r>
              <a:rPr lang="sv-SE" b="0" dirty="0" smtClean="0"/>
              <a:t>resumes them</a:t>
            </a:r>
          </a:p>
          <a:p>
            <a:pPr marL="107901" indent="0"/>
            <a:r>
              <a:rPr lang="sv-SE" b="0" dirty="0" smtClean="0"/>
              <a:t>A thread can only be active on </a:t>
            </a:r>
            <a:r>
              <a:rPr lang="sv-SE" b="0" i="1" dirty="0" smtClean="0"/>
              <a:t>one</a:t>
            </a:r>
            <a:r>
              <a:rPr lang="sv-SE" b="0" dirty="0" smtClean="0"/>
              <a:t> core at a time</a:t>
            </a:r>
          </a:p>
        </p:txBody>
      </p:sp>
    </p:spTree>
    <p:extLst>
      <p:ext uri="{BB962C8B-B14F-4D97-AF65-F5344CB8AC3E}">
        <p14:creationId xmlns:p14="http://schemas.microsoft.com/office/powerpoint/2010/main" val="19073042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Dispatching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7680960" cy="4764088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It doesn’t matter if a thread has already </a:t>
            </a:r>
            <a:r>
              <a:rPr lang="en-US" b="0" noProof="0" dirty="0" err="1" smtClean="0"/>
              <a:t>portaled</a:t>
            </a:r>
            <a:r>
              <a:rPr lang="en-US" b="0" noProof="0" dirty="0" smtClean="0"/>
              <a:t> through several turfs</a:t>
            </a:r>
          </a:p>
          <a:p>
            <a:pPr marL="107901" indent="0"/>
            <a:r>
              <a:rPr lang="en-US" b="0" noProof="0" dirty="0" smtClean="0"/>
              <a:t>It matters which turf the thread is currently in</a:t>
            </a:r>
          </a:p>
          <a:p>
            <a:pPr marL="107901" indent="0"/>
            <a:r>
              <a:rPr lang="en-US" b="0" dirty="0" smtClean="0"/>
              <a:t>Active dispatcher and parked </a:t>
            </a:r>
            <a:r>
              <a:rPr lang="en-US" b="0" dirty="0" err="1" smtClean="0"/>
              <a:t>dispatchee</a:t>
            </a:r>
            <a:r>
              <a:rPr lang="en-US" b="0" dirty="0" smtClean="0"/>
              <a:t> must be in the same turf</a:t>
            </a:r>
            <a:endParaRPr lang="en-US" b="0" noProof="0" dirty="0"/>
          </a:p>
        </p:txBody>
      </p:sp>
      <p:sp>
        <p:nvSpPr>
          <p:cNvPr id="4" name="Rectangle 3"/>
          <p:cNvSpPr/>
          <p:nvPr/>
        </p:nvSpPr>
        <p:spPr>
          <a:xfrm>
            <a:off x="1373960" y="5727095"/>
            <a:ext cx="1813941" cy="68120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3</a:t>
            </a:r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1373960" y="5095555"/>
            <a:ext cx="1813941" cy="52597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9</a:t>
            </a:r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5549150" y="5602032"/>
            <a:ext cx="1813941" cy="33349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6</a:t>
            </a:r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5549150" y="4772745"/>
            <a:ext cx="1813941" cy="72801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9</a:t>
            </a:r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5549150" y="6036797"/>
            <a:ext cx="1813941" cy="38955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34</a:t>
            </a:r>
            <a:endParaRPr lang="sv-SE" dirty="0"/>
          </a:p>
        </p:txBody>
      </p:sp>
      <p:cxnSp>
        <p:nvCxnSpPr>
          <p:cNvPr id="11" name="Curved Connector 10"/>
          <p:cNvCxnSpPr/>
          <p:nvPr/>
        </p:nvCxnSpPr>
        <p:spPr>
          <a:xfrm flipV="1">
            <a:off x="3187901" y="4772745"/>
            <a:ext cx="2361250" cy="322810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14400" y="6583680"/>
            <a:ext cx="2627297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3 </a:t>
            </a:r>
            <a:r>
              <a:rPr lang="sv-SE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 turf 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2080" y="6492240"/>
            <a:ext cx="2614473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12 </a:t>
            </a:r>
            <a:r>
              <a:rPr lang="sv-SE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parked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turf 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6583680"/>
            <a:ext cx="2729889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3 </a:t>
            </a:r>
            <a:r>
              <a:rPr lang="sv-SE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parked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 turf 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12080" y="6492240"/>
            <a:ext cx="2511881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12 </a:t>
            </a:r>
            <a:r>
              <a:rPr lang="sv-SE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turf 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73960" y="5095555"/>
            <a:ext cx="1813941" cy="52597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>
                <a:solidFill>
                  <a:srgbClr val="002060"/>
                </a:solidFill>
              </a:rPr>
              <a:t>Turf 9</a:t>
            </a:r>
            <a:endParaRPr lang="sv-SE">
              <a:solidFill>
                <a:srgbClr val="00206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549150" y="4772745"/>
            <a:ext cx="1813941" cy="72801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>
                <a:solidFill>
                  <a:srgbClr val="002060"/>
                </a:solidFill>
              </a:rPr>
              <a:t>Turf 9</a:t>
            </a:r>
            <a:endParaRPr lang="sv-SE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22085" y="5068177"/>
            <a:ext cx="1178151" cy="37877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path path="rect">
              <a:fillToRect l="50000" t="50000" r="50000" b="50000"/>
            </a:path>
            <a:tileRect/>
          </a:gradFill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dispatch</a:t>
            </a:r>
            <a:endParaRPr lang="en-US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264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82"/>
          <p:cNvGrpSpPr/>
          <p:nvPr/>
        </p:nvGrpSpPr>
        <p:grpSpPr>
          <a:xfrm>
            <a:off x="1557646" y="4742386"/>
            <a:ext cx="468580" cy="1856492"/>
            <a:chOff x="1413364" y="4300400"/>
            <a:chExt cx="425177" cy="1683469"/>
          </a:xfrm>
        </p:grpSpPr>
        <p:sp>
          <p:nvSpPr>
            <p:cNvPr id="86" name="TextBox 85"/>
            <p:cNvSpPr txBox="1"/>
            <p:nvPr/>
          </p:nvSpPr>
          <p:spPr>
            <a:xfrm>
              <a:off x="1413597" y="4645406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19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413723" y="5324955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17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413490" y="4979949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18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413364" y="4300400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20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426248" y="5645315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16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564666" y="4415963"/>
            <a:ext cx="6397654" cy="2205987"/>
            <a:chOff x="1454727" y="3806508"/>
            <a:chExt cx="5805055" cy="2000391"/>
          </a:xfrm>
          <a:noFill/>
        </p:grpSpPr>
        <p:sp>
          <p:nvSpPr>
            <p:cNvPr id="16" name="Rectangle 15"/>
            <p:cNvSpPr/>
            <p:nvPr/>
          </p:nvSpPr>
          <p:spPr>
            <a:xfrm>
              <a:off x="1454728" y="513724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54728" y="5472070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454728" y="447187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454728" y="4806704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54728" y="380650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54728" y="4141338"/>
              <a:ext cx="5805054" cy="33053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547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187036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286001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699148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311478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53042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951125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366762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782399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88353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603990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1962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428507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44144" y="3806508"/>
              <a:ext cx="415637" cy="2000391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Rectangle 72"/>
          <p:cNvSpPr/>
          <p:nvPr/>
        </p:nvSpPr>
        <p:spPr>
          <a:xfrm rot="16200000">
            <a:off x="4323368" y="3223155"/>
            <a:ext cx="669799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2098325" y="6631431"/>
            <a:ext cx="5402242" cy="373350"/>
            <a:chOff x="1903962" y="6013388"/>
            <a:chExt cx="4901845" cy="338554"/>
          </a:xfrm>
        </p:grpSpPr>
        <p:sp>
          <p:nvSpPr>
            <p:cNvPr id="90" name="TextBox 89"/>
            <p:cNvSpPr txBox="1"/>
            <p:nvPr/>
          </p:nvSpPr>
          <p:spPr>
            <a:xfrm>
              <a:off x="1903962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4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320277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5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736523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6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163205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7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579521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8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995766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9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4397512" y="6013388"/>
              <a:ext cx="283922" cy="3349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9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749642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10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173518" y="6013388"/>
              <a:ext cx="3970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11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560953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12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977268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13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393514" y="6013388"/>
              <a:ext cx="4122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rPr>
                <a:t>14</a:t>
              </a:r>
              <a:endParaRPr lang="en-US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5680916" y="4793500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71600" y="2101850"/>
            <a:ext cx="8605838" cy="4764088"/>
          </a:xfrm>
        </p:spPr>
        <p:txBody>
          <a:bodyPr/>
          <a:lstStyle/>
          <a:p>
            <a:r>
              <a:rPr lang="sv-SE" b="0" dirty="0" smtClean="0"/>
              <a:t>A </a:t>
            </a:r>
            <a:r>
              <a:rPr lang="sv-SE" b="0" dirty="0" smtClean="0">
                <a:solidFill>
                  <a:srgbClr val="00B0F0"/>
                </a:solidFill>
              </a:rPr>
              <a:t>portal call</a:t>
            </a:r>
            <a:r>
              <a:rPr lang="sv-SE" b="0" dirty="0" smtClean="0"/>
              <a:t> lets you switch turf very quickly</a:t>
            </a:r>
          </a:p>
          <a:p>
            <a:r>
              <a:rPr lang="sv-SE" b="0" dirty="0" smtClean="0"/>
              <a:t>And the </a:t>
            </a:r>
            <a:r>
              <a:rPr lang="sv-SE" b="0" dirty="0" smtClean="0">
                <a:solidFill>
                  <a:srgbClr val="00B0F0"/>
                </a:solidFill>
              </a:rPr>
              <a:t>dispatch</a:t>
            </a:r>
            <a:r>
              <a:rPr lang="sv-SE" b="0" dirty="0" smtClean="0"/>
              <a:t> op lets you switch thread very quickly</a:t>
            </a:r>
          </a:p>
          <a:p>
            <a:r>
              <a:rPr lang="sv-SE" b="0" dirty="0" smtClean="0">
                <a:solidFill>
                  <a:srgbClr val="FF0000"/>
                </a:solidFill>
              </a:rPr>
              <a:t>No knight moves!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sv-SE" dirty="0" smtClean="0"/>
              <a:t>Mill Chess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1006823" y="4267029"/>
            <a:ext cx="768136" cy="2539549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657280" y="4267030"/>
            <a:ext cx="770858" cy="2539548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rot="5400000">
            <a:off x="4460332" y="553406"/>
            <a:ext cx="799071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4307577" y="588819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1235654" y="5845418"/>
            <a:ext cx="6902651" cy="400176"/>
            <a:chOff x="1121198" y="5300629"/>
            <a:chExt cx="6263275" cy="362880"/>
          </a:xfrm>
        </p:grpSpPr>
        <p:sp>
          <p:nvSpPr>
            <p:cNvPr id="42" name="TextBox 41"/>
            <p:cNvSpPr txBox="1"/>
            <p:nvPr/>
          </p:nvSpPr>
          <p:spPr>
            <a:xfrm>
              <a:off x="1121198" y="5300629"/>
              <a:ext cx="2032308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   17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122451" y="5335125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7" name="Rectangle 66"/>
          <p:cNvSpPr/>
          <p:nvPr/>
        </p:nvSpPr>
        <p:spPr>
          <a:xfrm>
            <a:off x="4293940" y="478816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1235653" y="4745976"/>
            <a:ext cx="6902652" cy="400176"/>
            <a:chOff x="1121197" y="4303655"/>
            <a:chExt cx="6263276" cy="362880"/>
          </a:xfrm>
        </p:grpSpPr>
        <p:sp>
          <p:nvSpPr>
            <p:cNvPr id="45" name="TextBox 44"/>
            <p:cNvSpPr txBox="1"/>
            <p:nvPr/>
          </p:nvSpPr>
          <p:spPr>
            <a:xfrm>
              <a:off x="1121197" y="4303655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    20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122451" y="4338151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56" y="5845416"/>
            <a:ext cx="447230" cy="447512"/>
          </a:xfrm>
          <a:prstGeom prst="rect">
            <a:avLst/>
          </a:prstGeom>
        </p:spPr>
      </p:pic>
      <p:grpSp>
        <p:nvGrpSpPr>
          <p:cNvPr id="66" name="Group 65"/>
          <p:cNvGrpSpPr/>
          <p:nvPr/>
        </p:nvGrpSpPr>
        <p:grpSpPr>
          <a:xfrm>
            <a:off x="5693784" y="4363869"/>
            <a:ext cx="2570365" cy="2725348"/>
            <a:chOff x="3908575" y="3957161"/>
            <a:chExt cx="2332278" cy="2471348"/>
          </a:xfrm>
        </p:grpSpPr>
        <p:sp>
          <p:nvSpPr>
            <p:cNvPr id="70" name="Rectangle 69"/>
            <p:cNvSpPr/>
            <p:nvPr/>
          </p:nvSpPr>
          <p:spPr>
            <a:xfrm>
              <a:off x="3908575" y="3957161"/>
              <a:ext cx="408507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916132" y="6037540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12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74" name="Picture 7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908" y="4768908"/>
            <a:ext cx="396750" cy="39236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6135659" y="5514214"/>
            <a:ext cx="459907" cy="369243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56" idx="1"/>
          </p:cNvCxnSpPr>
          <p:nvPr/>
        </p:nvCxnSpPr>
        <p:spPr>
          <a:xfrm flipV="1">
            <a:off x="6151851" y="5518957"/>
            <a:ext cx="443714" cy="340640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 rot="16200000">
            <a:off x="1085439" y="5328378"/>
            <a:ext cx="652397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turfs</a:t>
            </a:r>
            <a:endParaRPr lang="en-US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307575" y="4363869"/>
            <a:ext cx="2570365" cy="2725348"/>
            <a:chOff x="3908575" y="3957161"/>
            <a:chExt cx="2332278" cy="2471348"/>
          </a:xfrm>
        </p:grpSpPr>
        <p:sp>
          <p:nvSpPr>
            <p:cNvPr id="68" name="Rectangle 67"/>
            <p:cNvSpPr/>
            <p:nvPr/>
          </p:nvSpPr>
          <p:spPr>
            <a:xfrm>
              <a:off x="3908575" y="3957161"/>
              <a:ext cx="429951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916132" y="6037540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9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44754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3907E-6 3.1822E-6 L -0.00032 -0.1494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747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14931 L 0.13489 -0.1493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53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0.02153 -3.7037E-7 C 0.03125 -3.7037E-7 0.04341 0.02685 0.04341 0.04838 L 0.04341 0.09676 " pathEditMode="relative" rAng="0" ptsTypes="AAAA">
                                      <p:cBhvr>
                                        <p:cTn id="7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uiExpand="1" animBg="1"/>
      <p:bldP spid="5" grpId="0" uiExpand="1" build="p"/>
      <p:bldP spid="64" grpId="0" uiExpand="1" animBg="1"/>
      <p:bldP spid="67" grpId="1" uiExpand="1" animBg="1"/>
      <p:bldP spid="67" grpId="2" uiExpan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Concurrency vs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sv-SE" b="0" i="1" dirty="0" smtClean="0"/>
              <a:t>Concurrency</a:t>
            </a:r>
            <a:r>
              <a:rPr lang="sv-SE" b="0" dirty="0" smtClean="0"/>
              <a:t> is </a:t>
            </a:r>
            <a:r>
              <a:rPr lang="en-US" b="0" dirty="0"/>
              <a:t>when </a:t>
            </a:r>
            <a:r>
              <a:rPr lang="en-US" b="0" dirty="0" smtClean="0"/>
              <a:t>tasks </a:t>
            </a:r>
            <a:r>
              <a:rPr lang="en-US" b="0" dirty="0"/>
              <a:t>can start, run, and complete in overlapping time </a:t>
            </a:r>
            <a:r>
              <a:rPr lang="en-US" b="0" dirty="0" smtClean="0"/>
              <a:t>periods</a:t>
            </a:r>
          </a:p>
          <a:p>
            <a:pPr marL="0" indent="0"/>
            <a:r>
              <a:rPr lang="sv-SE" b="0" i="1" dirty="0" smtClean="0"/>
              <a:t>Parallelism</a:t>
            </a:r>
            <a:r>
              <a:rPr lang="sv-SE" b="0" dirty="0" smtClean="0"/>
              <a:t> is when more than one task is running at the exact same instant</a:t>
            </a:r>
            <a:endParaRPr lang="en-US" b="0" dirty="0"/>
          </a:p>
        </p:txBody>
      </p:sp>
      <p:grpSp>
        <p:nvGrpSpPr>
          <p:cNvPr id="9" name="Group 8"/>
          <p:cNvGrpSpPr/>
          <p:nvPr/>
        </p:nvGrpSpPr>
        <p:grpSpPr>
          <a:xfrm>
            <a:off x="1820442" y="4296864"/>
            <a:ext cx="2422270" cy="2780210"/>
            <a:chOff x="1066799" y="3896400"/>
            <a:chExt cx="2438400" cy="29616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799" y="4419600"/>
              <a:ext cx="2438400" cy="243840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8866" y="3896400"/>
              <a:ext cx="1846774" cy="1917999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grpSp>
        <p:nvGrpSpPr>
          <p:cNvPr id="10" name="Group 9"/>
          <p:cNvGrpSpPr/>
          <p:nvPr/>
        </p:nvGrpSpPr>
        <p:grpSpPr>
          <a:xfrm>
            <a:off x="5513009" y="4296864"/>
            <a:ext cx="2422270" cy="2780210"/>
            <a:chOff x="1066799" y="3896400"/>
            <a:chExt cx="2438400" cy="29616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799" y="4419600"/>
              <a:ext cx="2438400" cy="243840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8866" y="3896400"/>
              <a:ext cx="1846774" cy="1917999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3" name="TextBox 12"/>
          <p:cNvSpPr txBox="1"/>
          <p:nvPr/>
        </p:nvSpPr>
        <p:spPr>
          <a:xfrm>
            <a:off x="1043892" y="6611382"/>
            <a:ext cx="3833968" cy="509114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sz="2600" dirty="0">
                <a:solidFill>
                  <a:srgbClr val="FFFF00"/>
                </a:solidFill>
                <a:latin typeface="Arial" pitchFamily="34" charset="0"/>
              </a:rPr>
              <a:t>one core = concurrency</a:t>
            </a:r>
            <a:endParaRPr lang="en-US" sz="26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9491" y="6633093"/>
            <a:ext cx="3605129" cy="501888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sz="2600" dirty="0">
                <a:solidFill>
                  <a:srgbClr val="FFFF00"/>
                </a:solidFill>
                <a:latin typeface="Arial" pitchFamily="34" charset="0"/>
              </a:rPr>
              <a:t>two cores = parallelism</a:t>
            </a:r>
            <a:endParaRPr lang="en-US" sz="260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6974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3" grpId="1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739776" y="2101850"/>
            <a:ext cx="8605838" cy="476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sv-SE" b="0" kern="0" dirty="0" smtClean="0"/>
              <a:t>For example, </a:t>
            </a:r>
            <a:r>
              <a:rPr lang="sv-SE" b="0" kern="0" dirty="0"/>
              <a:t>a</a:t>
            </a:r>
            <a:r>
              <a:rPr lang="sv-SE" b="0" kern="0" dirty="0" smtClean="0"/>
              <a:t> goroutine is started to fetch a url</a:t>
            </a:r>
          </a:p>
          <a:p>
            <a:r>
              <a:rPr lang="sv-SE" b="0" kern="0" dirty="0" smtClean="0"/>
              <a:t>The RTS </a:t>
            </a:r>
            <a:r>
              <a:rPr lang="sv-SE" b="0" kern="0" dirty="0" smtClean="0">
                <a:solidFill>
                  <a:srgbClr val="00B0F0"/>
                </a:solidFill>
              </a:rPr>
              <a:t>spawn</a:t>
            </a:r>
            <a:r>
              <a:rPr lang="sv-SE" b="0" kern="0" dirty="0" smtClean="0"/>
              <a:t>s a new thread</a:t>
            </a:r>
          </a:p>
          <a:p>
            <a:r>
              <a:rPr lang="sv-SE" b="0" kern="0" dirty="0" smtClean="0"/>
              <a:t>And </a:t>
            </a:r>
            <a:r>
              <a:rPr lang="sv-SE" b="0" kern="0" dirty="0" smtClean="0">
                <a:solidFill>
                  <a:srgbClr val="00B0F0"/>
                </a:solidFill>
              </a:rPr>
              <a:t>dispatch</a:t>
            </a:r>
            <a:r>
              <a:rPr lang="sv-SE" b="0" kern="0" dirty="0" smtClean="0"/>
              <a:t>es to it</a:t>
            </a:r>
          </a:p>
          <a:p>
            <a:r>
              <a:rPr lang="sv-SE" b="0" kern="0" dirty="0" smtClean="0"/>
              <a:t>This immediately stalls waiting on IO,</a:t>
            </a:r>
          </a:p>
          <a:p>
            <a:r>
              <a:rPr lang="sv-SE" b="0" kern="0" dirty="0" smtClean="0"/>
              <a:t>so the RTS </a:t>
            </a:r>
            <a:r>
              <a:rPr lang="sv-SE" b="0" kern="0" dirty="0" smtClean="0">
                <a:solidFill>
                  <a:srgbClr val="00B0F0"/>
                </a:solidFill>
              </a:rPr>
              <a:t>dispatch</a:t>
            </a:r>
            <a:r>
              <a:rPr lang="sv-SE" b="0" kern="0" dirty="0" smtClean="0"/>
              <a:t>es to another runnable goroutine</a:t>
            </a:r>
          </a:p>
          <a:p>
            <a:r>
              <a:rPr lang="sv-SE" b="0" kern="0" dirty="0" smtClean="0"/>
              <a:t>Which </a:t>
            </a:r>
            <a:r>
              <a:rPr lang="sv-SE" b="0" kern="0" dirty="0" smtClean="0">
                <a:solidFill>
                  <a:srgbClr val="00B0F0"/>
                </a:solidFill>
              </a:rPr>
              <a:t>spawn</a:t>
            </a:r>
            <a:r>
              <a:rPr lang="sv-SE" b="0" kern="0" dirty="0" smtClean="0"/>
              <a:t>s another goroutine to fetch a url...</a:t>
            </a:r>
            <a:endParaRPr lang="en-US" b="0" kern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Cooperative multi-threading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6366660" y="5866257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3540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42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60099" y="6873428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11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66658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1032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urved Connector 18"/>
          <p:cNvCxnSpPr/>
          <p:nvPr/>
        </p:nvCxnSpPr>
        <p:spPr>
          <a:xfrm flipV="1">
            <a:off x="2656782" y="6004445"/>
            <a:ext cx="1003317" cy="198620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953540" y="5866257"/>
            <a:ext cx="1978081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656783" y="5655123"/>
            <a:ext cx="3709876" cy="611666"/>
            <a:chOff x="2410691" y="5128071"/>
            <a:chExt cx="3366239" cy="554659"/>
          </a:xfrm>
        </p:grpSpPr>
        <p:cxnSp>
          <p:nvCxnSpPr>
            <p:cNvPr id="21" name="Curved Connector 20"/>
            <p:cNvCxnSpPr/>
            <p:nvPr/>
          </p:nvCxnSpPr>
          <p:spPr>
            <a:xfrm flipV="1">
              <a:off x="2410691" y="5128071"/>
              <a:ext cx="910382" cy="554659"/>
            </a:xfrm>
            <a:prstGeom prst="curved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321073" y="5128071"/>
              <a:ext cx="1794856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/>
            <p:nvPr/>
          </p:nvCxnSpPr>
          <p:spPr>
            <a:xfrm>
              <a:off x="5115929" y="5128071"/>
              <a:ext cx="661001" cy="316765"/>
            </a:xfrm>
            <a:prstGeom prst="curved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3660100" y="5857981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 bwMode="auto">
          <a:xfrm>
            <a:off x="953540" y="5873746"/>
            <a:ext cx="1978081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660100" y="5866257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</p:spTree>
    <p:extLst>
      <p:ext uri="{BB962C8B-B14F-4D97-AF65-F5344CB8AC3E}">
        <p14:creationId xmlns:p14="http://schemas.microsoft.com/office/powerpoint/2010/main" val="37570615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2" grpId="0" animBg="1"/>
      <p:bldP spid="15" grpId="0"/>
      <p:bldP spid="16" grpId="0"/>
      <p:bldP spid="17" grpId="0"/>
      <p:bldP spid="27" grpId="0" animBg="1"/>
      <p:bldP spid="29" grpId="0" animBg="1"/>
      <p:bldP spid="31" grpId="0" animBg="1"/>
      <p:bldP spid="31" grpId="1" animBg="1"/>
      <p:bldP spid="31" grpId="2" animBg="1"/>
      <p:bldP spid="11" grpId="0" animBg="1"/>
      <p:bldP spid="11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Dispatching cooperatively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noProof="0" dirty="0" smtClean="0"/>
              <a:t>A lot like fast stack switching for ”lightweight threads” and </a:t>
            </a:r>
            <a:r>
              <a:rPr lang="en-US" b="0" noProof="0" dirty="0" err="1" smtClean="0"/>
              <a:t>goroutines</a:t>
            </a:r>
            <a:r>
              <a:rPr lang="en-US" b="0" noProof="0" dirty="0" smtClean="0"/>
              <a:t> </a:t>
            </a:r>
            <a:r>
              <a:rPr lang="en-US" b="0" noProof="0" dirty="0" err="1" smtClean="0"/>
              <a:t>etc</a:t>
            </a:r>
            <a:endParaRPr lang="en-US" b="0" noProof="0" dirty="0" smtClean="0"/>
          </a:p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noProof="0" dirty="0" smtClean="0"/>
              <a:t>Except that it’s secure</a:t>
            </a:r>
          </a:p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noProof="0" dirty="0" smtClean="0"/>
              <a:t>And its not a problem to call </a:t>
            </a:r>
            <a:r>
              <a:rPr lang="en-US" b="0" noProof="0" dirty="0" err="1" smtClean="0"/>
              <a:t>syscall</a:t>
            </a:r>
            <a:r>
              <a:rPr lang="en-US" b="0" noProof="0" dirty="0" smtClean="0"/>
              <a:t> portals into the kernel or other services</a:t>
            </a:r>
          </a:p>
          <a:p>
            <a:pPr marL="485880" indent="-377979">
              <a:buFont typeface="Arial" panose="020B0604020202020204" pitchFamily="34" charset="0"/>
              <a:buChar char="•"/>
            </a:pPr>
            <a:r>
              <a:rPr lang="en-US" b="0" noProof="0" dirty="0" smtClean="0"/>
              <a:t>Cooperative multi-tasking is concurrency not parallelism</a:t>
            </a:r>
            <a:endParaRPr lang="en-US" b="0" noProof="0" dirty="0"/>
          </a:p>
        </p:txBody>
      </p:sp>
    </p:spTree>
    <p:extLst>
      <p:ext uri="{BB962C8B-B14F-4D97-AF65-F5344CB8AC3E}">
        <p14:creationId xmlns:p14="http://schemas.microsoft.com/office/powerpoint/2010/main" val="28052121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Preemptive multi-threading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01" indent="0"/>
            <a:r>
              <a:rPr lang="en-US" b="0" noProof="0" dirty="0" smtClean="0"/>
              <a:t>The kernel sets a hardware timer</a:t>
            </a:r>
          </a:p>
          <a:p>
            <a:pPr marL="107901" indent="0"/>
            <a:r>
              <a:rPr lang="en-US" b="0" noProof="0" dirty="0" smtClean="0"/>
              <a:t>When the timer fires, the kernel handles the interrupt</a:t>
            </a:r>
          </a:p>
          <a:p>
            <a:pPr marL="107901" indent="0"/>
            <a:r>
              <a:rPr lang="en-US" b="0" noProof="0" dirty="0" smtClean="0"/>
              <a:t>in the kernel turf</a:t>
            </a:r>
          </a:p>
          <a:p>
            <a:pPr marL="107901" indent="0"/>
            <a:r>
              <a:rPr lang="en-US" b="0" noProof="0" dirty="0" smtClean="0"/>
              <a:t>Kernel has a </a:t>
            </a:r>
            <a:r>
              <a:rPr lang="en-US" b="0" dirty="0" smtClean="0"/>
              <a:t>‘run </a:t>
            </a:r>
            <a:r>
              <a:rPr lang="en-US" b="0" noProof="0" dirty="0" smtClean="0"/>
              <a:t>queue’</a:t>
            </a:r>
          </a:p>
          <a:p>
            <a:pPr marL="107901" indent="0"/>
            <a:r>
              <a:rPr lang="en-US" b="0" noProof="0" dirty="0" smtClean="0"/>
              <a:t>And decides who to </a:t>
            </a:r>
            <a:r>
              <a:rPr lang="en-US" b="0" noProof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dispatch</a:t>
            </a:r>
            <a:r>
              <a:rPr lang="en-US" b="0" noProof="0" dirty="0" smtClean="0"/>
              <a:t/>
            </a:r>
            <a:br>
              <a:rPr lang="en-US" b="0" noProof="0" dirty="0" smtClean="0"/>
            </a:br>
            <a:r>
              <a:rPr lang="en-US" b="0" noProof="0" dirty="0" smtClean="0"/>
              <a:t>to next...</a:t>
            </a:r>
          </a:p>
          <a:p>
            <a:endParaRPr lang="en-US" b="0" noProof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30" y="866480"/>
            <a:ext cx="878436" cy="112736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281770" y="1109416"/>
            <a:ext cx="2389332" cy="815180"/>
            <a:chOff x="6607277" y="1006020"/>
            <a:chExt cx="2168014" cy="739206"/>
          </a:xfrm>
        </p:grpSpPr>
        <p:sp>
          <p:nvSpPr>
            <p:cNvPr id="10" name="Moon 9"/>
            <p:cNvSpPr/>
            <p:nvPr/>
          </p:nvSpPr>
          <p:spPr>
            <a:xfrm>
              <a:off x="6937104" y="1148587"/>
              <a:ext cx="263237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Moon 10"/>
            <p:cNvSpPr/>
            <p:nvPr/>
          </p:nvSpPr>
          <p:spPr>
            <a:xfrm flipH="1">
              <a:off x="8193399" y="1182999"/>
              <a:ext cx="272175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Moon 11"/>
            <p:cNvSpPr/>
            <p:nvPr/>
          </p:nvSpPr>
          <p:spPr>
            <a:xfrm>
              <a:off x="6607277" y="1006020"/>
              <a:ext cx="288263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Moon 12"/>
            <p:cNvSpPr/>
            <p:nvPr/>
          </p:nvSpPr>
          <p:spPr>
            <a:xfrm flipH="1">
              <a:off x="8493283" y="1010936"/>
              <a:ext cx="282008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366660" y="5866257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53540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42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60099" y="6873428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11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66658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1032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953540" y="5866257"/>
            <a:ext cx="1978081" cy="9996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3660100" y="5857981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953540" y="5857981"/>
            <a:ext cx="1978081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19131" y="5613526"/>
            <a:ext cx="9146541" cy="0"/>
          </a:xfrm>
          <a:prstGeom prst="line">
            <a:avLst/>
          </a:prstGeom>
          <a:ln w="381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232209" y="5647407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 turf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6366659" y="5857981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6366658" y="4374018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timer()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next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ready.pop();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dispatch(next);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32209" y="5130357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Kernel turf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Curved Connector 35"/>
          <p:cNvCxnSpPr/>
          <p:nvPr/>
        </p:nvCxnSpPr>
        <p:spPr>
          <a:xfrm flipV="1">
            <a:off x="8329470" y="4374019"/>
            <a:ext cx="1341632" cy="756339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6366658" y="4374018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timer()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next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ready.pop();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dispatch(next);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770" y="4868662"/>
            <a:ext cx="447230" cy="44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6160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7 L 0.08802 -0.03542 L 0.15382 -0.09954 " pathEditMode="relative" rAng="0" ptsTypes="AAA">
                                      <p:cBhvr>
                                        <p:cTn id="10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1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1" grpId="0"/>
      <p:bldP spid="32" grpId="0" animBg="1"/>
      <p:bldP spid="33" grpId="0" build="p" animBg="1"/>
      <p:bldP spid="34" grpId="0"/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 bwMode="auto">
          <a:xfrm>
            <a:off x="6366656" y="5851052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Blocking IO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01" indent="0"/>
            <a:r>
              <a:rPr lang="en-US" b="0" noProof="0" dirty="0" smtClean="0"/>
              <a:t>A thread calls a </a:t>
            </a:r>
            <a:r>
              <a:rPr lang="en-US" b="0" i="1" noProof="0" dirty="0" err="1" smtClean="0"/>
              <a:t>syscall</a:t>
            </a:r>
            <a:r>
              <a:rPr lang="en-US" b="0" noProof="0" dirty="0" smtClean="0"/>
              <a:t> </a:t>
            </a:r>
            <a:r>
              <a:rPr lang="en-US" b="0" noProof="0" dirty="0" smtClean="0">
                <a:solidFill>
                  <a:srgbClr val="00B0F0"/>
                </a:solidFill>
              </a:rPr>
              <a:t>portal </a:t>
            </a:r>
            <a:r>
              <a:rPr lang="en-US" b="0" noProof="0" dirty="0" smtClean="0"/>
              <a:t>to perform some </a:t>
            </a:r>
            <a:r>
              <a:rPr lang="en-US" b="0" i="1" noProof="0" dirty="0" smtClean="0"/>
              <a:t>blocking IO</a:t>
            </a:r>
          </a:p>
          <a:p>
            <a:pPr marL="107901" indent="0"/>
            <a:r>
              <a:rPr lang="en-US" b="0" noProof="0" dirty="0" smtClean="0"/>
              <a:t>If the buffer is </a:t>
            </a:r>
            <a:r>
              <a:rPr lang="en-US" b="0" noProof="0" dirty="0" err="1" smtClean="0"/>
              <a:t>empt</a:t>
            </a:r>
            <a:r>
              <a:rPr lang="en-US" b="0" dirty="0" smtClean="0"/>
              <a:t>y, the kernel will find another thread to run from its ‘run queue’</a:t>
            </a:r>
            <a:endParaRPr lang="en-US" b="0" noProof="0" dirty="0" smtClean="0"/>
          </a:p>
          <a:p>
            <a:pPr marL="107901" indent="0"/>
            <a:r>
              <a:rPr lang="sv-SE" b="0" dirty="0" smtClean="0"/>
              <a:t>Leaving the thread parked in the kernel turf ready to be resumed later when the buffer is no longer empty</a:t>
            </a:r>
            <a:endParaRPr lang="en-US" b="0" noProof="0" dirty="0" smtClean="0"/>
          </a:p>
          <a:p>
            <a:endParaRPr lang="en-US" b="0" noProof="0" dirty="0"/>
          </a:p>
        </p:txBody>
      </p:sp>
      <p:sp>
        <p:nvSpPr>
          <p:cNvPr id="17" name="TextBox 16"/>
          <p:cNvSpPr txBox="1"/>
          <p:nvPr/>
        </p:nvSpPr>
        <p:spPr>
          <a:xfrm>
            <a:off x="953540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42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60099" y="6873428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11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66658" y="6865939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1032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953540" y="5866257"/>
            <a:ext cx="1978081" cy="99968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3660100" y="5857981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953540" y="5857981"/>
            <a:ext cx="1978081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u in </a:t>
            </a:r>
            <a:r>
              <a:rPr lang="en-US" sz="15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urls</a:t>
            </a: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go fetch(u)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7901" indent="0">
              <a:spcAft>
                <a:spcPts val="0"/>
              </a:spcAft>
            </a:pPr>
            <a:r>
              <a:rPr lang="en-US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19131" y="5613526"/>
            <a:ext cx="9146541" cy="0"/>
          </a:xfrm>
          <a:prstGeom prst="line">
            <a:avLst/>
          </a:prstGeom>
          <a:ln w="38100">
            <a:solidFill>
              <a:srgbClr val="FFFF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232209" y="5647407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 turf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Content Placeholder 2"/>
          <p:cNvSpPr txBox="1">
            <a:spLocks/>
          </p:cNvSpPr>
          <p:nvPr/>
        </p:nvSpPr>
        <p:spPr bwMode="auto">
          <a:xfrm>
            <a:off x="6366658" y="4374018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rd(f, b)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232209" y="5130357"/>
            <a:ext cx="1978081" cy="378777"/>
          </a:xfrm>
          <a:prstGeom prst="rect">
            <a:avLst/>
          </a:prstGeom>
          <a:noFill/>
        </p:spPr>
        <p:txBody>
          <a:bodyPr wrap="squar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Kernel turf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Curved Connector 35"/>
          <p:cNvCxnSpPr/>
          <p:nvPr/>
        </p:nvCxnSpPr>
        <p:spPr>
          <a:xfrm flipV="1">
            <a:off x="8329470" y="4374019"/>
            <a:ext cx="1341632" cy="756339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6366655" y="4374019"/>
            <a:ext cx="1978083" cy="9939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rd(f, b)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770" y="4868662"/>
            <a:ext cx="447230" cy="447512"/>
          </a:xfrm>
          <a:prstGeom prst="rect">
            <a:avLst/>
          </a:prstGeom>
        </p:spPr>
      </p:pic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6366656" y="5851052"/>
            <a:ext cx="1978082" cy="999681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rgbClr val="070E9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r.read(buf)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6366656" y="5844482"/>
            <a:ext cx="1978082" cy="99968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91546" indent="-293659" algn="l" rtl="0" eaLnBrk="1" fontAlgn="base" hangingPunct="1">
              <a:spcBef>
                <a:spcPct val="0"/>
              </a:spcBef>
              <a:spcAft>
                <a:spcPts val="1281"/>
              </a:spcAft>
              <a:defRPr lang="en-US" sz="2176" b="1">
                <a:solidFill>
                  <a:srgbClr val="FFFF00"/>
                </a:solidFill>
                <a:latin typeface="Arial" pitchFamily="34"/>
                <a:ea typeface="Arial Unicode MS" pitchFamily="34" charset="-128"/>
                <a:cs typeface="Arial Unicode MS" pitchFamily="2"/>
              </a:defRPr>
            </a:lvl1pPr>
            <a:lvl2pPr marL="673690" indent="-259112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39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036446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76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451025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1865604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280182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694761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109340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523919" indent="-207289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15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 fetch(u) {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r, e =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http.Get(u)</a:t>
            </a:r>
          </a:p>
          <a:p>
            <a:pPr marL="107901" indent="0">
              <a:spcAft>
                <a:spcPts val="0"/>
              </a:spcAft>
            </a:pPr>
            <a:r>
              <a:rPr lang="sv-SE" sz="15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read(r, buf)</a:t>
            </a:r>
          </a:p>
        </p:txBody>
      </p:sp>
      <p:cxnSp>
        <p:nvCxnSpPr>
          <p:cNvPr id="5" name="Straight Arrow Connector 4"/>
          <p:cNvCxnSpPr>
            <a:stCxn id="25" idx="0"/>
            <a:endCxn id="33" idx="2"/>
          </p:cNvCxnSpPr>
          <p:nvPr/>
        </p:nvCxnSpPr>
        <p:spPr>
          <a:xfrm flipV="1">
            <a:off x="7355697" y="5373699"/>
            <a:ext cx="2" cy="47735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4739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7 L 0.08802 -0.03542 L 0.15382 -0.09954 " pathEditMode="relative" rAng="0" ptsTypes="AAA">
                                      <p:cBhvr>
                                        <p:cTn id="4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1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3" grpId="0" build="p" animBg="1"/>
      <p:bldP spid="37" grpId="0" animBg="1"/>
      <p:bldP spid="16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/>
        </p:nvSpPr>
        <p:spPr>
          <a:xfrm>
            <a:off x="731520" y="731520"/>
            <a:ext cx="2697566" cy="548982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3200" b="1" dirty="0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The Mill CPU</a:t>
            </a:r>
          </a:p>
        </p:txBody>
      </p:sp>
      <p:sp>
        <p:nvSpPr>
          <p:cNvPr id="64" name="Shape 64"/>
          <p:cNvSpPr txBox="1"/>
          <p:nvPr/>
        </p:nvSpPr>
        <p:spPr>
          <a:xfrm>
            <a:off x="1533526" y="1571624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32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
</a:t>
            </a:r>
          </a:p>
          <a:p>
            <a:endParaRPr lang="en-US" sz="32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1099359" y="1512571"/>
            <a:ext cx="8269762" cy="1938991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SzPct val="25000"/>
            </a:pPr>
            <a:r>
              <a:rPr lang="en-US" sz="24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SzPct val="25000"/>
            </a:pPr>
            <a:r>
              <a:rPr lang="en-US" sz="24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1099359" y="3835707"/>
            <a:ext cx="8553161" cy="2145993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SzPct val="25000"/>
            </a:pPr>
            <a:r>
              <a:rPr lang="en-US" sz="2400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This talk will </a:t>
            </a:r>
            <a:r>
              <a:rPr lang="en-US" sz="2400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explain:</a:t>
            </a:r>
          </a:p>
          <a:p>
            <a:pPr marL="796887" lvl="1" indent="-377979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FFFF00"/>
                </a:solidFill>
              </a:rPr>
              <a:t>Mill hardware thread creation and dispatch</a:t>
            </a:r>
            <a:endParaRPr lang="sv-SE" dirty="0">
              <a:solidFill>
                <a:srgbClr val="FFFF00"/>
              </a:solidFill>
            </a:endParaRPr>
          </a:p>
          <a:p>
            <a:pPr marL="796887" lvl="1" indent="-377979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FFFF00"/>
                </a:solidFill>
              </a:rPr>
              <a:t>Threading interaction with protection and security</a:t>
            </a:r>
            <a:endParaRPr lang="sv-SE" dirty="0">
              <a:solidFill>
                <a:srgbClr val="FFFF00"/>
              </a:solidFill>
            </a:endParaRPr>
          </a:p>
          <a:p>
            <a:pPr marL="796887" lvl="1" indent="-377979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FFFF00"/>
                </a:solidFill>
              </a:rPr>
              <a:t>Cooperation and preemption</a:t>
            </a:r>
          </a:p>
          <a:p>
            <a:pPr marL="796887" lvl="1" indent="-377979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rgbClr val="FFFF00"/>
                </a:solidFill>
              </a:rPr>
              <a:t>And </a:t>
            </a:r>
            <a:r>
              <a:rPr lang="sv-SE" dirty="0">
                <a:solidFill>
                  <a:srgbClr val="FFFF00"/>
                </a:solidFill>
              </a:rPr>
              <a:t>will touch on exception handling </a:t>
            </a:r>
            <a:r>
              <a:rPr lang="sv-SE" dirty="0" smtClean="0">
                <a:solidFill>
                  <a:srgbClr val="FFFF00"/>
                </a:solidFill>
              </a:rPr>
              <a:t>too</a:t>
            </a:r>
            <a:endParaRPr lang="sv-SE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304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60320" y="5303520"/>
            <a:ext cx="1813941" cy="52597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Kernel Turf</a:t>
            </a:r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Preemption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8605838" cy="2468880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The kernel sets a hardware timer</a:t>
            </a:r>
          </a:p>
          <a:p>
            <a:pPr marL="107901" indent="0"/>
            <a:r>
              <a:rPr lang="en-US" b="0" noProof="0" dirty="0" smtClean="0"/>
              <a:t>When the timer fires, the core looks in the trap and fault handler array for the current turf</a:t>
            </a:r>
          </a:p>
          <a:p>
            <a:pPr marL="107901" indent="0"/>
            <a:r>
              <a:rPr lang="en-US" b="0" noProof="0" dirty="0" smtClean="0"/>
              <a:t>Trap and fault handlers can be portals -</a:t>
            </a:r>
          </a:p>
          <a:p>
            <a:pPr marL="107901" indent="0"/>
            <a:r>
              <a:rPr lang="en-US" b="0" dirty="0"/>
              <a:t>	</a:t>
            </a:r>
            <a:r>
              <a:rPr lang="en-US" b="0" dirty="0" smtClean="0"/>
              <a:t>so the </a:t>
            </a:r>
            <a:r>
              <a:rPr lang="en-US" b="0" dirty="0" err="1" smtClean="0"/>
              <a:t>i</a:t>
            </a:r>
            <a:r>
              <a:rPr lang="en-US" b="0" noProof="0" dirty="0" err="1" smtClean="0"/>
              <a:t>nterrupt</a:t>
            </a:r>
            <a:r>
              <a:rPr lang="en-US" b="0" noProof="0" dirty="0" smtClean="0"/>
              <a:t> is serviced in a kernel turf</a:t>
            </a:r>
          </a:p>
          <a:p>
            <a:pPr marL="107901" indent="0"/>
            <a:endParaRPr lang="en-US" noProof="0" dirty="0" smtClean="0"/>
          </a:p>
          <a:p>
            <a:pPr marL="107950" indent="0"/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2560320" y="5943600"/>
            <a:ext cx="1813941" cy="6812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3</a:t>
            </a:r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2560320" y="5303520"/>
            <a:ext cx="1813941" cy="52597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9</a:t>
            </a:r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30" y="866480"/>
            <a:ext cx="878436" cy="112736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281770" y="1109416"/>
            <a:ext cx="2389332" cy="815180"/>
            <a:chOff x="6607277" y="1006020"/>
            <a:chExt cx="2168014" cy="739206"/>
          </a:xfrm>
        </p:grpSpPr>
        <p:sp>
          <p:nvSpPr>
            <p:cNvPr id="10" name="Moon 9"/>
            <p:cNvSpPr/>
            <p:nvPr/>
          </p:nvSpPr>
          <p:spPr>
            <a:xfrm>
              <a:off x="6937104" y="1148587"/>
              <a:ext cx="263237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Moon 10"/>
            <p:cNvSpPr/>
            <p:nvPr/>
          </p:nvSpPr>
          <p:spPr>
            <a:xfrm flipH="1">
              <a:off x="8193399" y="1182999"/>
              <a:ext cx="272175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Moon 11"/>
            <p:cNvSpPr/>
            <p:nvPr/>
          </p:nvSpPr>
          <p:spPr>
            <a:xfrm>
              <a:off x="6607277" y="1006020"/>
              <a:ext cx="288263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Moon 12"/>
            <p:cNvSpPr/>
            <p:nvPr/>
          </p:nvSpPr>
          <p:spPr>
            <a:xfrm flipH="1">
              <a:off x="8493283" y="1010936"/>
              <a:ext cx="282008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560320" y="6675120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6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active</a:t>
            </a:r>
          </a:p>
        </p:txBody>
      </p:sp>
      <p:sp>
        <p:nvSpPr>
          <p:cNvPr id="17" name="Explosion 2 16"/>
          <p:cNvSpPr/>
          <p:nvPr/>
        </p:nvSpPr>
        <p:spPr>
          <a:xfrm>
            <a:off x="3291840" y="5120640"/>
            <a:ext cx="1462757" cy="651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 smtClean="0"/>
              <a:t>trap</a:t>
            </a:r>
            <a:endParaRPr lang="sv-SE" sz="1300" b="1" dirty="0"/>
          </a:p>
        </p:txBody>
      </p:sp>
    </p:spTree>
    <p:extLst>
      <p:ext uri="{BB962C8B-B14F-4D97-AF65-F5344CB8AC3E}">
        <p14:creationId xmlns:p14="http://schemas.microsoft.com/office/powerpoint/2010/main" val="13997461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7971E-6 3.81192E-6 L 0.00032 -0.0862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-4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uiExpand="1" build="p"/>
      <p:bldP spid="8" grpId="0"/>
      <p:bldP spid="17" grpId="0" uiExpand="1" animBg="1"/>
      <p:bldP spid="17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60320" y="5303520"/>
            <a:ext cx="1813941" cy="52597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9</a:t>
            </a:r>
            <a:endParaRPr lang="sv-SE" dirty="0"/>
          </a:p>
        </p:txBody>
      </p:sp>
      <p:sp>
        <p:nvSpPr>
          <p:cNvPr id="6" name="Rectangle 5"/>
          <p:cNvSpPr/>
          <p:nvPr/>
        </p:nvSpPr>
        <p:spPr>
          <a:xfrm>
            <a:off x="2560320" y="4663440"/>
            <a:ext cx="1813941" cy="52597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Kernel Turf</a:t>
            </a:r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Preemption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5419725" cy="2124075"/>
          </a:xfrm>
        </p:spPr>
        <p:txBody>
          <a:bodyPr/>
          <a:lstStyle/>
          <a:p>
            <a:pPr marL="107901" indent="0"/>
            <a:r>
              <a:rPr lang="en-US" b="0" dirty="0"/>
              <a:t>Kernel has a ’ready queue’</a:t>
            </a:r>
          </a:p>
          <a:p>
            <a:pPr marL="107901" indent="0"/>
            <a:r>
              <a:rPr lang="en-US" b="0" dirty="0"/>
              <a:t>And decides who to </a:t>
            </a:r>
            <a:r>
              <a:rPr lang="en-US" b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dispatch</a:t>
            </a:r>
            <a:r>
              <a:rPr lang="en-US" b="0" dirty="0" smtClean="0"/>
              <a:t> to </a:t>
            </a:r>
            <a:r>
              <a:rPr lang="en-US" b="0" dirty="0"/>
              <a:t>next...</a:t>
            </a:r>
          </a:p>
          <a:p>
            <a:pPr marL="107901" indent="0"/>
            <a:r>
              <a:rPr lang="en-US" b="0" dirty="0" smtClean="0"/>
              <a:t>And </a:t>
            </a:r>
            <a:r>
              <a:rPr lang="en-US" b="0" dirty="0" smtClean="0">
                <a:solidFill>
                  <a:srgbClr val="8EB4E3"/>
                </a:solidFill>
              </a:rPr>
              <a:t>dispatch</a:t>
            </a:r>
            <a:r>
              <a:rPr lang="en-US" b="0" dirty="0" smtClean="0"/>
              <a:t>es…</a:t>
            </a:r>
            <a:endParaRPr lang="en-US" b="0" dirty="0"/>
          </a:p>
          <a:p>
            <a:pPr marL="107901" indent="0"/>
            <a:endParaRPr lang="en-US" noProof="0" dirty="0" smtClean="0"/>
          </a:p>
          <a:p>
            <a:pPr marL="107950" indent="0"/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2560320" y="5943600"/>
            <a:ext cx="1813941" cy="6812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3</a:t>
            </a:r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30" y="866480"/>
            <a:ext cx="878436" cy="112736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281770" y="1109416"/>
            <a:ext cx="2389332" cy="815180"/>
            <a:chOff x="6607277" y="1006020"/>
            <a:chExt cx="2168014" cy="739206"/>
          </a:xfrm>
        </p:grpSpPr>
        <p:sp>
          <p:nvSpPr>
            <p:cNvPr id="10" name="Moon 9"/>
            <p:cNvSpPr/>
            <p:nvPr/>
          </p:nvSpPr>
          <p:spPr>
            <a:xfrm>
              <a:off x="6937104" y="1148587"/>
              <a:ext cx="263237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Moon 10"/>
            <p:cNvSpPr/>
            <p:nvPr/>
          </p:nvSpPr>
          <p:spPr>
            <a:xfrm flipH="1">
              <a:off x="8193399" y="1182999"/>
              <a:ext cx="272175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Moon 11"/>
            <p:cNvSpPr/>
            <p:nvPr/>
          </p:nvSpPr>
          <p:spPr>
            <a:xfrm>
              <a:off x="6607277" y="1006020"/>
              <a:ext cx="288263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Moon 12"/>
            <p:cNvSpPr/>
            <p:nvPr/>
          </p:nvSpPr>
          <p:spPr>
            <a:xfrm flipH="1">
              <a:off x="8493283" y="1010936"/>
              <a:ext cx="282008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560320" y="6675120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6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active</a:t>
            </a:r>
          </a:p>
        </p:txBody>
      </p:sp>
      <p:sp>
        <p:nvSpPr>
          <p:cNvPr id="18" name="Flowchart: Multidocument 17"/>
          <p:cNvSpPr/>
          <p:nvPr/>
        </p:nvSpPr>
        <p:spPr>
          <a:xfrm>
            <a:off x="7132320" y="2834640"/>
            <a:ext cx="1847533" cy="931987"/>
          </a:xfrm>
          <a:prstGeom prst="flowChartMulti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7132320" y="2377440"/>
            <a:ext cx="1877437" cy="1740932"/>
            <a:chOff x="6217920" y="5394960"/>
            <a:chExt cx="1877437" cy="1740932"/>
          </a:xfrm>
        </p:grpSpPr>
        <p:sp>
          <p:nvSpPr>
            <p:cNvPr id="19" name="Rectangle 18"/>
            <p:cNvSpPr/>
            <p:nvPr/>
          </p:nvSpPr>
          <p:spPr>
            <a:xfrm>
              <a:off x="6217920" y="5394960"/>
              <a:ext cx="1813941" cy="52597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Kernel Turf</a:t>
              </a:r>
              <a:endParaRPr lang="sv-SE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17920" y="6014301"/>
              <a:ext cx="1813941" cy="68120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Turf 42</a:t>
              </a:r>
              <a:endParaRPr lang="sv-SE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17920" y="6766560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Thread 4 </a:t>
              </a:r>
              <a:r>
                <a:rPr lang="en-US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parked</a:t>
              </a:r>
            </a:p>
          </p:txBody>
        </p:sp>
      </p:grpSp>
      <p:cxnSp>
        <p:nvCxnSpPr>
          <p:cNvPr id="22" name="Curved Connector 21"/>
          <p:cNvCxnSpPr/>
          <p:nvPr/>
        </p:nvCxnSpPr>
        <p:spPr>
          <a:xfrm flipV="1">
            <a:off x="4389120" y="3581400"/>
            <a:ext cx="2743200" cy="1331460"/>
          </a:xfrm>
          <a:prstGeom prst="curvedConnector3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535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16761E-6 0.01134 L -0.18147 0.3923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74" y="1903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60320" y="5303520"/>
            <a:ext cx="1813941" cy="52597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9</a:t>
            </a:r>
            <a:endParaRPr lang="sv-SE" dirty="0"/>
          </a:p>
        </p:txBody>
      </p:sp>
      <p:sp>
        <p:nvSpPr>
          <p:cNvPr id="6" name="Rectangle 5"/>
          <p:cNvSpPr/>
          <p:nvPr/>
        </p:nvSpPr>
        <p:spPr>
          <a:xfrm>
            <a:off x="2560320" y="4663440"/>
            <a:ext cx="1813941" cy="52597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Kernel Turf</a:t>
            </a:r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Preemption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5419725" cy="2124075"/>
          </a:xfrm>
        </p:spPr>
        <p:txBody>
          <a:bodyPr/>
          <a:lstStyle/>
          <a:p>
            <a:pPr marL="107901" indent="0"/>
            <a:r>
              <a:rPr lang="en-US" b="0" dirty="0"/>
              <a:t>Kernel has a ’ready queue’</a:t>
            </a:r>
          </a:p>
          <a:p>
            <a:pPr marL="107901" indent="0"/>
            <a:r>
              <a:rPr lang="en-US" b="0" dirty="0"/>
              <a:t>And decides who to </a:t>
            </a:r>
            <a:r>
              <a:rPr lang="en-US" b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dispatch</a:t>
            </a:r>
            <a:r>
              <a:rPr lang="en-US" b="0" dirty="0" smtClean="0"/>
              <a:t> to </a:t>
            </a:r>
            <a:r>
              <a:rPr lang="en-US" b="0" dirty="0"/>
              <a:t>next...</a:t>
            </a:r>
          </a:p>
          <a:p>
            <a:pPr marL="107901" indent="0"/>
            <a:r>
              <a:rPr lang="en-US" b="0" dirty="0" smtClean="0"/>
              <a:t>And </a:t>
            </a:r>
            <a:r>
              <a:rPr lang="en-US" b="0" dirty="0" smtClean="0">
                <a:solidFill>
                  <a:srgbClr val="8EB4E3"/>
                </a:solidFill>
              </a:rPr>
              <a:t>dispatch</a:t>
            </a:r>
            <a:r>
              <a:rPr lang="en-US" b="0" dirty="0" smtClean="0"/>
              <a:t>es…</a:t>
            </a:r>
            <a:endParaRPr lang="en-US" b="0" dirty="0"/>
          </a:p>
          <a:p>
            <a:pPr marL="107901" indent="0"/>
            <a:endParaRPr lang="en-US" noProof="0" dirty="0" smtClean="0"/>
          </a:p>
          <a:p>
            <a:pPr marL="107950" indent="0"/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2560320" y="5943600"/>
            <a:ext cx="1813941" cy="68120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mtClean="0"/>
              <a:t>Turf 3</a:t>
            </a:r>
            <a:endParaRPr lang="sv-SE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30" y="866480"/>
            <a:ext cx="878436" cy="112736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7281770" y="1109416"/>
            <a:ext cx="2389332" cy="815180"/>
            <a:chOff x="6607277" y="1006020"/>
            <a:chExt cx="2168014" cy="739206"/>
          </a:xfrm>
        </p:grpSpPr>
        <p:sp>
          <p:nvSpPr>
            <p:cNvPr id="10" name="Moon 9"/>
            <p:cNvSpPr/>
            <p:nvPr/>
          </p:nvSpPr>
          <p:spPr>
            <a:xfrm>
              <a:off x="6937104" y="1148587"/>
              <a:ext cx="263237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Moon 10"/>
            <p:cNvSpPr/>
            <p:nvPr/>
          </p:nvSpPr>
          <p:spPr>
            <a:xfrm flipH="1">
              <a:off x="8193399" y="1182999"/>
              <a:ext cx="272175" cy="443346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Moon 11"/>
            <p:cNvSpPr/>
            <p:nvPr/>
          </p:nvSpPr>
          <p:spPr>
            <a:xfrm>
              <a:off x="6607277" y="1006020"/>
              <a:ext cx="288263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Moon 12"/>
            <p:cNvSpPr/>
            <p:nvPr/>
          </p:nvSpPr>
          <p:spPr>
            <a:xfrm flipH="1">
              <a:off x="8493283" y="1010936"/>
              <a:ext cx="282008" cy="734290"/>
            </a:xfrm>
            <a:prstGeom prst="mo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560320" y="667512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6 </a:t>
            </a:r>
            <a:r>
              <a:rPr lang="en-US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parked</a:t>
            </a:r>
          </a:p>
        </p:txBody>
      </p:sp>
      <p:sp>
        <p:nvSpPr>
          <p:cNvPr id="18" name="Flowchart: Multidocument 17"/>
          <p:cNvSpPr/>
          <p:nvPr/>
        </p:nvSpPr>
        <p:spPr>
          <a:xfrm>
            <a:off x="7132320" y="2834640"/>
            <a:ext cx="1847533" cy="931987"/>
          </a:xfrm>
          <a:prstGeom prst="flowChartMulti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5303520" y="5303520"/>
            <a:ext cx="1813941" cy="1740932"/>
            <a:chOff x="6217920" y="5394960"/>
            <a:chExt cx="1813941" cy="1740932"/>
          </a:xfrm>
        </p:grpSpPr>
        <p:sp>
          <p:nvSpPr>
            <p:cNvPr id="19" name="Rectangle 18"/>
            <p:cNvSpPr/>
            <p:nvPr/>
          </p:nvSpPr>
          <p:spPr>
            <a:xfrm>
              <a:off x="6217920" y="5394960"/>
              <a:ext cx="1813941" cy="52597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Kernel Turf</a:t>
              </a:r>
              <a:endParaRPr lang="sv-SE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17920" y="6014301"/>
              <a:ext cx="1813941" cy="68120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Turf 42</a:t>
              </a:r>
              <a:endParaRPr lang="sv-SE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17920" y="6766560"/>
              <a:ext cx="17748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Thread 4 </a:t>
              </a:r>
              <a:r>
                <a:rPr lang="en-US" dirty="0" smtClean="0">
                  <a:solidFill>
                    <a:srgbClr val="00FF50"/>
                  </a:solidFill>
                  <a:latin typeface="Arial" pitchFamily="34" charset="0"/>
                  <a:cs typeface="Arial" pitchFamily="34" charset="0"/>
                </a:rPr>
                <a:t>active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87863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>
                <a:solidFill>
                  <a:srgbClr val="00FF50"/>
                </a:solidFill>
              </a:rPr>
              <a:t>Preemption</a:t>
            </a:r>
            <a:endParaRPr lang="en-US" noProof="0" dirty="0">
              <a:solidFill>
                <a:srgbClr val="00FF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5419725" cy="2124075"/>
          </a:xfrm>
        </p:spPr>
        <p:txBody>
          <a:bodyPr/>
          <a:lstStyle/>
          <a:p>
            <a:pPr marL="107901" indent="0"/>
            <a:r>
              <a:rPr lang="en-US" b="0" dirty="0" smtClean="0"/>
              <a:t>The kernel puts the parked thread into the ready queue.</a:t>
            </a:r>
          </a:p>
          <a:p>
            <a:pPr marL="107901" indent="0"/>
            <a:r>
              <a:rPr lang="en-US" b="0" dirty="0" smtClean="0"/>
              <a:t>Resets the timer.</a:t>
            </a:r>
          </a:p>
          <a:p>
            <a:pPr marL="107901" indent="0"/>
            <a:r>
              <a:rPr lang="en-US" b="0" dirty="0" smtClean="0"/>
              <a:t>And returns back to the application.</a:t>
            </a:r>
            <a:endParaRPr lang="en-US" b="0" dirty="0"/>
          </a:p>
          <a:p>
            <a:pPr marL="107901" indent="0"/>
            <a:endParaRPr lang="en-US" noProof="0" dirty="0" smtClean="0"/>
          </a:p>
          <a:p>
            <a:pPr marL="107950" indent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30" y="866480"/>
            <a:ext cx="878436" cy="1127362"/>
          </a:xfrm>
          <a:prstGeom prst="rect">
            <a:avLst/>
          </a:prstGeom>
        </p:spPr>
      </p:pic>
      <p:sp>
        <p:nvSpPr>
          <p:cNvPr id="10" name="Moon 9"/>
          <p:cNvSpPr/>
          <p:nvPr/>
        </p:nvSpPr>
        <p:spPr>
          <a:xfrm>
            <a:off x="7645267" y="1266636"/>
            <a:ext cx="290109" cy="48891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oon 10"/>
          <p:cNvSpPr/>
          <p:nvPr/>
        </p:nvSpPr>
        <p:spPr>
          <a:xfrm flipH="1">
            <a:off x="9029809" y="1304585"/>
            <a:ext cx="299960" cy="488912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oon 11"/>
          <p:cNvSpPr/>
          <p:nvPr/>
        </p:nvSpPr>
        <p:spPr>
          <a:xfrm>
            <a:off x="7281770" y="1109416"/>
            <a:ext cx="317690" cy="809759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oon 12"/>
          <p:cNvSpPr/>
          <p:nvPr/>
        </p:nvSpPr>
        <p:spPr>
          <a:xfrm flipH="1">
            <a:off x="9360306" y="1114837"/>
            <a:ext cx="310796" cy="809759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560320" y="4663440"/>
            <a:ext cx="1877437" cy="2381012"/>
            <a:chOff x="2560320" y="4663440"/>
            <a:chExt cx="1877437" cy="2381012"/>
          </a:xfrm>
        </p:grpSpPr>
        <p:sp>
          <p:nvSpPr>
            <p:cNvPr id="5" name="Rectangle 4"/>
            <p:cNvSpPr/>
            <p:nvPr/>
          </p:nvSpPr>
          <p:spPr>
            <a:xfrm>
              <a:off x="2560320" y="5303520"/>
              <a:ext cx="1813941" cy="52597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Turf 9</a:t>
              </a:r>
              <a:endParaRPr lang="sv-SE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560320" y="4663440"/>
              <a:ext cx="1813941" cy="52597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dirty="0" smtClean="0"/>
                <a:t>Kernel Turf</a:t>
              </a:r>
              <a:endParaRPr lang="sv-SE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560320" y="5943600"/>
              <a:ext cx="1813941" cy="68120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0794" tIns="50397" rIns="100794" bIns="50397" rtlCol="0" anchor="ctr"/>
            <a:lstStyle/>
            <a:p>
              <a:pPr algn="ctr"/>
              <a:r>
                <a:rPr lang="sv-SE" smtClean="0"/>
                <a:t>Turf 3</a:t>
              </a:r>
              <a:endParaRPr lang="sv-SE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60320" y="6675120"/>
              <a:ext cx="18774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Thread 6 </a:t>
              </a:r>
              <a:r>
                <a:rPr lang="en-US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parked</a:t>
              </a:r>
            </a:p>
          </p:txBody>
        </p:sp>
      </p:grpSp>
      <p:sp>
        <p:nvSpPr>
          <p:cNvPr id="18" name="Flowchart: Multidocument 17"/>
          <p:cNvSpPr/>
          <p:nvPr/>
        </p:nvSpPr>
        <p:spPr>
          <a:xfrm>
            <a:off x="7132320" y="2834640"/>
            <a:ext cx="1847533" cy="931987"/>
          </a:xfrm>
          <a:prstGeom prst="flowChartMultidocumen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03520" y="5303520"/>
            <a:ext cx="1813941" cy="52597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Kernel Turf</a:t>
            </a:r>
            <a:endParaRPr lang="sv-SE" dirty="0"/>
          </a:p>
        </p:txBody>
      </p:sp>
      <p:sp>
        <p:nvSpPr>
          <p:cNvPr id="20" name="Rectangle 19"/>
          <p:cNvSpPr/>
          <p:nvPr/>
        </p:nvSpPr>
        <p:spPr>
          <a:xfrm>
            <a:off x="5303520" y="5922861"/>
            <a:ext cx="1813941" cy="6812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42</a:t>
            </a:r>
            <a:endParaRPr lang="sv-SE" dirty="0"/>
          </a:p>
        </p:txBody>
      </p:sp>
      <p:sp>
        <p:nvSpPr>
          <p:cNvPr id="21" name="TextBox 20"/>
          <p:cNvSpPr txBox="1"/>
          <p:nvPr/>
        </p:nvSpPr>
        <p:spPr>
          <a:xfrm>
            <a:off x="5303520" y="6675120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4 </a:t>
            </a:r>
            <a:r>
              <a:rPr lang="en-US" dirty="0" smtClean="0">
                <a:solidFill>
                  <a:srgbClr val="00FF50"/>
                </a:solidFill>
                <a:latin typeface="Arial" pitchFamily="34" charset="0"/>
                <a:cs typeface="Arial" pitchFamily="34" charset="0"/>
              </a:rPr>
              <a:t>active</a:t>
            </a:r>
          </a:p>
        </p:txBody>
      </p:sp>
    </p:spTree>
    <p:extLst>
      <p:ext uri="{BB962C8B-B14F-4D97-AF65-F5344CB8AC3E}">
        <p14:creationId xmlns:p14="http://schemas.microsoft.com/office/powerpoint/2010/main" val="9590336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3277E-6 5.28967E-7 L 0.44234 -0.3306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17" y="-165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/>
          <p:nvPr/>
        </p:nvCxnSpPr>
        <p:spPr>
          <a:xfrm>
            <a:off x="4850002" y="5237334"/>
            <a:ext cx="1231833" cy="79714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71600" y="1554480"/>
            <a:ext cx="7680960" cy="4764088"/>
          </a:xfrm>
        </p:spPr>
        <p:txBody>
          <a:bodyPr/>
          <a:lstStyle/>
          <a:p>
            <a:pPr marL="107901" indent="0"/>
            <a:r>
              <a:rPr lang="sv-SE" b="0" dirty="0" smtClean="0"/>
              <a:t>The spiller stores the secure stack in a </a:t>
            </a:r>
            <a:r>
              <a:rPr lang="sv-SE" b="0" i="1" dirty="0" smtClean="0"/>
              <a:t>spillet.</a:t>
            </a:r>
            <a:endParaRPr lang="sv-SE" b="0" dirty="0"/>
          </a:p>
          <a:p>
            <a:pPr marL="107901" indent="0"/>
            <a:r>
              <a:rPr lang="sv-SE" b="0" dirty="0" smtClean="0"/>
              <a:t>Each spiller frame contains the saved belt and instruction pointers to restore to on function return.</a:t>
            </a:r>
          </a:p>
          <a:p>
            <a:pPr marL="107901" indent="0"/>
            <a:r>
              <a:rPr lang="sv-SE" b="0" dirty="0" smtClean="0"/>
              <a:t>When a spillet is full, an overflow spillet is allocated by the OS from a heap.</a:t>
            </a:r>
          </a:p>
          <a:p>
            <a:pPr marL="107901" indent="0"/>
            <a:r>
              <a:rPr lang="sv-SE" b="0" dirty="0" smtClean="0"/>
              <a:t>There is one spillet per thread, at a calculated address.</a:t>
            </a:r>
            <a:endParaRPr lang="sv-SE" b="0" dirty="0"/>
          </a:p>
        </p:txBody>
      </p:sp>
      <p:sp>
        <p:nvSpPr>
          <p:cNvPr id="2" name="Rectangle 1"/>
          <p:cNvSpPr/>
          <p:nvPr/>
        </p:nvSpPr>
        <p:spPr>
          <a:xfrm>
            <a:off x="4166065" y="5237333"/>
            <a:ext cx="684349" cy="1578607"/>
          </a:xfrm>
          <a:prstGeom prst="rect">
            <a:avLst/>
          </a:prstGeom>
          <a:noFill/>
          <a:ln>
            <a:solidFill>
              <a:srgbClr val="01C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4252574" y="5480613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4252574" y="5665234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252574" y="5849856"/>
            <a:ext cx="510919" cy="886278"/>
            <a:chOff x="3858668" y="5304655"/>
            <a:chExt cx="463594" cy="803678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>
            <a:xfrm>
              <a:off x="3858668" y="5639485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>
              <a:spLocks noChangeAspect="1"/>
            </p:cNvSpPr>
            <p:nvPr/>
          </p:nvSpPr>
          <p:spPr>
            <a:xfrm>
              <a:off x="3858668" y="597432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28"/>
            <p:cNvSpPr>
              <a:spLocks noChangeAspect="1"/>
            </p:cNvSpPr>
            <p:nvPr/>
          </p:nvSpPr>
          <p:spPr>
            <a:xfrm>
              <a:off x="3858668" y="5304655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2" name="Rectangle 31"/>
            <p:cNvSpPr>
              <a:spLocks noChangeAspect="1"/>
            </p:cNvSpPr>
            <p:nvPr/>
          </p:nvSpPr>
          <p:spPr>
            <a:xfrm>
              <a:off x="3858668" y="580690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6" name="Rectangle 35"/>
            <p:cNvSpPr>
              <a:spLocks noChangeAspect="1"/>
            </p:cNvSpPr>
            <p:nvPr/>
          </p:nvSpPr>
          <p:spPr>
            <a:xfrm>
              <a:off x="3858668" y="5472070"/>
              <a:ext cx="463594" cy="134013"/>
            </a:xfrm>
            <a:prstGeom prst="rect">
              <a:avLst/>
            </a:prstGeom>
            <a:no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7" name="Rectangle 36"/>
          <p:cNvSpPr>
            <a:spLocks noChangeAspect="1"/>
          </p:cNvSpPr>
          <p:nvPr/>
        </p:nvSpPr>
        <p:spPr>
          <a:xfrm>
            <a:off x="4252574" y="5295991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sv-SE" dirty="0" smtClean="0"/>
              <a:t>Spillets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168755" y="4455870"/>
            <a:ext cx="684349" cy="1578607"/>
          </a:xfrm>
          <a:prstGeom prst="rect">
            <a:avLst/>
          </a:prstGeom>
          <a:noFill/>
          <a:ln>
            <a:solidFill>
              <a:srgbClr val="01C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6255264" y="5437637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Rectangle 42"/>
          <p:cNvSpPr>
            <a:spLocks noChangeAspect="1"/>
          </p:cNvSpPr>
          <p:nvPr/>
        </p:nvSpPr>
        <p:spPr>
          <a:xfrm>
            <a:off x="6255264" y="5806885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6255264" y="5622258"/>
            <a:ext cx="510919" cy="147787"/>
          </a:xfrm>
          <a:prstGeom prst="rect">
            <a:avLst/>
          </a:prstGeom>
          <a:noFill/>
          <a:ln w="63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0794" tIns="50397" rIns="100794" bIns="503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6853104" y="4478672"/>
            <a:ext cx="1231833" cy="797144"/>
          </a:xfrm>
          <a:prstGeom prst="straightConnector1">
            <a:avLst/>
          </a:prstGeom>
          <a:ln w="38100">
            <a:solidFill>
              <a:srgbClr val="FFFF00"/>
            </a:solidFill>
            <a:prstDash val="sysDot"/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016964" y="6815940"/>
            <a:ext cx="985823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92028" y="6034477"/>
            <a:ext cx="2037392" cy="378777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sv-SE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overflow 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84936" y="5021259"/>
            <a:ext cx="484414" cy="509114"/>
          </a:xfrm>
          <a:prstGeom prst="rect">
            <a:avLst/>
          </a:prstGeom>
          <a:noFill/>
        </p:spPr>
        <p:txBody>
          <a:bodyPr wrap="none" lIns="100794" tIns="50397" rIns="100794" bIns="50397" rtlCol="0">
            <a:spAutoFit/>
          </a:bodyPr>
          <a:lstStyle/>
          <a:p>
            <a:pPr algn="ctr"/>
            <a:r>
              <a:rPr lang="sv-SE" sz="2600" dirty="0">
                <a:solidFill>
                  <a:srgbClr val="FFFF00"/>
                </a:solidFill>
                <a:latin typeface="Arial" pitchFamily="34" charset="0"/>
              </a:rPr>
              <a:t>...</a:t>
            </a:r>
            <a:endParaRPr lang="en-US" sz="260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6312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" grpId="0" uiExpand="1" animBg="1"/>
      <p:bldP spid="16" grpId="0" animBg="1"/>
      <p:bldP spid="33" grpId="0" animBg="1"/>
      <p:bldP spid="37" grpId="0" animBg="1"/>
      <p:bldP spid="27" grpId="0" animBg="1"/>
      <p:bldP spid="35" grpId="0" animBg="1"/>
      <p:bldP spid="43" grpId="0" animBg="1"/>
      <p:bldP spid="45" grpId="0" animBg="1"/>
      <p:bldP spid="17" grpId="0" uiExpand="1"/>
      <p:bldP spid="50" grpId="0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19"/>
            <a:ext cx="198669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8" y="1603399"/>
            <a:ext cx="5831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thread in a service needs its own stack.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7103" y="605028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2290329" y="4982584"/>
            <a:ext cx="366453" cy="1067696"/>
            <a:chOff x="2286000" y="5120640"/>
            <a:chExt cx="365760" cy="1097280"/>
          </a:xfrm>
        </p:grpSpPr>
        <p:sp>
          <p:nvSpPr>
            <p:cNvPr id="4" name="Rectangle 3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114848" y="5605406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301892" y="3562696"/>
            <a:ext cx="366453" cy="1067696"/>
            <a:chOff x="3295650" y="3661410"/>
            <a:chExt cx="365760" cy="1097280"/>
          </a:xfrm>
        </p:grpSpPr>
        <p:sp>
          <p:nvSpPr>
            <p:cNvPr id="32" name="Rectangle 31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740650" y="4181811"/>
            <a:ext cx="12252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A</a:t>
            </a:r>
          </a:p>
        </p:txBody>
      </p:sp>
      <p:cxnSp>
        <p:nvCxnSpPr>
          <p:cNvPr id="22" name="Curved Connector 21"/>
          <p:cNvCxnSpPr>
            <a:stCxn id="8" idx="2"/>
            <a:endCxn id="32" idx="2"/>
          </p:cNvCxnSpPr>
          <p:nvPr/>
        </p:nvCxnSpPr>
        <p:spPr>
          <a:xfrm rot="5400000" flipH="1" flipV="1">
            <a:off x="2536317" y="4567631"/>
            <a:ext cx="886040" cy="1011562"/>
          </a:xfrm>
          <a:prstGeom prst="curvedConnector3">
            <a:avLst>
              <a:gd name="adj1" fmla="val 38702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ight Brace 26"/>
          <p:cNvSpPr/>
          <p:nvPr/>
        </p:nvSpPr>
        <p:spPr>
          <a:xfrm>
            <a:off x="2840007" y="5516432"/>
            <a:ext cx="274840" cy="533848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/>
          <p:cNvSpPr/>
          <p:nvPr/>
        </p:nvSpPr>
        <p:spPr>
          <a:xfrm>
            <a:off x="2931622" y="4096544"/>
            <a:ext cx="274840" cy="533848"/>
          </a:xfrm>
          <a:prstGeom prst="lef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4389120" y="2313343"/>
            <a:ext cx="366453" cy="1067696"/>
            <a:chOff x="2285999" y="2377440"/>
            <a:chExt cx="365760" cy="1097280"/>
          </a:xfrm>
        </p:grpSpPr>
        <p:sp>
          <p:nvSpPr>
            <p:cNvPr id="49" name="Rectangle 48"/>
            <p:cNvSpPr/>
            <p:nvPr/>
          </p:nvSpPr>
          <p:spPr>
            <a:xfrm>
              <a:off x="2285999" y="29260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285999" y="23774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394960" y="2936165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B</a:t>
            </a:r>
          </a:p>
        </p:txBody>
      </p:sp>
      <p:sp>
        <p:nvSpPr>
          <p:cNvPr id="63" name="Right Brace 62"/>
          <p:cNvSpPr/>
          <p:nvPr/>
        </p:nvSpPr>
        <p:spPr>
          <a:xfrm>
            <a:off x="4937760" y="2847191"/>
            <a:ext cx="274840" cy="533848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Curved Connector 37"/>
          <p:cNvCxnSpPr>
            <a:stCxn id="36" idx="2"/>
            <a:endCxn id="49" idx="2"/>
          </p:cNvCxnSpPr>
          <p:nvPr/>
        </p:nvCxnSpPr>
        <p:spPr>
          <a:xfrm rot="5400000" flipH="1" flipV="1">
            <a:off x="3670980" y="3195178"/>
            <a:ext cx="715505" cy="1087228"/>
          </a:xfrm>
          <a:prstGeom prst="curvedConnector3">
            <a:avLst>
              <a:gd name="adj1" fmla="val 46593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94960" y="4663440"/>
            <a:ext cx="41416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logical stack of each thread is a chain of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one for each turf entered by a nested portal call.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49040" y="4995559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</a:p>
        </p:txBody>
      </p:sp>
      <p:cxnSp>
        <p:nvCxnSpPr>
          <p:cNvPr id="45" name="Straight Arrow Connector 44"/>
          <p:cNvCxnSpPr>
            <a:stCxn id="42" idx="1"/>
          </p:cNvCxnSpPr>
          <p:nvPr/>
        </p:nvCxnSpPr>
        <p:spPr>
          <a:xfrm flipH="1">
            <a:off x="3364188" y="5195614"/>
            <a:ext cx="384852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846319" y="365760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</a:t>
            </a:r>
          </a:p>
        </p:txBody>
      </p:sp>
      <p:cxnSp>
        <p:nvCxnSpPr>
          <p:cNvPr id="48" name="Straight Arrow Connector 47"/>
          <p:cNvCxnSpPr>
            <a:stCxn id="64" idx="1"/>
          </p:cNvCxnSpPr>
          <p:nvPr/>
        </p:nvCxnSpPr>
        <p:spPr>
          <a:xfrm flipH="1">
            <a:off x="4390401" y="3857655"/>
            <a:ext cx="455918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986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2" grpId="0"/>
      <p:bldP spid="37" grpId="0"/>
      <p:bldP spid="27" grpId="0" animBg="1"/>
      <p:bldP spid="30" grpId="0" animBg="1"/>
      <p:bldP spid="52" grpId="0"/>
      <p:bldP spid="63" grpId="0" animBg="1"/>
      <p:bldP spid="41" grpId="0"/>
      <p:bldP spid="42" grpId="0"/>
      <p:bldP spid="6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194117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8" y="1603399"/>
            <a:ext cx="565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one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 thread per turf.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65169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90330" y="5605406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0" name="Left Brace 39"/>
          <p:cNvSpPr/>
          <p:nvPr/>
        </p:nvSpPr>
        <p:spPr>
          <a:xfrm>
            <a:off x="2290330" y="5249508"/>
            <a:ext cx="183226" cy="355899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54509" y="5631357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29696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37442" y="5249508"/>
            <a:ext cx="183226" cy="355899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81301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5169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29696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45828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6834" y="5249508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11" name="Curved Connector 10"/>
          <p:cNvCxnSpPr/>
          <p:nvPr/>
        </p:nvCxnSpPr>
        <p:spPr>
          <a:xfrm>
            <a:off x="3481301" y="5249508"/>
            <a:ext cx="2748395" cy="344777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31622" y="6139255"/>
            <a:ext cx="429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 portal-calls service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20668" y="5249508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3657600"/>
            <a:ext cx="182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WKR register limits access to only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the live </a:t>
            </a:r>
            <a:r>
              <a:rPr lang="en-US" dirty="0">
                <a:solidFill>
                  <a:srgbClr val="FFFF00"/>
                </a:solidFill>
                <a:latin typeface="Arial" pitchFamily="34" charset="0"/>
              </a:rPr>
              <a:t>part of stack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181100" y="4981575"/>
            <a:ext cx="555734" cy="2679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4608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/>
      <p:bldP spid="40" grpId="0" animBg="1"/>
      <p:bldP spid="59" grpId="0"/>
      <p:bldP spid="60" grpId="0" animBg="1"/>
      <p:bldP spid="70" grpId="0" animBg="1"/>
      <p:bldP spid="7" grpId="0"/>
      <p:bldP spid="7" grpId="1"/>
      <p:bldP spid="14" grpId="0"/>
      <p:bldP spid="83" grpId="0"/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194117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8" y="1603399"/>
            <a:ext cx="565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There is one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per thread per turf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.</a:t>
            </a:r>
            <a:endParaRPr lang="en-US" sz="240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65169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90330" y="5605406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0" name="Left Brace 39"/>
          <p:cNvSpPr/>
          <p:nvPr/>
        </p:nvSpPr>
        <p:spPr>
          <a:xfrm>
            <a:off x="2290330" y="5249508"/>
            <a:ext cx="183226" cy="355899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565169" y="4889901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3" name="Left Brace 52"/>
          <p:cNvSpPr/>
          <p:nvPr/>
        </p:nvSpPr>
        <p:spPr>
          <a:xfrm>
            <a:off x="2290330" y="4889901"/>
            <a:ext cx="183226" cy="711798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54509" y="5631357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29696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37442" y="5249508"/>
            <a:ext cx="183226" cy="355899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81301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5169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29696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45828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6834" y="5249508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1623" y="6139255"/>
            <a:ext cx="4176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 back-calls application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20668" y="5249508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4" name="Curved Connector 3"/>
          <p:cNvCxnSpPr/>
          <p:nvPr/>
        </p:nvCxnSpPr>
        <p:spPr>
          <a:xfrm rot="10800000" flipV="1">
            <a:off x="3481301" y="5260629"/>
            <a:ext cx="2748395" cy="344777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5021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8687E-6 -4.25975E-6 L -0.00031 -0.02634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1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6" grpId="0" animBg="1"/>
      <p:bldP spid="53" grpId="0" animBg="1"/>
      <p:bldP spid="7" grpId="0"/>
      <p:bldP spid="7" grpId="1"/>
      <p:bldP spid="14" grpId="0"/>
      <p:bldP spid="8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1941172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8" y="1603399"/>
            <a:ext cx="565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There is one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</a:rPr>
              <a:t>per thread per turf.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65169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90330" y="5605406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565169" y="4889901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53" name="Left Brace 52"/>
          <p:cNvSpPr/>
          <p:nvPr/>
        </p:nvSpPr>
        <p:spPr>
          <a:xfrm>
            <a:off x="2290330" y="4889901"/>
            <a:ext cx="183226" cy="711798"/>
          </a:xfrm>
          <a:prstGeom prst="lef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254509" y="5631357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service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229696" y="524950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70" name="Right Brace 69"/>
          <p:cNvSpPr/>
          <p:nvPr/>
        </p:nvSpPr>
        <p:spPr>
          <a:xfrm>
            <a:off x="7237442" y="5249508"/>
            <a:ext cx="183226" cy="355899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481301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2565169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6229696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145828" y="3203089"/>
            <a:ext cx="0" cy="2402317"/>
          </a:xfrm>
          <a:prstGeom prst="line">
            <a:avLst/>
          </a:prstGeom>
          <a:ln w="25400">
            <a:solidFill>
              <a:srgbClr val="FFFF00"/>
            </a:solidFill>
            <a:prstDash val="dash"/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36834" y="5036339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40357" y="6139255"/>
            <a:ext cx="5014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application re-calls service (nested)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420668" y="5249508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WKR</a:t>
            </a:r>
          </a:p>
        </p:txBody>
      </p:sp>
      <p:cxnSp>
        <p:nvCxnSpPr>
          <p:cNvPr id="6" name="Curved Connector 5"/>
          <p:cNvCxnSpPr/>
          <p:nvPr/>
        </p:nvCxnSpPr>
        <p:spPr>
          <a:xfrm>
            <a:off x="3481301" y="4889901"/>
            <a:ext cx="2748395" cy="748929"/>
          </a:xfrm>
          <a:prstGeom prst="curvedConnector3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229696" y="4888048"/>
            <a:ext cx="916132" cy="35589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frame</a:t>
            </a:r>
          </a:p>
        </p:txBody>
      </p:sp>
      <p:sp>
        <p:nvSpPr>
          <p:cNvPr id="23" name="Right Brace 22"/>
          <p:cNvSpPr/>
          <p:nvPr/>
        </p:nvSpPr>
        <p:spPr>
          <a:xfrm>
            <a:off x="7253786" y="4888047"/>
            <a:ext cx="183226" cy="711798"/>
          </a:xfrm>
          <a:prstGeom prst="rightBrace">
            <a:avLst/>
          </a:prstGeom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374199" y="2135393"/>
            <a:ext cx="7309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frames of a turf/thread combination are adjacent in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 only one stack-WKR needed.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02649" y="2956555"/>
            <a:ext cx="8683547" cy="3182700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86000" y="6126480"/>
            <a:ext cx="5506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– how can you allocate a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 the middle of a portal call?</a:t>
            </a:r>
          </a:p>
        </p:txBody>
      </p:sp>
    </p:spTree>
    <p:extLst>
      <p:ext uri="{BB962C8B-B14F-4D97-AF65-F5344CB8AC3E}">
        <p14:creationId xmlns:p14="http://schemas.microsoft.com/office/powerpoint/2010/main" val="33113576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697E-6 2.66231E-6 L -0.00031 -0.0275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1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0" grpId="0" animBg="1"/>
      <p:bldP spid="7" grpId="0"/>
      <p:bldP spid="14" grpId="0"/>
      <p:bldP spid="14" grpId="1"/>
      <p:bldP spid="83" grpId="0"/>
      <p:bldP spid="83" grpId="1"/>
      <p:bldP spid="22" grpId="0" animBg="1"/>
      <p:bldP spid="23" grpId="0" animBg="1"/>
      <p:bldP spid="8" grpId="0"/>
      <p:bldP spid="8" grpId="1"/>
      <p:bldP spid="25" grpId="0" animBg="1"/>
      <p:bldP spid="2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3787704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allocation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4198" y="1601545"/>
            <a:ext cx="8672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allocated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the address space, but not in DRAM.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4198" y="2046419"/>
            <a:ext cx="843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sixteenth of the address space is reserved for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832263" y="2936165"/>
            <a:ext cx="1832264" cy="2847191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0E0797"/>
            </a:bgClr>
          </a:patt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832263" y="2936166"/>
            <a:ext cx="1832264" cy="177949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72272" y="2758216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3756140" y="3025140"/>
            <a:ext cx="690097" cy="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042211" y="6228230"/>
            <a:ext cx="611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laid out as a two-dimensional array indexed by turf and thread ID.</a:t>
            </a:r>
          </a:p>
        </p:txBody>
      </p:sp>
      <p:sp>
        <p:nvSpPr>
          <p:cNvPr id="57" name="Oval 56"/>
          <p:cNvSpPr/>
          <p:nvPr/>
        </p:nvSpPr>
        <p:spPr>
          <a:xfrm>
            <a:off x="2443018" y="2854606"/>
            <a:ext cx="381722" cy="352829"/>
          </a:xfrm>
          <a:prstGeom prst="ellipse">
            <a:avLst/>
          </a:prstGeom>
          <a:ln w="381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130338" y="3736938"/>
            <a:ext cx="2748395" cy="1779494"/>
            <a:chOff x="5120640" y="3840480"/>
            <a:chExt cx="2743200" cy="1828800"/>
          </a:xfrm>
        </p:grpSpPr>
        <p:sp>
          <p:nvSpPr>
            <p:cNvPr id="59" name="Rectangle 58"/>
            <p:cNvSpPr/>
            <p:nvPr/>
          </p:nvSpPr>
          <p:spPr>
            <a:xfrm>
              <a:off x="51206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5778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0350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4922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9494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406640" y="38404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1206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5778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0350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4922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9494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406640" y="42881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1206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5778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0350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64922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9494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406640" y="4745355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1206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5778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0350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4922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69494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7406640" y="5212080"/>
              <a:ext cx="457200" cy="457200"/>
            </a:xfrm>
            <a:prstGeom prst="rect">
              <a:avLst/>
            </a:prstGeom>
            <a:pattFill prst="smGrid">
              <a:fgClr>
                <a:schemeClr val="bg2">
                  <a:lumMod val="50000"/>
                </a:schemeClr>
              </a:fgClr>
              <a:bgClr>
                <a:srgbClr val="FFC000"/>
              </a:bgClr>
            </a:pattFill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5988034" y="3139746"/>
            <a:ext cx="1031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thread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5130337" y="3381038"/>
            <a:ext cx="2757124" cy="400110"/>
            <a:chOff x="5120640" y="3474720"/>
            <a:chExt cx="2751912" cy="411196"/>
          </a:xfrm>
        </p:grpSpPr>
        <p:sp>
          <p:nvSpPr>
            <p:cNvPr id="84" name="TextBox 83"/>
            <p:cNvSpPr txBox="1"/>
            <p:nvPr/>
          </p:nvSpPr>
          <p:spPr>
            <a:xfrm>
              <a:off x="5120640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14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87434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15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492240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17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032353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16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7406640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19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949440" y="347472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18</a:t>
              </a: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8360077" y="4380092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turf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7878728" y="3736938"/>
            <a:ext cx="466794" cy="1734730"/>
            <a:chOff x="7863840" y="3840480"/>
            <a:chExt cx="465912" cy="1782796"/>
          </a:xfrm>
        </p:grpSpPr>
        <p:sp>
          <p:nvSpPr>
            <p:cNvPr id="85" name="TextBox 84"/>
            <p:cNvSpPr txBox="1"/>
            <p:nvPr/>
          </p:nvSpPr>
          <p:spPr>
            <a:xfrm>
              <a:off x="7863840" y="384048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863840" y="429768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7863840" y="475488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863840" y="5212080"/>
              <a:ext cx="465912" cy="411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  <a:r>
                <a:rPr lang="en-US" sz="2000" dirty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7</a:t>
              </a:r>
              <a:endPara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5311656" y="5694381"/>
            <a:ext cx="2372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cs typeface="Consolas" panose="020B0609020204030204" pitchFamily="49" charset="0"/>
              </a:rPr>
              <a:t>{thread 17 in turf 36}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832186" y="3207435"/>
            <a:ext cx="4519993" cy="2460996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6408151" y="4543329"/>
            <a:ext cx="672785" cy="622765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511456" y="4632275"/>
            <a:ext cx="458066" cy="444874"/>
          </a:xfrm>
          <a:prstGeom prst="rect">
            <a:avLst/>
          </a:prstGeom>
          <a:pattFill prst="smGrid">
            <a:fgClr>
              <a:schemeClr val="bg2">
                <a:lumMod val="50000"/>
              </a:schemeClr>
            </a:fgClr>
            <a:bgClr>
              <a:srgbClr val="FFC000"/>
            </a:bgClr>
          </a:pattFill>
          <a:ln w="254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2126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636E-6 4.70588E-6 L 0.37406 0.1911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03" y="9559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7" grpId="0"/>
      <p:bldP spid="52" grpId="0" animBg="1"/>
      <p:bldP spid="19" grpId="0" animBg="1"/>
      <p:bldP spid="39" grpId="0"/>
      <p:bldP spid="39" grpId="1"/>
      <p:bldP spid="54" grpId="0"/>
      <p:bldP spid="57" grpId="0" animBg="1"/>
      <p:bldP spid="57" grpId="1" animBg="1"/>
      <p:bldP spid="57" grpId="2" animBg="1"/>
      <p:bldP spid="57" grpId="3" animBg="1"/>
      <p:bldP spid="83" grpId="0"/>
      <p:bldP spid="91" grpId="0"/>
      <p:bldP spid="99" grpId="0"/>
      <p:bldP spid="100" grpId="0" animBg="1"/>
      <p:bldP spid="101" grpId="0" animBg="1"/>
      <p:bldP spid="101" grpId="1" animBg="1"/>
      <p:bldP spid="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731520" y="731520"/>
            <a:ext cx="3089528" cy="548982"/>
          </a:xfrm>
          <a:prstGeom prst="rect">
            <a:avLst/>
          </a:prstGeom>
          <a:noFill/>
          <a:ln>
            <a:noFill/>
          </a:ln>
        </p:spPr>
        <p:txBody>
          <a:bodyPr lIns="90438" tIns="45206" rIns="90438" bIns="45206" anchor="t" anchorCtr="0">
            <a:noAutofit/>
          </a:bodyPr>
          <a:lstStyle/>
          <a:p>
            <a:pPr>
              <a:buClr>
                <a:srgbClr val="00FF00"/>
              </a:buClr>
              <a:buSzPct val="25000"/>
            </a:pPr>
            <a:r>
              <a:rPr lang="en-US" sz="3200" b="1" dirty="0">
                <a:solidFill>
                  <a:srgbClr val="00FF00"/>
                </a:solidFill>
                <a:latin typeface="Arial" panose="020B0604020202020204" pitchFamily="34" charset="0"/>
              </a:rPr>
              <a:t>The Mill ISA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4199" y="1512571"/>
            <a:ext cx="6165080" cy="460667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Mill is </a:t>
            </a:r>
            <a:r>
              <a:rPr lang="en-US" sz="2400" i="1" dirty="0">
                <a:solidFill>
                  <a:srgbClr val="FFFF00"/>
                </a:solidFill>
                <a:latin typeface="Arial" panose="020B0604020202020204" pitchFamily="34" charset="0"/>
              </a:rPr>
              <a:t>wide-issue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 – 30+ MIMD ops per cycle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4199" y="2402318"/>
            <a:ext cx="7542060" cy="460667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Mill is </a:t>
            </a:r>
            <a:r>
              <a:rPr lang="en-US" sz="2400" i="1" dirty="0">
                <a:solidFill>
                  <a:srgbClr val="FFFF00"/>
                </a:solidFill>
                <a:latin typeface="Arial" panose="020B0604020202020204" pitchFamily="34" charset="0"/>
              </a:rPr>
              <a:t>statically scheduled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– no issue hazards or OOO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4199" y="3292065"/>
            <a:ext cx="7136499" cy="460667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Mill is </a:t>
            </a:r>
            <a:r>
              <a:rPr lang="en-US" sz="2400" i="1" dirty="0">
                <a:solidFill>
                  <a:srgbClr val="FFFF00"/>
                </a:solidFill>
                <a:latin typeface="Arial" panose="020B0604020202020204" pitchFamily="34" charset="0"/>
              </a:rPr>
              <a:t>exposed pipeline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– all ops have fixed latency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4198" y="4181812"/>
            <a:ext cx="7867469" cy="460667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Mill has </a:t>
            </a:r>
            <a:r>
              <a:rPr lang="en-US" sz="2400" i="1" dirty="0">
                <a:solidFill>
                  <a:srgbClr val="FFFF00"/>
                </a:solidFill>
                <a:latin typeface="Arial" panose="020B0604020202020204" pitchFamily="34" charset="0"/>
              </a:rPr>
              <a:t>integrated vectors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– all scalar ops are vector too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4198" y="5160534"/>
            <a:ext cx="6352439" cy="460667"/>
          </a:xfrm>
          <a:prstGeom prst="rect">
            <a:avLst/>
          </a:prstGeom>
          <a:noFill/>
        </p:spPr>
        <p:txBody>
          <a:bodyPr wrap="none" lIns="90453" tIns="45226" rIns="90453" bIns="45226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Mill has </a:t>
            </a:r>
            <a:r>
              <a:rPr lang="en-US" sz="2400" i="1" dirty="0">
                <a:solidFill>
                  <a:srgbClr val="FFFF00"/>
                </a:solidFill>
                <a:latin typeface="Arial" panose="020B0604020202020204" pitchFamily="34" charset="0"/>
              </a:rPr>
              <a:t>hardware SSA </a:t>
            </a:r>
            <a:r>
              <a:rPr lang="en-US" sz="2400" dirty="0">
                <a:solidFill>
                  <a:srgbClr val="FFFF00"/>
                </a:solidFill>
                <a:latin typeface="Arial" panose="020B0604020202020204" pitchFamily="34" charset="0"/>
              </a:rPr>
              <a:t>– no general registers</a:t>
            </a:r>
          </a:p>
        </p:txBody>
      </p:sp>
    </p:spTree>
    <p:extLst>
      <p:ext uri="{BB962C8B-B14F-4D97-AF65-F5344CB8AC3E}">
        <p14:creationId xmlns:p14="http://schemas.microsoft.com/office/powerpoint/2010/main" val="2118759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120141" y="2819386"/>
            <a:ext cx="3861955" cy="549155"/>
            <a:chOff x="4112352" y="2897505"/>
            <a:chExt cx="3854655" cy="564371"/>
          </a:xfrm>
        </p:grpSpPr>
        <p:grpSp>
          <p:nvGrpSpPr>
            <p:cNvPr id="22" name="Group 21"/>
            <p:cNvGrpSpPr/>
            <p:nvPr/>
          </p:nvGrpSpPr>
          <p:grpSpPr>
            <a:xfrm>
              <a:off x="4112352" y="2897505"/>
              <a:ext cx="3854655" cy="564371"/>
              <a:chOff x="4432392" y="3383280"/>
              <a:chExt cx="3854655" cy="564371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5478780" y="3383280"/>
                <a:ext cx="1152144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thread ID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571999" y="3383280"/>
                <a:ext cx="402336" cy="274320"/>
              </a:xfrm>
              <a:prstGeom prst="rect">
                <a:avLst/>
              </a:prstGeom>
              <a:pattFill prst="wdUpDiag">
                <a:fgClr>
                  <a:srgbClr val="FFFF00"/>
                </a:fgClr>
                <a:bgClr>
                  <a:srgbClr val="070E97"/>
                </a:bgClr>
              </a:pattFill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6638925" y="3383280"/>
                <a:ext cx="877824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turf ID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524750" y="3383280"/>
                <a:ext cx="658368" cy="274320"/>
              </a:xfrm>
              <a:prstGeom prst="rect">
                <a:avLst/>
              </a:prstGeom>
              <a:noFill/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0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32392" y="3631346"/>
                <a:ext cx="3854655" cy="316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 63  59   55          33       11   0</a:t>
                </a: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977765" y="3383280"/>
                <a:ext cx="502920" cy="274320"/>
              </a:xfrm>
              <a:prstGeom prst="rect">
                <a:avLst/>
              </a:prstGeom>
              <a:ln w="254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dirty="0" smtClean="0">
                    <a:solidFill>
                      <a:srgbClr val="FFFF00"/>
                    </a:solidFill>
                  </a:rPr>
                  <a:t>0xf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  <p:cxnSp>
          <p:nvCxnSpPr>
            <p:cNvPr id="5" name="Straight Connector 4"/>
            <p:cNvCxnSpPr/>
            <p:nvPr/>
          </p:nvCxnSpPr>
          <p:spPr>
            <a:xfrm>
              <a:off x="4657724" y="317182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162549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6315074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7210424" y="319087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7867649" y="3171825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4248149" y="3181350"/>
              <a:ext cx="1" cy="182880"/>
            </a:xfrm>
            <a:prstGeom prst="line">
              <a:avLst/>
            </a:prstGeom>
            <a:ln w="25400">
              <a:solidFill>
                <a:srgbClr val="FFFF00"/>
              </a:solidFill>
              <a:headEnd type="none" w="med" len="med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731521" y="731520"/>
            <a:ext cx="3742178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allocation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601545"/>
            <a:ext cx="8076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can compute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 without allocation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07103" y="605028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290329" y="4982584"/>
            <a:ext cx="366453" cy="1067696"/>
            <a:chOff x="2286000" y="5120640"/>
            <a:chExt cx="365760" cy="1097280"/>
          </a:xfrm>
        </p:grpSpPr>
        <p:sp>
          <p:nvSpPr>
            <p:cNvPr id="34" name="Rectangle 33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301892" y="3562696"/>
            <a:ext cx="366453" cy="1067696"/>
            <a:chOff x="3295650" y="3661410"/>
            <a:chExt cx="365760" cy="1097280"/>
          </a:xfrm>
        </p:grpSpPr>
        <p:sp>
          <p:nvSpPr>
            <p:cNvPr id="43" name="Rectangle 42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47" name="Curved Connector 46"/>
          <p:cNvCxnSpPr>
            <a:stCxn id="35" idx="2"/>
            <a:endCxn id="43" idx="2"/>
          </p:cNvCxnSpPr>
          <p:nvPr/>
        </p:nvCxnSpPr>
        <p:spPr>
          <a:xfrm rot="5400000" flipH="1" flipV="1">
            <a:off x="2536317" y="4567631"/>
            <a:ext cx="886040" cy="1011562"/>
          </a:xfrm>
          <a:prstGeom prst="curvedConnector3">
            <a:avLst>
              <a:gd name="adj1" fmla="val 38702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Left Brace 52"/>
          <p:cNvSpPr/>
          <p:nvPr/>
        </p:nvSpPr>
        <p:spPr>
          <a:xfrm>
            <a:off x="1832263" y="4995559"/>
            <a:ext cx="274840" cy="1054721"/>
          </a:xfrm>
          <a:prstGeom prst="leftBrace">
            <a:avLst/>
          </a:prstGeom>
          <a:ln w="28575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023223" y="5507222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to turf 9</a:t>
            </a:r>
          </a:p>
        </p:txBody>
      </p:sp>
      <p:cxnSp>
        <p:nvCxnSpPr>
          <p:cNvPr id="56" name="Straight Arrow Connector 55"/>
          <p:cNvCxnSpPr>
            <a:stCxn id="55" idx="1"/>
          </p:cNvCxnSpPr>
          <p:nvPr/>
        </p:nvCxnSpPr>
        <p:spPr>
          <a:xfrm flipH="1" flipV="1">
            <a:off x="3225548" y="5249507"/>
            <a:ext cx="797675" cy="457770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60618" y="5328258"/>
            <a:ext cx="670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4KB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21118" y="6487740"/>
            <a:ext cx="259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 in turf 5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2722172" y="6050280"/>
            <a:ext cx="762947" cy="177949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85118" y="6016856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0xf00004400005000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3668345" y="4630392"/>
            <a:ext cx="354878" cy="443020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51760" y="2286000"/>
            <a:ext cx="2409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23222" y="5073412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0xf00004400009000</a:t>
            </a:r>
          </a:p>
        </p:txBody>
      </p:sp>
      <p:sp>
        <p:nvSpPr>
          <p:cNvPr id="23" name="Oval 22"/>
          <p:cNvSpPr/>
          <p:nvPr/>
        </p:nvSpPr>
        <p:spPr>
          <a:xfrm>
            <a:off x="2290330" y="6487740"/>
            <a:ext cx="689007" cy="449218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459598" y="6037305"/>
            <a:ext cx="472652" cy="348484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624385" y="6487740"/>
            <a:ext cx="398839" cy="449218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5317048" y="6037305"/>
            <a:ext cx="303803" cy="348484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97599" y="5522919"/>
            <a:ext cx="354030" cy="373626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830798" y="5119753"/>
            <a:ext cx="337239" cy="32068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046359" y="5101217"/>
            <a:ext cx="384417" cy="320680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005840" y="1554480"/>
            <a:ext cx="8683547" cy="4956633"/>
          </a:xfrm>
          <a:prstGeom prst="rect">
            <a:avLst/>
          </a:prstGeom>
          <a:solidFill>
            <a:srgbClr val="070E97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40248" y="3647326"/>
            <a:ext cx="46865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uses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address space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space is implicitly zero.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200" y="4572000"/>
            <a:ext cx="45544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http://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</a:rPr>
              <a:t>millcomputing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.com/docs/memory</a:t>
            </a:r>
          </a:p>
        </p:txBody>
      </p:sp>
      <p:sp>
        <p:nvSpPr>
          <p:cNvPr id="37" name="Oval 36"/>
          <p:cNvSpPr/>
          <p:nvPr/>
        </p:nvSpPr>
        <p:spPr>
          <a:xfrm>
            <a:off x="5088015" y="2717754"/>
            <a:ext cx="1293825" cy="483481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6302223" y="2727023"/>
            <a:ext cx="916132" cy="483481"/>
          </a:xfrm>
          <a:prstGeom prst="ellipse">
            <a:avLst/>
          </a:prstGeom>
          <a:ln w="25400">
            <a:solidFill>
              <a:srgbClr val="0099FF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335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500"/>
                            </p:stCondLst>
                            <p:childTnLst>
                              <p:par>
                                <p:cTn id="9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53" grpId="0" animBg="1"/>
      <p:bldP spid="55" grpId="0"/>
      <p:bldP spid="7" grpId="0"/>
      <p:bldP spid="9" grpId="0"/>
      <p:bldP spid="9" grpId="1"/>
      <p:bldP spid="14" grpId="0"/>
      <p:bldP spid="2" grpId="0"/>
      <p:bldP spid="36" grpId="0"/>
      <p:bldP spid="23" grpId="0" animBg="1"/>
      <p:bldP spid="23" grpId="1" animBg="1"/>
      <p:bldP spid="23" grpId="2" animBg="1"/>
      <p:bldP spid="23" grpId="3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45" grpId="0" animBg="1"/>
      <p:bldP spid="32" grpId="0"/>
      <p:bldP spid="37" grpId="0" animBg="1"/>
      <p:bldP spid="37" grpId="1" animBg="1"/>
      <p:bldP spid="38" grpId="0" animBg="1"/>
      <p:bldP spid="38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2" y="731520"/>
            <a:ext cx="4630819" cy="54864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about callbacks?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4198" y="1601545"/>
            <a:ext cx="80829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every portal call started a new stack at the thread/turf address, then a callback would put its stack on top of the previous stack: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2290329" y="3824059"/>
            <a:ext cx="366453" cy="1067696"/>
            <a:chOff x="2286000" y="5120640"/>
            <a:chExt cx="365760" cy="1097280"/>
          </a:xfrm>
        </p:grpSpPr>
        <p:sp>
          <p:nvSpPr>
            <p:cNvPr id="48" name="Rectangle 47"/>
            <p:cNvSpPr/>
            <p:nvPr/>
          </p:nvSpPr>
          <p:spPr>
            <a:xfrm>
              <a:off x="2286000" y="566928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2286000" y="512064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839997" y="3290211"/>
            <a:ext cx="366453" cy="1067696"/>
            <a:chOff x="3295650" y="3661410"/>
            <a:chExt cx="365760" cy="1097280"/>
          </a:xfrm>
        </p:grpSpPr>
        <p:sp>
          <p:nvSpPr>
            <p:cNvPr id="51" name="Rectangle 50"/>
            <p:cNvSpPr/>
            <p:nvPr/>
          </p:nvSpPr>
          <p:spPr>
            <a:xfrm>
              <a:off x="3295650" y="421005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295650" y="3661410"/>
              <a:ext cx="365760" cy="54864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cxnSp>
        <p:nvCxnSpPr>
          <p:cNvPr id="54" name="Curved Connector 53"/>
          <p:cNvCxnSpPr>
            <a:stCxn id="48" idx="0"/>
            <a:endCxn id="51" idx="2"/>
          </p:cNvCxnSpPr>
          <p:nvPr/>
        </p:nvCxnSpPr>
        <p:spPr>
          <a:xfrm rot="5400000" flipH="1" flipV="1">
            <a:off x="3248573" y="3583073"/>
            <a:ext cx="12358" cy="1549667"/>
          </a:xfrm>
          <a:prstGeom prst="curvedConnector5">
            <a:avLst>
              <a:gd name="adj1" fmla="val 1875000"/>
              <a:gd name="adj2" fmla="val 50000"/>
              <a:gd name="adj3" fmla="val -2525000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824006" y="5134553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to turf 9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H="1" flipV="1">
            <a:off x="3897503" y="4778814"/>
            <a:ext cx="797675" cy="452376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51" idx="0"/>
          </p:cNvCxnSpPr>
          <p:nvPr/>
        </p:nvCxnSpPr>
        <p:spPr>
          <a:xfrm rot="16200000" flipH="1">
            <a:off x="4112643" y="3734639"/>
            <a:ext cx="493114" cy="671955"/>
          </a:xfrm>
          <a:prstGeom prst="curvedConnector4">
            <a:avLst>
              <a:gd name="adj1" fmla="val -45109"/>
              <a:gd name="adj2" fmla="val 100559"/>
            </a:avLst>
          </a:prstGeom>
          <a:ln w="25400">
            <a:solidFill>
              <a:srgbClr val="FFFF00"/>
            </a:solidFill>
            <a:headEnd type="none" w="med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824005" y="4198495"/>
            <a:ext cx="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107" name="Curved Connector 106"/>
          <p:cNvCxnSpPr>
            <a:endCxn id="48" idx="2"/>
          </p:cNvCxnSpPr>
          <p:nvPr/>
        </p:nvCxnSpPr>
        <p:spPr>
          <a:xfrm rot="10800000" flipV="1">
            <a:off x="2473556" y="4317170"/>
            <a:ext cx="2221622" cy="574585"/>
          </a:xfrm>
          <a:prstGeom prst="curvedConnector4">
            <a:avLst>
              <a:gd name="adj1" fmla="val -86"/>
              <a:gd name="adj2" fmla="val 214525"/>
            </a:avLst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427480" y="5646505"/>
            <a:ext cx="259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 17 in turf 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134156" y="4337582"/>
            <a:ext cx="3912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portal call back to turf 5</a:t>
            </a:r>
          </a:p>
        </p:txBody>
      </p:sp>
      <p:cxnSp>
        <p:nvCxnSpPr>
          <p:cNvPr id="113" name="Straight Arrow Connector 112"/>
          <p:cNvCxnSpPr>
            <a:stCxn id="111" idx="1"/>
          </p:cNvCxnSpPr>
          <p:nvPr/>
        </p:nvCxnSpPr>
        <p:spPr>
          <a:xfrm flipH="1" flipV="1">
            <a:off x="4695177" y="4532243"/>
            <a:ext cx="438979" cy="5394"/>
          </a:xfrm>
          <a:prstGeom prst="straightConnector1">
            <a:avLst/>
          </a:prstGeom>
          <a:ln w="254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059941" y="5966548"/>
            <a:ext cx="1005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3571909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6" grpId="0"/>
      <p:bldP spid="66" grpId="1"/>
      <p:bldP spid="110" grpId="0"/>
      <p:bldP spid="111" grpId="0"/>
      <p:bldP spid="1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4608121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stacklet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info block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4197" y="1601545"/>
            <a:ext cx="7968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Associated with each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and also at a computed address, is a cache-line sized info block with metadata.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651214" y="2567291"/>
            <a:ext cx="4216991" cy="355899"/>
            <a:chOff x="5026421" y="3200400"/>
            <a:chExt cx="4209019" cy="365760"/>
          </a:xfrm>
        </p:grpSpPr>
        <p:sp>
          <p:nvSpPr>
            <p:cNvPr id="5" name="Rectangle 4"/>
            <p:cNvSpPr/>
            <p:nvPr/>
          </p:nvSpPr>
          <p:spPr>
            <a:xfrm>
              <a:off x="50264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TOS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7772400" y="3200400"/>
              <a:ext cx="1463040" cy="365760"/>
            </a:xfrm>
            <a:prstGeom prst="rect">
              <a:avLst/>
            </a:prstGeom>
            <a:ln w="25400">
              <a:solidFill>
                <a:srgbClr val="FFFF00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rgbClr val="FFFF00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408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base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855221" y="3200400"/>
              <a:ext cx="914400" cy="365760"/>
            </a:xfrm>
            <a:prstGeom prst="rect">
              <a:avLst/>
            </a:prstGeom>
            <a:ln w="254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>
                  <a:solidFill>
                    <a:srgbClr val="FFFF00"/>
                  </a:solidFill>
                </a:rPr>
                <a:t>limit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374197" y="3253138"/>
            <a:ext cx="824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values are offsets from the computed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address, biased so that all are zero for an unused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4198" y="4181811"/>
            <a:ext cx="80704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writes the current stack range to the info block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fetches the new info block to update the stack WKR.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4198" y="5017803"/>
            <a:ext cx="7100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Because “empty” is all zero, and unbacked loads are implicitly zero, an unused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stacklet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empty.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4198" y="6033598"/>
            <a:ext cx="8265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portal call costs two fetches: the portal and the info block.</a:t>
            </a:r>
          </a:p>
        </p:txBody>
      </p:sp>
    </p:spTree>
    <p:extLst>
      <p:ext uri="{BB962C8B-B14F-4D97-AF65-F5344CB8AC3E}">
        <p14:creationId xmlns:p14="http://schemas.microsoft.com/office/powerpoint/2010/main" val="28920158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9" grpId="1"/>
      <p:bldP spid="11" grpId="0"/>
      <p:bldP spid="11" grpId="1"/>
      <p:bldP spid="12" grpId="0"/>
      <p:bldP spid="12" grpId="1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4306227" y="588819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1006822" y="4267029"/>
            <a:ext cx="7421315" cy="2737752"/>
            <a:chOff x="913563" y="3869346"/>
            <a:chExt cx="6733896" cy="2482596"/>
          </a:xfrm>
        </p:grpSpPr>
        <p:grpSp>
          <p:nvGrpSpPr>
            <p:cNvPr id="7" name="Group 6"/>
            <p:cNvGrpSpPr/>
            <p:nvPr/>
          </p:nvGrpSpPr>
          <p:grpSpPr>
            <a:xfrm>
              <a:off x="1413364" y="4300400"/>
              <a:ext cx="425177" cy="1683469"/>
              <a:chOff x="1413364" y="4300400"/>
              <a:chExt cx="425177" cy="1683469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413597" y="4645406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19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413723" y="5324955"/>
                <a:ext cx="4122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17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413490" y="4979949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18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13364" y="4300400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20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426248" y="5645315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16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1419734" y="4004399"/>
              <a:ext cx="5805055" cy="2000391"/>
              <a:chOff x="1454727" y="3806508"/>
              <a:chExt cx="5805055" cy="2000391"/>
            </a:xfrm>
            <a:noFill/>
          </p:grpSpPr>
          <p:sp>
            <p:nvSpPr>
              <p:cNvPr id="14" name="Rectangle 13"/>
              <p:cNvSpPr/>
              <p:nvPr/>
            </p:nvSpPr>
            <p:spPr>
              <a:xfrm>
                <a:off x="1454728" y="5137240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454728" y="5472070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454728" y="4471874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454728" y="4806704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454728" y="3806508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454728" y="4141338"/>
                <a:ext cx="5805054" cy="33053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454727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870364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2286001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2699148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114785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530422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951125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66762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4782399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5188353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603990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6019627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6428507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844144" y="3806508"/>
                <a:ext cx="415637" cy="2000391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1903962" y="6013388"/>
              <a:ext cx="4901845" cy="338554"/>
              <a:chOff x="1903962" y="6013388"/>
              <a:chExt cx="4901845" cy="338554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1903962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4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320277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5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736523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6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163205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7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579521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8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995766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9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4397512" y="6013388"/>
                <a:ext cx="283922" cy="3349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9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749642" y="6013388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10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173518" y="6013388"/>
                <a:ext cx="3970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11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560953" y="6013388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12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977268" y="6013388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13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393514" y="6013388"/>
                <a:ext cx="4122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sv-SE" dirty="0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</a:rPr>
                  <a:t>14</a:t>
                </a:r>
                <a:endParaRPr lang="en-US" dirty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48" name="Rectangle 47"/>
            <p:cNvSpPr/>
            <p:nvPr/>
          </p:nvSpPr>
          <p:spPr>
            <a:xfrm>
              <a:off x="913563" y="3869346"/>
              <a:ext cx="696985" cy="2302866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948004" y="3869346"/>
              <a:ext cx="699455" cy="2302865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Thread creation</a:t>
            </a:r>
            <a:endParaRPr lang="en-US" noProof="0" dirty="0"/>
          </a:p>
        </p:txBody>
      </p:sp>
      <p:sp>
        <p:nvSpPr>
          <p:cNvPr id="34" name="Rectangle 33"/>
          <p:cNvSpPr/>
          <p:nvPr/>
        </p:nvSpPr>
        <p:spPr>
          <a:xfrm rot="16200000">
            <a:off x="4323368" y="3223155"/>
            <a:ext cx="669799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025377" y="5888199"/>
            <a:ext cx="467926" cy="357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7037635" y="4338533"/>
            <a:ext cx="1285183" cy="2725348"/>
            <a:chOff x="3908575" y="3957161"/>
            <a:chExt cx="1166140" cy="2471348"/>
          </a:xfrm>
        </p:grpSpPr>
        <p:sp>
          <p:nvSpPr>
            <p:cNvPr id="58" name="Rectangle 57"/>
            <p:cNvSpPr/>
            <p:nvPr/>
          </p:nvSpPr>
          <p:spPr>
            <a:xfrm>
              <a:off x="3908575" y="3957161"/>
              <a:ext cx="408507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916133" y="6037540"/>
              <a:ext cx="1158582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15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235654" y="5845418"/>
            <a:ext cx="6902651" cy="400176"/>
            <a:chOff x="1121198" y="5300629"/>
            <a:chExt cx="6263275" cy="362880"/>
          </a:xfrm>
        </p:grpSpPr>
        <p:sp>
          <p:nvSpPr>
            <p:cNvPr id="55" name="TextBox 54"/>
            <p:cNvSpPr txBox="1"/>
            <p:nvPr/>
          </p:nvSpPr>
          <p:spPr>
            <a:xfrm>
              <a:off x="1121198" y="5300629"/>
              <a:ext cx="2032308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   17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122451" y="5335125"/>
              <a:ext cx="6262022" cy="328384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4307575" y="4363869"/>
            <a:ext cx="2570365" cy="2725348"/>
            <a:chOff x="3908575" y="3957161"/>
            <a:chExt cx="2332278" cy="2471348"/>
          </a:xfrm>
        </p:grpSpPr>
        <p:sp>
          <p:nvSpPr>
            <p:cNvPr id="61" name="Rectangle 60"/>
            <p:cNvSpPr/>
            <p:nvPr/>
          </p:nvSpPr>
          <p:spPr>
            <a:xfrm>
              <a:off x="3908575" y="3957161"/>
              <a:ext cx="429951" cy="2471348"/>
            </a:xfrm>
            <a:prstGeom prst="rect">
              <a:avLst/>
            </a:prstGeom>
            <a:noFill/>
            <a:ln>
              <a:solidFill>
                <a:srgbClr val="FFFF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916132" y="6037540"/>
              <a:ext cx="2324721" cy="334911"/>
            </a:xfrm>
            <a:prstGeom prst="rect">
              <a:avLst/>
            </a:prstGeom>
            <a:gradFill flip="none" rotWithShape="1">
              <a:gsLst>
                <a:gs pos="81000">
                  <a:srgbClr val="070E97"/>
                </a:gs>
                <a:gs pos="100000">
                  <a:srgbClr val="070E97">
                    <a:alpha val="0"/>
                  </a:srgbClr>
                </a:gs>
                <a:gs pos="0">
                  <a:srgbClr val="070E97"/>
                </a:gs>
              </a:gsLst>
              <a:path path="rect">
                <a:fillToRect l="50000" t="50000" r="50000" b="50000"/>
              </a:path>
              <a:tileRect/>
            </a:gradFill>
          </p:spPr>
          <p:txBody>
            <a:bodyPr wrap="square" rtlCol="0">
              <a:spAutoFit/>
            </a:bodyPr>
            <a:lstStyle/>
            <a:p>
              <a:r>
                <a:rPr lang="sv-SE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hread 9</a:t>
              </a:r>
              <a:endPara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0" name="Rectangle 49"/>
          <p:cNvSpPr/>
          <p:nvPr/>
        </p:nvSpPr>
        <p:spPr>
          <a:xfrm rot="5400000">
            <a:off x="3761092" y="1271954"/>
            <a:ext cx="2088423" cy="7245667"/>
          </a:xfrm>
          <a:prstGeom prst="rect">
            <a:avLst/>
          </a:prstGeom>
          <a:gradFill flip="none" rotWithShape="1">
            <a:gsLst>
              <a:gs pos="81000">
                <a:srgbClr val="070E97"/>
              </a:gs>
              <a:gs pos="100000">
                <a:srgbClr val="070E97">
                  <a:alpha val="0"/>
                </a:srgbClr>
              </a:gs>
              <a:gs pos="0">
                <a:srgbClr val="070E97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1"/>
            <a:ext cx="7772400" cy="3701801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The </a:t>
            </a:r>
            <a:r>
              <a:rPr lang="en-US" b="0" noProof="0" dirty="0" smtClean="0">
                <a:solidFill>
                  <a:srgbClr val="00B0F0"/>
                </a:solidFill>
              </a:rPr>
              <a:t>spawn </a:t>
            </a:r>
            <a:r>
              <a:rPr lang="en-US" b="0" noProof="0" dirty="0" smtClean="0"/>
              <a:t>op creates a new hardware thread</a:t>
            </a:r>
          </a:p>
          <a:p>
            <a:pPr marL="107901" indent="0"/>
            <a:r>
              <a:rPr lang="sv-SE" b="0" dirty="0" smtClean="0"/>
              <a:t>This is not a priviledged op – </a:t>
            </a:r>
            <a:r>
              <a:rPr lang="sv-SE" b="0" i="1" dirty="0" smtClean="0"/>
              <a:t>any</a:t>
            </a:r>
            <a:r>
              <a:rPr lang="sv-SE" b="0" dirty="0" smtClean="0"/>
              <a:t> turf can </a:t>
            </a:r>
            <a:r>
              <a:rPr lang="sv-SE" b="0" dirty="0" smtClean="0">
                <a:solidFill>
                  <a:srgbClr val="00B0F0"/>
                </a:solidFill>
              </a:rPr>
              <a:t>spawn</a:t>
            </a:r>
            <a:endParaRPr lang="en-US" b="0" noProof="0" dirty="0" smtClean="0">
              <a:solidFill>
                <a:srgbClr val="00B0F0"/>
              </a:solidFill>
            </a:endParaRPr>
          </a:p>
          <a:p>
            <a:pPr marL="107901" indent="0"/>
            <a:r>
              <a:rPr lang="sv-SE" b="0" dirty="0" smtClean="0"/>
              <a:t>The new thread is initially parked </a:t>
            </a:r>
            <a:r>
              <a:rPr lang="sv-SE" b="0" i="1" dirty="0" smtClean="0"/>
              <a:t>in your turf</a:t>
            </a:r>
          </a:p>
          <a:p>
            <a:pPr marL="107901" indent="0"/>
            <a:r>
              <a:rPr lang="sv-SE" b="0" dirty="0"/>
              <a:t>You specify the entry point and initial </a:t>
            </a:r>
            <a:r>
              <a:rPr lang="sv-SE" b="0" dirty="0" smtClean="0"/>
              <a:t>belt</a:t>
            </a:r>
          </a:p>
          <a:p>
            <a:pPr marL="107901" indent="0"/>
            <a:r>
              <a:rPr lang="sv-SE" b="0" dirty="0"/>
              <a:t>Hardware thread ids are given out in random </a:t>
            </a:r>
            <a:r>
              <a:rPr lang="sv-SE" b="0" dirty="0" smtClean="0"/>
              <a:t>order</a:t>
            </a:r>
          </a:p>
          <a:p>
            <a:pPr marL="107901" indent="0"/>
            <a:r>
              <a:rPr lang="sv-SE" b="0" dirty="0" smtClean="0"/>
              <a:t>When the thread is resumed it’s as though </a:t>
            </a:r>
            <a:r>
              <a:rPr lang="sv-SE" b="0" i="1" dirty="0" smtClean="0"/>
              <a:t>called</a:t>
            </a:r>
            <a:r>
              <a:rPr lang="sv-SE" b="0" dirty="0" smtClean="0"/>
              <a:t> with the belt you supplied</a:t>
            </a:r>
            <a:endParaRPr lang="sv-SE" b="0" dirty="0"/>
          </a:p>
        </p:txBody>
      </p:sp>
      <p:grpSp>
        <p:nvGrpSpPr>
          <p:cNvPr id="6" name="Group 5"/>
          <p:cNvGrpSpPr/>
          <p:nvPr/>
        </p:nvGrpSpPr>
        <p:grpSpPr>
          <a:xfrm>
            <a:off x="6168755" y="4455870"/>
            <a:ext cx="684349" cy="1578607"/>
            <a:chOff x="5597358" y="4040588"/>
            <a:chExt cx="620959" cy="1431482"/>
          </a:xfrm>
          <a:solidFill>
            <a:srgbClr val="070E97"/>
          </a:solidFill>
        </p:grpSpPr>
        <p:sp>
          <p:nvSpPr>
            <p:cNvPr id="4" name="Rectangle 3"/>
            <p:cNvSpPr/>
            <p:nvPr/>
          </p:nvSpPr>
          <p:spPr>
            <a:xfrm>
              <a:off x="5597358" y="4040588"/>
              <a:ext cx="620959" cy="1431482"/>
            </a:xfrm>
            <a:prstGeom prst="rect">
              <a:avLst/>
            </a:prstGeom>
            <a:grpFill/>
            <a:ln>
              <a:solidFill>
                <a:srgbClr val="01C3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5" name="Rectangle 4"/>
            <p:cNvSpPr>
              <a:spLocks noChangeAspect="1"/>
            </p:cNvSpPr>
            <p:nvPr/>
          </p:nvSpPr>
          <p:spPr>
            <a:xfrm>
              <a:off x="5675854" y="5265689"/>
              <a:ext cx="463594" cy="134013"/>
            </a:xfrm>
            <a:prstGeom prst="rect">
              <a:avLst/>
            </a:prstGeom>
            <a:grpFill/>
            <a:ln w="63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pic>
        <p:nvPicPr>
          <p:cNvPr id="65" name="Pictur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56" y="5845416"/>
            <a:ext cx="447230" cy="44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713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743 0.1055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26823 3.7037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20" y="4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53" grpId="0" animBg="1"/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sv-SE" dirty="0" smtClean="0"/>
              <a:t>Stack fragments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8138160" cy="4764088"/>
          </a:xfrm>
        </p:spPr>
        <p:txBody>
          <a:bodyPr/>
          <a:lstStyle/>
          <a:p>
            <a:pPr marL="107901" indent="0"/>
            <a:r>
              <a:rPr lang="sv-SE" b="0" noProof="0" dirty="0" smtClean="0"/>
              <a:t>The hardware manages the call stack securely</a:t>
            </a:r>
          </a:p>
          <a:p>
            <a:pPr marL="107901" indent="0"/>
            <a:r>
              <a:rPr lang="sv-SE" b="0" dirty="0" smtClean="0"/>
              <a:t>Consecutative frames in the same turf are known collectively as a </a:t>
            </a:r>
            <a:r>
              <a:rPr lang="sv-SE" b="0" i="1" dirty="0" smtClean="0"/>
              <a:t>fragment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3444944" y="61221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0" name="Rectangle 9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755344" y="4264771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5755344" y="4218152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14" name="Straight Connector 13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3444944" y="66978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grpSp>
        <p:nvGrpSpPr>
          <p:cNvPr id="30" name="Group 29"/>
          <p:cNvGrpSpPr/>
          <p:nvPr/>
        </p:nvGrpSpPr>
        <p:grpSpPr>
          <a:xfrm>
            <a:off x="7649701" y="3758508"/>
            <a:ext cx="2271414" cy="1717591"/>
            <a:chOff x="6941127" y="3408218"/>
            <a:chExt cx="2061018" cy="1557513"/>
          </a:xfrm>
        </p:grpSpPr>
        <p:sp>
          <p:nvSpPr>
            <p:cNvPr id="20" name="TextBox 19"/>
            <p:cNvSpPr txBox="1"/>
            <p:nvPr/>
          </p:nvSpPr>
          <p:spPr>
            <a:xfrm>
              <a:off x="7452789" y="4156364"/>
              <a:ext cx="1549356" cy="8093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data stack</a:t>
              </a:r>
              <a:b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</a:br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fragments</a:t>
              </a:r>
              <a:endParaRPr lang="en-US" sz="26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6941127" y="4807527"/>
              <a:ext cx="471055" cy="6927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6954982" y="4128655"/>
              <a:ext cx="471054" cy="23552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6941127" y="3408218"/>
              <a:ext cx="651164" cy="762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1098303" y="5759990"/>
            <a:ext cx="2215040" cy="916405"/>
            <a:chOff x="996570" y="5223164"/>
            <a:chExt cx="2009866" cy="830997"/>
          </a:xfrm>
        </p:grpSpPr>
        <p:sp>
          <p:nvSpPr>
            <p:cNvPr id="31" name="TextBox 30"/>
            <p:cNvSpPr txBox="1"/>
            <p:nvPr/>
          </p:nvSpPr>
          <p:spPr>
            <a:xfrm>
              <a:off x="996570" y="5223164"/>
              <a:ext cx="15536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call stack</a:t>
              </a:r>
              <a:b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</a:br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fragments</a:t>
              </a:r>
              <a:endParaRPr lang="en-US" sz="26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2549236" y="5874327"/>
              <a:ext cx="457200" cy="110837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1" idx="3"/>
            </p:cNvCxnSpPr>
            <p:nvPr/>
          </p:nvCxnSpPr>
          <p:spPr>
            <a:xfrm flipV="1">
              <a:off x="2550200" y="5624945"/>
              <a:ext cx="456236" cy="1371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2521527" y="5306291"/>
              <a:ext cx="484909" cy="124691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3964628" y="68564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6858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</a:rPr>
              <a:t>tacklet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 chain</a:t>
            </a:r>
          </a:p>
        </p:txBody>
      </p:sp>
    </p:spTree>
    <p:extLst>
      <p:ext uri="{BB962C8B-B14F-4D97-AF65-F5344CB8AC3E}">
        <p14:creationId xmlns:p14="http://schemas.microsoft.com/office/powerpoint/2010/main" val="3263383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9931 L -1.11111E-6 -3.3333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497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022E-16 L 0.0007 -0.05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1.11111E-6 -0.00324 L -0.00052 -0.07638 " pathEditMode="relative" rAng="0" ptsTypes="AA">
                                      <p:cBhvr>
                                        <p:cTn id="19" dur="1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65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0.0007 -0.0509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sv-SE" dirty="0" smtClean="0"/>
              <a:t>Exceptional unwind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8229600" cy="4764088"/>
          </a:xfrm>
        </p:spPr>
        <p:txBody>
          <a:bodyPr/>
          <a:lstStyle/>
          <a:p>
            <a:pPr marL="107901" indent="0"/>
            <a:r>
              <a:rPr lang="sv-SE" b="0" dirty="0"/>
              <a:t>E</a:t>
            </a:r>
            <a:r>
              <a:rPr lang="sv-SE" b="0" noProof="0" dirty="0" smtClean="0"/>
              <a:t>xceptional unwind – C++ -style exceptions and longjmps etc. – is managed by hardware too</a:t>
            </a:r>
          </a:p>
          <a:p>
            <a:pPr marL="107901" indent="0"/>
            <a:r>
              <a:rPr lang="sv-SE" b="0" dirty="0" smtClean="0"/>
              <a:t>If an exception is uncaught when unwinding to another fragment,</a:t>
            </a:r>
          </a:p>
          <a:p>
            <a:pPr marL="107901" indent="0"/>
            <a:r>
              <a:rPr lang="sv-SE" b="0" dirty="0" smtClean="0"/>
              <a:t>Then the hardware flags the</a:t>
            </a:r>
            <a:br>
              <a:rPr lang="sv-SE" b="0" dirty="0" smtClean="0"/>
            </a:br>
            <a:r>
              <a:rPr lang="sv-SE" b="0" dirty="0" smtClean="0"/>
              <a:t> turf’s next fragment</a:t>
            </a:r>
            <a:r>
              <a:rPr lang="sv-SE" b="0" dirty="0"/>
              <a:t> </a:t>
            </a:r>
            <a:r>
              <a:rPr lang="sv-SE" b="0" dirty="0" smtClean="0"/>
              <a:t>to</a:t>
            </a:r>
            <a:br>
              <a:rPr lang="sv-SE" b="0" dirty="0" smtClean="0"/>
            </a:br>
            <a:r>
              <a:rPr lang="sv-SE" b="0" dirty="0" smtClean="0"/>
              <a:t>propagate the exception</a:t>
            </a:r>
          </a:p>
          <a:p>
            <a:pPr marL="107901" indent="0"/>
            <a:r>
              <a:rPr lang="sv-SE" b="0" noProof="0" dirty="0" smtClean="0"/>
              <a:t>And the portal caller gets</a:t>
            </a:r>
            <a:br>
              <a:rPr lang="sv-SE" b="0" noProof="0" dirty="0" smtClean="0"/>
            </a:br>
            <a:r>
              <a:rPr lang="sv-SE" b="0" noProof="0" dirty="0" smtClean="0"/>
              <a:t>a trap they can handle</a:t>
            </a:r>
          </a:p>
        </p:txBody>
      </p:sp>
      <p:sp>
        <p:nvSpPr>
          <p:cNvPr id="9" name="Rectangle 8"/>
          <p:cNvSpPr/>
          <p:nvPr/>
        </p:nvSpPr>
        <p:spPr>
          <a:xfrm>
            <a:off x="3444944" y="6106896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0" name="Rectangle 9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755343" y="3684186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5755343" y="4218153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14" name="Straight Connector 13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3444944" y="66978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7" name="Rectangle 16"/>
          <p:cNvSpPr/>
          <p:nvPr/>
        </p:nvSpPr>
        <p:spPr>
          <a:xfrm>
            <a:off x="3444944" y="5738096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8" name="Rectangle 17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grpSp>
        <p:nvGrpSpPr>
          <p:cNvPr id="30" name="Group 29"/>
          <p:cNvGrpSpPr/>
          <p:nvPr/>
        </p:nvGrpSpPr>
        <p:grpSpPr>
          <a:xfrm>
            <a:off x="7649701" y="3758508"/>
            <a:ext cx="2271414" cy="1717591"/>
            <a:chOff x="6941127" y="3408218"/>
            <a:chExt cx="2061018" cy="1557513"/>
          </a:xfrm>
        </p:grpSpPr>
        <p:sp>
          <p:nvSpPr>
            <p:cNvPr id="20" name="TextBox 19"/>
            <p:cNvSpPr txBox="1"/>
            <p:nvPr/>
          </p:nvSpPr>
          <p:spPr>
            <a:xfrm>
              <a:off x="7452789" y="4156364"/>
              <a:ext cx="1549356" cy="8093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data stack</a:t>
              </a:r>
              <a:b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</a:br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fragments</a:t>
              </a:r>
              <a:endParaRPr lang="en-US" sz="26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>
              <a:off x="6941127" y="4807527"/>
              <a:ext cx="471055" cy="69273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6954982" y="4128655"/>
              <a:ext cx="471054" cy="23552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6941127" y="3408218"/>
              <a:ext cx="651164" cy="762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1098303" y="5752426"/>
            <a:ext cx="2215040" cy="916405"/>
            <a:chOff x="996570" y="5223164"/>
            <a:chExt cx="2009866" cy="830997"/>
          </a:xfrm>
        </p:grpSpPr>
        <p:sp>
          <p:nvSpPr>
            <p:cNvPr id="31" name="TextBox 30"/>
            <p:cNvSpPr txBox="1"/>
            <p:nvPr/>
          </p:nvSpPr>
          <p:spPr>
            <a:xfrm>
              <a:off x="996570" y="5223164"/>
              <a:ext cx="15536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call stack</a:t>
              </a:r>
              <a:b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</a:br>
              <a:r>
                <a:rPr lang="sv-SE" sz="2600" dirty="0">
                  <a:solidFill>
                    <a:srgbClr val="FFFF00"/>
                  </a:solidFill>
                  <a:latin typeface="Arial" pitchFamily="34" charset="0"/>
                </a:rPr>
                <a:t>fragments</a:t>
              </a:r>
              <a:endParaRPr lang="en-US" sz="2600" dirty="0">
                <a:solidFill>
                  <a:srgbClr val="FFFF00"/>
                </a:solidFill>
                <a:latin typeface="Arial" pitchFamily="34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2549236" y="5874327"/>
              <a:ext cx="457200" cy="110837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1" idx="3"/>
            </p:cNvCxnSpPr>
            <p:nvPr/>
          </p:nvCxnSpPr>
          <p:spPr>
            <a:xfrm flipV="1">
              <a:off x="2550200" y="5624945"/>
              <a:ext cx="456236" cy="1371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V="1">
              <a:off x="2521527" y="5306291"/>
              <a:ext cx="484909" cy="124691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ross 24"/>
          <p:cNvSpPr/>
          <p:nvPr/>
        </p:nvSpPr>
        <p:spPr>
          <a:xfrm rot="2848540">
            <a:off x="4918108" y="5629361"/>
            <a:ext cx="355694" cy="328651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6" name="Explosion 2 25"/>
          <p:cNvSpPr/>
          <p:nvPr/>
        </p:nvSpPr>
        <p:spPr>
          <a:xfrm>
            <a:off x="6965656" y="3469744"/>
            <a:ext cx="1209294" cy="651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/>
              <a:t>bye</a:t>
            </a:r>
          </a:p>
        </p:txBody>
      </p:sp>
      <p:sp>
        <p:nvSpPr>
          <p:cNvPr id="27" name="Cross 26"/>
          <p:cNvSpPr/>
          <p:nvPr/>
        </p:nvSpPr>
        <p:spPr>
          <a:xfrm rot="2848540">
            <a:off x="4933375" y="6469678"/>
            <a:ext cx="355694" cy="328651"/>
          </a:xfrm>
          <a:prstGeom prst="pl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8" name="Explosion 2 27"/>
          <p:cNvSpPr/>
          <p:nvPr/>
        </p:nvSpPr>
        <p:spPr>
          <a:xfrm>
            <a:off x="6996194" y="4065606"/>
            <a:ext cx="1209294" cy="651842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 smtClean="0"/>
              <a:t>trap</a:t>
            </a:r>
            <a:endParaRPr lang="sv-SE" sz="13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964628" y="68564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43600" y="6858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</a:rPr>
              <a:t>tacklet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 chain</a:t>
            </a:r>
          </a:p>
        </p:txBody>
      </p:sp>
    </p:spTree>
    <p:extLst>
      <p:ext uri="{BB962C8B-B14F-4D97-AF65-F5344CB8AC3E}">
        <p14:creationId xmlns:p14="http://schemas.microsoft.com/office/powerpoint/2010/main" val="1236474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7" grpId="0" animBg="1"/>
      <p:bldP spid="25" grpId="0" uiExpand="1" animBg="1"/>
      <p:bldP spid="25" grpId="1" uiExpand="1" animBg="1"/>
      <p:bldP spid="25" grpId="2" animBg="1"/>
      <p:bldP spid="26" grpId="0" uiExpand="1" animBg="1"/>
      <p:bldP spid="26" grpId="1" animBg="1"/>
      <p:bldP spid="27" grpId="0" uiExpand="1" animBg="1"/>
      <p:bldP spid="27" grpId="1" uiExpand="1" animBg="1"/>
      <p:bldP spid="2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7603896" y="3804343"/>
            <a:ext cx="2161416" cy="611140"/>
            <a:chOff x="6899565" y="3449782"/>
            <a:chExt cx="1961209" cy="554182"/>
          </a:xfrm>
        </p:grpSpPr>
        <p:sp>
          <p:nvSpPr>
            <p:cNvPr id="17" name="TextBox 16"/>
            <p:cNvSpPr txBox="1"/>
            <p:nvPr/>
          </p:nvSpPr>
          <p:spPr>
            <a:xfrm>
              <a:off x="7820103" y="3449782"/>
              <a:ext cx="10406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v-SE" sz="2600" dirty="0">
                  <a:solidFill>
                    <a:schemeClr val="tx2">
                      <a:lumMod val="40000"/>
                      <a:lumOff val="60000"/>
                    </a:schemeClr>
                  </a:solidFill>
                  <a:latin typeface="Arial" pitchFamily="34" charset="0"/>
                </a:rPr>
                <a:t>HEYU</a:t>
              </a:r>
              <a:endParaRPr lang="en-US" sz="2600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</a:endParaRPr>
            </a:p>
          </p:txBody>
        </p:sp>
        <p:cxnSp>
          <p:nvCxnSpPr>
            <p:cNvPr id="19" name="Curved Connector 18"/>
            <p:cNvCxnSpPr/>
            <p:nvPr/>
          </p:nvCxnSpPr>
          <p:spPr>
            <a:xfrm rot="10800000" flipV="1">
              <a:off x="6899565" y="3699164"/>
              <a:ext cx="886691" cy="304800"/>
            </a:xfrm>
            <a:prstGeom prst="curvedConnector3">
              <a:avLst/>
            </a:prstGeom>
            <a:ln w="38100">
              <a:solidFill>
                <a:srgbClr val="FFFF00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HEYU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01850"/>
            <a:ext cx="7772400" cy="4764088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Exceptions – interrupts, signals – can be induced in other threads in the same turf using the </a:t>
            </a:r>
            <a:r>
              <a:rPr lang="en-US" b="0" noProof="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HEYU</a:t>
            </a:r>
            <a:r>
              <a:rPr lang="en-US" b="0" dirty="0" smtClean="0"/>
              <a:t> op</a:t>
            </a:r>
            <a:endParaRPr lang="en-US" b="0" noProof="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107901" indent="0"/>
            <a:r>
              <a:rPr lang="en-US" b="0" noProof="0" dirty="0" smtClean="0"/>
              <a:t>The topmost frame belonging to the turf is flagged</a:t>
            </a:r>
          </a:p>
          <a:p>
            <a:pPr marL="107901" indent="0"/>
            <a:r>
              <a:rPr lang="en-US" b="0" noProof="0" dirty="0" smtClean="0"/>
              <a:t>And will trap immediately</a:t>
            </a:r>
            <a:br>
              <a:rPr lang="en-US" b="0" noProof="0" dirty="0" smtClean="0"/>
            </a:br>
            <a:r>
              <a:rPr lang="en-US" b="0" noProof="0" dirty="0" smtClean="0"/>
              <a:t>if actually running</a:t>
            </a:r>
          </a:p>
          <a:p>
            <a:pPr marL="107901" indent="0"/>
            <a:r>
              <a:rPr lang="en-US" b="0" noProof="0" dirty="0" smtClean="0"/>
              <a:t>Else will trap as soon as</a:t>
            </a:r>
            <a:br>
              <a:rPr lang="en-US" b="0" noProof="0" dirty="0" smtClean="0"/>
            </a:br>
            <a:r>
              <a:rPr lang="en-US" b="0" noProof="0" dirty="0" smtClean="0"/>
              <a:t>it’s unwound to</a:t>
            </a:r>
          </a:p>
          <a:p>
            <a:pPr marL="107901" indent="0"/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3451487" y="5761993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3451487" y="66978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3451487" y="612936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7" name="Cross 6"/>
          <p:cNvSpPr/>
          <p:nvPr/>
        </p:nvSpPr>
        <p:spPr>
          <a:xfrm rot="2848540">
            <a:off x="4970458" y="6041881"/>
            <a:ext cx="355694" cy="328651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3451487" y="648235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0" name="Rectangle 9"/>
          <p:cNvSpPr/>
          <p:nvPr/>
        </p:nvSpPr>
        <p:spPr>
          <a:xfrm>
            <a:off x="5755343" y="3684186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5755343" y="4218153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13" name="Straight Connector 12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5" name="Rectangle 14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6" name="Explosion 2 15"/>
          <p:cNvSpPr/>
          <p:nvPr/>
        </p:nvSpPr>
        <p:spPr>
          <a:xfrm>
            <a:off x="6996194" y="4065606"/>
            <a:ext cx="1209294" cy="651842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/>
              <a:t>trap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64628" y="68564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3600" y="6858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</a:rPr>
              <a:t>tacklet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 chain</a:t>
            </a:r>
          </a:p>
        </p:txBody>
      </p:sp>
    </p:spTree>
    <p:extLst>
      <p:ext uri="{BB962C8B-B14F-4D97-AF65-F5344CB8AC3E}">
        <p14:creationId xmlns:p14="http://schemas.microsoft.com/office/powerpoint/2010/main" val="2200797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animBg="1"/>
      <p:bldP spid="7" grpId="1" uiExpand="1" animBg="1"/>
      <p:bldP spid="10" grpId="0" animBg="1"/>
      <p:bldP spid="1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Thread death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772400" cy="4764088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A thread may have entered many turfs</a:t>
            </a:r>
          </a:p>
          <a:p>
            <a:pPr marL="107901" indent="0"/>
            <a:r>
              <a:rPr lang="en-US" b="0" noProof="0" dirty="0" smtClean="0"/>
              <a:t>A thread can even enter the same turf more than once</a:t>
            </a:r>
          </a:p>
          <a:p>
            <a:pPr marL="107901" indent="0"/>
            <a:r>
              <a:rPr lang="sv-SE" b="0" noProof="0" dirty="0" smtClean="0"/>
              <a:t>A turf doesn’t own a thread; it </a:t>
            </a:r>
            <a:r>
              <a:rPr lang="sv-SE" b="0" i="1" noProof="0" dirty="0" smtClean="0"/>
              <a:t>shares</a:t>
            </a:r>
            <a:r>
              <a:rPr lang="sv-SE" b="0" noProof="0" dirty="0" smtClean="0"/>
              <a:t> it with all other turfs on the call stack</a:t>
            </a:r>
            <a:endParaRPr lang="en-US" b="0" noProof="0" dirty="0" smtClean="0"/>
          </a:p>
          <a:p>
            <a:pPr marL="107901" indent="0"/>
            <a:r>
              <a:rPr lang="en-US" b="0" noProof="0" dirty="0" smtClean="0"/>
              <a:t>But a thread </a:t>
            </a:r>
            <a:r>
              <a:rPr lang="en-US" b="0" i="1" noProof="0" dirty="0" smtClean="0"/>
              <a:t>in</a:t>
            </a:r>
            <a:r>
              <a:rPr lang="en-US" b="0" noProof="0" dirty="0" smtClean="0"/>
              <a:t> a turf can die</a:t>
            </a:r>
            <a:br>
              <a:rPr lang="en-US" b="0" noProof="0" dirty="0" smtClean="0"/>
            </a:br>
            <a:r>
              <a:rPr lang="en-US" b="0" noProof="0" dirty="0" smtClean="0"/>
              <a:t>u</a:t>
            </a:r>
            <a:r>
              <a:rPr lang="sv-SE" b="0" dirty="0" smtClean="0"/>
              <a:t>sing the </a:t>
            </a:r>
            <a:r>
              <a:rPr lang="sv-SE" b="0" dirty="0" smtClean="0">
                <a:solidFill>
                  <a:srgbClr val="00B0F0"/>
                </a:solidFill>
              </a:rPr>
              <a:t>suicide</a:t>
            </a:r>
            <a:r>
              <a:rPr lang="sv-SE" b="0" dirty="0" smtClean="0"/>
              <a:t> op or </a:t>
            </a:r>
            <a:r>
              <a:rPr lang="sv-SE" b="0" i="1" dirty="0" smtClean="0"/>
              <a:t>faulting</a:t>
            </a:r>
            <a:endParaRPr lang="en-US" b="0" i="1" noProof="0" dirty="0" smtClean="0"/>
          </a:p>
          <a:p>
            <a:pPr marL="107901" indent="0"/>
            <a:r>
              <a:rPr lang="en-US" b="0" noProof="0" dirty="0" smtClean="0"/>
              <a:t>Its </a:t>
            </a:r>
            <a:r>
              <a:rPr lang="en-US" b="0" noProof="0" dirty="0" err="1" smtClean="0"/>
              <a:t>stacklets</a:t>
            </a:r>
            <a:r>
              <a:rPr lang="en-US" b="0" noProof="0" dirty="0" smtClean="0"/>
              <a:t> are</a:t>
            </a:r>
            <a:r>
              <a:rPr lang="en-US" b="0" dirty="0"/>
              <a:t> </a:t>
            </a:r>
            <a:r>
              <a:rPr lang="en-US" b="0" noProof="0" dirty="0" smtClean="0"/>
              <a:t>invalidated</a:t>
            </a:r>
            <a:endParaRPr lang="en-US" b="0" noProof="0" dirty="0"/>
          </a:p>
        </p:txBody>
      </p:sp>
      <p:sp>
        <p:nvSpPr>
          <p:cNvPr id="4" name="Rectangle 3"/>
          <p:cNvSpPr/>
          <p:nvPr/>
        </p:nvSpPr>
        <p:spPr>
          <a:xfrm>
            <a:off x="3444944" y="61221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5755344" y="4264771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sp>
        <p:nvSpPr>
          <p:cNvPr id="7" name="Rectangle 6"/>
          <p:cNvSpPr/>
          <p:nvPr/>
        </p:nvSpPr>
        <p:spPr>
          <a:xfrm>
            <a:off x="5755344" y="4218152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3</a:t>
            </a:r>
            <a:endParaRPr lang="sv-SE" dirty="0"/>
          </a:p>
        </p:txBody>
      </p:sp>
      <p:sp>
        <p:nvSpPr>
          <p:cNvPr id="8" name="Rectangle 7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sp>
        <p:nvSpPr>
          <p:cNvPr id="11" name="Rectangle 10"/>
          <p:cNvSpPr/>
          <p:nvPr/>
        </p:nvSpPr>
        <p:spPr>
          <a:xfrm>
            <a:off x="3444944" y="6697875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2" name="Rectangle 11"/>
          <p:cNvSpPr/>
          <p:nvPr/>
        </p:nvSpPr>
        <p:spPr>
          <a:xfrm>
            <a:off x="3444944" y="6486741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sp>
        <p:nvSpPr>
          <p:cNvPr id="14" name="Cross 13"/>
          <p:cNvSpPr/>
          <p:nvPr/>
        </p:nvSpPr>
        <p:spPr>
          <a:xfrm rot="2848540">
            <a:off x="4963914" y="5660041"/>
            <a:ext cx="355694" cy="328651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5" name="Explosion 2 14"/>
          <p:cNvSpPr/>
          <p:nvPr/>
        </p:nvSpPr>
        <p:spPr>
          <a:xfrm>
            <a:off x="7087807" y="3536944"/>
            <a:ext cx="1209294" cy="651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/>
              <a:t>bye</a:t>
            </a:r>
          </a:p>
        </p:txBody>
      </p:sp>
      <p:sp>
        <p:nvSpPr>
          <p:cNvPr id="16" name="Cross 15"/>
          <p:cNvSpPr/>
          <p:nvPr/>
        </p:nvSpPr>
        <p:spPr>
          <a:xfrm rot="2848540">
            <a:off x="5002812" y="6375372"/>
            <a:ext cx="355694" cy="328651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17" name="TextBox 16"/>
          <p:cNvSpPr txBox="1"/>
          <p:nvPr/>
        </p:nvSpPr>
        <p:spPr>
          <a:xfrm>
            <a:off x="3964628" y="68564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43600" y="6858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</a:rPr>
              <a:t>tacklet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 chain</a:t>
            </a:r>
          </a:p>
        </p:txBody>
      </p:sp>
    </p:spTree>
    <p:extLst>
      <p:ext uri="{BB962C8B-B14F-4D97-AF65-F5344CB8AC3E}">
        <p14:creationId xmlns:p14="http://schemas.microsoft.com/office/powerpoint/2010/main" val="18826214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10116 L -1.11111E-6 -3.33333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506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022E-16 L 0.0007 -0.0509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0324 L -0.00052 -0.07638 " pathEditMode="relative" rAng="0" ptsTypes="AA">
                                      <p:cBhvr>
                                        <p:cTn id="29" dur="1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65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5185E-6 L 0.0007 -0.0509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54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"/>
                            </p:stCondLst>
                            <p:childTnLst>
                              <p:par>
                                <p:cTn id="8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animBg="1"/>
      <p:bldP spid="4" grpId="1" uiExpand="1" animBg="1"/>
      <p:bldP spid="4" grpId="2" uiExpand="1" animBg="1"/>
      <p:bldP spid="5" grpId="0" uiExpand="1" animBg="1"/>
      <p:bldP spid="5" grpId="1" uiExpand="1" animBg="1"/>
      <p:bldP spid="6" grpId="0" uiExpand="1" animBg="1"/>
      <p:bldP spid="6" grpId="1" uiExpand="1" animBg="1"/>
      <p:bldP spid="7" grpId="0" uiExpand="1" animBg="1"/>
      <p:bldP spid="7" grpId="1" uiExpand="1" animBg="1"/>
      <p:bldP spid="14" grpId="0" animBg="1"/>
      <p:bldP spid="14" grpId="1" animBg="1"/>
      <p:bldP spid="15" grpId="0" uiExpand="1" animBg="1"/>
      <p:bldP spid="16" grpId="0" animBg="1"/>
      <p:bldP spid="16" grpI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Thread death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040880" cy="4764088"/>
          </a:xfrm>
        </p:spPr>
        <p:txBody>
          <a:bodyPr/>
          <a:lstStyle/>
          <a:p>
            <a:pPr marL="107901" indent="0"/>
            <a:r>
              <a:rPr lang="sv-SE" b="0" dirty="0" smtClean="0"/>
              <a:t>Its data stacks can be reclaimed</a:t>
            </a:r>
          </a:p>
          <a:p>
            <a:pPr marL="107901" indent="0"/>
            <a:r>
              <a:rPr lang="sv-SE" b="0" dirty="0" smtClean="0"/>
              <a:t>As the call stack unwinds, invalid spiller frames can be discarded</a:t>
            </a:r>
          </a:p>
          <a:p>
            <a:pPr marL="107901" indent="0"/>
            <a:r>
              <a:rPr lang="sv-SE" b="0" dirty="0" smtClean="0"/>
              <a:t>As the unwind reaches live</a:t>
            </a:r>
            <a:br>
              <a:rPr lang="sv-SE" b="0" dirty="0" smtClean="0"/>
            </a:br>
            <a:r>
              <a:rPr lang="sv-SE" b="0" dirty="0" smtClean="0"/>
              <a:t>frames</a:t>
            </a:r>
            <a:r>
              <a:rPr lang="sv-SE" b="0" dirty="0"/>
              <a:t> </a:t>
            </a:r>
            <a:r>
              <a:rPr lang="sv-SE" b="0" dirty="0" smtClean="0"/>
              <a:t>the error is reported</a:t>
            </a:r>
            <a:br>
              <a:rPr lang="sv-SE" b="0" dirty="0" smtClean="0"/>
            </a:br>
            <a:r>
              <a:rPr lang="sv-SE" b="0" dirty="0" smtClean="0"/>
              <a:t>for the turf to handle gracefully</a:t>
            </a:r>
          </a:p>
          <a:p>
            <a:pPr marL="107901" indent="0"/>
            <a:r>
              <a:rPr lang="sv-SE" b="0" dirty="0" smtClean="0"/>
              <a:t>Eventually the stacklet is empty</a:t>
            </a:r>
            <a:br>
              <a:rPr lang="sv-SE" b="0" dirty="0" smtClean="0"/>
            </a:br>
            <a:r>
              <a:rPr lang="sv-SE" b="0" dirty="0" smtClean="0"/>
              <a:t>and is discarded too</a:t>
            </a:r>
          </a:p>
          <a:p>
            <a:pPr marL="107901" indent="0"/>
            <a:endParaRPr lang="en-US" b="0" noProof="0" dirty="0"/>
          </a:p>
        </p:txBody>
      </p:sp>
      <p:sp>
        <p:nvSpPr>
          <p:cNvPr id="4" name="Rectangle 3"/>
          <p:cNvSpPr/>
          <p:nvPr/>
        </p:nvSpPr>
        <p:spPr>
          <a:xfrm>
            <a:off x="3444944" y="6107958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6" name="Rectangle 5"/>
          <p:cNvSpPr/>
          <p:nvPr/>
        </p:nvSpPr>
        <p:spPr>
          <a:xfrm>
            <a:off x="5751270" y="3689760"/>
            <a:ext cx="1813941" cy="43739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sp>
        <p:nvSpPr>
          <p:cNvPr id="7" name="Rectangle 6"/>
          <p:cNvSpPr/>
          <p:nvPr/>
        </p:nvSpPr>
        <p:spPr>
          <a:xfrm>
            <a:off x="5751270" y="4214240"/>
            <a:ext cx="1813941" cy="4840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3</a:t>
            </a:r>
            <a:endParaRPr lang="sv-SE" dirty="0"/>
          </a:p>
        </p:txBody>
      </p:sp>
      <p:sp>
        <p:nvSpPr>
          <p:cNvPr id="8" name="Rectangle 7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507114" y="4914077"/>
            <a:ext cx="0" cy="1951862"/>
          </a:xfrm>
          <a:prstGeom prst="line">
            <a:avLst/>
          </a:prstGeom>
          <a:ln w="38100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sp>
        <p:nvSpPr>
          <p:cNvPr id="13" name="Rectangle 12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dirty="0" smtClean="0"/>
              <a:t>Turf 12</a:t>
            </a:r>
            <a:endParaRPr lang="sv-SE" dirty="0"/>
          </a:p>
        </p:txBody>
      </p:sp>
      <p:grpSp>
        <p:nvGrpSpPr>
          <p:cNvPr id="17" name="Group 16"/>
          <p:cNvGrpSpPr/>
          <p:nvPr/>
        </p:nvGrpSpPr>
        <p:grpSpPr>
          <a:xfrm>
            <a:off x="3444944" y="5646519"/>
            <a:ext cx="1861142" cy="355694"/>
            <a:chOff x="3125847" y="5120269"/>
            <a:chExt cx="1688749" cy="322544"/>
          </a:xfrm>
        </p:grpSpPr>
        <p:sp>
          <p:nvSpPr>
            <p:cNvPr id="5" name="Rectangle 4"/>
            <p:cNvSpPr/>
            <p:nvPr/>
          </p:nvSpPr>
          <p:spPr>
            <a:xfrm>
              <a:off x="3125847" y="5205407"/>
              <a:ext cx="1645920" cy="15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" name="Cross 13"/>
            <p:cNvSpPr/>
            <p:nvPr/>
          </p:nvSpPr>
          <p:spPr>
            <a:xfrm rot="2848540">
              <a:off x="4504220" y="5132436"/>
              <a:ext cx="322544" cy="298209"/>
            </a:xfrm>
            <a:prstGeom prst="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5" name="Explosion 2 14"/>
          <p:cNvSpPr/>
          <p:nvPr/>
        </p:nvSpPr>
        <p:spPr>
          <a:xfrm>
            <a:off x="7087807" y="3536944"/>
            <a:ext cx="1209294" cy="65184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r>
              <a:rPr lang="sv-SE" sz="1300" b="1" dirty="0"/>
              <a:t>bye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444944" y="6361850"/>
            <a:ext cx="1900040" cy="504089"/>
            <a:chOff x="3125847" y="5768932"/>
            <a:chExt cx="1724044" cy="457108"/>
          </a:xfrm>
        </p:grpSpPr>
        <p:sp>
          <p:nvSpPr>
            <p:cNvPr id="11" name="Rectangle 10"/>
            <p:cNvSpPr/>
            <p:nvPr/>
          </p:nvSpPr>
          <p:spPr>
            <a:xfrm>
              <a:off x="3125847" y="6073640"/>
              <a:ext cx="1645920" cy="15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25847" y="5882559"/>
              <a:ext cx="1645920" cy="1524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Cross 15"/>
            <p:cNvSpPr/>
            <p:nvPr/>
          </p:nvSpPr>
          <p:spPr>
            <a:xfrm rot="2848540">
              <a:off x="4539515" y="5781099"/>
              <a:ext cx="322544" cy="298209"/>
            </a:xfrm>
            <a:prstGeom prst="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964628" y="68564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spillet</a:t>
            </a:r>
            <a:endParaRPr lang="en-US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43600" y="6858000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  <a:latin typeface="Arial" pitchFamily="34" charset="0"/>
              </a:rPr>
              <a:t>s</a:t>
            </a:r>
            <a:r>
              <a:rPr lang="en-US" dirty="0" err="1" smtClean="0">
                <a:solidFill>
                  <a:srgbClr val="FFFF00"/>
                </a:solidFill>
                <a:latin typeface="Arial" pitchFamily="34" charset="0"/>
              </a:rPr>
              <a:t>tacklet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</a:rPr>
              <a:t> chain</a:t>
            </a:r>
          </a:p>
        </p:txBody>
      </p:sp>
    </p:spTree>
    <p:extLst>
      <p:ext uri="{BB962C8B-B14F-4D97-AF65-F5344CB8AC3E}">
        <p14:creationId xmlns:p14="http://schemas.microsoft.com/office/powerpoint/2010/main" val="12152436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animBg="1"/>
      <p:bldP spid="6" grpId="0" uiExpand="1" animBg="1"/>
      <p:bldP spid="7" grpId="0" uiExpand="1" animBg="1"/>
      <p:bldP spid="8" grpId="0" uiExpand="1" animBg="1"/>
      <p:bldP spid="10" grpId="0" uiExpand="1" animBg="1"/>
      <p:bldP spid="13" grpId="0" uiExpand="1" animBg="1"/>
      <p:bldP spid="15" grpId="0" uiExpan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2805063" cy="548640"/>
          </a:xfrm>
          <a:prstGeom prst="rect">
            <a:avLst/>
          </a:prstGeom>
          <a:noFill/>
          <a:ln w="0">
            <a:noFill/>
          </a:ln>
        </p:spPr>
        <p:txBody>
          <a:bodyPr vert="horz" wrap="none" lIns="91440" tIns="45720" rIns="91440" bIns="4572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ea typeface="Tahoma" pitchFamily="2"/>
                <a:cs typeface="Tahoma" pitchFamily="2"/>
              </a:rPr>
              <a:t>Shameless plug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795675"/>
            <a:ext cx="6962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2651760"/>
            <a:ext cx="6944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http://millcomputing.com/docs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3991404"/>
            <a:ext cx="7679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4846320"/>
            <a:ext cx="82846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http://</a:t>
            </a:r>
            <a:r>
              <a:rPr lang="en-US" sz="40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millcomputing.com</a:t>
            </a:r>
            <a:r>
              <a:rPr lang="en-US" sz="4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/mailing-list</a:t>
            </a:r>
          </a:p>
        </p:txBody>
      </p:sp>
    </p:spTree>
    <p:extLst>
      <p:ext uri="{BB962C8B-B14F-4D97-AF65-F5344CB8AC3E}">
        <p14:creationId xmlns:p14="http://schemas.microsoft.com/office/powerpoint/2010/main" val="19259496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11798"/>
            <a:ext cx="4105355" cy="564193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about the OS?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9830" y="1779494"/>
            <a:ext cx="54409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operating system is an application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 like any other.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40651" y="3203090"/>
            <a:ext cx="4963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are no privileged operations.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0330" y="4181812"/>
            <a:ext cx="422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no Supervisor Mode.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9037" y="5160533"/>
            <a:ext cx="5490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protection is by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byte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address range.</a:t>
            </a:r>
          </a:p>
        </p:txBody>
      </p:sp>
    </p:spTree>
    <p:extLst>
      <p:ext uri="{BB962C8B-B14F-4D97-AF65-F5344CB8AC3E}">
        <p14:creationId xmlns:p14="http://schemas.microsoft.com/office/powerpoint/2010/main" val="1424560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2" grpId="0"/>
      <p:bldP spid="2" grpId="1"/>
      <p:bldP spid="3" grpId="0"/>
      <p:bldP spid="3" grpId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1848455" cy="54864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6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5840" y="2103120"/>
            <a:ext cx="7956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3474720"/>
            <a:ext cx="64735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6035040"/>
            <a:ext cx="6331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(we try not to over-simplify, but sometimes…)</a:t>
            </a:r>
          </a:p>
        </p:txBody>
      </p:sp>
    </p:spTree>
    <p:extLst>
      <p:ext uri="{BB962C8B-B14F-4D97-AF65-F5344CB8AC3E}">
        <p14:creationId xmlns:p14="http://schemas.microsoft.com/office/powerpoint/2010/main" val="12884699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4403641" cy="54864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Mechanism vs. policy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4198" y="1601545"/>
            <a:ext cx="7956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is about mechanism – how Mill threading works.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4198" y="2402318"/>
            <a:ext cx="7132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not about policy – how the mechanism is used.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4198" y="3203090"/>
            <a:ext cx="6673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general-purpose CPU architecture.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8396" y="3914887"/>
            <a:ext cx="46623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not a Unix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not a Windows, …,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not a C machine.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not a Java, …, machine.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4198" y="5605407"/>
            <a:ext cx="7526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It’s a platform in which each of those can implement their own threading model.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43826" y="6584129"/>
            <a:ext cx="4654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the extent that they have one.</a:t>
            </a:r>
          </a:p>
        </p:txBody>
      </p:sp>
    </p:spTree>
    <p:extLst>
      <p:ext uri="{BB962C8B-B14F-4D97-AF65-F5344CB8AC3E}">
        <p14:creationId xmlns:p14="http://schemas.microsoft.com/office/powerpoint/2010/main" val="35434024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9" grpId="0"/>
      <p:bldP spid="9" grpId="1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1" y="731520"/>
            <a:ext cx="3604448" cy="54864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Some philosophy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9679" y="3025140"/>
            <a:ext cx="899908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Threading must be unobtrusive, understandable, and cheap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45103" y="4804635"/>
            <a:ext cx="2768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it won’t be used.</a:t>
            </a:r>
          </a:p>
        </p:txBody>
      </p:sp>
    </p:spTree>
    <p:extLst>
      <p:ext uri="{BB962C8B-B14F-4D97-AF65-F5344CB8AC3E}">
        <p14:creationId xmlns:p14="http://schemas.microsoft.com/office/powerpoint/2010/main" val="34720473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863840" cy="3840480"/>
          </a:xfrm>
        </p:spPr>
        <p:txBody>
          <a:bodyPr/>
          <a:lstStyle/>
          <a:p>
            <a:pPr marL="107901" indent="0"/>
            <a:r>
              <a:rPr lang="en-US" b="0" noProof="0" dirty="0" smtClean="0"/>
              <a:t>The data stack is list of frames</a:t>
            </a:r>
          </a:p>
          <a:p>
            <a:pPr marL="107901" indent="0"/>
            <a:r>
              <a:rPr lang="en-US" b="0" noProof="0" dirty="0" smtClean="0"/>
              <a:t>Every time you call a function you get a new frame</a:t>
            </a:r>
          </a:p>
          <a:p>
            <a:pPr marL="107901" indent="0"/>
            <a:r>
              <a:rPr lang="en-US" b="0" noProof="0" dirty="0" smtClean="0"/>
              <a:t>Frames need link pointers to track which function to return to</a:t>
            </a:r>
          </a:p>
          <a:p>
            <a:pPr marL="107901" indent="0"/>
            <a:r>
              <a:rPr lang="en-US" b="0" noProof="0" dirty="0" smtClean="0">
                <a:solidFill>
                  <a:srgbClr val="FF0000"/>
                </a:solidFill>
              </a:rPr>
              <a:t>Stack Overflow!</a:t>
            </a:r>
          </a:p>
          <a:p>
            <a:pPr marL="107901" indent="0"/>
            <a:r>
              <a:rPr lang="en-US" b="0" noProof="0" dirty="0" smtClean="0">
                <a:solidFill>
                  <a:srgbClr val="FF0000"/>
                </a:solidFill>
              </a:rPr>
              <a:t>Return Oriented</a:t>
            </a:r>
            <a:br>
              <a:rPr lang="en-US" b="0" noProof="0" dirty="0" smtClean="0">
                <a:solidFill>
                  <a:srgbClr val="FF0000"/>
                </a:solidFill>
              </a:rPr>
            </a:br>
            <a:r>
              <a:rPr lang="en-US" b="0" noProof="0" dirty="0" smtClean="0">
                <a:solidFill>
                  <a:srgbClr val="FF0000"/>
                </a:solidFill>
              </a:rPr>
              <a:t>Programming!</a:t>
            </a:r>
          </a:p>
          <a:p>
            <a:pPr marL="485880" indent="-377979">
              <a:buFont typeface="Arial" panose="020B0604020202020204" pitchFamily="34" charset="0"/>
              <a:buChar char="•"/>
            </a:pPr>
            <a:endParaRPr lang="en-US" b="0" noProof="0" dirty="0"/>
          </a:p>
        </p:txBody>
      </p:sp>
      <p:sp>
        <p:nvSpPr>
          <p:cNvPr id="6" name="Rectangle 5"/>
          <p:cNvSpPr/>
          <p:nvPr/>
        </p:nvSpPr>
        <p:spPr>
          <a:xfrm>
            <a:off x="5755344" y="4795407"/>
            <a:ext cx="1813941" cy="92074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731520"/>
            <a:ext cx="8605838" cy="548640"/>
          </a:xfrm>
        </p:spPr>
        <p:txBody>
          <a:bodyPr/>
          <a:lstStyle/>
          <a:p>
            <a:r>
              <a:rPr lang="en-US" noProof="0" dirty="0" smtClean="0"/>
              <a:t>The normal thread stack</a:t>
            </a:r>
            <a:endParaRPr lang="en-US" noProof="0" dirty="0"/>
          </a:p>
        </p:txBody>
      </p:sp>
      <p:sp>
        <p:nvSpPr>
          <p:cNvPr id="4" name="Rectangle 3"/>
          <p:cNvSpPr/>
          <p:nvPr/>
        </p:nvSpPr>
        <p:spPr>
          <a:xfrm>
            <a:off x="5755344" y="6184731"/>
            <a:ext cx="1813941" cy="681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5" name="Rectangle 4"/>
          <p:cNvSpPr/>
          <p:nvPr/>
        </p:nvSpPr>
        <p:spPr>
          <a:xfrm>
            <a:off x="5755344" y="5691745"/>
            <a:ext cx="1813941" cy="49298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5755344" y="6016668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5755344" y="5534886"/>
            <a:ext cx="1813941" cy="168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14" name="Curved Connector 13"/>
          <p:cNvCxnSpPr>
            <a:stCxn id="9" idx="3"/>
            <a:endCxn id="7" idx="3"/>
          </p:cNvCxnSpPr>
          <p:nvPr/>
        </p:nvCxnSpPr>
        <p:spPr>
          <a:xfrm>
            <a:off x="7569285" y="5618917"/>
            <a:ext cx="13996" cy="481782"/>
          </a:xfrm>
          <a:prstGeom prst="curvedConnector3">
            <a:avLst>
              <a:gd name="adj1" fmla="val 1800000"/>
            </a:avLst>
          </a:prstGeom>
          <a:ln w="38100">
            <a:solidFill>
              <a:srgbClr val="FFFF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>
            <a:off x="6851266" y="6100699"/>
            <a:ext cx="1464030" cy="2504144"/>
          </a:xfrm>
          <a:prstGeom prst="arc">
            <a:avLst>
              <a:gd name="adj1" fmla="val 16200000"/>
              <a:gd name="adj2" fmla="val 19004142"/>
            </a:avLst>
          </a:prstGeom>
          <a:ln w="38100">
            <a:solidFill>
              <a:srgbClr val="FFFF0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3" name="Rectangle 22"/>
          <p:cNvSpPr/>
          <p:nvPr/>
        </p:nvSpPr>
        <p:spPr>
          <a:xfrm>
            <a:off x="5750750" y="4781057"/>
            <a:ext cx="1809132" cy="1094157"/>
          </a:xfrm>
          <a:prstGeom prst="rect">
            <a:avLst/>
          </a:prstGeom>
          <a:solidFill>
            <a:srgbClr val="C4BD97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sp>
        <p:nvSpPr>
          <p:cNvPr id="24" name="Rectangle 23"/>
          <p:cNvSpPr/>
          <p:nvPr/>
        </p:nvSpPr>
        <p:spPr>
          <a:xfrm>
            <a:off x="5769340" y="5534886"/>
            <a:ext cx="1799945" cy="1988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sv-SE"/>
          </a:p>
        </p:txBody>
      </p:sp>
      <p:cxnSp>
        <p:nvCxnSpPr>
          <p:cNvPr id="25" name="Curved Connector 24"/>
          <p:cNvCxnSpPr>
            <a:stCxn id="24" idx="3"/>
          </p:cNvCxnSpPr>
          <p:nvPr/>
        </p:nvCxnSpPr>
        <p:spPr>
          <a:xfrm flipV="1">
            <a:off x="7569285" y="4876064"/>
            <a:ext cx="1177191" cy="758259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7744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15208 L -1.11111E-6 2.59259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761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9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animBg="1"/>
      <p:bldP spid="6" grpId="1" uiExpand="1" animBg="1"/>
      <p:bldP spid="7" grpId="0" uiExpand="1" animBg="1"/>
      <p:bldP spid="9" grpId="0" uiExpand="1" animBg="1"/>
      <p:bldP spid="21" grpId="0" uiExpand="1" animBg="1"/>
      <p:bldP spid="23" grpId="0" uiExpand="1" animBg="1"/>
      <p:bldP spid="23" grpId="1" uiExpand="1" animBg="1"/>
      <p:bldP spid="24" grpId="0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157888</TotalTime>
  <Words>2480</Words>
  <Application>Microsoft Macintosh PowerPoint</Application>
  <PresentationFormat>Custom</PresentationFormat>
  <Paragraphs>589</Paragraphs>
  <Slides>49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 Unicode MS</vt:lpstr>
      <vt:lpstr>Calibri</vt:lpstr>
      <vt:lpstr>Consolas</vt:lpstr>
      <vt:lpstr>Courier New</vt:lpstr>
      <vt:lpstr>Tahoma</vt:lpstr>
      <vt:lpstr>Thorndale</vt:lpstr>
      <vt:lpstr>Times New Roman</vt:lpstr>
      <vt:lpstr>Arial</vt:lpstr>
      <vt:lpstr>Default</vt:lpstr>
      <vt:lpstr>TechDetail1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normal thread stack</vt:lpstr>
      <vt:lpstr>The Mill secure thread stack</vt:lpstr>
      <vt:lpstr>PowerPoint Presentation</vt:lpstr>
      <vt:lpstr>Processes</vt:lpstr>
      <vt:lpstr>Processes</vt:lpstr>
      <vt:lpstr>Turfs</vt:lpstr>
      <vt:lpstr>PowerPoint Presentation</vt:lpstr>
      <vt:lpstr>PowerPoint Presentation</vt:lpstr>
      <vt:lpstr>PowerPoint Presentation</vt:lpstr>
      <vt:lpstr>PowerPoint Presentation</vt:lpstr>
      <vt:lpstr>Portals</vt:lpstr>
      <vt:lpstr>Portal calls</vt:lpstr>
      <vt:lpstr>Threads and Turfs</vt:lpstr>
      <vt:lpstr>Dispatch</vt:lpstr>
      <vt:lpstr>Dispatching</vt:lpstr>
      <vt:lpstr>Mill Chess</vt:lpstr>
      <vt:lpstr>Concurrency vs Parallelism</vt:lpstr>
      <vt:lpstr>Cooperative multi-threading</vt:lpstr>
      <vt:lpstr>Dispatching cooperatively</vt:lpstr>
      <vt:lpstr>Preemptive multi-threading</vt:lpstr>
      <vt:lpstr>Blocking IO</vt:lpstr>
      <vt:lpstr>Preemption</vt:lpstr>
      <vt:lpstr>Preemption</vt:lpstr>
      <vt:lpstr>Preemption</vt:lpstr>
      <vt:lpstr>Preemption</vt:lpstr>
      <vt:lpstr>Spillets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Thread creation</vt:lpstr>
      <vt:lpstr>Stack fragments</vt:lpstr>
      <vt:lpstr>Exceptional unwind</vt:lpstr>
      <vt:lpstr>HEYU</vt:lpstr>
      <vt:lpstr>Thread death</vt:lpstr>
      <vt:lpstr>Thread death</vt:lpstr>
      <vt:lpstr>PowerPoint Presentation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Dave Yost</cp:lastModifiedBy>
  <cp:revision>668</cp:revision>
  <cp:lastPrinted>2004-01-09T12:06:43Z</cp:lastPrinted>
  <dcterms:created xsi:type="dcterms:W3CDTF">2003-11-29T13:45:59Z</dcterms:created>
  <dcterms:modified xsi:type="dcterms:W3CDTF">2017-12-10T05:28:24Z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