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ustom.xml" ContentType="application/vnd.openxmlformats-officedocument.custom-properties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Layouts/slideLayout22.xml" ContentType="application/vnd.openxmlformats-officedocument.presentationml.slideLayout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49"/>
  </p:notesMasterIdLst>
  <p:handoutMasterIdLst>
    <p:handoutMasterId r:id="rId50"/>
  </p:handoutMasterIdLst>
  <p:sldIdLst>
    <p:sldId id="256" r:id="rId3"/>
    <p:sldId id="552" r:id="rId4"/>
    <p:sldId id="553" r:id="rId5"/>
    <p:sldId id="257" r:id="rId6"/>
    <p:sldId id="554" r:id="rId7"/>
    <p:sldId id="680" r:id="rId8"/>
    <p:sldId id="707" r:id="rId9"/>
    <p:sldId id="710" r:id="rId10"/>
    <p:sldId id="711" r:id="rId11"/>
    <p:sldId id="675" r:id="rId12"/>
    <p:sldId id="676" r:id="rId13"/>
    <p:sldId id="677" r:id="rId14"/>
    <p:sldId id="678" r:id="rId15"/>
    <p:sldId id="679" r:id="rId16"/>
    <p:sldId id="701" r:id="rId17"/>
    <p:sldId id="712" r:id="rId18"/>
    <p:sldId id="667" r:id="rId19"/>
    <p:sldId id="713" r:id="rId20"/>
    <p:sldId id="668" r:id="rId21"/>
    <p:sldId id="692" r:id="rId22"/>
    <p:sldId id="693" r:id="rId23"/>
    <p:sldId id="695" r:id="rId24"/>
    <p:sldId id="694" r:id="rId25"/>
    <p:sldId id="702" r:id="rId26"/>
    <p:sldId id="650" r:id="rId27"/>
    <p:sldId id="696" r:id="rId28"/>
    <p:sldId id="662" r:id="rId29"/>
    <p:sldId id="703" r:id="rId30"/>
    <p:sldId id="700" r:id="rId31"/>
    <p:sldId id="699" r:id="rId32"/>
    <p:sldId id="681" r:id="rId33"/>
    <p:sldId id="682" r:id="rId34"/>
    <p:sldId id="683" r:id="rId35"/>
    <p:sldId id="669" r:id="rId36"/>
    <p:sldId id="684" r:id="rId37"/>
    <p:sldId id="685" r:id="rId38"/>
    <p:sldId id="687" r:id="rId39"/>
    <p:sldId id="688" r:id="rId40"/>
    <p:sldId id="689" r:id="rId41"/>
    <p:sldId id="690" r:id="rId42"/>
    <p:sldId id="621" r:id="rId43"/>
    <p:sldId id="622" r:id="rId44"/>
    <p:sldId id="706" r:id="rId45"/>
    <p:sldId id="649" r:id="rId46"/>
    <p:sldId id="493" r:id="rId47"/>
    <p:sldId id="595" r:id="rId48"/>
  </p:sldIdLst>
  <p:sldSz cx="10058400" cy="7772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99FF"/>
    <a:srgbClr val="070E97"/>
    <a:srgbClr val="FF3300"/>
    <a:srgbClr val="FF0000"/>
    <a:srgbClr val="C0504D"/>
    <a:srgbClr val="0E0797"/>
    <a:srgbClr val="0000A0"/>
    <a:srgbClr val="000096"/>
    <a:srgbClr val="00008C"/>
    <a:srgbClr val="0000A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2" autoAdjust="0"/>
    <p:restoredTop sz="94708" autoAdjust="0"/>
  </p:normalViewPr>
  <p:slideViewPr>
    <p:cSldViewPr snapToGrid="0">
      <p:cViewPr>
        <p:scale>
          <a:sx n="90" d="100"/>
          <a:sy n="90" d="100"/>
        </p:scale>
        <p:origin x="-1950" y="-288"/>
      </p:cViewPr>
      <p:guideLst>
        <p:guide orient="horz" pos="2448"/>
        <p:guide pos="31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-1860" y="-102"/>
      </p:cViewPr>
      <p:guideLst>
        <p:guide orient="horz" pos="3168"/>
        <p:guide pos="2448"/>
      </p:guideLst>
    </p:cSldViewPr>
  </p:notesViewPr>
  <p:gridSpacing cx="77716063" cy="77716063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8" Type="http://schemas.openxmlformats.org/officeDocument/2006/relationships/slide" Target="slides/slide6.xml"/><Relationship Id="rId51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588335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655763" y="1006475"/>
            <a:ext cx="4459287" cy="3446463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1185120" y="4787640"/>
            <a:ext cx="5407200" cy="38260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69933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en-US" sz="2000" b="0" i="0" u="none" strike="noStrike">
        <a:ln>
          <a:noFill/>
        </a:ln>
        <a:latin typeface="Times New Roman" pitchFamily="18"/>
        <a:ea typeface="Tahoma" pitchFamily="2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>
            <a:spAutoFit/>
          </a:bodyPr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>
            <a:spAutoFit/>
          </a:bodyPr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>
            <a:spAutoFit/>
          </a:bodyPr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>
            <a:spAutoFit/>
          </a:bodyPr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443" y="4405013"/>
            <a:ext cx="7041514" cy="198551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653045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34570135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0950" y="644438"/>
            <a:ext cx="2146997" cy="641174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8377" y="644438"/>
            <a:ext cx="6290461" cy="641174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55454344"/>
      </p:ext>
    </p:extLst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063" y="2414588"/>
            <a:ext cx="8550275" cy="16652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125" y="4403725"/>
            <a:ext cx="7042150" cy="19875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613C-40DD-4966-A24E-1662EAEB5867}" type="datetimeFigureOut">
              <a:rPr lang="en-US" smtClean="0"/>
              <a:pPr/>
              <a:t>5/24/2014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D6507-19D6-4D94-8BB2-E847F610AC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36043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613C-40DD-4966-A24E-1662EAEB5867}" type="datetimeFigureOut">
              <a:rPr lang="en-US" smtClean="0"/>
              <a:pPr/>
              <a:t>5/24/2014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D6507-19D6-4D94-8BB2-E847F610AC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206747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613C-40DD-4966-A24E-1662EAEB5867}" type="datetimeFigureOut">
              <a:rPr lang="en-US" smtClean="0"/>
              <a:pPr/>
              <a:t>5/24/2014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D6507-19D6-4D94-8BB2-E847F610AC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324703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812925"/>
            <a:ext cx="4449762" cy="5130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812925"/>
            <a:ext cx="4449763" cy="5130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613C-40DD-4966-A24E-1662EAEB5867}" type="datetimeFigureOut">
              <a:rPr lang="en-US" smtClean="0"/>
              <a:pPr/>
              <a:t>5/24/2014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D6507-19D6-4D94-8BB2-E847F610AC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53294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613C-40DD-4966-A24E-1662EAEB5867}" type="datetimeFigureOut">
              <a:rPr lang="en-US" smtClean="0"/>
              <a:pPr/>
              <a:t>5/24/2014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D6507-19D6-4D94-8BB2-E847F610AC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922441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613C-40DD-4966-A24E-1662EAEB5867}" type="datetimeFigureOut">
              <a:rPr lang="en-US" smtClean="0"/>
              <a:pPr/>
              <a:t>5/24/2014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D6507-19D6-4D94-8BB2-E847F610AC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768112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613C-40DD-4966-A24E-1662EAEB5867}" type="datetimeFigureOut">
              <a:rPr lang="en-US" smtClean="0"/>
              <a:pPr/>
              <a:t>5/24/2014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D6507-19D6-4D94-8BB2-E847F610AC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570997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613C-40DD-4966-A24E-1662EAEB5867}" type="datetimeFigureOut">
              <a:rPr lang="en-US" smtClean="0"/>
              <a:pPr/>
              <a:t>5/24/2014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D6507-19D6-4D94-8BB2-E847F610AC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79855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35360597"/>
      </p:ext>
    </p:extLst>
  </p:cSld>
  <p:clrMapOvr>
    <a:masterClrMapping/>
  </p:clrMapOvr>
  <p:transition spd="slow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613C-40DD-4966-A24E-1662EAEB5867}" type="datetimeFigureOut">
              <a:rPr lang="en-US" smtClean="0"/>
              <a:pPr/>
              <a:t>5/24/2014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D6507-19D6-4D94-8BB2-E847F610AC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592652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613C-40DD-4966-A24E-1662EAEB5867}" type="datetimeFigureOut">
              <a:rPr lang="en-US" smtClean="0"/>
              <a:pPr/>
              <a:t>5/24/2014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D6507-19D6-4D94-8BB2-E847F610AC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578119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975" y="311150"/>
            <a:ext cx="2262188" cy="6632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11150"/>
            <a:ext cx="6637337" cy="6632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613C-40DD-4966-A24E-1662EAEB5867}" type="datetimeFigureOut">
              <a:rPr lang="en-US" smtClean="0"/>
              <a:pPr/>
              <a:t>5/24/2014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D6507-19D6-4D94-8BB2-E847F610AC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37299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3834" y="4993980"/>
            <a:ext cx="8549957" cy="154338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3834" y="3293971"/>
            <a:ext cx="8549957" cy="170000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1737032412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8377" y="2160088"/>
            <a:ext cx="4217936" cy="4896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8426" y="2160088"/>
            <a:ext cx="4219521" cy="4896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6824196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287" y="311615"/>
            <a:ext cx="9053828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287" y="1739164"/>
            <a:ext cx="4444519" cy="726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287" y="2465177"/>
            <a:ext cx="4444519" cy="447842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011" y="1739164"/>
            <a:ext cx="4446104" cy="726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011" y="2465177"/>
            <a:ext cx="4446104" cy="447842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65921297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38909050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solidFill>
          <a:srgbClr val="0E07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24062521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287" y="309983"/>
            <a:ext cx="3310018" cy="131661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726" y="309983"/>
            <a:ext cx="5623388" cy="663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287" y="1626592"/>
            <a:ext cx="3310018" cy="53170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1933549843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117" y="5441007"/>
            <a:ext cx="6035357" cy="64117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117" y="695014"/>
            <a:ext cx="6035357" cy="46627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117" y="6082180"/>
            <a:ext cx="6035357" cy="9136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2996742905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13" cstate="print">
            <a:lum/>
            <a:alphaModFix/>
          </a:blip>
          <a:srcRect/>
          <a:stretch>
            <a:fillRect/>
          </a:stretch>
        </p:blipFill>
        <p:spPr>
          <a:xfrm>
            <a:off x="8340523" y="6756849"/>
            <a:ext cx="1644965" cy="99819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71864" y="7517888"/>
            <a:ext cx="913031" cy="236784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600" b="1" i="0" u="none" strike="noStrike" dirty="0" smtClean="0">
                <a:ln>
                  <a:noFill/>
                </a:ln>
                <a:solidFill>
                  <a:srgbClr val="C0C0C0"/>
                </a:solidFill>
                <a:latin typeface="Times New Roman" pitchFamily="18"/>
                <a:ea typeface="Tahoma" pitchFamily="2"/>
                <a:cs typeface="Tahoma" pitchFamily="2"/>
              </a:rPr>
              <a:t>2014-05-14</a:t>
            </a:r>
            <a:endParaRPr lang="en-US" sz="1600" b="1" i="0" u="none" strike="noStrike" dirty="0">
              <a:ln>
                <a:noFill/>
              </a:ln>
              <a:solidFill>
                <a:srgbClr val="C0C0C0"/>
              </a:solidFill>
              <a:latin typeface="Times New Roman" pitchFamily="18"/>
              <a:ea typeface="Tahoma" pitchFamily="2"/>
              <a:cs typeface="Tahoma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61288" y="7399127"/>
            <a:ext cx="281596" cy="273867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C293888C-9E57-4001-A07E-1BDBB3BC0C5D}" type="slidenum">
              <a:rPr>
                <a:solidFill>
                  <a:schemeClr val="bg2"/>
                </a:solidFill>
              </a:rPr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‹#›</a:t>
            </a:fld>
            <a:endParaRPr lang="en-US" sz="2000" b="1" i="0" u="none" strike="noStrike" dirty="0">
              <a:ln>
                <a:noFill/>
              </a:ln>
              <a:solidFill>
                <a:schemeClr val="bg2"/>
              </a:solidFill>
              <a:latin typeface="Times New Roman" pitchFamily="18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00081" y="7519368"/>
            <a:ext cx="1328120" cy="235962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600" b="0" i="0" u="none" strike="noStrike" dirty="0" smtClean="0">
                <a:ln>
                  <a:noFill/>
                </a:ln>
                <a:solidFill>
                  <a:srgbClr val="C0C0C0"/>
                </a:solidFill>
                <a:latin typeface="Times New Roman" pitchFamily="18"/>
                <a:ea typeface="Tahoma" pitchFamily="2"/>
                <a:cs typeface="Tahoma" pitchFamily="2"/>
              </a:rPr>
              <a:t>Mill </a:t>
            </a:r>
            <a:r>
              <a:rPr lang="en-US" sz="1600" b="0" i="0" u="none" strike="noStrike" dirty="0">
                <a:ln>
                  <a:noFill/>
                </a:ln>
                <a:solidFill>
                  <a:srgbClr val="C0C0C0"/>
                </a:solidFill>
                <a:latin typeface="Times New Roman" pitchFamily="18"/>
                <a:ea typeface="Tahoma" pitchFamily="2"/>
                <a:cs typeface="Tahoma" pitchFamily="2"/>
              </a:rPr>
              <a:t>Computing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14398" y="7519738"/>
            <a:ext cx="1302506" cy="2425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600" b="0" i="0" u="none" strike="noStrike" dirty="0" smtClean="0">
                <a:ln>
                  <a:noFill/>
                </a:ln>
                <a:solidFill>
                  <a:srgbClr val="C0C0C0"/>
                </a:solidFill>
                <a:latin typeface="Times New Roman" pitchFamily="18"/>
                <a:ea typeface="Tahoma" pitchFamily="2"/>
                <a:cs typeface="Tahoma" pitchFamily="2"/>
              </a:rPr>
              <a:t>Patents</a:t>
            </a:r>
            <a:r>
              <a:rPr lang="en-US" sz="1600" b="0" i="0" u="none" strike="noStrike" baseline="0" dirty="0" smtClean="0">
                <a:ln>
                  <a:noFill/>
                </a:ln>
                <a:solidFill>
                  <a:srgbClr val="C0C0C0"/>
                </a:solidFill>
                <a:latin typeface="Times New Roman" pitchFamily="18"/>
                <a:ea typeface="Tahoma" pitchFamily="2"/>
                <a:cs typeface="Tahoma" pitchFamily="2"/>
              </a:rPr>
              <a:t> pending</a:t>
            </a:r>
            <a:endParaRPr lang="en-US" sz="1600" b="0" i="0" u="none" strike="noStrike" dirty="0">
              <a:ln>
                <a:noFill/>
              </a:ln>
              <a:solidFill>
                <a:srgbClr val="C0C0C0"/>
              </a:solidFill>
              <a:latin typeface="Times New Roman" pitchFamily="18"/>
              <a:ea typeface="Tahoma" pitchFamily="2"/>
              <a:cs typeface="Tahoma" pitchFamily="2"/>
            </a:endParaRPr>
          </a:p>
        </p:txBody>
      </p:sp>
      <p:sp>
        <p:nvSpPr>
          <p:cNvPr id="7" name="Title Placeholder 6"/>
          <p:cNvSpPr txBox="1">
            <a:spLocks noGrp="1"/>
          </p:cNvSpPr>
          <p:nvPr>
            <p:ph type="title"/>
          </p:nvPr>
        </p:nvSpPr>
        <p:spPr>
          <a:xfrm>
            <a:off x="739120" y="644866"/>
            <a:ext cx="8588813" cy="129750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en-US"/>
          </a:p>
        </p:txBody>
      </p:sp>
      <p:sp>
        <p:nvSpPr>
          <p:cNvPr id="8" name="Text Placeholder 7"/>
          <p:cNvSpPr txBox="1">
            <a:spLocks noGrp="1"/>
          </p:cNvSpPr>
          <p:nvPr>
            <p:ph type="body" idx="1"/>
          </p:nvPr>
        </p:nvSpPr>
        <p:spPr>
          <a:xfrm>
            <a:off x="739120" y="2160283"/>
            <a:ext cx="8588813" cy="489587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marR="0" lvl="0" indent="-324000" algn="l">
              <a:spcBef>
                <a:spcPts val="0"/>
              </a:spcBef>
              <a:spcAft>
                <a:spcPts val="1417"/>
              </a:spcAft>
              <a:buClr>
                <a:srgbClr val="FFFF00"/>
              </a:buClr>
              <a:buSzPct val="45000"/>
              <a:buFont typeface="StarSymbol"/>
              <a:buNone/>
              <a:defRPr lang="en-US" sz="24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defPPr>
            <a:lvl1pPr marL="432000" marR="0" lvl="0" indent="-324000" algn="l">
              <a:spcBef>
                <a:spcPts val="0"/>
              </a:spcBef>
              <a:spcAft>
                <a:spcPts val="1417"/>
              </a:spcAft>
              <a:buClr>
                <a:srgbClr val="FFFF00"/>
              </a:buClr>
              <a:buSzPct val="45000"/>
              <a:buFont typeface="StarSymbol"/>
              <a:buChar char="●"/>
              <a:defRPr lang="en-US" sz="24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1pPr>
            <a:lvl2pPr marL="767880" marR="0" lvl="1" indent="-191880" algn="l">
              <a:spcBef>
                <a:spcPts val="0"/>
              </a:spcBef>
              <a:spcAft>
                <a:spcPts val="1134"/>
              </a:spcAft>
              <a:buClr>
                <a:srgbClr val="FFFF00"/>
              </a:buClr>
              <a:buSzPct val="75000"/>
              <a:buFont typeface="StarSymbol"/>
              <a:buChar char="–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2pPr>
            <a:lvl3pPr marL="1296000" marR="0" lvl="2" indent="-216000" algn="l">
              <a:spcBef>
                <a:spcPts val="0"/>
              </a:spcBef>
              <a:spcAft>
                <a:spcPts val="850"/>
              </a:spcAft>
              <a:buClr>
                <a:srgbClr val="FFFF00"/>
              </a:buClr>
              <a:buSzPct val="45000"/>
              <a:buFont typeface="StarSymbol"/>
              <a:buChar char="●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3pPr>
            <a:lvl4pPr marL="1728000" marR="0" lvl="3" indent="-216000" algn="l">
              <a:spcBef>
                <a:spcPts val="0"/>
              </a:spcBef>
              <a:spcAft>
                <a:spcPts val="567"/>
              </a:spcAft>
              <a:buClr>
                <a:srgbClr val="FFFF00"/>
              </a:buClr>
              <a:buSzPct val="75000"/>
              <a:buFont typeface="StarSymbol"/>
              <a:buChar char="–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4pPr>
            <a:lvl5pPr marL="2160000" marR="0" lvl="4" indent="-216000" algn="l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5pPr>
            <a:lvl6pPr marL="2592000" marR="0" lvl="5" indent="-216000" algn="l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6pPr>
            <a:lvl7pPr marL="3024000" marR="0" lvl="6" indent="-216000" algn="l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7pPr>
            <a:lvl8pPr marL="3456000" marR="0" lvl="7" indent="-216000" algn="l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8pPr>
            <a:lvl9pPr marL="3887999" marR="0" lvl="8" indent="-216000" algn="l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fade/>
  </p:transition>
  <p:timing>
    <p:tnLst>
      <p:par>
        <p:cTn id="1" dur="indefinite" restart="never" nodeType="tmRoot"/>
      </p:par>
    </p:tnLst>
  </p:timing>
  <p:txStyles>
    <p:titleStyle>
      <a:lvl1pPr algn="l" rtl="0" hangingPunct="0">
        <a:tabLst/>
        <a:defRPr lang="en-US" sz="3200" b="1" i="0" u="none" strike="noStrike">
          <a:ln>
            <a:noFill/>
          </a:ln>
          <a:solidFill>
            <a:srgbClr val="00FF00"/>
          </a:solidFill>
          <a:latin typeface="Arial" pitchFamily="34"/>
          <a:cs typeface="Arial Unicode MS" pitchFamily="2"/>
        </a:defRPr>
      </a:lvl1pPr>
    </p:titleStyle>
    <p:bodyStyle>
      <a:lvl1pPr marL="432000" marR="0" indent="-324000" algn="l" rtl="0" hangingPunct="0">
        <a:spcBef>
          <a:spcPts val="0"/>
        </a:spcBef>
        <a:spcAft>
          <a:spcPts val="1417"/>
        </a:spcAft>
        <a:tabLst/>
        <a:defRPr lang="en-US" sz="2400" b="1" i="0" u="none" strike="noStrike">
          <a:ln>
            <a:noFill/>
          </a:ln>
          <a:solidFill>
            <a:srgbClr val="FFFF00"/>
          </a:solidFill>
          <a:latin typeface="Arial" pitchFamily="34"/>
          <a:cs typeface="Arial Unicode MS" pitchFamily="2"/>
        </a:defRPr>
      </a:lvl1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812925"/>
            <a:ext cx="9051925" cy="5130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3238" y="7204075"/>
            <a:ext cx="2346325" cy="414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F613C-40DD-4966-A24E-1662EAEB5867}" type="datetimeFigureOut">
              <a:rPr lang="en-US" smtClean="0"/>
              <a:pPr/>
              <a:t>5/24/2014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938" y="7204075"/>
            <a:ext cx="3184525" cy="414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838" y="7204075"/>
            <a:ext cx="2346325" cy="414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D6507-19D6-4D94-8BB2-E847F610AC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91388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e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0137" y="731520"/>
            <a:ext cx="4973349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anose="020B0604020202020204" pitchFamily="34" charset="0"/>
                <a:ea typeface="Tahoma" pitchFamily="2"/>
                <a:cs typeface="Arial" panose="020B0604020202020204" pitchFamily="34" charset="0"/>
              </a:rPr>
              <a:t>Number eight of a series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anose="020B0604020202020204" pitchFamily="34" charset="0"/>
              <a:ea typeface="Tahoma" pitchFamily="2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4232" y="2960538"/>
            <a:ext cx="8050922" cy="2097882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4800" b="1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Drinking from the Firehose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1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800" b="1" i="1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Many chips from one – 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800" b="1" i="1" dirty="0" smtClean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Specification </a:t>
            </a:r>
            <a:r>
              <a:rPr lang="en-US" sz="2800" b="1" i="1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 </a:t>
            </a:r>
            <a:r>
              <a:rPr lang="en-US" sz="2800" b="1" i="1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the Mill</a:t>
            </a:r>
            <a:r>
              <a:rPr lang="en-US" sz="2800" b="1" i="1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Arial" pitchFamily="34"/>
                <a:cs typeface="Arial" pitchFamily="34"/>
              </a:rPr>
              <a:t>™</a:t>
            </a:r>
            <a:r>
              <a:rPr lang="en-US" sz="2800" b="1" i="1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 CPU Architecture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5316327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C++ compiler masquerade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92804" y="1904840"/>
            <a:ext cx="7913823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assembly language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86000" y="5943600"/>
            <a:ext cx="558037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 assembler syntax is C++.</a:t>
            </a:r>
          </a:p>
          <a:p>
            <a:pPr algn="ctr"/>
            <a:r>
              <a:rPr lang="en-US" sz="28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Suitably disguised.</a:t>
            </a:r>
          </a:p>
        </p:txBody>
      </p:sp>
    </p:spTree>
    <p:extLst>
      <p:ext uri="{BB962C8B-B14F-4D97-AF65-F5344CB8AC3E}">
        <p14:creationId xmlns:p14="http://schemas.microsoft.com/office/powerpoint/2010/main" xmlns="" val="73558112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4419095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Two-pass assemblers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1371600"/>
            <a:ext cx="57372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Traditional assemblers have two passes.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599" y="1920240"/>
            <a:ext cx="74980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first pass treats the source as a program in a meta-language, usually a macro language, and interprets that program to produce a different source program in machine language.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657600"/>
            <a:ext cx="76296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second pass translates the program in machine language to binary and produces the executable file.</a:t>
            </a:r>
          </a:p>
        </p:txBody>
      </p:sp>
      <p:sp>
        <p:nvSpPr>
          <p:cNvPr id="8" name="Flowchart: Sequential Access Storage 7"/>
          <p:cNvSpPr/>
          <p:nvPr/>
        </p:nvSpPr>
        <p:spPr>
          <a:xfrm>
            <a:off x="1005840" y="5394960"/>
            <a:ext cx="640080" cy="640080"/>
          </a:xfrm>
          <a:prstGeom prst="flowChartMagneticTape">
            <a:avLst/>
          </a:prstGeom>
          <a:noFill/>
          <a:ln w="3492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rgbClr val="FFFF00"/>
              </a:solidFill>
              <a:cs typeface="Consolas" panose="020B0609020204030204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0080" y="5029200"/>
            <a:ext cx="13532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 file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37360" y="5669280"/>
            <a:ext cx="12410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macro</a:t>
            </a:r>
          </a:p>
          <a:p>
            <a:pPr algn="ctr"/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language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828800" y="5669280"/>
            <a:ext cx="118872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3108960" y="5390122"/>
            <a:ext cx="1097280" cy="640080"/>
          </a:xfrm>
          <a:prstGeom prst="round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cs typeface="Consolas" panose="020B0609020204030204" pitchFamily="49" charset="0"/>
              </a:rPr>
              <a:t>first pass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389120" y="5668033"/>
            <a:ext cx="12410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machine</a:t>
            </a:r>
          </a:p>
          <a:p>
            <a:pPr algn="ctr"/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language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4389120" y="5669280"/>
            <a:ext cx="118872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5669280" y="5394960"/>
            <a:ext cx="1097280" cy="640080"/>
          </a:xfrm>
          <a:prstGeom prst="round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cs typeface="Consolas" panose="020B0609020204030204" pitchFamily="49" charset="0"/>
              </a:rPr>
              <a:t>second pass</a:t>
            </a:r>
          </a:p>
        </p:txBody>
      </p:sp>
      <p:sp>
        <p:nvSpPr>
          <p:cNvPr id="19" name="Flowchart: Sequential Access Storage 18"/>
          <p:cNvSpPr/>
          <p:nvPr/>
        </p:nvSpPr>
        <p:spPr>
          <a:xfrm>
            <a:off x="8229600" y="5394960"/>
            <a:ext cx="640080" cy="640080"/>
          </a:xfrm>
          <a:prstGeom prst="flowChartMagneticTape">
            <a:avLst/>
          </a:prstGeom>
          <a:noFill/>
          <a:ln w="3492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rgbClr val="FFFF00"/>
              </a:solidFill>
              <a:cs typeface="Consolas" panose="020B0609020204030204" pitchFamily="49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772400" y="5029200"/>
            <a:ext cx="15824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load module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132320" y="5669280"/>
            <a:ext cx="8835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binary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6949440" y="5669280"/>
            <a:ext cx="118872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71895263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8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9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0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1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5" grpId="1"/>
      <p:bldP spid="7" grpId="0"/>
      <p:bldP spid="8" grpId="0" animBg="1"/>
      <p:bldP spid="8" grpId="1" animBg="1"/>
      <p:bldP spid="9" grpId="0"/>
      <p:bldP spid="9" grpId="1"/>
      <p:bldP spid="11" grpId="0"/>
      <p:bldP spid="11" grpId="1"/>
      <p:bldP spid="15" grpId="0" animBg="1"/>
      <p:bldP spid="15" grpId="1" animBg="1"/>
      <p:bldP spid="16" grpId="0"/>
      <p:bldP spid="16" grpId="1"/>
      <p:bldP spid="18" grpId="0" animBg="1"/>
      <p:bldP spid="19" grpId="0" animBg="1"/>
      <p:bldP spid="20" grpId="0"/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8349145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Mill assembler uses the C++ compiler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71598" y="1554480"/>
            <a:ext cx="77216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first pass is the C++ compiler, which translates the assembly language source program to an executable.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651760"/>
            <a:ext cx="76296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second pass is the execution of the C++ program, to emit binary and produce the executable file.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640080" y="5029200"/>
            <a:ext cx="8714804" cy="1347966"/>
            <a:chOff x="640080" y="5029200"/>
            <a:chExt cx="8714804" cy="1347966"/>
          </a:xfrm>
        </p:grpSpPr>
        <p:sp>
          <p:nvSpPr>
            <p:cNvPr id="8" name="Flowchart: Sequential Access Storage 7"/>
            <p:cNvSpPr/>
            <p:nvPr/>
          </p:nvSpPr>
          <p:spPr>
            <a:xfrm>
              <a:off x="1005840" y="5394960"/>
              <a:ext cx="640080" cy="640080"/>
            </a:xfrm>
            <a:prstGeom prst="flowChartMagneticTape">
              <a:avLst/>
            </a:prstGeom>
            <a:noFill/>
            <a:ln w="34925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>
                <a:solidFill>
                  <a:srgbClr val="FFFF00"/>
                </a:solidFill>
                <a:cs typeface="Consolas" panose="020B0609020204030204" pitchFamily="49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40080" y="5029200"/>
              <a:ext cx="135325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source file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737360" y="5669280"/>
              <a:ext cx="1241045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macro</a:t>
              </a:r>
            </a:p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language</a:t>
              </a:r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>
              <a:off x="1828800" y="5669280"/>
              <a:ext cx="1188720" cy="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ounded Rectangle 14"/>
            <p:cNvSpPr/>
            <p:nvPr/>
          </p:nvSpPr>
          <p:spPr>
            <a:xfrm>
              <a:off x="3108960" y="5390122"/>
              <a:ext cx="1097280" cy="640080"/>
            </a:xfrm>
            <a:prstGeom prst="round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cs typeface="Consolas" panose="020B0609020204030204" pitchFamily="49" charset="0"/>
                </a:rPr>
                <a:t>first pass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389120" y="5668033"/>
              <a:ext cx="1241045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machine</a:t>
              </a:r>
            </a:p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language</a:t>
              </a:r>
            </a:p>
          </p:txBody>
        </p:sp>
        <p:cxnSp>
          <p:nvCxnSpPr>
            <p:cNvPr id="17" name="Straight Arrow Connector 16"/>
            <p:cNvCxnSpPr/>
            <p:nvPr/>
          </p:nvCxnSpPr>
          <p:spPr>
            <a:xfrm>
              <a:off x="4389120" y="5669280"/>
              <a:ext cx="1188720" cy="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Rounded Rectangle 17"/>
            <p:cNvSpPr/>
            <p:nvPr/>
          </p:nvSpPr>
          <p:spPr>
            <a:xfrm>
              <a:off x="5669280" y="5394960"/>
              <a:ext cx="1097280" cy="640080"/>
            </a:xfrm>
            <a:prstGeom prst="round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cs typeface="Consolas" panose="020B0609020204030204" pitchFamily="49" charset="0"/>
                </a:rPr>
                <a:t>second pass</a:t>
              </a:r>
            </a:p>
          </p:txBody>
        </p:sp>
        <p:sp>
          <p:nvSpPr>
            <p:cNvPr id="19" name="Flowchart: Sequential Access Storage 18"/>
            <p:cNvSpPr/>
            <p:nvPr/>
          </p:nvSpPr>
          <p:spPr>
            <a:xfrm>
              <a:off x="8229600" y="5394960"/>
              <a:ext cx="640080" cy="640080"/>
            </a:xfrm>
            <a:prstGeom prst="flowChartMagneticTape">
              <a:avLst/>
            </a:prstGeom>
            <a:noFill/>
            <a:ln w="34925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>
                <a:solidFill>
                  <a:srgbClr val="FFFF00"/>
                </a:solidFill>
                <a:cs typeface="Consolas" panose="020B0609020204030204" pitchFamily="49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7772400" y="5029200"/>
              <a:ext cx="158248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load module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7132320" y="5669280"/>
              <a:ext cx="8835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binary</a:t>
              </a: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>
              <a:off x="6949440" y="5669280"/>
              <a:ext cx="1188720" cy="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Rectangle 22"/>
          <p:cNvSpPr/>
          <p:nvPr/>
        </p:nvSpPr>
        <p:spPr>
          <a:xfrm>
            <a:off x="640080" y="4864100"/>
            <a:ext cx="8714804" cy="1866900"/>
          </a:xfrm>
          <a:prstGeom prst="rect">
            <a:avLst/>
          </a:prstGeom>
          <a:solidFill>
            <a:srgbClr val="070E97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7" name="Flowchart: Sequential Access Storage 36"/>
          <p:cNvSpPr/>
          <p:nvPr/>
        </p:nvSpPr>
        <p:spPr>
          <a:xfrm>
            <a:off x="1018540" y="4061460"/>
            <a:ext cx="640080" cy="640080"/>
          </a:xfrm>
          <a:prstGeom prst="flowChartMagneticTape">
            <a:avLst/>
          </a:prstGeom>
          <a:noFill/>
          <a:ln w="3492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rgbClr val="FFFF00"/>
              </a:solidFill>
              <a:cs typeface="Consolas" panose="020B0609020204030204" pitchFamily="49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52780" y="3695700"/>
            <a:ext cx="13532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 file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036195" y="4335780"/>
            <a:ext cx="6687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C++</a:t>
            </a:r>
          </a:p>
        </p:txBody>
      </p:sp>
      <p:cxnSp>
        <p:nvCxnSpPr>
          <p:cNvPr id="40" name="Straight Arrow Connector 39"/>
          <p:cNvCxnSpPr/>
          <p:nvPr/>
        </p:nvCxnSpPr>
        <p:spPr>
          <a:xfrm>
            <a:off x="1803400" y="4335780"/>
            <a:ext cx="118872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ounded Rectangle 40"/>
          <p:cNvSpPr/>
          <p:nvPr/>
        </p:nvSpPr>
        <p:spPr>
          <a:xfrm>
            <a:off x="3017520" y="4056622"/>
            <a:ext cx="1188720" cy="640080"/>
          </a:xfrm>
          <a:prstGeom prst="round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FFFF00"/>
                </a:solidFill>
                <a:cs typeface="Consolas" panose="020B0609020204030204" pitchFamily="49" charset="0"/>
              </a:rPr>
              <a:t>C++ compiler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453116" y="4334533"/>
            <a:ext cx="11384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program</a:t>
            </a:r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4351020" y="4335780"/>
            <a:ext cx="118872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ounded Rectangle 43"/>
          <p:cNvSpPr/>
          <p:nvPr/>
        </p:nvSpPr>
        <p:spPr>
          <a:xfrm>
            <a:off x="5615940" y="4061460"/>
            <a:ext cx="1280160" cy="640080"/>
          </a:xfrm>
          <a:prstGeom prst="round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FFFF00"/>
                </a:solidFill>
                <a:cs typeface="Consolas" panose="020B0609020204030204" pitchFamily="49" charset="0"/>
              </a:rPr>
              <a:t>execution</a:t>
            </a:r>
          </a:p>
        </p:txBody>
      </p:sp>
      <p:sp>
        <p:nvSpPr>
          <p:cNvPr id="45" name="Flowchart: Sequential Access Storage 44"/>
          <p:cNvSpPr/>
          <p:nvPr/>
        </p:nvSpPr>
        <p:spPr>
          <a:xfrm>
            <a:off x="8242300" y="4061460"/>
            <a:ext cx="640080" cy="640080"/>
          </a:xfrm>
          <a:prstGeom prst="flowChartMagneticTape">
            <a:avLst/>
          </a:prstGeom>
          <a:noFill/>
          <a:ln w="3492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rgbClr val="FFFF00"/>
              </a:solidFill>
              <a:cs typeface="Consolas" panose="020B0609020204030204" pitchFamily="49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7785100" y="3695700"/>
            <a:ext cx="15824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load module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145020" y="4335780"/>
            <a:ext cx="8835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binary</a:t>
            </a:r>
          </a:p>
        </p:txBody>
      </p:sp>
      <p:cxnSp>
        <p:nvCxnSpPr>
          <p:cNvPr id="48" name="Straight Arrow Connector 47"/>
          <p:cNvCxnSpPr/>
          <p:nvPr/>
        </p:nvCxnSpPr>
        <p:spPr>
          <a:xfrm>
            <a:off x="6987540" y="4335780"/>
            <a:ext cx="118872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07632476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43434E-6 -1.30719E-7 L -3.43434E-6 0.0539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6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7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8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9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0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7" grpId="0"/>
      <p:bldP spid="37" grpId="0" animBg="1"/>
      <p:bldP spid="37" grpId="1" animBg="1"/>
      <p:bldP spid="38" grpId="0"/>
      <p:bldP spid="38" grpId="1"/>
      <p:bldP spid="39" grpId="0"/>
      <p:bldP spid="39" grpId="1"/>
      <p:bldP spid="41" grpId="0" animBg="1"/>
      <p:bldP spid="41" grpId="1" animBg="1"/>
      <p:bldP spid="42" grpId="0"/>
      <p:bldP spid="42" grpId="1"/>
      <p:bldP spid="44" grpId="0" animBg="1"/>
      <p:bldP spid="45" grpId="0" animBg="1"/>
      <p:bldP spid="46" grpId="0"/>
      <p:bldP spid="4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6364884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C++ is Mill assembly language?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71598" y="1554480"/>
            <a:ext cx="77216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Each assembler operation is a C++ function call.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20240" y="2834640"/>
            <a:ext cx="195758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	b3,b5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jump	loop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loop: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60720" y="2834640"/>
            <a:ext cx="188384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add(b3,b5)</a:t>
            </a:r>
          </a:p>
          <a:p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("loop")</a:t>
            </a:r>
          </a:p>
          <a:p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loop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1737360" y="2103120"/>
            <a:ext cx="6141720" cy="731520"/>
            <a:chOff x="1737360" y="2103120"/>
            <a:chExt cx="6141720" cy="731520"/>
          </a:xfrm>
        </p:grpSpPr>
        <p:sp>
          <p:nvSpPr>
            <p:cNvPr id="3" name="TextBox 2"/>
            <p:cNvSpPr txBox="1"/>
            <p:nvPr/>
          </p:nvSpPr>
          <p:spPr>
            <a:xfrm>
              <a:off x="2011680" y="2103120"/>
              <a:ext cx="184248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conventional assembler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852160" y="2103120"/>
              <a:ext cx="167894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Mill assembler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1737360" y="2834640"/>
              <a:ext cx="2374900" cy="0"/>
            </a:xfrm>
            <a:prstGeom prst="line">
              <a:avLst/>
            </a:prstGeom>
            <a:ln w="28575">
              <a:solidFill>
                <a:srgbClr val="FFFF00"/>
              </a:solidFill>
              <a:prstDash val="sysDot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5504180" y="2834640"/>
              <a:ext cx="2374900" cy="0"/>
            </a:xfrm>
            <a:prstGeom prst="line">
              <a:avLst/>
            </a:prstGeom>
            <a:ln w="28575">
              <a:solidFill>
                <a:srgbClr val="FFFF00"/>
              </a:solidFill>
              <a:prstDash val="sysDot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TextBox 23"/>
          <p:cNvSpPr txBox="1"/>
          <p:nvPr/>
        </p:nvSpPr>
        <p:spPr>
          <a:xfrm>
            <a:off x="2194560" y="5471529"/>
            <a:ext cx="55306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add(b0, 3), store(*b5, b7),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br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"loop“);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3530600" y="5616309"/>
            <a:ext cx="365760" cy="365760"/>
          </a:xfrm>
          <a:prstGeom prst="ellipse">
            <a:avLst/>
          </a:prstGeom>
          <a:noFill/>
          <a:ln w="317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0" name="Oval 49"/>
          <p:cNvSpPr/>
          <p:nvPr/>
        </p:nvSpPr>
        <p:spPr>
          <a:xfrm>
            <a:off x="5577840" y="5638861"/>
            <a:ext cx="365760" cy="365760"/>
          </a:xfrm>
          <a:prstGeom prst="ellipse">
            <a:avLst/>
          </a:prstGeom>
          <a:noFill/>
          <a:ln w="317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1" name="Oval 50"/>
          <p:cNvSpPr/>
          <p:nvPr/>
        </p:nvSpPr>
        <p:spPr>
          <a:xfrm>
            <a:off x="7291509" y="5572513"/>
            <a:ext cx="365760" cy="365760"/>
          </a:xfrm>
          <a:prstGeom prst="ellipse">
            <a:avLst/>
          </a:prstGeom>
          <a:noFill/>
          <a:ln w="317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88720" y="4294872"/>
            <a:ext cx="77194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Mill instruction is a C++ statement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comprising operations separated by commas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28800" y="6568809"/>
            <a:ext cx="16241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operations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2286000" y="5928729"/>
            <a:ext cx="1371600" cy="0"/>
          </a:xfrm>
          <a:prstGeom prst="lin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912580" y="5928729"/>
            <a:ext cx="1737360" cy="0"/>
          </a:xfrm>
          <a:prstGeom prst="lin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52159" y="5928729"/>
            <a:ext cx="1554480" cy="0"/>
          </a:xfrm>
          <a:prstGeom prst="lin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2561735" y="6012847"/>
            <a:ext cx="337298" cy="601295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2971800" y="6004621"/>
            <a:ext cx="1642730" cy="601295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3530600" y="6004621"/>
            <a:ext cx="2955260" cy="832127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669280" y="6568809"/>
            <a:ext cx="15888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instruction</a:t>
            </a:r>
          </a:p>
        </p:txBody>
      </p:sp>
      <p:cxnSp>
        <p:nvCxnSpPr>
          <p:cNvPr id="31" name="Straight Connector 30"/>
          <p:cNvCxnSpPr/>
          <p:nvPr/>
        </p:nvCxnSpPr>
        <p:spPr>
          <a:xfrm>
            <a:off x="2194560" y="5928729"/>
            <a:ext cx="5450009" cy="0"/>
          </a:xfrm>
          <a:prstGeom prst="lin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7" idx="0"/>
          </p:cNvCxnSpPr>
          <p:nvPr/>
        </p:nvCxnSpPr>
        <p:spPr>
          <a:xfrm flipH="1" flipV="1">
            <a:off x="5048447" y="6012847"/>
            <a:ext cx="1415282" cy="555962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73764297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0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1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0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1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1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000"/>
                            </p:stCondLst>
                            <p:childTnLst>
                              <p:par>
                                <p:cTn id="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500"/>
                            </p:stCondLst>
                            <p:childTnLst>
                              <p:par>
                                <p:cTn id="9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3000"/>
                            </p:stCondLst>
                            <p:childTnLst>
                              <p:par>
                                <p:cTn id="10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1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"/>
                            </p:stCondLst>
                            <p:childTnLst>
                              <p:par>
                                <p:cTn id="1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500"/>
                            </p:stCondLst>
                            <p:childTnLst>
                              <p:par>
                                <p:cTn id="12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500"/>
                            </p:stCondLst>
                            <p:childTnLst>
                              <p:par>
                                <p:cTn id="12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1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4500"/>
                            </p:stCondLst>
                            <p:childTnLst>
                              <p:par>
                                <p:cTn id="1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5000"/>
                            </p:stCondLst>
                            <p:childTnLst>
                              <p:par>
                                <p:cTn id="1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5500"/>
                            </p:stCondLst>
                            <p:childTnLst>
                              <p:par>
                                <p:cTn id="1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6000"/>
                            </p:stCondLst>
                            <p:childTnLst>
                              <p:par>
                                <p:cTn id="1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6500"/>
                            </p:stCondLst>
                            <p:childTnLst>
                              <p:par>
                                <p:cTn id="15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7000"/>
                            </p:stCondLst>
                            <p:childTnLst>
                              <p:par>
                                <p:cTn id="1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24" grpId="0"/>
      <p:bldP spid="28" grpId="0" animBg="1"/>
      <p:bldP spid="50" grpId="0" animBg="1"/>
      <p:bldP spid="51" grpId="0" animBg="1"/>
      <p:bldP spid="8" grpId="0"/>
      <p:bldP spid="27" grpId="0"/>
      <p:bldP spid="27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4540602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C++ as meta-language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51760" y="2560320"/>
            <a:ext cx="477246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for(</a:t>
            </a:r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1; 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5; ++</a:t>
            </a:r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</a:t>
            </a:r>
          </a:p>
          <a:p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add(b0, </a:t>
            </a:r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1828800"/>
            <a:ext cx="6845300" cy="461665"/>
          </a:xfrm>
          <a:prstGeom prst="rect">
            <a:avLst/>
          </a:prstGeom>
          <a:noFill/>
        </p:spPr>
        <p:txBody>
          <a:bodyPr wrap="square" lIns="91440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Each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call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of an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asm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function emits that operation.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3657600"/>
            <a:ext cx="47548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gives the same machine code as: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023360" y="4206240"/>
            <a:ext cx="205376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add(b0, 1);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add(b0, 2);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add(b0, 3);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add(b0, 4);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71600" y="6014660"/>
            <a:ext cx="70073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As in a macro assembler, in Mill assembler you can meta-program what your program will be.</a:t>
            </a:r>
          </a:p>
        </p:txBody>
      </p:sp>
    </p:spTree>
    <p:extLst>
      <p:ext uri="{BB962C8B-B14F-4D97-AF65-F5344CB8AC3E}">
        <p14:creationId xmlns:p14="http://schemas.microsoft.com/office/powerpoint/2010/main" xmlns="" val="245434036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8" grpId="0"/>
      <p:bldP spid="8" grpId="1"/>
      <p:bldP spid="9" grpId="0"/>
      <p:bldP spid="9" grpId="1"/>
      <p:bldP spid="11" grpId="0"/>
      <p:bldP spid="11" grpId="1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4220964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Demo: extend a core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1739900"/>
            <a:ext cx="59666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test case contains this code fragment: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103120" y="2468880"/>
            <a:ext cx="562205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con(w(</a:t>
            </a:r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fpemu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::st2bin32("3.0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")));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con(w(</a:t>
            </a:r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fpemu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::st2bin32("5.0")));</a:t>
            </a:r>
          </a:p>
          <a:p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addb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(b0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b1);</a:t>
            </a:r>
          </a:p>
          <a:p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nop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nop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nop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2137142" y="2541181"/>
            <a:ext cx="660946" cy="361507"/>
          </a:xfrm>
          <a:prstGeom prst="ellipse">
            <a:avLst/>
          </a:prstGeom>
          <a:noFill/>
          <a:ln w="38100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2083581" y="3261535"/>
            <a:ext cx="893535" cy="361507"/>
          </a:xfrm>
          <a:prstGeom prst="ellipse">
            <a:avLst/>
          </a:prstGeom>
          <a:noFill/>
          <a:ln w="38100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2798088" y="2541181"/>
            <a:ext cx="338517" cy="361507"/>
          </a:xfrm>
          <a:prstGeom prst="ellipse">
            <a:avLst/>
          </a:prstGeom>
          <a:noFill/>
          <a:ln w="38100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3030275" y="2381693"/>
            <a:ext cx="4040376" cy="627321"/>
          </a:xfrm>
          <a:prstGeom prst="ellipse">
            <a:avLst/>
          </a:prstGeom>
          <a:noFill/>
          <a:ln w="38100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2967346" y="3261535"/>
            <a:ext cx="1232514" cy="361507"/>
          </a:xfrm>
          <a:prstGeom prst="ellipse">
            <a:avLst/>
          </a:prstGeom>
          <a:noFill/>
          <a:ln w="38100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1988288" y="3591143"/>
            <a:ext cx="1360968" cy="1278567"/>
          </a:xfrm>
          <a:prstGeom prst="ellipse">
            <a:avLst/>
          </a:prstGeom>
          <a:noFill/>
          <a:ln w="38100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71600" y="5303520"/>
            <a:ext cx="14863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However: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011680" y="5760720"/>
            <a:ext cx="69804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Tin CPU does not support native floating-point</a:t>
            </a:r>
          </a:p>
        </p:txBody>
      </p:sp>
    </p:spTree>
    <p:extLst>
      <p:ext uri="{BB962C8B-B14F-4D97-AF65-F5344CB8AC3E}">
        <p14:creationId xmlns:p14="http://schemas.microsoft.com/office/powerpoint/2010/main" xmlns="" val="166569284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4" grpId="0" animBg="1"/>
      <p:bldP spid="4" grpId="1" animBg="1"/>
      <p:bldP spid="6" grpId="0" animBg="1"/>
      <p:bldP spid="6" grpId="1" animBg="1"/>
      <p:bldP spid="5" grpId="0" animBg="1"/>
      <p:bldP spid="5" grpId="1" animBg="1"/>
      <p:bldP spid="7" grpId="0" animBg="1"/>
      <p:bldP spid="7" grpId="1" animBg="1"/>
      <p:bldP spid="8" grpId="0" animBg="1"/>
      <p:bldP spid="8" grpId="1" animBg="1"/>
      <p:bldP spid="9" grpId="0" animBg="1"/>
      <p:bldP spid="11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4220964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Demo: extend a core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39900" y="1739900"/>
            <a:ext cx="25465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Build for Tin – fail</a:t>
            </a:r>
          </a:p>
        </p:txBody>
      </p:sp>
    </p:spTree>
    <p:extLst>
      <p:ext uri="{BB962C8B-B14F-4D97-AF65-F5344CB8AC3E}">
        <p14:creationId xmlns:p14="http://schemas.microsoft.com/office/powerpoint/2010/main" xmlns="" val="265700564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8581388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Demo: create new “Demo” member like Tin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39900" y="1739900"/>
            <a:ext cx="547361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Copy code tree Tin -&gt; Demo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Clear old files from new tree 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Tell builder tool to use new member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Create new specification from Tin spec</a:t>
            </a:r>
          </a:p>
        </p:txBody>
      </p:sp>
    </p:spTree>
    <p:extLst>
      <p:ext uri="{BB962C8B-B14F-4D97-AF65-F5344CB8AC3E}">
        <p14:creationId xmlns:p14="http://schemas.microsoft.com/office/powerpoint/2010/main" xmlns="" val="300855320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7754367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Demo: update Demo member with FPU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39900" y="1739900"/>
            <a:ext cx="69846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Populate execution pipeline slot with floating point</a:t>
            </a:r>
          </a:p>
        </p:txBody>
      </p:sp>
    </p:spTree>
    <p:extLst>
      <p:ext uri="{BB962C8B-B14F-4D97-AF65-F5344CB8AC3E}">
        <p14:creationId xmlns:p14="http://schemas.microsoft.com/office/powerpoint/2010/main" xmlns="" val="11458588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5435912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ISA design by composition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5005" y="2349340"/>
            <a:ext cx="829249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attributes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94560" y="4247539"/>
            <a:ext cx="56637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semantic pieces of operations</a:t>
            </a:r>
          </a:p>
        </p:txBody>
      </p:sp>
    </p:spTree>
    <p:extLst>
      <p:ext uri="{BB962C8B-B14F-4D97-AF65-F5344CB8AC3E}">
        <p14:creationId xmlns:p14="http://schemas.microsoft.com/office/powerpoint/2010/main" xmlns="" val="306382779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7" y="731520"/>
            <a:ext cx="2692468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Mill CPU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0627" y="1615171"/>
            <a:ext cx="65" cy="145480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65921" y="1691525"/>
            <a:ext cx="8254129" cy="1992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 is a new general-purpose commercial CPU family.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 has a 10x single-thread power/performance gain over conventional out-of-order superscalar architectures, yet runs the same programs, without rewrite.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69008" y="4269448"/>
            <a:ext cx="85369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This talk will explain: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configurable architecture strategy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attributed specification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operation set specification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component configuration at core/chip/board levels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automatic tool generation</a:t>
            </a:r>
          </a:p>
        </p:txBody>
      </p:sp>
    </p:spTree>
    <p:extLst>
      <p:ext uri="{BB962C8B-B14F-4D97-AF65-F5344CB8AC3E}">
        <p14:creationId xmlns:p14="http://schemas.microsoft.com/office/powerpoint/2010/main" xmlns="" val="38890789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6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8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6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7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4106124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Operation attributes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1" y="1645920"/>
            <a:ext cx="76341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Mill operation invocation comprises a core operation and values for some number of attributes.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5486400"/>
            <a:ext cx="79814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Specific attribute values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are supplied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by the operation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mnemonic or by an argument to the operation function.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37360" y="2651760"/>
            <a:ext cx="23936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addus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(b3, 17)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0" y="3840483"/>
            <a:ext cx="269176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unsigned integer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saturating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b3 – third belt position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17 - literal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926080" y="3840484"/>
            <a:ext cx="131318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domain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overflow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opand0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imm0</a:t>
            </a:r>
          </a:p>
        </p:txBody>
      </p:sp>
      <p:cxnSp>
        <p:nvCxnSpPr>
          <p:cNvPr id="21" name="Straight Connector 20"/>
          <p:cNvCxnSpPr/>
          <p:nvPr/>
        </p:nvCxnSpPr>
        <p:spPr>
          <a:xfrm flipV="1">
            <a:off x="2834640" y="3840483"/>
            <a:ext cx="1280219" cy="2"/>
          </a:xfrm>
          <a:prstGeom prst="line">
            <a:avLst/>
          </a:prstGeom>
          <a:ln w="38100">
            <a:solidFill>
              <a:srgbClr val="FFFF00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834640" y="3383284"/>
            <a:ext cx="1297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attribute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09360" y="3383284"/>
            <a:ext cx="9220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value</a:t>
            </a:r>
          </a:p>
        </p:txBody>
      </p:sp>
      <p:cxnSp>
        <p:nvCxnSpPr>
          <p:cNvPr id="23" name="Straight Connector 22"/>
          <p:cNvCxnSpPr/>
          <p:nvPr/>
        </p:nvCxnSpPr>
        <p:spPr>
          <a:xfrm flipV="1">
            <a:off x="6217920" y="3840483"/>
            <a:ext cx="974295" cy="1"/>
          </a:xfrm>
          <a:prstGeom prst="line">
            <a:avLst/>
          </a:prstGeom>
          <a:ln w="38100">
            <a:solidFill>
              <a:srgbClr val="FFFF00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371600" y="6400800"/>
            <a:ext cx="62219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There are ~50 attributes. Only a handful are meaningful for any particular operation.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669280" y="2651760"/>
            <a:ext cx="27542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core operation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add</a:t>
            </a:r>
          </a:p>
        </p:txBody>
      </p:sp>
      <p:sp>
        <p:nvSpPr>
          <p:cNvPr id="2" name="Oval 1"/>
          <p:cNvSpPr/>
          <p:nvPr/>
        </p:nvSpPr>
        <p:spPr>
          <a:xfrm>
            <a:off x="2242185" y="2714625"/>
            <a:ext cx="365760" cy="365760"/>
          </a:xfrm>
          <a:prstGeom prst="ellipse">
            <a:avLst/>
          </a:prstGeom>
          <a:noFill/>
          <a:ln w="34925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571750" y="3028950"/>
            <a:ext cx="3219450" cy="895350"/>
          </a:xfrm>
          <a:prstGeom prst="straightConnector1">
            <a:avLst/>
          </a:prstGeom>
          <a:ln w="38100">
            <a:solidFill>
              <a:srgbClr val="FFFF00"/>
            </a:solidFill>
            <a:prstDash val="sys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2409824" y="2714625"/>
            <a:ext cx="365760" cy="365760"/>
          </a:xfrm>
          <a:prstGeom prst="ellipse">
            <a:avLst/>
          </a:prstGeom>
          <a:noFill/>
          <a:ln w="34925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2733674" y="3028950"/>
            <a:ext cx="3209926" cy="1334159"/>
          </a:xfrm>
          <a:prstGeom prst="straightConnector1">
            <a:avLst/>
          </a:prstGeom>
          <a:ln w="38100">
            <a:solidFill>
              <a:srgbClr val="FFFF00"/>
            </a:solidFill>
            <a:prstDash val="sys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2739390" y="2714625"/>
            <a:ext cx="548640" cy="364183"/>
          </a:xfrm>
          <a:prstGeom prst="ellipse">
            <a:avLst/>
          </a:prstGeom>
          <a:noFill/>
          <a:ln w="34925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3162571" y="3047409"/>
            <a:ext cx="2781029" cy="1591266"/>
          </a:xfrm>
          <a:prstGeom prst="straightConnector1">
            <a:avLst/>
          </a:prstGeom>
          <a:ln w="38100">
            <a:solidFill>
              <a:srgbClr val="FFFF00"/>
            </a:solidFill>
            <a:prstDash val="sys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3390899" y="2695575"/>
            <a:ext cx="548640" cy="364183"/>
          </a:xfrm>
          <a:prstGeom prst="ellipse">
            <a:avLst/>
          </a:prstGeom>
          <a:noFill/>
          <a:ln w="34925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3752850" y="3113425"/>
            <a:ext cx="2266679" cy="1820525"/>
          </a:xfrm>
          <a:prstGeom prst="straightConnector1">
            <a:avLst/>
          </a:prstGeom>
          <a:ln w="38100">
            <a:solidFill>
              <a:srgbClr val="FFFF00"/>
            </a:solidFill>
            <a:prstDash val="sys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5248170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3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4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5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6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8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9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0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1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000"/>
                            </p:stCondLst>
                            <p:childTnLst>
                              <p:par>
                                <p:cTn id="8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8" dur="10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9" dur="10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0" dur="10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01" dur="10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3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4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5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06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000"/>
                            </p:stCondLst>
                            <p:childTnLst>
                              <p:par>
                                <p:cTn id="1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3" dur="10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4" dur="10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5" dur="10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36" dur="10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8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9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40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1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6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2000"/>
                            </p:stCondLst>
                            <p:childTnLst>
                              <p:par>
                                <p:cTn id="1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3000"/>
                            </p:stCondLst>
                            <p:childTnLst>
                              <p:par>
                                <p:cTn id="1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1000"/>
                            </p:stCondLst>
                            <p:childTnLst>
                              <p:par>
                                <p:cTn id="1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8" dur="1000" fill="hold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69" dur="1000" fill="hold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70" dur="1000" fill="hold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71" dur="1000" fill="hold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3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74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75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76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7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8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8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8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8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8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8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9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9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9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9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9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9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0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0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0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0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0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7" grpId="1"/>
      <p:bldP spid="15" grpId="0"/>
      <p:bldP spid="15" grpId="1"/>
      <p:bldP spid="18" grpId="0"/>
      <p:bldP spid="18" grpId="1"/>
      <p:bldP spid="19" grpId="0"/>
      <p:bldP spid="19" grpId="1"/>
      <p:bldP spid="29" grpId="0"/>
      <p:bldP spid="30" grpId="0"/>
      <p:bldP spid="30" grpId="1"/>
      <p:bldP spid="2" grpId="0" animBg="1"/>
      <p:bldP spid="2" grpId="1" animBg="1"/>
      <p:bldP spid="20" grpId="0" animBg="1"/>
      <p:bldP spid="20" grpId="1" animBg="1"/>
      <p:bldP spid="24" grpId="0" animBg="1"/>
      <p:bldP spid="24" grpId="1" animBg="1"/>
      <p:bldP spid="26" grpId="0" animBg="1"/>
      <p:bldP spid="26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3285643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Attribute values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554480"/>
            <a:ext cx="47708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Most attributes are enumerations: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2194560"/>
            <a:ext cx="61093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enum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directionCode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{leftward, rightward};</a:t>
            </a:r>
            <a:endParaRPr lang="en-US" sz="2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28800" y="2651760"/>
            <a:ext cx="76610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enum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condSenseCode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allSense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falseSense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trueSense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};</a:t>
            </a:r>
            <a:endParaRPr lang="en-US" sz="2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28800" y="3108960"/>
            <a:ext cx="70993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enum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overflowCode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{excepting, modulo, saturating, 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widening};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5303520"/>
            <a:ext cx="807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Attribute values can be specified individually, or as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bitsets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with a selection of values of the same attribute.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828800" y="3840480"/>
            <a:ext cx="76610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enum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domainCode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binFloat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boolean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decFloat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logical,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pointers,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signedInt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unsignedInt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xmlns="" val="179086274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5" grpId="0"/>
      <p:bldP spid="5" grpId="1"/>
      <p:bldP spid="8" grpId="0"/>
      <p:bldP spid="8" grpId="1"/>
      <p:bldP spid="9" grpId="0"/>
      <p:bldP spid="9" grpId="1"/>
      <p:bldP spid="11" grpId="0"/>
      <p:bldP spid="13" grpId="0"/>
      <p:bldP spid="13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2441951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Mnemonics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371600"/>
            <a:ext cx="75777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Each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opcode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and attribute value has a text string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nick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2834640" y="2585176"/>
            <a:ext cx="1280219" cy="2"/>
          </a:xfrm>
          <a:prstGeom prst="line">
            <a:avLst/>
          </a:prstGeom>
          <a:ln w="38100">
            <a:solidFill>
              <a:srgbClr val="FFFF00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834641" y="2127976"/>
            <a:ext cx="13944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value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309360" y="2127976"/>
            <a:ext cx="7328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nick</a:t>
            </a:r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6217920" y="2585176"/>
            <a:ext cx="974295" cy="1"/>
          </a:xfrm>
          <a:prstGeom prst="line">
            <a:avLst/>
          </a:prstGeom>
          <a:ln w="38100">
            <a:solidFill>
              <a:srgbClr val="FFFF00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926080" y="2676616"/>
            <a:ext cx="173637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leftward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rightward</a:t>
            </a:r>
          </a:p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signedInt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unsignedInt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83680" y="2676616"/>
            <a:ext cx="32733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71599" y="4286976"/>
            <a:ext cx="82083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Spec software concatenates the nicks of the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opcode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and attributes to make the assembler mnemonic automatically.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194560" y="5460456"/>
            <a:ext cx="65689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shiftrs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	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operation is shift, right, signed</a:t>
            </a:r>
          </a:p>
        </p:txBody>
      </p:sp>
      <p:sp>
        <p:nvSpPr>
          <p:cNvPr id="14" name="Oval 13"/>
          <p:cNvSpPr/>
          <p:nvPr/>
        </p:nvSpPr>
        <p:spPr>
          <a:xfrm>
            <a:off x="7192215" y="5481507"/>
            <a:ext cx="1005840" cy="457200"/>
          </a:xfrm>
          <a:prstGeom prst="ellipse">
            <a:avLst/>
          </a:prstGeom>
          <a:noFill/>
          <a:ln w="317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3200400" y="5551896"/>
            <a:ext cx="365760" cy="365760"/>
          </a:xfrm>
          <a:prstGeom prst="ellipse">
            <a:avLst/>
          </a:prstGeom>
          <a:noFill/>
          <a:ln w="317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6583680" y="3316696"/>
            <a:ext cx="327334" cy="326341"/>
          </a:xfrm>
          <a:prstGeom prst="ellipse">
            <a:avLst/>
          </a:prstGeom>
          <a:noFill/>
          <a:ln w="317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6481015" y="5460456"/>
            <a:ext cx="711200" cy="457200"/>
          </a:xfrm>
          <a:prstGeom prst="ellipse">
            <a:avLst/>
          </a:prstGeom>
          <a:noFill/>
          <a:ln w="317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3017520" y="5551896"/>
            <a:ext cx="365760" cy="365760"/>
          </a:xfrm>
          <a:prstGeom prst="ellipse">
            <a:avLst/>
          </a:prstGeom>
          <a:noFill/>
          <a:ln w="317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2" name="Oval 31"/>
          <p:cNvSpPr/>
          <p:nvPr/>
        </p:nvSpPr>
        <p:spPr>
          <a:xfrm>
            <a:off x="6583680" y="3042376"/>
            <a:ext cx="327334" cy="326341"/>
          </a:xfrm>
          <a:prstGeom prst="ellipse">
            <a:avLst/>
          </a:prstGeom>
          <a:noFill/>
          <a:ln w="317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5768161" y="5481507"/>
            <a:ext cx="711200" cy="457200"/>
          </a:xfrm>
          <a:prstGeom prst="ellipse">
            <a:avLst/>
          </a:prstGeom>
          <a:noFill/>
          <a:ln w="317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2286000" y="5460456"/>
            <a:ext cx="822960" cy="457200"/>
          </a:xfrm>
          <a:prstGeom prst="ellipse">
            <a:avLst/>
          </a:prstGeom>
          <a:noFill/>
          <a:ln w="317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54480" y="6285956"/>
            <a:ext cx="68611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There are ~120 core ops and ~1000 mnemonics.</a:t>
            </a:r>
          </a:p>
        </p:txBody>
      </p:sp>
    </p:spTree>
    <p:extLst>
      <p:ext uri="{BB962C8B-B14F-4D97-AF65-F5344CB8AC3E}">
        <p14:creationId xmlns:p14="http://schemas.microsoft.com/office/powerpoint/2010/main" xmlns="" val="16528984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0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1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3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4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0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1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4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5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6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8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01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3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4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06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1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1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2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2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000"/>
                            </p:stCondLst>
                            <p:childTnLst>
                              <p:par>
                                <p:cTn id="13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500"/>
                            </p:stCondLst>
                            <p:childTnLst>
                              <p:par>
                                <p:cTn id="15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1500"/>
                            </p:stCondLst>
                            <p:childTnLst>
                              <p:par>
                                <p:cTn id="15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2500"/>
                            </p:stCondLst>
                            <p:childTnLst>
                              <p:par>
                                <p:cTn id="15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500"/>
                            </p:stCondLst>
                            <p:childTnLst>
                              <p:par>
                                <p:cTn id="17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2500"/>
                            </p:stCondLst>
                            <p:childTnLst>
                              <p:par>
                                <p:cTn id="18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9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9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9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0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0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0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500"/>
                            </p:stCondLst>
                            <p:childTnLst>
                              <p:par>
                                <p:cTn id="20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2" grpId="0"/>
      <p:bldP spid="22" grpId="1"/>
      <p:bldP spid="24" grpId="0"/>
      <p:bldP spid="24" grpId="1"/>
      <p:bldP spid="9" grpId="0"/>
      <p:bldP spid="9" grpId="1"/>
      <p:bldP spid="13" grpId="0"/>
      <p:bldP spid="13" grpId="1"/>
      <p:bldP spid="14" grpId="0" animBg="1"/>
      <p:bldP spid="14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5" grpId="0" animBg="1"/>
      <p:bldP spid="35" grpId="1" animBg="1"/>
      <p:bldP spid="3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4015395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Attribute semantics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599" y="1371600"/>
            <a:ext cx="82010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Besides its type, each attribute has three choices: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45920" y="2105024"/>
            <a:ext cx="6968574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Clr>
                <a:srgbClr val="00B050"/>
              </a:buClr>
              <a:buSzPct val="150000"/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how values are expressed in assembler source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by 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mnemonic, based on the function name</a:t>
            </a:r>
            <a:endParaRPr lang="en-US" sz="2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by 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parameter, based on explicit argument</a:t>
            </a:r>
            <a:endParaRPr lang="en-US" sz="2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derived from other attributes, not in source</a:t>
            </a:r>
            <a:b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endParaRPr lang="en-US" sz="2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Clr>
                <a:srgbClr val="00B050"/>
              </a:buClr>
              <a:buSzPct val="150000"/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how values are encoded in target binary code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pinned in a single bit field in all formats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direct in different bit fields in different formats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merged into an </a:t>
            </a:r>
            <a:r>
              <a:rPr lang="en-US" sz="20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opcode</a:t>
            </a:r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super-field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uncoded</a:t>
            </a:r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for internal use only</a:t>
            </a:r>
            <a:b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endParaRPr lang="en-US" sz="2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Clr>
                <a:srgbClr val="00B050"/>
              </a:buClr>
              <a:buSzPct val="150000"/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how the set of permitted values is determined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universal, same for all slots for all members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by member, same for all slots on a given member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by slot, may vary based on available entropy</a:t>
            </a:r>
          </a:p>
          <a:p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2309273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1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3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1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2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3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1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2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3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4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1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2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3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14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1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2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3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24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4478534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 candidate operation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71600" y="1645920"/>
            <a:ext cx="45833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Semantics of the new operation: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931920" y="4389120"/>
            <a:ext cx="145424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shift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increment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4389120"/>
            <a:ext cx="17251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Assembler: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651760" y="5669280"/>
            <a:ext cx="46689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Any ALU can do this in one cycle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924036" y="2560320"/>
            <a:ext cx="596830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#define	N = 7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uint16_t NEWOP (uint16_t a, uint16_t b) {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 (a &lt;&lt; N) + b + 1; }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71600" y="6492240"/>
            <a:ext cx="22621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Pick a name: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9200" y="6492240"/>
            <a:ext cx="31005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Pick a value for N:</a:t>
            </a:r>
          </a:p>
        </p:txBody>
      </p:sp>
    </p:spTree>
    <p:extLst>
      <p:ext uri="{BB962C8B-B14F-4D97-AF65-F5344CB8AC3E}">
        <p14:creationId xmlns:p14="http://schemas.microsoft.com/office/powerpoint/2010/main" xmlns="" val="355683224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0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9" grpId="0" uiExpand="1" build="allAtOnce"/>
      <p:bldP spid="11" grpId="0"/>
      <p:bldP spid="11" grpId="1"/>
      <p:bldP spid="13" grpId="0"/>
      <p:bldP spid="13" grpId="1"/>
      <p:bldP spid="14" grpId="0"/>
      <p:bldP spid="14" grpId="1"/>
      <p:bldP spid="2" grpId="0"/>
      <p:bldP spid="2" grpId="1"/>
      <p:bldP spid="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5611023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Demo: define a new </a:t>
            </a: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opcode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39900" y="1739900"/>
            <a:ext cx="489089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Add new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opcode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	 –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opAttr.hh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printname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	 – opAttr.cc</a:t>
            </a:r>
          </a:p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Add traits		 –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attrTraits.cc</a:t>
            </a:r>
          </a:p>
        </p:txBody>
      </p:sp>
    </p:spTree>
    <p:extLst>
      <p:ext uri="{BB962C8B-B14F-4D97-AF65-F5344CB8AC3E}">
        <p14:creationId xmlns:p14="http://schemas.microsoft.com/office/powerpoint/2010/main" xmlns="" val="292010602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4311565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Argument signatures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1554480"/>
            <a:ext cx="772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Some attributes get their value from the function arguments in the operation, rather than the mnemonic.</a:t>
            </a:r>
          </a:p>
        </p:txBody>
      </p:sp>
      <p:cxnSp>
        <p:nvCxnSpPr>
          <p:cNvPr id="21" name="Straight Connector 20"/>
          <p:cNvCxnSpPr/>
          <p:nvPr/>
        </p:nvCxnSpPr>
        <p:spPr>
          <a:xfrm flipV="1">
            <a:off x="2532659" y="3017520"/>
            <a:ext cx="1280219" cy="2"/>
          </a:xfrm>
          <a:prstGeom prst="line">
            <a:avLst/>
          </a:prstGeom>
          <a:ln w="38100">
            <a:solidFill>
              <a:srgbClr val="FFFF00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441220" y="2560320"/>
            <a:ext cx="13944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arg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kind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217920" y="2560320"/>
            <a:ext cx="13676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meaning</a:t>
            </a:r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6217920" y="3017520"/>
            <a:ext cx="1367682" cy="0"/>
          </a:xfrm>
          <a:prstGeom prst="line">
            <a:avLst/>
          </a:prstGeom>
          <a:ln w="38100">
            <a:solidFill>
              <a:srgbClr val="FFFF00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624099" y="3017520"/>
            <a:ext cx="106792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exuArg</a:t>
            </a:r>
            <a:endParaRPr lang="en-US" sz="2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immArg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bitArg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offArg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577840" y="3017520"/>
            <a:ext cx="307648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exu</a:t>
            </a:r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200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side 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belt position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small immediate constant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bit number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load/store offset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4572000"/>
            <a:ext cx="69461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Argument nicks are concatenated into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signatures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290276" y="5486400"/>
            <a:ext cx="244169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exuBitSig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baseOffWidthfSig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exuExuExuSig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440114" y="5486400"/>
            <a:ext cx="322575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belt position, bit number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address base, offset, width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three belt positions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473156" y="5029200"/>
            <a:ext cx="14526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signature</a:t>
            </a:r>
          </a:p>
        </p:txBody>
      </p:sp>
      <p:cxnSp>
        <p:nvCxnSpPr>
          <p:cNvPr id="36" name="Straight Connector 35"/>
          <p:cNvCxnSpPr/>
          <p:nvPr/>
        </p:nvCxnSpPr>
        <p:spPr>
          <a:xfrm flipV="1">
            <a:off x="2564596" y="5486400"/>
            <a:ext cx="1280219" cy="2"/>
          </a:xfrm>
          <a:prstGeom prst="line">
            <a:avLst/>
          </a:prstGeom>
          <a:ln w="38100">
            <a:solidFill>
              <a:srgbClr val="FFFF00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5486400" y="5029200"/>
            <a:ext cx="28552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arguments, in order</a:t>
            </a:r>
          </a:p>
        </p:txBody>
      </p:sp>
      <p:cxnSp>
        <p:nvCxnSpPr>
          <p:cNvPr id="38" name="Straight Connector 37"/>
          <p:cNvCxnSpPr/>
          <p:nvPr/>
        </p:nvCxnSpPr>
        <p:spPr>
          <a:xfrm>
            <a:off x="5394960" y="5486400"/>
            <a:ext cx="2959297" cy="0"/>
          </a:xfrm>
          <a:prstGeom prst="line">
            <a:avLst/>
          </a:prstGeom>
          <a:ln w="38100">
            <a:solidFill>
              <a:srgbClr val="FFFF00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420267" y="6747209"/>
            <a:ext cx="71383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Ops are uniquely identified by their mnemonic and signature</a:t>
            </a:r>
          </a:p>
        </p:txBody>
      </p:sp>
    </p:spTree>
    <p:extLst>
      <p:ext uri="{BB962C8B-B14F-4D97-AF65-F5344CB8AC3E}">
        <p14:creationId xmlns:p14="http://schemas.microsoft.com/office/powerpoint/2010/main" xmlns="" val="205945750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5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0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1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5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0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1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5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6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7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0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1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2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3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0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0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5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6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7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18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0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1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2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23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5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6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57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9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60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61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62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1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4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75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76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77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9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80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81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82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1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4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95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96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97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3" grpId="0"/>
      <p:bldP spid="23" grpId="1"/>
      <p:bldP spid="29" grpId="0"/>
      <p:bldP spid="29" grpId="1"/>
      <p:bldP spid="17" grpId="0"/>
      <p:bldP spid="34" grpId="0"/>
      <p:bldP spid="37" grpId="0"/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3855479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Operation patterns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2194560"/>
            <a:ext cx="756809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 operation pattern comprises: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core operation and its encoding block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argument list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all meaningful values for all mnemonic attributes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71600" y="4023360"/>
            <a:ext cx="75057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Each pattern defines all the operations that result from the cross-product of attribute values: the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models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377440" y="6675120"/>
            <a:ext cx="53383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There are around a thousand models.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1463040"/>
            <a:ext cx="71813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Operations are defined as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patterns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not individually.</a:t>
            </a:r>
          </a:p>
          <a:p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88720" y="5029200"/>
            <a:ext cx="76562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opPattern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exuBlock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addOp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&lt;&lt; floats &lt;&lt; </a:t>
            </a:r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roundings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&lt;&lt; </a:t>
            </a:r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exuArg</a:t>
            </a:r>
            <a:endParaRPr lang="en-US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             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&lt;&lt; </a:t>
            </a:r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exuArg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371599" y="5760720"/>
            <a:ext cx="73577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This defines 12 models: six different rounding modes for  each of binary and decimal floating point</a:t>
            </a:r>
          </a:p>
        </p:txBody>
      </p:sp>
    </p:spTree>
    <p:extLst>
      <p:ext uri="{BB962C8B-B14F-4D97-AF65-F5344CB8AC3E}">
        <p14:creationId xmlns:p14="http://schemas.microsoft.com/office/powerpoint/2010/main" xmlns="" val="210235144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5" grpId="1"/>
      <p:bldP spid="16" grpId="0"/>
      <p:bldP spid="17" grpId="0"/>
      <p:bldP spid="17" grpId="1"/>
      <p:bldP spid="18" grpId="0"/>
      <p:bldP spid="18" grpId="1"/>
      <p:bldP spid="19" grpId="0"/>
      <p:bldP spid="19" grpId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7753148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What attributes for our new operation?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28800" y="1371600"/>
            <a:ext cx="22557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What domain?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2743200"/>
            <a:ext cx="31630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What about overflow?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08960" y="3108960"/>
            <a:ext cx="439896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ignore it?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mark result as an error?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saturate to maximal value?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produce a double-width result?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08960" y="1737360"/>
            <a:ext cx="194957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signedInt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unsignedInt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28800" y="4937760"/>
            <a:ext cx="29402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Where to encode it?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08960" y="5394960"/>
            <a:ext cx="16065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exuBlock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28800" y="6126480"/>
            <a:ext cx="26148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What arguments?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08960" y="6583680"/>
            <a:ext cx="35803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exuArg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exuArg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xmlns="" val="153361435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3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4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0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5" grpId="1"/>
      <p:bldP spid="6" grpId="0" build="allAtOnce"/>
      <p:bldP spid="7" grpId="0" build="allAtOnce"/>
      <p:bldP spid="8" grpId="0"/>
      <p:bldP spid="8" grpId="1"/>
      <p:bldP spid="9" grpId="0" build="allAtOnce"/>
      <p:bldP spid="11" grpId="0"/>
      <p:bldP spid="1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6021392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Demo: define a new operation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39900" y="1739900"/>
            <a:ext cx="488787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Add specification	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opSpecs.cc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Add sim implementation</a:t>
            </a:r>
          </a:p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build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sim</a:t>
            </a: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0032022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0137" y="731520"/>
            <a:ext cx="3826176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anose="020B0604020202020204" pitchFamily="34" charset="0"/>
                <a:ea typeface="Tahoma" pitchFamily="2"/>
                <a:cs typeface="Arial" panose="020B0604020202020204" pitchFamily="34" charset="0"/>
              </a:rPr>
              <a:t>Talks in this series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anose="020B0604020202020204" pitchFamily="34" charset="0"/>
              <a:ea typeface="Tahoma" pitchFamily="2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09801" y="1854200"/>
            <a:ext cx="4174541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Encoding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Belt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Memory</a:t>
            </a: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Prediction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Metadata and speculation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Execution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Security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Specification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…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4914899" y="4444007"/>
            <a:ext cx="2492976" cy="203200"/>
          </a:xfrm>
          <a:prstGeom prst="straightConnector1">
            <a:avLst/>
          </a:prstGeom>
          <a:ln w="762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384342" y="3675655"/>
            <a:ext cx="2940494" cy="6642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You are here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68375" y="5409851"/>
            <a:ext cx="5393827" cy="4744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Slides and videos of other talks are at: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39636" y="5896450"/>
            <a:ext cx="57743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MillComputing.com/docs</a:t>
            </a:r>
          </a:p>
        </p:txBody>
      </p:sp>
    </p:spTree>
    <p:extLst>
      <p:ext uri="{BB962C8B-B14F-4D97-AF65-F5344CB8AC3E}">
        <p14:creationId xmlns:p14="http://schemas.microsoft.com/office/powerpoint/2010/main" xmlns="" val="377308675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4813818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Say how – or say what?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5005" y="2349340"/>
            <a:ext cx="829249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specification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47652" y="4864100"/>
            <a:ext cx="58390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Hardware development made easy.</a:t>
            </a:r>
          </a:p>
        </p:txBody>
      </p:sp>
    </p:spTree>
    <p:extLst>
      <p:ext uri="{BB962C8B-B14F-4D97-AF65-F5344CB8AC3E}">
        <p14:creationId xmlns:p14="http://schemas.microsoft.com/office/powerpoint/2010/main" xmlns="" val="167415296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3719031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Abstract Mill-ness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0627" y="1615171"/>
            <a:ext cx="65" cy="145480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599" y="1645920"/>
            <a:ext cx="79425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 is a family of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member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CPUs sharing an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abstract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operation set and micro-architecture.</a:t>
            </a:r>
          </a:p>
        </p:txBody>
      </p:sp>
      <p:sp>
        <p:nvSpPr>
          <p:cNvPr id="2" name="Oval 1"/>
          <p:cNvSpPr/>
          <p:nvPr/>
        </p:nvSpPr>
        <p:spPr>
          <a:xfrm>
            <a:off x="1530626" y="2753833"/>
            <a:ext cx="6812280" cy="4114800"/>
          </a:xfrm>
          <a:prstGeom prst="ellipse">
            <a:avLst/>
          </a:prstGeom>
          <a:noFill/>
          <a:ln w="317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479792" y="2839141"/>
            <a:ext cx="18277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abstract Mill</a:t>
            </a:r>
          </a:p>
        </p:txBody>
      </p:sp>
      <p:sp>
        <p:nvSpPr>
          <p:cNvPr id="6" name="Oval 5"/>
          <p:cNvSpPr/>
          <p:nvPr/>
        </p:nvSpPr>
        <p:spPr>
          <a:xfrm>
            <a:off x="2169043" y="3508742"/>
            <a:ext cx="3584448" cy="1124712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operation set</a:t>
            </a:r>
          </a:p>
        </p:txBody>
      </p:sp>
      <p:sp>
        <p:nvSpPr>
          <p:cNvPr id="7" name="Oval 6"/>
          <p:cNvSpPr/>
          <p:nvPr/>
        </p:nvSpPr>
        <p:spPr>
          <a:xfrm>
            <a:off x="4449169" y="4946904"/>
            <a:ext cx="3359889" cy="1158949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micro-architecture</a:t>
            </a:r>
          </a:p>
        </p:txBody>
      </p:sp>
    </p:spTree>
    <p:extLst>
      <p:ext uri="{BB962C8B-B14F-4D97-AF65-F5344CB8AC3E}">
        <p14:creationId xmlns:p14="http://schemas.microsoft.com/office/powerpoint/2010/main" xmlns="" val="225661130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6" grpId="0" animBg="1"/>
      <p:bldP spid="7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3719031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Abstract Mill-ness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0627" y="1615171"/>
            <a:ext cx="65" cy="145480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599" y="1645920"/>
            <a:ext cx="79425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 is a family of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member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CPUs sharing an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abstract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operation set and micro-architecture.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1530627" y="2753833"/>
            <a:ext cx="7772400" cy="4114800"/>
            <a:chOff x="1530627" y="2753833"/>
            <a:chExt cx="7783493" cy="4136066"/>
          </a:xfrm>
        </p:grpSpPr>
        <p:sp>
          <p:nvSpPr>
            <p:cNvPr id="4" name="TextBox 3"/>
            <p:cNvSpPr txBox="1"/>
            <p:nvPr/>
          </p:nvSpPr>
          <p:spPr>
            <a:xfrm>
              <a:off x="7486376" y="2839141"/>
              <a:ext cx="182774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abstract Mill</a:t>
              </a:r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1530627" y="2753833"/>
              <a:ext cx="6837195" cy="4136066"/>
              <a:chOff x="1530627" y="2753833"/>
              <a:chExt cx="6837195" cy="4136066"/>
            </a:xfrm>
          </p:grpSpPr>
          <p:sp>
            <p:nvSpPr>
              <p:cNvPr id="2" name="Oval 1"/>
              <p:cNvSpPr/>
              <p:nvPr/>
            </p:nvSpPr>
            <p:spPr>
              <a:xfrm>
                <a:off x="1530627" y="2753833"/>
                <a:ext cx="6837195" cy="4136066"/>
              </a:xfrm>
              <a:prstGeom prst="ellipse">
                <a:avLst/>
              </a:prstGeom>
              <a:noFill/>
              <a:ln w="3175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2169043" y="3508743"/>
                <a:ext cx="3593804" cy="1137685"/>
              </a:xfrm>
              <a:prstGeom prst="ellipse">
                <a:avLst/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operation set</a:t>
                </a:r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4449169" y="4954770"/>
                <a:ext cx="3359889" cy="1158949"/>
              </a:xfrm>
              <a:prstGeom prst="ellipse">
                <a:avLst/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micro-architecture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141667477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8586E-6 -2.28758E-6 L -0.2399 -0.15911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995" y="-79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8691034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Specifications make concrete from abstract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0627" y="1615171"/>
            <a:ext cx="65" cy="145480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599" y="1645920"/>
            <a:ext cx="79425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 is a family of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member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CPUs sharing an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abstract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operation set and micro-architecture.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1084058" y="2537215"/>
            <a:ext cx="3822402" cy="2057400"/>
            <a:chOff x="1530627" y="2753833"/>
            <a:chExt cx="7599391" cy="4136066"/>
          </a:xfrm>
        </p:grpSpPr>
        <p:sp>
          <p:nvSpPr>
            <p:cNvPr id="4" name="TextBox 3"/>
            <p:cNvSpPr txBox="1"/>
            <p:nvPr/>
          </p:nvSpPr>
          <p:spPr>
            <a:xfrm>
              <a:off x="7359538" y="2796390"/>
              <a:ext cx="1770480" cy="520544"/>
            </a:xfrm>
            <a:prstGeom prst="rect">
              <a:avLst/>
            </a:prstGeom>
            <a:noFill/>
            <a:ln w="2222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abstract Mill</a:t>
              </a:r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1530627" y="2753833"/>
              <a:ext cx="6837195" cy="4136066"/>
              <a:chOff x="1530627" y="2753833"/>
              <a:chExt cx="6837195" cy="4136066"/>
            </a:xfrm>
          </p:grpSpPr>
          <p:sp>
            <p:nvSpPr>
              <p:cNvPr id="2" name="Oval 1"/>
              <p:cNvSpPr/>
              <p:nvPr/>
            </p:nvSpPr>
            <p:spPr>
              <a:xfrm>
                <a:off x="1530627" y="2753833"/>
                <a:ext cx="6837195" cy="4136066"/>
              </a:xfrm>
              <a:prstGeom prst="ellipse">
                <a:avLst/>
              </a:prstGeom>
              <a:noFill/>
              <a:ln w="22225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2169043" y="3508743"/>
                <a:ext cx="3593804" cy="1137685"/>
              </a:xfrm>
              <a:prstGeom prst="ellipse">
                <a:avLst/>
              </a:prstGeom>
              <a:noFill/>
              <a:ln w="22225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12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operation set</a:t>
                </a:r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4449169" y="4954770"/>
                <a:ext cx="3359889" cy="1158949"/>
              </a:xfrm>
              <a:prstGeom prst="ellipse">
                <a:avLst/>
              </a:prstGeom>
              <a:noFill/>
              <a:ln w="22225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12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micro-architecture</a:t>
                </a:r>
              </a:p>
            </p:txBody>
          </p:sp>
        </p:grpSp>
      </p:grpSp>
      <p:sp>
        <p:nvSpPr>
          <p:cNvPr id="9" name="Oval 8"/>
          <p:cNvSpPr/>
          <p:nvPr/>
        </p:nvSpPr>
        <p:spPr>
          <a:xfrm>
            <a:off x="4970258" y="4594615"/>
            <a:ext cx="4343862" cy="2316548"/>
          </a:xfrm>
          <a:prstGeom prst="ellipse">
            <a:avLst/>
          </a:prstGeom>
          <a:noFill/>
          <a:ln w="317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4079728" y="4508205"/>
            <a:ext cx="1130225" cy="616688"/>
          </a:xfrm>
          <a:prstGeom prst="straightConnector1">
            <a:avLst/>
          </a:prstGeom>
          <a:ln w="50800">
            <a:solidFill>
              <a:srgbClr val="FFFF00"/>
            </a:solidFill>
            <a:prstDash val="sys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133908" y="3944563"/>
            <a:ext cx="15523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oncrete Mill chips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664264" y="5852160"/>
            <a:ext cx="1371600" cy="36576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Crimson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766560" y="5120640"/>
            <a:ext cx="1645920" cy="4572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Monocore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7442025" y="5638867"/>
            <a:ext cx="1005840" cy="1015663"/>
            <a:chOff x="7142189" y="5723526"/>
            <a:chExt cx="1005840" cy="1015663"/>
          </a:xfrm>
        </p:grpSpPr>
        <p:sp>
          <p:nvSpPr>
            <p:cNvPr id="17" name="TextBox 16"/>
            <p:cNvSpPr txBox="1"/>
            <p:nvPr/>
          </p:nvSpPr>
          <p:spPr>
            <a:xfrm>
              <a:off x="7230069" y="5723526"/>
              <a:ext cx="824265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000" cap="small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...</a:t>
              </a: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7142189" y="6241312"/>
              <a:ext cx="1005840" cy="36576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2886274" y="4889807"/>
            <a:ext cx="20345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specifications</a:t>
            </a:r>
          </a:p>
        </p:txBody>
      </p:sp>
    </p:spTree>
    <p:extLst>
      <p:ext uri="{BB962C8B-B14F-4D97-AF65-F5344CB8AC3E}">
        <p14:creationId xmlns:p14="http://schemas.microsoft.com/office/powerpoint/2010/main" xmlns="" val="356763028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4" grpId="0"/>
      <p:bldP spid="15" grpId="0" animBg="1"/>
      <p:bldP spid="16" grpId="0" animBg="1"/>
      <p:bldP spid="21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6659067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Why specification/c</a:t>
            </a: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onfiguration?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0627" y="1615171"/>
            <a:ext cx="65" cy="145480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1645920"/>
            <a:ext cx="70281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Creating a CPU by hand is fabulously expensive.</a:t>
            </a:r>
            <a:endParaRPr lang="en-US" sz="2400" i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2286000"/>
            <a:ext cx="75920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Much of CPU implementation is repetitive, error-prone, tedious and wasteful.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3291840"/>
            <a:ext cx="77621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Often the design winds up sub-optimal because it’s too much trouble to change it yet again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4389120"/>
            <a:ext cx="78365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 team knew it lacked the resources to implement – and re-implement – a moving target from scratch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03120" y="5394960"/>
            <a:ext cx="58096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 we got the software to do it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68880" y="6035040"/>
            <a:ext cx="590020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can address multiple markets efficiently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fast pivots for new chips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economy for company and customers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6309360"/>
            <a:ext cx="13035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Result:</a:t>
            </a:r>
          </a:p>
        </p:txBody>
      </p:sp>
    </p:spTree>
    <p:extLst>
      <p:ext uri="{BB962C8B-B14F-4D97-AF65-F5344CB8AC3E}">
        <p14:creationId xmlns:p14="http://schemas.microsoft.com/office/powerpoint/2010/main" xmlns="" val="146436466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6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2" grpId="0"/>
      <p:bldP spid="2" grpId="1"/>
      <p:bldP spid="4" grpId="0"/>
      <p:bldP spid="4" grpId="1"/>
      <p:bldP spid="5" grpId="0"/>
      <p:bldP spid="5" grpId="1"/>
      <p:bldP spid="6" grpId="0"/>
      <p:bldP spid="6" grpId="1"/>
      <p:bldP spid="7" grpId="0" uiExpand="1" build="allAtOnce"/>
      <p:bldP spid="8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3946850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Concrete Mill chips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0627" y="1615171"/>
            <a:ext cx="65" cy="145480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599" y="1645920"/>
            <a:ext cx="79425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Each concrete chip is specified as a set of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components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including cores, caches, memory controllers, etc.</a:t>
            </a:r>
            <a:endParaRPr lang="en-US" sz="2400" i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4970258" y="4594615"/>
            <a:ext cx="4343862" cy="2316548"/>
          </a:xfrm>
          <a:prstGeom prst="ellipse">
            <a:avLst/>
          </a:prstGeom>
          <a:noFill/>
          <a:ln w="317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664264" y="5852160"/>
            <a:ext cx="1371600" cy="36576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Crimson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766560" y="5120640"/>
            <a:ext cx="1645920" cy="4572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Monocore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7442025" y="5638867"/>
            <a:ext cx="1005840" cy="1015663"/>
            <a:chOff x="7142189" y="5723526"/>
            <a:chExt cx="1005840" cy="1015663"/>
          </a:xfrm>
        </p:grpSpPr>
        <p:sp>
          <p:nvSpPr>
            <p:cNvPr id="17" name="TextBox 16"/>
            <p:cNvSpPr txBox="1"/>
            <p:nvPr/>
          </p:nvSpPr>
          <p:spPr>
            <a:xfrm>
              <a:off x="7230069" y="5723526"/>
              <a:ext cx="824265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000" cap="small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...</a:t>
              </a: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7142189" y="6241312"/>
              <a:ext cx="1005840" cy="36576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8133908" y="3944563"/>
            <a:ext cx="15523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oncrete Mill chips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77440" y="3108960"/>
            <a:ext cx="18517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“Crimson” chip</a:t>
            </a:r>
          </a:p>
        </p:txBody>
      </p:sp>
    </p:spTree>
    <p:extLst>
      <p:ext uri="{BB962C8B-B14F-4D97-AF65-F5344CB8AC3E}">
        <p14:creationId xmlns:p14="http://schemas.microsoft.com/office/powerpoint/2010/main" xmlns="" val="114702930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3131E-6 1.96078E-6 L -0.14062 -0.20977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39" y="-10498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5" grpId="0" uiExpand="1" build="allAtOnce" animBg="1"/>
      <p:bldP spid="15" grpId="1" uiExpand="1" build="allAtOnce" animBg="1"/>
      <p:bldP spid="16" grpId="0" animBg="1"/>
      <p:bldP spid="21" grpId="1"/>
      <p:bldP spid="11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3946850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Concrete Mill chips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0627" y="1615171"/>
            <a:ext cx="65" cy="145480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377440" y="4023360"/>
            <a:ext cx="1371600" cy="793189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Copper core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6570928" y="4189231"/>
            <a:ext cx="1005840" cy="1015663"/>
            <a:chOff x="7142189" y="5723526"/>
            <a:chExt cx="1005840" cy="1015663"/>
          </a:xfrm>
        </p:grpSpPr>
        <p:sp>
          <p:nvSpPr>
            <p:cNvPr id="17" name="TextBox 16"/>
            <p:cNvSpPr txBox="1"/>
            <p:nvPr/>
          </p:nvSpPr>
          <p:spPr>
            <a:xfrm>
              <a:off x="7230069" y="5723526"/>
              <a:ext cx="824265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000" cap="small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...</a:t>
              </a: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7142189" y="6241312"/>
              <a:ext cx="1005840" cy="36576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377440" y="3108960"/>
            <a:ext cx="18517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“Crimson” chip</a:t>
            </a:r>
          </a:p>
        </p:txBody>
      </p:sp>
      <p:sp>
        <p:nvSpPr>
          <p:cNvPr id="2" name="Rectangle 1"/>
          <p:cNvSpPr/>
          <p:nvPr/>
        </p:nvSpPr>
        <p:spPr>
          <a:xfrm>
            <a:off x="2137149" y="3657600"/>
            <a:ext cx="5550191" cy="1509823"/>
          </a:xfrm>
          <a:prstGeom prst="rect">
            <a:avLst/>
          </a:prstGeom>
          <a:noFill/>
          <a:ln w="508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023360" y="4023360"/>
            <a:ext cx="1371600" cy="793189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Silver core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669280" y="3931920"/>
            <a:ext cx="1322972" cy="4572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aches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766560" y="3108960"/>
            <a:ext cx="17652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“Copper” core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371599" y="1645920"/>
            <a:ext cx="79425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Each concrete chip is specified as a set of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components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including cores, caches, memory controllers, etc.</a:t>
            </a:r>
            <a:endParaRPr lang="en-US" sz="2400" i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5502227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4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1414E-6 2.54902E-6 L 0.15956 0.1037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70" y="5188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  <p:bldP spid="15" grpId="2" uiExpand="1" build="allAtOnce" animBg="1"/>
      <p:bldP spid="11" grpId="0"/>
      <p:bldP spid="2" grpId="0" animBg="1"/>
      <p:bldP spid="14" grpId="0" animBg="1"/>
      <p:bldP spid="14" grpId="1" animBg="1"/>
      <p:bldP spid="18" grpId="0" animBg="1"/>
      <p:bldP spid="18" grpId="1" animBg="1"/>
      <p:bldP spid="5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3970126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lvl="0" hangingPunct="0"/>
            <a:r>
              <a:rPr lang="en-US" sz="32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Concrete Mill 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cores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0627" y="1615171"/>
            <a:ext cx="65" cy="145480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6259274" y="5738743"/>
            <a:ext cx="1005840" cy="1015663"/>
            <a:chOff x="7142189" y="5723526"/>
            <a:chExt cx="1005840" cy="1015663"/>
          </a:xfrm>
        </p:grpSpPr>
        <p:sp>
          <p:nvSpPr>
            <p:cNvPr id="17" name="TextBox 16"/>
            <p:cNvSpPr txBox="1"/>
            <p:nvPr/>
          </p:nvSpPr>
          <p:spPr>
            <a:xfrm>
              <a:off x="7230069" y="5723526"/>
              <a:ext cx="824265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000" cap="small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...</a:t>
              </a: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7142189" y="6241312"/>
              <a:ext cx="1005840" cy="36576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1898303" y="3602316"/>
            <a:ext cx="5522976" cy="3168116"/>
          </a:xfrm>
          <a:prstGeom prst="rect">
            <a:avLst/>
          </a:prstGeom>
          <a:noFill/>
          <a:ln w="508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762194" y="3098391"/>
            <a:ext cx="17652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“Copper” core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216532" y="4004582"/>
            <a:ext cx="2149195" cy="1066800"/>
            <a:chOff x="2681530" y="3855720"/>
            <a:chExt cx="2149195" cy="1066800"/>
          </a:xfrm>
        </p:grpSpPr>
        <p:sp>
          <p:nvSpPr>
            <p:cNvPr id="23" name="Rectangle 22"/>
            <p:cNvSpPr/>
            <p:nvPr/>
          </p:nvSpPr>
          <p:spPr>
            <a:xfrm>
              <a:off x="2681530" y="3855720"/>
              <a:ext cx="1539595" cy="457200"/>
            </a:xfrm>
            <a:prstGeom prst="rect">
              <a:avLst/>
            </a:prstGeom>
            <a:solidFill>
              <a:srgbClr val="070E97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833930" y="4008120"/>
              <a:ext cx="1539595" cy="457200"/>
            </a:xfrm>
            <a:prstGeom prst="rect">
              <a:avLst/>
            </a:prstGeom>
            <a:solidFill>
              <a:srgbClr val="070E97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2986330" y="4160520"/>
              <a:ext cx="1539595" cy="457200"/>
            </a:xfrm>
            <a:prstGeom prst="rect">
              <a:avLst/>
            </a:prstGeom>
            <a:solidFill>
              <a:srgbClr val="070E97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138730" y="4312920"/>
              <a:ext cx="1539595" cy="457200"/>
            </a:xfrm>
            <a:prstGeom prst="rect">
              <a:avLst/>
            </a:prstGeom>
            <a:solidFill>
              <a:srgbClr val="070E97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291130" y="4465320"/>
              <a:ext cx="1539595" cy="457200"/>
            </a:xfrm>
            <a:prstGeom prst="rect">
              <a:avLst/>
            </a:prstGeom>
            <a:solidFill>
              <a:srgbClr val="070E97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err="1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specRegs</a:t>
              </a:r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4598935" y="3924482"/>
            <a:ext cx="1844395" cy="762000"/>
            <a:chOff x="5020771" y="3866334"/>
            <a:chExt cx="1844395" cy="762000"/>
          </a:xfrm>
        </p:grpSpPr>
        <p:sp>
          <p:nvSpPr>
            <p:cNvPr id="28" name="Rectangle 27"/>
            <p:cNvSpPr/>
            <p:nvPr/>
          </p:nvSpPr>
          <p:spPr>
            <a:xfrm>
              <a:off x="5020771" y="3866334"/>
              <a:ext cx="1539595" cy="457200"/>
            </a:xfrm>
            <a:prstGeom prst="rect">
              <a:avLst/>
            </a:prstGeom>
            <a:solidFill>
              <a:srgbClr val="070E97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5173171" y="4018734"/>
              <a:ext cx="1539595" cy="457200"/>
            </a:xfrm>
            <a:prstGeom prst="rect">
              <a:avLst/>
            </a:prstGeom>
            <a:solidFill>
              <a:srgbClr val="070E97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325571" y="4171134"/>
              <a:ext cx="1539595" cy="457200"/>
            </a:xfrm>
            <a:prstGeom prst="rect">
              <a:avLst/>
            </a:prstGeom>
            <a:solidFill>
              <a:srgbClr val="070E97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caches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416334" y="5479012"/>
            <a:ext cx="1139990" cy="914400"/>
            <a:chOff x="2833930" y="4008120"/>
            <a:chExt cx="1996795" cy="914400"/>
          </a:xfrm>
        </p:grpSpPr>
        <p:sp>
          <p:nvSpPr>
            <p:cNvPr id="33" name="Rectangle 32"/>
            <p:cNvSpPr/>
            <p:nvPr/>
          </p:nvSpPr>
          <p:spPr>
            <a:xfrm>
              <a:off x="2833930" y="4008120"/>
              <a:ext cx="1539595" cy="457200"/>
            </a:xfrm>
            <a:prstGeom prst="rect">
              <a:avLst/>
            </a:prstGeom>
            <a:solidFill>
              <a:srgbClr val="070E97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2986330" y="4160520"/>
              <a:ext cx="1539595" cy="457200"/>
            </a:xfrm>
            <a:prstGeom prst="rect">
              <a:avLst/>
            </a:prstGeom>
            <a:solidFill>
              <a:srgbClr val="070E97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3138730" y="4312920"/>
              <a:ext cx="1539595" cy="457200"/>
            </a:xfrm>
            <a:prstGeom prst="rect">
              <a:avLst/>
            </a:prstGeom>
            <a:solidFill>
              <a:srgbClr val="070E97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3291130" y="4465320"/>
              <a:ext cx="1539595" cy="457200"/>
            </a:xfrm>
            <a:prstGeom prst="rect">
              <a:avLst/>
            </a:prstGeom>
            <a:solidFill>
              <a:srgbClr val="070E97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ALUs</a:t>
              </a:r>
            </a:p>
          </p:txBody>
        </p:sp>
      </p:grpSp>
      <p:sp>
        <p:nvSpPr>
          <p:cNvPr id="37" name="Rectangle 36"/>
          <p:cNvSpPr/>
          <p:nvPr/>
        </p:nvSpPr>
        <p:spPr>
          <a:xfrm>
            <a:off x="5709682" y="5019922"/>
            <a:ext cx="1101260" cy="4572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Belt</a:t>
            </a:r>
          </a:p>
        </p:txBody>
      </p:sp>
      <p:grpSp>
        <p:nvGrpSpPr>
          <p:cNvPr id="40" name="Group 39"/>
          <p:cNvGrpSpPr/>
          <p:nvPr/>
        </p:nvGrpSpPr>
        <p:grpSpPr>
          <a:xfrm>
            <a:off x="4017687" y="5686046"/>
            <a:ext cx="1691995" cy="597800"/>
            <a:chOff x="5173171" y="4030534"/>
            <a:chExt cx="1691995" cy="597800"/>
          </a:xfrm>
        </p:grpSpPr>
        <p:sp>
          <p:nvSpPr>
            <p:cNvPr id="42" name="Rectangle 41"/>
            <p:cNvSpPr/>
            <p:nvPr/>
          </p:nvSpPr>
          <p:spPr>
            <a:xfrm>
              <a:off x="5173171" y="4030534"/>
              <a:ext cx="1539595" cy="457200"/>
            </a:xfrm>
            <a:prstGeom prst="rect">
              <a:avLst/>
            </a:prstGeom>
            <a:solidFill>
              <a:srgbClr val="070E97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325571" y="4171134"/>
              <a:ext cx="1539595" cy="457200"/>
            </a:xfrm>
            <a:prstGeom prst="rect">
              <a:avLst/>
            </a:prstGeom>
            <a:solidFill>
              <a:srgbClr val="070E97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decoders</a:t>
              </a:r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1371599" y="1645920"/>
            <a:ext cx="79425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component cores in turn specify still more nested components.</a:t>
            </a:r>
            <a:endParaRPr lang="en-US" sz="2400" i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8242246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75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25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4768678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Recursive specification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55712" y="4271219"/>
            <a:ext cx="20414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Apologies to Jonathan Swift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367222" y="2604976"/>
            <a:ext cx="5562741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Big parts have little parts,</a:t>
            </a:r>
          </a:p>
          <a:p>
            <a:r>
              <a:rPr lang="en-US" sz="28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within each to excite </a:t>
            </a:r>
            <a:r>
              <a:rPr lang="en-US" sz="28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’</a:t>
            </a:r>
            <a:r>
              <a:rPr lang="en-US" sz="2800" i="1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28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en-US" sz="28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and little parts have smaller parts,</a:t>
            </a:r>
          </a:p>
          <a:p>
            <a:r>
              <a:rPr lang="en-US" sz="28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and so ad infinitum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498650" y="5752214"/>
            <a:ext cx="48678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It’s components, all the way down!</a:t>
            </a:r>
          </a:p>
        </p:txBody>
      </p:sp>
    </p:spTree>
    <p:extLst>
      <p:ext uri="{BB962C8B-B14F-4D97-AF65-F5344CB8AC3E}">
        <p14:creationId xmlns:p14="http://schemas.microsoft.com/office/powerpoint/2010/main" xmlns="" val="211365351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6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6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4790670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Component parameters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599" y="1645920"/>
            <a:ext cx="75278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Components have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parameters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to define their function.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2633708" y="2349457"/>
            <a:ext cx="1445165" cy="914408"/>
            <a:chOff x="1669312" y="2690029"/>
            <a:chExt cx="1445165" cy="914408"/>
          </a:xfrm>
        </p:grpSpPr>
        <p:sp>
          <p:nvSpPr>
            <p:cNvPr id="4" name="Rectangle 3"/>
            <p:cNvSpPr/>
            <p:nvPr/>
          </p:nvSpPr>
          <p:spPr>
            <a:xfrm>
              <a:off x="1669312" y="3094074"/>
              <a:ext cx="1445165" cy="510363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size = 16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669312" y="2690029"/>
              <a:ext cx="68159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belt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5720313" y="2531124"/>
            <a:ext cx="2723823" cy="2044175"/>
            <a:chOff x="1775634" y="3955306"/>
            <a:chExt cx="2723823" cy="2044175"/>
          </a:xfrm>
        </p:grpSpPr>
        <p:sp>
          <p:nvSpPr>
            <p:cNvPr id="9" name="Rectangle 8"/>
            <p:cNvSpPr/>
            <p:nvPr/>
          </p:nvSpPr>
          <p:spPr>
            <a:xfrm>
              <a:off x="1775634" y="4368265"/>
              <a:ext cx="2723823" cy="1631216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bank count = 4</a:t>
              </a:r>
            </a:p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line width = 64</a:t>
              </a:r>
            </a:p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evict policy = LRU</a:t>
              </a:r>
            </a:p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way count = 4</a:t>
              </a:r>
            </a:p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 …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776184" y="3955306"/>
              <a:ext cx="100700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cache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1811519" y="3648334"/>
            <a:ext cx="3288080" cy="1434797"/>
            <a:chOff x="5651374" y="3441299"/>
            <a:chExt cx="3288080" cy="1434797"/>
          </a:xfrm>
        </p:grpSpPr>
        <p:sp>
          <p:nvSpPr>
            <p:cNvPr id="12" name="Rectangle 11"/>
            <p:cNvSpPr/>
            <p:nvPr/>
          </p:nvSpPr>
          <p:spPr>
            <a:xfrm>
              <a:off x="5651374" y="3860433"/>
              <a:ext cx="3288080" cy="1015663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exit table size = 2048</a:t>
              </a:r>
            </a:p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latency = 2</a:t>
              </a:r>
            </a:p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…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651374" y="3441299"/>
              <a:ext cx="13837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predictor</a:t>
              </a: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1371599" y="5623794"/>
            <a:ext cx="76341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Components of the same kind but different parameter values can be collected in palettes for reuse in designing other Mills.</a:t>
            </a:r>
          </a:p>
        </p:txBody>
      </p:sp>
    </p:spTree>
    <p:extLst>
      <p:ext uri="{BB962C8B-B14F-4D97-AF65-F5344CB8AC3E}">
        <p14:creationId xmlns:p14="http://schemas.microsoft.com/office/powerpoint/2010/main" xmlns="" val="417816786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Instruc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 rot="600600">
            <a:off x="3007109" y="4779505"/>
            <a:ext cx="4693790" cy="1207598"/>
          </a:xfrm>
          <a:prstGeom prst="rect">
            <a:avLst/>
          </a:prstGeom>
          <a:noFill/>
          <a:ln w="54720">
            <a:solidFill>
              <a:srgbClr val="0000FF"/>
            </a:solidFill>
            <a:prstDash val="solid"/>
          </a:ln>
        </p:spPr>
        <p:txBody>
          <a:bodyPr vert="horz" wrap="none" lIns="27360" tIns="27360" rIns="27360" bIns="2736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4800" b="1" i="0" u="none" strike="noStrike" dirty="0">
                <a:ln>
                  <a:noFill/>
                </a:ln>
                <a:solidFill>
                  <a:srgbClr val="0000FF"/>
                </a:solidFill>
                <a:latin typeface="Arial" pitchFamily="34"/>
                <a:ea typeface="Tahoma" pitchFamily="2"/>
                <a:cs typeface="Tahoma" pitchFamily="2"/>
              </a:rPr>
              <a:t>addsx(b2, b5)</a:t>
            </a:r>
          </a:p>
        </p:txBody>
      </p:sp>
      <p:sp>
        <p:nvSpPr>
          <p:cNvPr id="3" name="Straight Connector 2"/>
          <p:cNvSpPr/>
          <p:nvPr/>
        </p:nvSpPr>
        <p:spPr>
          <a:xfrm flipH="1" flipV="1">
            <a:off x="5252532" y="2760382"/>
            <a:ext cx="203016" cy="1189099"/>
          </a:xfrm>
          <a:prstGeom prst="line">
            <a:avLst/>
          </a:prstGeom>
          <a:noFill/>
          <a:ln w="54720">
            <a:solidFill>
              <a:srgbClr val="0000FF"/>
            </a:solidFill>
            <a:prstDash val="solid"/>
            <a:headEnd type="arrow"/>
          </a:ln>
        </p:spPr>
        <p:txBody>
          <a:bodyPr vert="horz" wrap="none" lIns="27360" tIns="27360" rIns="27360" bIns="2736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" name="Straight Connector 3"/>
          <p:cNvSpPr/>
          <p:nvPr/>
        </p:nvSpPr>
        <p:spPr>
          <a:xfrm flipV="1">
            <a:off x="1615142" y="4963582"/>
            <a:ext cx="1630950" cy="909398"/>
          </a:xfrm>
          <a:prstGeom prst="line">
            <a:avLst/>
          </a:prstGeom>
          <a:noFill/>
          <a:ln w="54720">
            <a:solidFill>
              <a:srgbClr val="0000FF"/>
            </a:solidFill>
            <a:prstDash val="solid"/>
            <a:tailEnd type="arrow"/>
          </a:ln>
        </p:spPr>
        <p:txBody>
          <a:bodyPr vert="horz" wrap="none" lIns="27360" tIns="27360" rIns="27360" bIns="2736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Straight Connector 4"/>
          <p:cNvSpPr/>
          <p:nvPr/>
        </p:nvSpPr>
        <p:spPr>
          <a:xfrm>
            <a:off x="7869096" y="4124479"/>
            <a:ext cx="1256901" cy="384405"/>
          </a:xfrm>
          <a:prstGeom prst="line">
            <a:avLst/>
          </a:prstGeom>
          <a:noFill/>
          <a:ln w="54720">
            <a:solidFill>
              <a:srgbClr val="0000FF"/>
            </a:solidFill>
            <a:prstDash val="solid"/>
            <a:tailEnd type="arrow"/>
          </a:ln>
        </p:spPr>
        <p:txBody>
          <a:bodyPr vert="horz" wrap="none" lIns="27360" tIns="27360" rIns="27360" bIns="2736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6" name="Straight Connector 5"/>
          <p:cNvSpPr/>
          <p:nvPr/>
        </p:nvSpPr>
        <p:spPr>
          <a:xfrm flipH="1" flipV="1">
            <a:off x="629887" y="3599114"/>
            <a:ext cx="2514877" cy="769919"/>
          </a:xfrm>
          <a:prstGeom prst="line">
            <a:avLst/>
          </a:prstGeom>
          <a:noFill/>
          <a:ln w="54720">
            <a:solidFill>
              <a:srgbClr val="0000FF"/>
            </a:solidFill>
            <a:prstDash val="solid"/>
            <a:tailEnd type="arrow"/>
          </a:ln>
        </p:spPr>
        <p:txBody>
          <a:bodyPr vert="horz" wrap="none" lIns="27360" tIns="27360" rIns="27360" bIns="2736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0137" y="731520"/>
            <a:ext cx="4227952" cy="564193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vert="horz" wrap="none" lIns="91440" tIns="45720" rIns="91440" bIns="4572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Mill Architecture</a:t>
            </a:r>
          </a:p>
        </p:txBody>
      </p:sp>
      <p:sp>
        <p:nvSpPr>
          <p:cNvPr id="8" name="Rectangle 7"/>
          <p:cNvSpPr/>
          <p:nvPr/>
        </p:nvSpPr>
        <p:spPr>
          <a:xfrm>
            <a:off x="600287" y="2412887"/>
            <a:ext cx="9126715" cy="4291942"/>
          </a:xfrm>
          <a:prstGeom prst="rect">
            <a:avLst/>
          </a:prstGeom>
          <a:solidFill>
            <a:srgbClr val="070E97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71600" y="1554480"/>
            <a:ext cx="7851252" cy="682174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4000" b="1" dirty="0" smtClean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Specification and configuration</a:t>
            </a:r>
            <a:endParaRPr lang="en-US" sz="2400" b="1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03120" y="2468880"/>
            <a:ext cx="3196901" cy="505267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800" b="1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New </a:t>
            </a:r>
            <a:r>
              <a:rPr lang="en-US" sz="2800" b="1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with </a:t>
            </a:r>
            <a:r>
              <a:rPr lang="en-US" sz="2800" b="1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the Mill: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795443" y="3187337"/>
            <a:ext cx="6087307" cy="3336491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dirty="0" smtClean="0">
                <a:solidFill>
                  <a:srgbClr val="FFFF00"/>
                </a:solidFill>
                <a:ea typeface="Tahoma" pitchFamily="2"/>
                <a:cs typeface="Tahoma" pitchFamily="2"/>
              </a:rPr>
              <a:t>Family members built from specifications</a:t>
            </a:r>
            <a:endParaRPr lang="en-US" sz="2400" i="0" u="none" strike="noStrike" dirty="0" smtClean="0">
              <a:ln>
                <a:noFill/>
              </a:ln>
              <a:solidFill>
                <a:srgbClr val="FFFF00"/>
              </a:solidFill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dirty="0">
                <a:solidFill>
                  <a:srgbClr val="FFFF00"/>
                </a:solidFill>
                <a:ea typeface="Tahoma" pitchFamily="2"/>
                <a:cs typeface="Tahoma" pitchFamily="2"/>
              </a:rPr>
              <a:t>	</a:t>
            </a:r>
            <a:r>
              <a:rPr lang="en-US" sz="2000" i="1" dirty="0" smtClean="0">
                <a:solidFill>
                  <a:srgbClr val="FFFF00"/>
                </a:solidFill>
                <a:ea typeface="Tahoma" pitchFamily="2"/>
                <a:cs typeface="Tahoma" pitchFamily="2"/>
              </a:rPr>
              <a:t>Reusable components</a:t>
            </a:r>
            <a:endParaRPr lang="en-US" sz="2000" i="1" dirty="0">
              <a:solidFill>
                <a:srgbClr val="FFFF00"/>
              </a:solidFill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dirty="0" smtClean="0">
                <a:solidFill>
                  <a:srgbClr val="FFFF00"/>
                </a:solidFill>
                <a:ea typeface="Tahoma" pitchFamily="2"/>
                <a:cs typeface="Tahoma" pitchFamily="2"/>
              </a:rPr>
              <a:t>Instruction set built by composing attributes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i="0" u="none" strike="noStrike" dirty="0">
                <a:ln>
                  <a:noFill/>
                </a:ln>
                <a:solidFill>
                  <a:srgbClr val="FFFF00"/>
                </a:solidFill>
                <a:ea typeface="Tahoma" pitchFamily="2"/>
                <a:cs typeface="Tahoma" pitchFamily="2"/>
              </a:rPr>
              <a:t>	</a:t>
            </a:r>
            <a:r>
              <a:rPr lang="en-US" sz="2000" i="1" dirty="0" smtClean="0">
                <a:solidFill>
                  <a:srgbClr val="FFFF00"/>
                </a:solidFill>
                <a:ea typeface="Tahoma" pitchFamily="2"/>
                <a:cs typeface="Tahoma" pitchFamily="2"/>
              </a:rPr>
              <a:t>Fully regular instruction set</a:t>
            </a:r>
            <a:endParaRPr lang="en-US" sz="2000" i="1" u="none" strike="noStrike" dirty="0" smtClean="0">
              <a:ln>
                <a:noFill/>
              </a:ln>
              <a:solidFill>
                <a:srgbClr val="FFFF00"/>
              </a:solidFill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dirty="0" smtClean="0">
                <a:solidFill>
                  <a:srgbClr val="FFFF00"/>
                </a:solidFill>
                <a:ea typeface="Tahoma" pitchFamily="2"/>
                <a:cs typeface="Tahoma" pitchFamily="2"/>
              </a:rPr>
              <a:t>Mechanically generated bit-level encoding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i="0" u="none" strike="noStrike" dirty="0">
                <a:ln>
                  <a:noFill/>
                </a:ln>
                <a:solidFill>
                  <a:srgbClr val="FFFF00"/>
                </a:solidFill>
                <a:ea typeface="Tahoma" pitchFamily="2"/>
                <a:cs typeface="Tahoma" pitchFamily="2"/>
              </a:rPr>
              <a:t>	</a:t>
            </a:r>
            <a:r>
              <a:rPr lang="en-US" sz="2000" i="1" u="none" strike="noStrike" dirty="0" smtClean="0">
                <a:ln>
                  <a:noFill/>
                </a:ln>
                <a:solidFill>
                  <a:srgbClr val="FFFF00"/>
                </a:solidFill>
                <a:ea typeface="Tahoma" pitchFamily="2"/>
                <a:cs typeface="Tahoma" pitchFamily="2"/>
              </a:rPr>
              <a:t>Entropy-optimal encoding throughout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dirty="0" smtClean="0">
                <a:solidFill>
                  <a:srgbClr val="FFFF00"/>
                </a:solidFill>
                <a:ea typeface="Tahoma" pitchFamily="2"/>
                <a:cs typeface="Tahoma" pitchFamily="2"/>
              </a:rPr>
              <a:t>Configuration-specific generated tool sets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i="1" u="none" strike="noStrike" dirty="0">
                <a:ln>
                  <a:noFill/>
                </a:ln>
                <a:solidFill>
                  <a:srgbClr val="FFFF00"/>
                </a:solidFill>
                <a:ea typeface="Tahoma" pitchFamily="2"/>
                <a:cs typeface="Tahoma" pitchFamily="2"/>
              </a:rPr>
              <a:t>	</a:t>
            </a:r>
            <a:r>
              <a:rPr lang="en-US" sz="2000" i="1" u="none" strike="noStrike" dirty="0" err="1" smtClean="0">
                <a:ln>
                  <a:noFill/>
                </a:ln>
                <a:solidFill>
                  <a:srgbClr val="FFFF00"/>
                </a:solidFill>
                <a:ea typeface="Tahoma" pitchFamily="2"/>
                <a:cs typeface="Tahoma" pitchFamily="2"/>
              </a:rPr>
              <a:t>Asm</a:t>
            </a:r>
            <a:r>
              <a:rPr lang="en-US" sz="2000" i="1" u="none" strike="noStrike" dirty="0" smtClean="0">
                <a:ln>
                  <a:noFill/>
                </a:ln>
                <a:solidFill>
                  <a:srgbClr val="FFFF00"/>
                </a:solidFill>
                <a:ea typeface="Tahoma" pitchFamily="2"/>
                <a:cs typeface="Tahoma" pitchFamily="2"/>
              </a:rPr>
              <a:t>, sim, debugger, compiler, …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dirty="0" smtClean="0">
                <a:solidFill>
                  <a:srgbClr val="FFFF00"/>
                </a:solidFill>
                <a:ea typeface="Tahoma" pitchFamily="2"/>
                <a:cs typeface="Tahoma" pitchFamily="2"/>
              </a:rPr>
              <a:t>Generated hardware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i="1" u="none" strike="noStrike" dirty="0">
                <a:ln>
                  <a:noFill/>
                </a:ln>
                <a:solidFill>
                  <a:srgbClr val="FFFF00"/>
                </a:solidFill>
                <a:ea typeface="Tahoma" pitchFamily="2"/>
                <a:cs typeface="Tahoma" pitchFamily="2"/>
              </a:rPr>
              <a:t>	</a:t>
            </a:r>
            <a:r>
              <a:rPr lang="en-US" sz="2000" i="1" u="none" strike="noStrike" dirty="0" smtClean="0">
                <a:ln>
                  <a:noFill/>
                </a:ln>
                <a:solidFill>
                  <a:srgbClr val="FFFF00"/>
                </a:solidFill>
                <a:ea typeface="Tahoma" pitchFamily="2"/>
                <a:cs typeface="Tahoma" pitchFamily="2"/>
              </a:rPr>
              <a:t>Verilog from specification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4128566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Behind components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597" y="1621654"/>
            <a:ext cx="851668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Behind each component kind is hand-written software: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emulation function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sits in the simulator.</a:t>
            </a:r>
          </a:p>
          <a:p>
            <a:pPr lvl="2"/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It defines what the component does in the machine.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generator function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sits in the generator.</a:t>
            </a:r>
          </a:p>
          <a:p>
            <a:pPr lvl="2"/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It emits the Verilog starting point for hardware.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5465135"/>
            <a:ext cx="80169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emulation function is definitive; if the hardware doesn’t match the simulator then the simulator is right.</a:t>
            </a:r>
          </a:p>
        </p:txBody>
      </p:sp>
    </p:spTree>
    <p:extLst>
      <p:ext uri="{BB962C8B-B14F-4D97-AF65-F5344CB8AC3E}">
        <p14:creationId xmlns:p14="http://schemas.microsoft.com/office/powerpoint/2010/main" xmlns="" val="135891856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3103350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Clock domains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1645920"/>
            <a:ext cx="761999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 sim is event-driven at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pico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-second accuracy.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All components reside in a clock domain. By default sub-components reside in the domain of their parent.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Xtal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components create top-level clock domains.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PLL components link different domains. The ratio registers are in MMIO space for program control.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71600" y="5577840"/>
            <a:ext cx="72294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simulated Mill program can use simulated MMIO to control the simulated hardware and change the simulated clock rate that it itself is running under.</a:t>
            </a:r>
          </a:p>
        </p:txBody>
      </p:sp>
    </p:spTree>
    <p:extLst>
      <p:ext uri="{BB962C8B-B14F-4D97-AF65-F5344CB8AC3E}">
        <p14:creationId xmlns:p14="http://schemas.microsoft.com/office/powerpoint/2010/main" xmlns="" val="51944118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75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75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75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4" dur="75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75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3719736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Memory hierarchy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1645920"/>
            <a:ext cx="78105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Components that derive from the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memLevel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type can be hooked together to model the memory hierarchy.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connections are streams of requests and responses. Each component only deals with the stream. It does not know or care what is on the other end.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streams use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predictive throttling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for congestion control, similar to network message methods.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Streams run at full speed, without handshaking delay.</a:t>
            </a:r>
          </a:p>
        </p:txBody>
      </p:sp>
    </p:spTree>
    <p:extLst>
      <p:ext uri="{BB962C8B-B14F-4D97-AF65-F5344CB8AC3E}">
        <p14:creationId xmlns:p14="http://schemas.microsoft.com/office/powerpoint/2010/main" xmlns="" val="210376205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3216586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Demo: try it out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54372" y="2147777"/>
            <a:ext cx="75713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run sim		-	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ivan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/build/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testAsm.sim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</a:t>
            </a: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4668821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2920864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Other roads…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645920"/>
            <a:ext cx="726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There are other architectures that provide operation specification. These differ significantly from the Mill.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20240" y="2651760"/>
            <a:ext cx="6950942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purpose:	</a:t>
            </a:r>
          </a:p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add special-purpose embedded operations</a:t>
            </a:r>
          </a:p>
          <a:p>
            <a:r>
              <a:rPr lang="en-US" sz="24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form optimal subsets for family members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encoding:</a:t>
            </a:r>
          </a:p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reserved bit patterns, manually selected</a:t>
            </a:r>
          </a:p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automatically generated optimal-entropy 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specification:</a:t>
            </a:r>
          </a:p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one-at-a-time manual process</a:t>
            </a:r>
          </a:p>
          <a:p>
            <a:r>
              <a:rPr lang="en-US" sz="24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pattern-based orthogonal generation</a:t>
            </a:r>
            <a:endParaRPr lang="en-US" sz="2400" i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0323138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3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7" y="731520"/>
            <a:ext cx="2191626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Summary: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50470" y="1536860"/>
            <a:ext cx="15007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Mill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34076" y="3749040"/>
            <a:ext cx="69028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Defines members by component lists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34076" y="2286000"/>
            <a:ext cx="80409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Defines operations by composing attributes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55480" y="2834640"/>
            <a:ext cx="5837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Tool produces cross-product of attributes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55480" y="4297680"/>
            <a:ext cx="56284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Recursive composition – mix and match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34076" y="5120640"/>
            <a:ext cx="81323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Compact notation expresses clock, memory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555481" y="5760720"/>
            <a:ext cx="67024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Says what connects to what, tool creates “how”.</a:t>
            </a:r>
          </a:p>
        </p:txBody>
      </p:sp>
    </p:spTree>
    <p:extLst>
      <p:ext uri="{BB962C8B-B14F-4D97-AF65-F5344CB8AC3E}">
        <p14:creationId xmlns:p14="http://schemas.microsoft.com/office/powerpoint/2010/main" xmlns="" val="20994295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93808" y="1845429"/>
            <a:ext cx="6949001" cy="4744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For technical info about the Mill CPU architecture: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14409" y="2755712"/>
            <a:ext cx="772519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MillComputing.com/docs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14409" y="4101996"/>
            <a:ext cx="7665341" cy="4744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To sign up for future announcements, white papers etc.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96556" y="4941721"/>
            <a:ext cx="850104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MillComputing.com/mailing-list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0137" y="731520"/>
            <a:ext cx="3308919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Shameless plug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8857280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1848455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Caution!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0627" y="1615171"/>
            <a:ext cx="65" cy="145480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4290" y="2476596"/>
            <a:ext cx="7940984" cy="9489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Gross over-simplification!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65030" y="3807889"/>
            <a:ext cx="6461351" cy="23090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sz="2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talk tries to convey an intuitive understanding to the non-specialist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endParaRPr lang="en-US" sz="2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reality is more complicated.</a:t>
            </a:r>
          </a:p>
          <a:p>
            <a:pPr algn="ctr"/>
            <a:endParaRPr lang="en-US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5389292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2738442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Specification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0627" y="1615171"/>
            <a:ext cx="65" cy="145480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2377440"/>
            <a:ext cx="702812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This talk does </a:t>
            </a:r>
            <a:r>
              <a:rPr lang="en-US" sz="4000" i="1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not</a:t>
            </a:r>
            <a:r>
              <a:rPr lang="en-U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describe the Mill architecture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1645920"/>
            <a:ext cx="46522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Unlike other talks in this series…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4114800"/>
            <a:ext cx="742152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It describes how the operation set and particular family member micro-architectures are specified.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It describes, and demonstrates, some of the software tools built from the specifications.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It describes how the specification supports manual creation of Mill hardware.</a:t>
            </a:r>
          </a:p>
        </p:txBody>
      </p:sp>
    </p:spTree>
    <p:extLst>
      <p:ext uri="{BB962C8B-B14F-4D97-AF65-F5344CB8AC3E}">
        <p14:creationId xmlns:p14="http://schemas.microsoft.com/office/powerpoint/2010/main" xmlns="" val="183707876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2738442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Specification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0627" y="1615171"/>
            <a:ext cx="65" cy="145480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2377440"/>
            <a:ext cx="702812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This talk does </a:t>
            </a:r>
            <a:r>
              <a:rPr lang="en-US" sz="4000" i="1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not</a:t>
            </a:r>
            <a:r>
              <a:rPr lang="en-U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describe the Mill architecture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1645920"/>
            <a:ext cx="46522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Unlike other talks in this series…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599" y="4114800"/>
            <a:ext cx="777240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specification tools are for internal use in creation of Mill CPUs; the tools are not intended to be products.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By use of these tools, we can create new Mill chip products more quickly and at lower cost than usual.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intended audience includes tool designers and software developers interested in advanced design.</a:t>
            </a:r>
          </a:p>
        </p:txBody>
      </p:sp>
      <p:sp>
        <p:nvSpPr>
          <p:cNvPr id="2" name="Rectangle 1"/>
          <p:cNvSpPr/>
          <p:nvPr/>
        </p:nvSpPr>
        <p:spPr>
          <a:xfrm>
            <a:off x="1020726" y="1615171"/>
            <a:ext cx="7921255" cy="2361406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6115567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2738442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Specification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0627" y="1615171"/>
            <a:ext cx="65" cy="145480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02434" y="2926080"/>
            <a:ext cx="1188720" cy="4572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abstract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0" y="2926080"/>
            <a:ext cx="3062177" cy="365760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cs typeface="Consolas" panose="020B0609020204030204" pitchFamily="49" charset="0"/>
              </a:rPr>
              <a:t>Mill CPU architecture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" y="4206240"/>
            <a:ext cx="1463040" cy="8229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family members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0400" y="4480560"/>
            <a:ext cx="914400" cy="36576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Tin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0" y="4480560"/>
            <a:ext cx="1261732" cy="36576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Copper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217920" y="4480560"/>
            <a:ext cx="1244011" cy="36576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Silver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863840" y="4480560"/>
            <a:ext cx="914400" cy="36576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Gold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371600" y="1463040"/>
            <a:ext cx="711350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 is a family of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member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CPUs sharing an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abstract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operation set and micro-architecture.</a:t>
            </a: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559217" y="3383280"/>
            <a:ext cx="16150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specification driven</a:t>
            </a:r>
          </a:p>
        </p:txBody>
      </p:sp>
      <p:cxnSp>
        <p:nvCxnSpPr>
          <p:cNvPr id="22" name="Straight Arrow Connector 21"/>
          <p:cNvCxnSpPr>
            <a:stCxn id="4" idx="2"/>
            <a:endCxn id="6" idx="0"/>
          </p:cNvCxnSpPr>
          <p:nvPr/>
        </p:nvCxnSpPr>
        <p:spPr>
          <a:xfrm flipH="1">
            <a:off x="3657600" y="3291840"/>
            <a:ext cx="1531089" cy="1188720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4" idx="2"/>
            <a:endCxn id="9" idx="0"/>
          </p:cNvCxnSpPr>
          <p:nvPr/>
        </p:nvCxnSpPr>
        <p:spPr>
          <a:xfrm>
            <a:off x="5188689" y="3291840"/>
            <a:ext cx="14177" cy="1188720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4" idx="2"/>
            <a:endCxn id="11" idx="0"/>
          </p:cNvCxnSpPr>
          <p:nvPr/>
        </p:nvCxnSpPr>
        <p:spPr>
          <a:xfrm>
            <a:off x="5188689" y="3291840"/>
            <a:ext cx="1651237" cy="1188720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4" idx="2"/>
            <a:endCxn id="13" idx="0"/>
          </p:cNvCxnSpPr>
          <p:nvPr/>
        </p:nvCxnSpPr>
        <p:spPr>
          <a:xfrm>
            <a:off x="5188689" y="3291840"/>
            <a:ext cx="3132351" cy="1188720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371600" y="5394960"/>
            <a:ext cx="749808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embers </a:t>
            </a:r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differ in </a:t>
            </a:r>
            <a:r>
              <a:rPr lang="en-US" sz="20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concrete</a:t>
            </a:r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operation set and 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micro-architecture..</a:t>
            </a:r>
            <a:endParaRPr lang="en-US" sz="2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371600" y="6126480"/>
            <a:ext cx="7589520" cy="457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Designers describe a concrete member by writing a specification.</a:t>
            </a:r>
          </a:p>
        </p:txBody>
      </p:sp>
      <p:sp>
        <p:nvSpPr>
          <p:cNvPr id="23" name="Oval 22"/>
          <p:cNvSpPr/>
          <p:nvPr/>
        </p:nvSpPr>
        <p:spPr>
          <a:xfrm>
            <a:off x="7198242" y="3383279"/>
            <a:ext cx="1976061" cy="646331"/>
          </a:xfrm>
          <a:prstGeom prst="ellipse">
            <a:avLst/>
          </a:prstGeom>
          <a:noFill/>
          <a:ln w="38100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4420111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/>
      <p:bldP spid="6" grpId="0" animBg="1"/>
      <p:bldP spid="9" grpId="0" animBg="1"/>
      <p:bldP spid="11" grpId="0" animBg="1"/>
      <p:bldP spid="13" grpId="0" animBg="1"/>
      <p:bldP spid="18" grpId="0"/>
      <p:bldP spid="19" grpId="0"/>
      <p:bldP spid="3" grpId="0"/>
      <p:bldP spid="3" grpId="1"/>
      <p:bldP spid="21" grpId="0"/>
      <p:bldP spid="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2738442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Specification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0627" y="1615171"/>
            <a:ext cx="65" cy="145480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02434" y="2926080"/>
            <a:ext cx="1188720" cy="4572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abstract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0" y="2926080"/>
            <a:ext cx="3062177" cy="365760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cs typeface="Consolas" panose="020B0609020204030204" pitchFamily="49" charset="0"/>
              </a:rPr>
              <a:t>Mill CPU architecture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" y="4206240"/>
            <a:ext cx="1463040" cy="8229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family members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0400" y="4480560"/>
            <a:ext cx="914400" cy="36576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Tin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217920" y="4480560"/>
            <a:ext cx="1244011" cy="36576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Silver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863840" y="4480560"/>
            <a:ext cx="914400" cy="36576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Gold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80160" y="6126480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tools</a:t>
            </a:r>
          </a:p>
        </p:txBody>
      </p:sp>
      <p:sp>
        <p:nvSpPr>
          <p:cNvPr id="8" name="Rectangle 7"/>
          <p:cNvSpPr/>
          <p:nvPr/>
        </p:nvSpPr>
        <p:spPr>
          <a:xfrm>
            <a:off x="2286000" y="6217920"/>
            <a:ext cx="1554480" cy="36576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compiler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114800" y="6217920"/>
            <a:ext cx="731520" cy="36576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asm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120640" y="6217920"/>
            <a:ext cx="1554480" cy="36576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debugger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955280" y="6217920"/>
            <a:ext cx="1097280" cy="36576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HWgen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949440" y="6217920"/>
            <a:ext cx="731520" cy="36576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sim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371600" y="1425891"/>
            <a:ext cx="832529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Software automatically creates system software, verification tests, documentation, and a hardware framework for the new member from the specification.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559217" y="3383280"/>
            <a:ext cx="16150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specification driven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680960" y="539496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data driven</a:t>
            </a:r>
          </a:p>
        </p:txBody>
      </p:sp>
      <p:cxnSp>
        <p:nvCxnSpPr>
          <p:cNvPr id="22" name="Straight Arrow Connector 21"/>
          <p:cNvCxnSpPr>
            <a:stCxn id="4" idx="2"/>
            <a:endCxn id="6" idx="0"/>
          </p:cNvCxnSpPr>
          <p:nvPr/>
        </p:nvCxnSpPr>
        <p:spPr>
          <a:xfrm flipH="1">
            <a:off x="3657600" y="3291840"/>
            <a:ext cx="1531089" cy="1188720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4" idx="2"/>
            <a:endCxn id="9" idx="0"/>
          </p:cNvCxnSpPr>
          <p:nvPr/>
        </p:nvCxnSpPr>
        <p:spPr>
          <a:xfrm>
            <a:off x="5188689" y="3291840"/>
            <a:ext cx="14177" cy="1188720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4" idx="2"/>
            <a:endCxn id="11" idx="0"/>
          </p:cNvCxnSpPr>
          <p:nvPr/>
        </p:nvCxnSpPr>
        <p:spPr>
          <a:xfrm>
            <a:off x="5188689" y="3291840"/>
            <a:ext cx="1651237" cy="1188720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4" idx="2"/>
            <a:endCxn id="13" idx="0"/>
          </p:cNvCxnSpPr>
          <p:nvPr/>
        </p:nvCxnSpPr>
        <p:spPr>
          <a:xfrm>
            <a:off x="5188689" y="3291840"/>
            <a:ext cx="3132351" cy="1188720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577703" y="2763380"/>
            <a:ext cx="9250326" cy="2768740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30" name="Straight Arrow Connector 29"/>
          <p:cNvCxnSpPr>
            <a:stCxn id="9" idx="2"/>
            <a:endCxn id="8" idx="0"/>
          </p:cNvCxnSpPr>
          <p:nvPr/>
        </p:nvCxnSpPr>
        <p:spPr>
          <a:xfrm flipH="1">
            <a:off x="3063240" y="4846320"/>
            <a:ext cx="2139626" cy="1371600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9" idx="2"/>
            <a:endCxn id="14" idx="0"/>
          </p:cNvCxnSpPr>
          <p:nvPr/>
        </p:nvCxnSpPr>
        <p:spPr>
          <a:xfrm flipH="1">
            <a:off x="4480560" y="4846320"/>
            <a:ext cx="722306" cy="1371600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9" idx="2"/>
            <a:endCxn id="15" idx="0"/>
          </p:cNvCxnSpPr>
          <p:nvPr/>
        </p:nvCxnSpPr>
        <p:spPr>
          <a:xfrm>
            <a:off x="5202866" y="4846320"/>
            <a:ext cx="695014" cy="1371600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9" idx="2"/>
            <a:endCxn id="17" idx="0"/>
          </p:cNvCxnSpPr>
          <p:nvPr/>
        </p:nvCxnSpPr>
        <p:spPr>
          <a:xfrm>
            <a:off x="5202866" y="4846320"/>
            <a:ext cx="2112334" cy="1371600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9" idx="2"/>
            <a:endCxn id="16" idx="0"/>
          </p:cNvCxnSpPr>
          <p:nvPr/>
        </p:nvCxnSpPr>
        <p:spPr>
          <a:xfrm>
            <a:off x="5202866" y="4846320"/>
            <a:ext cx="3301054" cy="1371600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572000" y="4480560"/>
            <a:ext cx="1261732" cy="36576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Copper</a:t>
            </a:r>
          </a:p>
        </p:txBody>
      </p:sp>
      <p:sp>
        <p:nvSpPr>
          <p:cNvPr id="21" name="Oval 20"/>
          <p:cNvSpPr/>
          <p:nvPr/>
        </p:nvSpPr>
        <p:spPr>
          <a:xfrm>
            <a:off x="7649061" y="5352428"/>
            <a:ext cx="1371600" cy="484845"/>
          </a:xfrm>
          <a:prstGeom prst="ellipse">
            <a:avLst/>
          </a:prstGeom>
          <a:noFill/>
          <a:ln w="38100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512512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5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5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14" grpId="0" animBg="1"/>
      <p:bldP spid="15" grpId="0" animBg="1"/>
      <p:bldP spid="16" grpId="0" animBg="1"/>
      <p:bldP spid="17" grpId="0" animBg="1"/>
      <p:bldP spid="18" grpId="0"/>
      <p:bldP spid="20" grpId="0"/>
      <p:bldP spid="3" grpId="0" animBg="1"/>
      <p:bldP spid="21" grpId="0" animBg="1"/>
    </p:bldLst>
  </p:timing>
</p:sld>
</file>

<file path=ppt/theme/theme1.xml><?xml version="1.0" encoding="utf-8"?>
<a:theme xmlns:a="http://schemas.openxmlformats.org/drawingml/2006/main" name="TechDetail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FF00"/>
          </a:solidFill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2400" dirty="0" smtClean="0">
            <a:solidFill>
              <a:srgbClr val="FFFF00"/>
            </a:solidFill>
            <a:latin typeface="Consolas" panose="020B0609020204030204" pitchFamily="49" charset="0"/>
            <a:cs typeface="Consolas" panose="020B0609020204030204" pitchFamily="49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FFFF00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 smtClean="0">
            <a:solidFill>
              <a:srgbClr val="FFFF00"/>
            </a:solidFill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262660</TotalTime>
  <Words>1969</Words>
  <Application>Microsoft Office PowerPoint</Application>
  <PresentationFormat>Custom</PresentationFormat>
  <Paragraphs>442</Paragraphs>
  <Slides>46</Slides>
  <Notes>46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46</vt:i4>
      </vt:variant>
    </vt:vector>
  </HeadingPairs>
  <TitlesOfParts>
    <vt:vector size="48" baseType="lpstr">
      <vt:lpstr>TechDetail1</vt:lpstr>
      <vt:lpstr>Custom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Ivan Godard</dc:creator>
  <cp:lastModifiedBy>Holly Kahlich</cp:lastModifiedBy>
  <cp:revision>1487</cp:revision>
  <cp:lastPrinted>2004-01-09T12:06:43Z</cp:lastPrinted>
  <dcterms:created xsi:type="dcterms:W3CDTF">2003-11-29T13:45:59Z</dcterms:created>
  <dcterms:modified xsi:type="dcterms:W3CDTF">2014-05-25T02:34:20Z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