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84"/>
  </p:notesMasterIdLst>
  <p:handoutMasterIdLst>
    <p:handoutMasterId r:id="rId85"/>
  </p:handoutMasterIdLst>
  <p:sldIdLst>
    <p:sldId id="256" r:id="rId3"/>
    <p:sldId id="553" r:id="rId4"/>
    <p:sldId id="552" r:id="rId5"/>
    <p:sldId id="554" r:id="rId6"/>
    <p:sldId id="596" r:id="rId7"/>
    <p:sldId id="650" r:id="rId8"/>
    <p:sldId id="651" r:id="rId9"/>
    <p:sldId id="766" r:id="rId10"/>
    <p:sldId id="652" r:id="rId11"/>
    <p:sldId id="773" r:id="rId12"/>
    <p:sldId id="670" r:id="rId13"/>
    <p:sldId id="656" r:id="rId14"/>
    <p:sldId id="657" r:id="rId15"/>
    <p:sldId id="671" r:id="rId16"/>
    <p:sldId id="673" r:id="rId17"/>
    <p:sldId id="674" r:id="rId18"/>
    <p:sldId id="676" r:id="rId19"/>
    <p:sldId id="767" r:id="rId20"/>
    <p:sldId id="735" r:id="rId21"/>
    <p:sldId id="768" r:id="rId22"/>
    <p:sldId id="736" r:id="rId23"/>
    <p:sldId id="738" r:id="rId24"/>
    <p:sldId id="737" r:id="rId25"/>
    <p:sldId id="739" r:id="rId26"/>
    <p:sldId id="740" r:id="rId27"/>
    <p:sldId id="741" r:id="rId28"/>
    <p:sldId id="780" r:id="rId29"/>
    <p:sldId id="743" r:id="rId30"/>
    <p:sldId id="608" r:id="rId31"/>
    <p:sldId id="607" r:id="rId32"/>
    <p:sldId id="597" r:id="rId33"/>
    <p:sldId id="598" r:id="rId34"/>
    <p:sldId id="599" r:id="rId35"/>
    <p:sldId id="746" r:id="rId36"/>
    <p:sldId id="678" r:id="rId37"/>
    <p:sldId id="747" r:id="rId38"/>
    <p:sldId id="748" r:id="rId39"/>
    <p:sldId id="750" r:id="rId40"/>
    <p:sldId id="751" r:id="rId41"/>
    <p:sldId id="752" r:id="rId42"/>
    <p:sldId id="753" r:id="rId43"/>
    <p:sldId id="754" r:id="rId44"/>
    <p:sldId id="755" r:id="rId45"/>
    <p:sldId id="688" r:id="rId46"/>
    <p:sldId id="691" r:id="rId47"/>
    <p:sldId id="706" r:id="rId48"/>
    <p:sldId id="769" r:id="rId49"/>
    <p:sldId id="770" r:id="rId50"/>
    <p:sldId id="717" r:id="rId51"/>
    <p:sldId id="721" r:id="rId52"/>
    <p:sldId id="723" r:id="rId53"/>
    <p:sldId id="725" r:id="rId54"/>
    <p:sldId id="756" r:id="rId55"/>
    <p:sldId id="727" r:id="rId56"/>
    <p:sldId id="729" r:id="rId57"/>
    <p:sldId id="759" r:id="rId58"/>
    <p:sldId id="760" r:id="rId59"/>
    <p:sldId id="761" r:id="rId60"/>
    <p:sldId id="762" r:id="rId61"/>
    <p:sldId id="763" r:id="rId62"/>
    <p:sldId id="764" r:id="rId63"/>
    <p:sldId id="765" r:id="rId64"/>
    <p:sldId id="602" r:id="rId65"/>
    <p:sldId id="603" r:id="rId66"/>
    <p:sldId id="636" r:id="rId67"/>
    <p:sldId id="638" r:id="rId68"/>
    <p:sldId id="639" r:id="rId69"/>
    <p:sldId id="640" r:id="rId70"/>
    <p:sldId id="641" r:id="rId71"/>
    <p:sldId id="642" r:id="rId72"/>
    <p:sldId id="771" r:id="rId73"/>
    <p:sldId id="772" r:id="rId74"/>
    <p:sldId id="774" r:id="rId75"/>
    <p:sldId id="778" r:id="rId76"/>
    <p:sldId id="776" r:id="rId77"/>
    <p:sldId id="777" r:id="rId78"/>
    <p:sldId id="779" r:id="rId79"/>
    <p:sldId id="493" r:id="rId80"/>
    <p:sldId id="494" r:id="rId81"/>
    <p:sldId id="495" r:id="rId82"/>
    <p:sldId id="595" r:id="rId83"/>
  </p:sldIdLst>
  <p:sldSz cx="10058400" cy="7772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0E97"/>
    <a:srgbClr val="0099FF"/>
    <a:srgbClr val="FF3300"/>
    <a:srgbClr val="C0504D"/>
    <a:srgbClr val="0E0798"/>
    <a:srgbClr val="FF0000"/>
    <a:srgbClr val="0E0797"/>
    <a:srgbClr val="0000A0"/>
    <a:srgbClr val="000096"/>
    <a:srgbClr val="0000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10" autoAdjust="0"/>
    <p:restoredTop sz="95266" autoAdjust="0"/>
  </p:normalViewPr>
  <p:slideViewPr>
    <p:cSldViewPr snapToGrid="0">
      <p:cViewPr>
        <p:scale>
          <a:sx n="100" d="100"/>
          <a:sy n="100" d="100"/>
        </p:scale>
        <p:origin x="-246" y="-72"/>
      </p:cViewPr>
      <p:guideLst>
        <p:guide orient="horz" pos="2448"/>
        <p:guide pos="31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-2112" y="-102"/>
      </p:cViewPr>
      <p:guideLst>
        <p:guide orient="horz" pos="3168"/>
        <p:guide pos="2448"/>
      </p:guideLst>
    </p:cSldViewPr>
  </p:notesViewPr>
  <p:gridSpacing cx="75895" cy="7589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76" Type="http://schemas.openxmlformats.org/officeDocument/2006/relationships/slide" Target="slides/slide74.xml"/><Relationship Id="rId84" Type="http://schemas.openxmlformats.org/officeDocument/2006/relationships/notesMaster" Target="notesMasters/notesMaster1.xml"/><Relationship Id="rId89" Type="http://schemas.openxmlformats.org/officeDocument/2006/relationships/tableStyles" Target="tableStyles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slide" Target="slides/slide64.xml"/><Relationship Id="rId74" Type="http://schemas.openxmlformats.org/officeDocument/2006/relationships/slide" Target="slides/slide72.xml"/><Relationship Id="rId79" Type="http://schemas.openxmlformats.org/officeDocument/2006/relationships/slide" Target="slides/slide77.xml"/><Relationship Id="rId87" Type="http://schemas.openxmlformats.org/officeDocument/2006/relationships/viewProps" Target="viewProps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82" Type="http://schemas.openxmlformats.org/officeDocument/2006/relationships/slide" Target="slides/slide80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77" Type="http://schemas.openxmlformats.org/officeDocument/2006/relationships/slide" Target="slides/slide75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80" Type="http://schemas.openxmlformats.org/officeDocument/2006/relationships/slide" Target="slides/slide78.xml"/><Relationship Id="rId85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slide" Target="slides/slide68.xml"/><Relationship Id="rId75" Type="http://schemas.openxmlformats.org/officeDocument/2006/relationships/slide" Target="slides/slide73.xml"/><Relationship Id="rId83" Type="http://schemas.openxmlformats.org/officeDocument/2006/relationships/slide" Target="slides/slide81.xml"/><Relationship Id="rId88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slide" Target="slides/slide71.xml"/><Relationship Id="rId78" Type="http://schemas.openxmlformats.org/officeDocument/2006/relationships/slide" Target="slides/slide76.xml"/><Relationship Id="rId81" Type="http://schemas.openxmlformats.org/officeDocument/2006/relationships/slide" Target="slides/slide79.xml"/><Relationship Id="rId86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8335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655763" y="1006475"/>
            <a:ext cx="4459287" cy="3446463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1185120" y="4787640"/>
            <a:ext cx="5407200" cy="38260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933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en-US" sz="2000" b="0" i="0" u="none" strike="noStrike">
        <a:ln>
          <a:noFill/>
        </a:ln>
        <a:latin typeface="Times New Roman" pitchFamily="18"/>
        <a:ea typeface="Tahoma" pitchFamily="2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>
            <a:spAutoFit/>
          </a:bodyPr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>
            <a:spAutoFit/>
          </a:bodyPr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pPr marL="0" indent="0">
              <a:buNone/>
            </a:pPr>
            <a:endParaRPr lang="en-US" dirty="0" smtClean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>
            <a:spAutoFit/>
          </a:bodyPr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pPr marL="0" indent="0">
              <a:buNone/>
            </a:pPr>
            <a:endParaRPr lang="en-US" dirty="0" smtClean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222" y="2414599"/>
            <a:ext cx="8549957" cy="16657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443" y="4405013"/>
            <a:ext cx="7041514" cy="198551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365245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184878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0950" y="644438"/>
            <a:ext cx="2146997" cy="641174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8377" y="644438"/>
            <a:ext cx="6290461" cy="641174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18897"/>
      </p:ext>
    </p:extLst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222" y="2414599"/>
            <a:ext cx="8549957" cy="16657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443" y="4405013"/>
            <a:ext cx="7041514" cy="198551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3045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360597"/>
      </p:ext>
    </p:extLst>
  </p:cSld>
  <p:clrMapOvr>
    <a:masterClrMapping/>
  </p:clrMapOvr>
  <p:transition spd="slow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3834" y="4993980"/>
            <a:ext cx="8549957" cy="154338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3834" y="3293971"/>
            <a:ext cx="8549957" cy="170000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37032412"/>
      </p:ext>
    </p:extLst>
  </p:cSld>
  <p:clrMapOvr>
    <a:masterClrMapping/>
  </p:clrMapOvr>
  <p:transition spd="slow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8377" y="2160088"/>
            <a:ext cx="4217936" cy="4896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8426" y="2160088"/>
            <a:ext cx="4219521" cy="4896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824196"/>
      </p:ext>
    </p:extLst>
  </p:cSld>
  <p:clrMapOvr>
    <a:masterClrMapping/>
  </p:clrMapOvr>
  <p:transition spd="slow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287" y="311615"/>
            <a:ext cx="9053828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287" y="1739164"/>
            <a:ext cx="4444519" cy="726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287" y="2465177"/>
            <a:ext cx="4444519" cy="447842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011" y="1739164"/>
            <a:ext cx="4446104" cy="726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011" y="2465177"/>
            <a:ext cx="4446104" cy="447842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921297"/>
      </p:ext>
    </p:extLst>
  </p:cSld>
  <p:clrMapOvr>
    <a:masterClrMapping/>
  </p:clrMapOvr>
  <p:transition spd="slow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9090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solidFill>
          <a:srgbClr val="0E07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062521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287" y="309983"/>
            <a:ext cx="3310018" cy="131661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726" y="309983"/>
            <a:ext cx="5623388" cy="663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287" y="1626592"/>
            <a:ext cx="3310018" cy="53170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33549843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883397"/>
      </p:ext>
    </p:extLst>
  </p:cSld>
  <p:clrMapOvr>
    <a:masterClrMapping/>
  </p:clrMapOvr>
  <p:transition spd="slow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117" y="5441007"/>
            <a:ext cx="6035357" cy="64117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117" y="695014"/>
            <a:ext cx="6035357" cy="46627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117" y="6082180"/>
            <a:ext cx="6035357" cy="9136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9674290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570135"/>
      </p:ext>
    </p:extLst>
  </p:cSld>
  <p:clrMapOvr>
    <a:masterClrMapping/>
  </p:clrMapOvr>
  <p:transition spd="slow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0950" y="644438"/>
            <a:ext cx="2146997" cy="641174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8377" y="644438"/>
            <a:ext cx="6290461" cy="641174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45434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3834" y="4993980"/>
            <a:ext cx="8549957" cy="154338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3834" y="3293971"/>
            <a:ext cx="8549957" cy="170000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94167519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8377" y="2160088"/>
            <a:ext cx="4217936" cy="4896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8426" y="2160088"/>
            <a:ext cx="4219521" cy="4896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863914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287" y="311615"/>
            <a:ext cx="9053828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287" y="1739164"/>
            <a:ext cx="4444519" cy="726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287" y="2465177"/>
            <a:ext cx="4444519" cy="447842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011" y="1739164"/>
            <a:ext cx="4446104" cy="726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011" y="2465177"/>
            <a:ext cx="4446104" cy="447842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672060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557698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1966951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287" y="309983"/>
            <a:ext cx="3310018" cy="131661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726" y="309983"/>
            <a:ext cx="5623388" cy="663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287" y="1626592"/>
            <a:ext cx="3310018" cy="53170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763365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117" y="5441007"/>
            <a:ext cx="6035357" cy="64117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117" y="695014"/>
            <a:ext cx="6035357" cy="46627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117" y="6082180"/>
            <a:ext cx="6035357" cy="9136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14277265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739120" y="644866"/>
            <a:ext cx="8588813" cy="129750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en-US"/>
              <a:t>Click to edit the title text format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39120" y="2160283"/>
            <a:ext cx="8588813" cy="489587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en-US" sz="3200" b="0" i="0" u="none" strike="noStrike">
                <a:ln>
                  <a:noFill/>
                </a:ln>
                <a:latin typeface="Times New Roman" pitchFamily="18"/>
                <a:ea typeface="Tahoma" pitchFamily="2"/>
                <a:cs typeface="Tahoma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en-US" sz="3200" b="0" i="0" u="none" strike="noStrike">
                <a:ln>
                  <a:noFill/>
                </a:ln>
                <a:latin typeface="Times New Roman" pitchFamily="18"/>
                <a:ea typeface="Tahoma" pitchFamily="2"/>
                <a:cs typeface="Tahoma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en-US" sz="2800" b="0" i="0" u="none" strike="noStrike">
                <a:ln>
                  <a:noFill/>
                </a:ln>
                <a:latin typeface="Times New Roman" pitchFamily="18"/>
                <a:ea typeface="Tahoma" pitchFamily="2"/>
                <a:cs typeface="Tahoma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en-US" sz="2400" b="0" i="0" u="none" strike="noStrike">
                <a:ln>
                  <a:noFill/>
                </a:ln>
                <a:latin typeface="Times New Roman" pitchFamily="18"/>
                <a:ea typeface="Tahoma" pitchFamily="2"/>
                <a:cs typeface="Tahoma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en-US" sz="2000" b="0" i="0" u="none" strike="noStrike">
                <a:ln>
                  <a:noFill/>
                </a:ln>
                <a:latin typeface="Times New Roman" pitchFamily="18"/>
                <a:ea typeface="Tahoma" pitchFamily="2"/>
                <a:cs typeface="Tahoma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>
                <a:ln>
                  <a:noFill/>
                </a:ln>
                <a:latin typeface="Times New Roman" pitchFamily="18"/>
                <a:ea typeface="Tahoma" pitchFamily="2"/>
                <a:cs typeface="Tahoma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>
                <a:ln>
                  <a:noFill/>
                </a:ln>
                <a:latin typeface="Times New Roman" pitchFamily="18"/>
                <a:ea typeface="Tahoma" pitchFamily="2"/>
                <a:cs typeface="Tahoma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>
                <a:ln>
                  <a:noFill/>
                </a:ln>
                <a:latin typeface="Times New Roman" pitchFamily="18"/>
                <a:ea typeface="Tahoma" pitchFamily="2"/>
                <a:cs typeface="Tahoma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>
                <a:ln>
                  <a:noFill/>
                </a:ln>
                <a:latin typeface="Times New Roman" pitchFamily="18"/>
                <a:ea typeface="Tahoma" pitchFamily="2"/>
                <a:cs typeface="Tahoma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>
                <a:ln>
                  <a:noFill/>
                </a:ln>
                <a:latin typeface="Times New Roman" pitchFamily="18"/>
                <a:ea typeface="Tahoma" pitchFamily="2"/>
                <a:cs typeface="Tahoma" pitchFamily="2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/>
  </p:transition>
  <p:timing>
    <p:tnLst>
      <p:par>
        <p:cTn id="1" dur="indefinite" restart="never" nodeType="tmRoot"/>
      </p:par>
    </p:tnLst>
  </p:timing>
  <p:txStyles>
    <p:titleStyle>
      <a:lvl1pPr marL="0" marR="0" lvl="0" indent="0" algn="l" rtl="0" hangingPunct="0">
        <a:buNone/>
        <a:tabLst/>
        <a:defRPr lang="en-US" sz="3200" b="1" i="0" u="none" strike="noStrike">
          <a:ln>
            <a:noFill/>
          </a:ln>
          <a:solidFill>
            <a:srgbClr val="00FF00"/>
          </a:solidFill>
          <a:latin typeface="Arial" pitchFamily="34"/>
          <a:ea typeface="Tahoma" pitchFamily="2"/>
          <a:cs typeface="Tahoma" pitchFamily="2"/>
        </a:defRPr>
      </a:lvl1pPr>
    </p:titleStyle>
    <p:bodyStyle>
      <a:lvl1pPr marL="0" marR="0" indent="0" rtl="0" hangingPunct="0">
        <a:spcBef>
          <a:spcPts val="0"/>
        </a:spcBef>
        <a:spcAft>
          <a:spcPts val="1417"/>
        </a:spcAft>
        <a:tabLst/>
        <a:defRPr lang="en-US" sz="3200" b="0" i="0" u="none" strike="noStrike">
          <a:ln>
            <a:noFill/>
          </a:ln>
          <a:latin typeface="Times New Roman" pitchFamily="18"/>
          <a:ea typeface="Tahoma" pitchFamily="2"/>
          <a:cs typeface="Tahoma" pitchFamily="2"/>
        </a:defRPr>
      </a:lvl1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13">
            <a:lum/>
            <a:alphaModFix/>
          </a:blip>
          <a:srcRect/>
          <a:stretch>
            <a:fillRect/>
          </a:stretch>
        </p:blipFill>
        <p:spPr>
          <a:xfrm>
            <a:off x="8340523" y="6756849"/>
            <a:ext cx="1644965" cy="99819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71864" y="7517888"/>
            <a:ext cx="913031" cy="236784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D81C881-9B7A-4A8F-9AFE-94F9898D953A}" type="datetime1">
              <a:rPr lang="en-US" sz="1600" b="1" i="0" u="none" strike="noStrike">
                <a:ln>
                  <a:noFill/>
                </a:ln>
                <a:solidFill>
                  <a:srgbClr val="C0C0C0"/>
                </a:solidFill>
                <a:latin typeface="Times New Roman" pitchFamily="18"/>
                <a:ea typeface="Tahoma" pitchFamily="2"/>
                <a:cs typeface="Tahoma" pitchFamily="2"/>
              </a:rPr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7/29/2014</a:t>
            </a:fld>
            <a:endParaRPr lang="en-US" sz="1600" b="1" i="0" u="none" strike="noStrike" dirty="0">
              <a:ln>
                <a:noFill/>
              </a:ln>
              <a:solidFill>
                <a:srgbClr val="C0C0C0"/>
              </a:solidFill>
              <a:latin typeface="Times New Roman" pitchFamily="18"/>
              <a:ea typeface="Tahoma" pitchFamily="2"/>
              <a:cs typeface="Tahoma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61288" y="7399127"/>
            <a:ext cx="281596" cy="273867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C293888C-9E57-4001-A07E-1BDBB3BC0C5D}" type="slidenum">
              <a:rPr>
                <a:solidFill>
                  <a:schemeClr val="bg2"/>
                </a:solidFill>
              </a:rPr>
              <a:t>‹#›</a:t>
            </a:fld>
            <a:endParaRPr lang="en-US" sz="2000" b="1" i="0" u="none" strike="noStrike" dirty="0">
              <a:ln>
                <a:noFill/>
              </a:ln>
              <a:solidFill>
                <a:schemeClr val="bg2"/>
              </a:solidFill>
              <a:latin typeface="Times New Roman" pitchFamily="18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00081" y="7519368"/>
            <a:ext cx="1744004" cy="235962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600" b="0" i="0" u="none" strike="noStrike" dirty="0" smtClean="0">
                <a:ln>
                  <a:noFill/>
                </a:ln>
                <a:solidFill>
                  <a:srgbClr val="C0C0C0"/>
                </a:solidFill>
                <a:latin typeface="Times New Roman" pitchFamily="18"/>
                <a:ea typeface="Tahoma" pitchFamily="2"/>
                <a:cs typeface="Tahoma" pitchFamily="2"/>
              </a:rPr>
              <a:t>Mill Computing, Inc.</a:t>
            </a:r>
            <a:endParaRPr lang="en-US" sz="1600" b="0" i="0" u="none" strike="noStrike" dirty="0">
              <a:ln>
                <a:noFill/>
              </a:ln>
              <a:solidFill>
                <a:srgbClr val="C0C0C0"/>
              </a:solidFill>
              <a:latin typeface="Times New Roman" pitchFamily="18"/>
              <a:ea typeface="Tahoma" pitchFamily="2"/>
              <a:cs typeface="Tahoma" pitchFamily="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14398" y="7519738"/>
            <a:ext cx="1302506" cy="2425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600" b="0" i="0" u="none" strike="noStrike" dirty="0" smtClean="0">
                <a:ln>
                  <a:noFill/>
                </a:ln>
                <a:solidFill>
                  <a:srgbClr val="C0C0C0"/>
                </a:solidFill>
                <a:latin typeface="Times New Roman" pitchFamily="18"/>
                <a:ea typeface="Tahoma" pitchFamily="2"/>
                <a:cs typeface="Tahoma" pitchFamily="2"/>
              </a:rPr>
              <a:t>Patents</a:t>
            </a:r>
            <a:r>
              <a:rPr lang="en-US" sz="1600" b="0" i="0" u="none" strike="noStrike" baseline="0" dirty="0" smtClean="0">
                <a:ln>
                  <a:noFill/>
                </a:ln>
                <a:solidFill>
                  <a:srgbClr val="C0C0C0"/>
                </a:solidFill>
                <a:latin typeface="Times New Roman" pitchFamily="18"/>
                <a:ea typeface="Tahoma" pitchFamily="2"/>
                <a:cs typeface="Tahoma" pitchFamily="2"/>
              </a:rPr>
              <a:t> pending</a:t>
            </a:r>
            <a:endParaRPr lang="en-US" sz="1600" b="0" i="0" u="none" strike="noStrike" dirty="0">
              <a:ln>
                <a:noFill/>
              </a:ln>
              <a:solidFill>
                <a:srgbClr val="C0C0C0"/>
              </a:solidFill>
              <a:latin typeface="Times New Roman" pitchFamily="18"/>
              <a:ea typeface="Tahoma" pitchFamily="2"/>
              <a:cs typeface="Tahoma" pitchFamily="2"/>
            </a:endParaRPr>
          </a:p>
        </p:txBody>
      </p:sp>
      <p:sp>
        <p:nvSpPr>
          <p:cNvPr id="7" name="Title Placeholder 6"/>
          <p:cNvSpPr txBox="1">
            <a:spLocks noGrp="1"/>
          </p:cNvSpPr>
          <p:nvPr>
            <p:ph type="title"/>
          </p:nvPr>
        </p:nvSpPr>
        <p:spPr>
          <a:xfrm>
            <a:off x="739120" y="644866"/>
            <a:ext cx="8588813" cy="129750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en-US"/>
          </a:p>
        </p:txBody>
      </p:sp>
      <p:sp>
        <p:nvSpPr>
          <p:cNvPr id="8" name="Text Placeholder 7"/>
          <p:cNvSpPr txBox="1">
            <a:spLocks noGrp="1"/>
          </p:cNvSpPr>
          <p:nvPr>
            <p:ph type="body" idx="1"/>
          </p:nvPr>
        </p:nvSpPr>
        <p:spPr>
          <a:xfrm>
            <a:off x="739120" y="2160283"/>
            <a:ext cx="8588813" cy="489587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marR="0" lvl="0" indent="-324000" algn="l">
              <a:spcBef>
                <a:spcPts val="0"/>
              </a:spcBef>
              <a:spcAft>
                <a:spcPts val="1417"/>
              </a:spcAft>
              <a:buClr>
                <a:srgbClr val="FFFF00"/>
              </a:buClr>
              <a:buSzPct val="45000"/>
              <a:buFont typeface="StarSymbol"/>
              <a:buNone/>
              <a:defRPr lang="en-US" sz="24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defPPr>
            <a:lvl1pPr marL="432000" marR="0" lvl="0" indent="-324000" algn="l">
              <a:spcBef>
                <a:spcPts val="0"/>
              </a:spcBef>
              <a:spcAft>
                <a:spcPts val="1417"/>
              </a:spcAft>
              <a:buClr>
                <a:srgbClr val="FFFF00"/>
              </a:buClr>
              <a:buSzPct val="45000"/>
              <a:buFont typeface="StarSymbol"/>
              <a:buChar char="●"/>
              <a:defRPr lang="en-US" sz="24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1pPr>
            <a:lvl2pPr marL="767880" marR="0" lvl="1" indent="-191880" algn="l">
              <a:spcBef>
                <a:spcPts val="0"/>
              </a:spcBef>
              <a:spcAft>
                <a:spcPts val="1134"/>
              </a:spcAft>
              <a:buClr>
                <a:srgbClr val="FFFF00"/>
              </a:buClr>
              <a:buSzPct val="75000"/>
              <a:buFont typeface="StarSymbol"/>
              <a:buChar char="–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2pPr>
            <a:lvl3pPr marL="1296000" marR="0" lvl="2" indent="-216000" algn="l">
              <a:spcBef>
                <a:spcPts val="0"/>
              </a:spcBef>
              <a:spcAft>
                <a:spcPts val="850"/>
              </a:spcAft>
              <a:buClr>
                <a:srgbClr val="FFFF00"/>
              </a:buClr>
              <a:buSzPct val="45000"/>
              <a:buFont typeface="StarSymbol"/>
              <a:buChar char="●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3pPr>
            <a:lvl4pPr marL="1728000" marR="0" lvl="3" indent="-216000" algn="l">
              <a:spcBef>
                <a:spcPts val="0"/>
              </a:spcBef>
              <a:spcAft>
                <a:spcPts val="567"/>
              </a:spcAft>
              <a:buClr>
                <a:srgbClr val="FFFF00"/>
              </a:buClr>
              <a:buSzPct val="75000"/>
              <a:buFont typeface="StarSymbol"/>
              <a:buChar char="–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4pPr>
            <a:lvl5pPr marL="2160000" marR="0" lvl="4" indent="-216000" algn="l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5pPr>
            <a:lvl6pPr marL="2592000" marR="0" lvl="5" indent="-216000" algn="l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6pPr>
            <a:lvl7pPr marL="3024000" marR="0" lvl="6" indent="-216000" algn="l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7pPr>
            <a:lvl8pPr marL="3456000" marR="0" lvl="7" indent="-216000" algn="l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8pPr>
            <a:lvl9pPr marL="3887999" marR="0" lvl="8" indent="-216000" algn="l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fade/>
  </p:transition>
  <p:timing>
    <p:tnLst>
      <p:par>
        <p:cTn id="1" dur="indefinite" restart="never" nodeType="tmRoot"/>
      </p:par>
    </p:tnLst>
  </p:timing>
  <p:txStyles>
    <p:titleStyle>
      <a:lvl1pPr algn="l" rtl="0" hangingPunct="0">
        <a:tabLst/>
        <a:defRPr lang="en-US" sz="3200" b="1" i="0" u="none" strike="noStrike">
          <a:ln>
            <a:noFill/>
          </a:ln>
          <a:solidFill>
            <a:srgbClr val="00FF00"/>
          </a:solidFill>
          <a:latin typeface="Arial" pitchFamily="34"/>
          <a:cs typeface="Arial Unicode MS" pitchFamily="2"/>
        </a:defRPr>
      </a:lvl1pPr>
    </p:titleStyle>
    <p:bodyStyle>
      <a:lvl1pPr marL="432000" marR="0" indent="-324000" algn="l" rtl="0" hangingPunct="0">
        <a:spcBef>
          <a:spcPts val="0"/>
        </a:spcBef>
        <a:spcAft>
          <a:spcPts val="1417"/>
        </a:spcAft>
        <a:tabLst/>
        <a:defRPr lang="en-US" sz="2400" b="1" i="0" u="none" strike="noStrike">
          <a:ln>
            <a:noFill/>
          </a:ln>
          <a:solidFill>
            <a:srgbClr val="FFFF00"/>
          </a:solidFill>
          <a:latin typeface="Arial" pitchFamily="34"/>
          <a:cs typeface="Arial Unicode MS" pitchFamily="2"/>
        </a:defRPr>
      </a:lvl1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8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8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8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8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8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8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8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8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8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8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8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8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8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8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8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8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8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8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8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8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8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8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8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8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8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8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8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8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8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8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8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8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8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8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8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8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8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8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8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8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18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e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0137" y="731520"/>
            <a:ext cx="4836709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anose="020B0604020202020204" pitchFamily="34" charset="0"/>
                <a:ea typeface="Tahoma" pitchFamily="2"/>
                <a:cs typeface="Arial" panose="020B0604020202020204" pitchFamily="34" charset="0"/>
              </a:rPr>
              <a:t>Number nine of a series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anose="020B0604020202020204" pitchFamily="34" charset="0"/>
              <a:ea typeface="Tahoma" pitchFamily="2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4232" y="2960538"/>
            <a:ext cx="8050922" cy="2097882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4800" b="1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Drinking from the Firehose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1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800" b="1" i="1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Everything in its due time – software 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800" b="1" i="1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pipelining in </a:t>
            </a:r>
            <a:r>
              <a:rPr lang="en-US" sz="2800" b="1" i="1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the Mill</a:t>
            </a:r>
            <a:r>
              <a:rPr lang="en-US" sz="2800" b="1" i="1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Arial" pitchFamily="34"/>
                <a:cs typeface="Arial" pitchFamily="34"/>
              </a:rPr>
              <a:t>™</a:t>
            </a:r>
            <a:r>
              <a:rPr lang="en-US" sz="2800" b="1" i="1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 CPU Architecture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7276992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Run the units in parallel, every cycle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554480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26080" y="2011680"/>
            <a:ext cx="39934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0;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N; ++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]+3;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1348194" y="3368203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3202889" y="5029200"/>
            <a:ext cx="914400" cy="453063"/>
          </a:xfrm>
          <a:prstGeom prst="round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2286000" y="42062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22860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3200400" y="42062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32004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4117289" y="5029199"/>
            <a:ext cx="914400" cy="453063"/>
          </a:xfrm>
          <a:prstGeom prst="round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4114800" y="42062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4117289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5031689" y="5029200"/>
            <a:ext cx="914400" cy="453063"/>
          </a:xfrm>
          <a:prstGeom prst="round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5029200" y="4208472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5031689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5943600" y="5029200"/>
            <a:ext cx="914400" cy="453063"/>
          </a:xfrm>
          <a:prstGeom prst="round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5946089" y="4208472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5943600" y="3383279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371600" y="2834640"/>
            <a:ext cx="7665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time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2194560" y="3108960"/>
            <a:ext cx="717083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flipV="1">
            <a:off x="1828800" y="5760720"/>
            <a:ext cx="0" cy="409575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2743200" y="5760720"/>
            <a:ext cx="0" cy="409575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3657600" y="5760720"/>
            <a:ext cx="0" cy="409575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V="1">
            <a:off x="4572000" y="5760720"/>
            <a:ext cx="0" cy="409575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5486400" y="5760720"/>
            <a:ext cx="0" cy="409575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6400800" y="5760720"/>
            <a:ext cx="0" cy="409575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926080" y="6126480"/>
            <a:ext cx="2291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machine cycles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45920" y="6766560"/>
            <a:ext cx="62452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Requires wide-issue: superscalar, VLIW, Mill</a:t>
            </a:r>
          </a:p>
        </p:txBody>
      </p:sp>
    </p:spTree>
    <p:extLst>
      <p:ext uri="{BB962C8B-B14F-4D97-AF65-F5344CB8AC3E}">
        <p14:creationId xmlns:p14="http://schemas.microsoft.com/office/powerpoint/2010/main" val="155438764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2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2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0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1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2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2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000"/>
                            </p:stCondLst>
                            <p:childTnLst>
                              <p:par>
                                <p:cTn id="139" presetID="2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4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4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4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4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5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5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6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1000"/>
                            </p:stCondLst>
                            <p:childTnLst>
                              <p:par>
                                <p:cTn id="174" presetID="2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7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7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7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8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8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8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4" grpId="1" animBg="1"/>
      <p:bldP spid="25" grpId="0" animBg="1"/>
      <p:bldP spid="25" grpId="1" animBg="1"/>
      <p:bldP spid="27" grpId="0" animBg="1"/>
      <p:bldP spid="27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  <p:bldP spid="50" grpId="0" animBg="1"/>
      <p:bldP spid="51" grpId="0" animBg="1"/>
      <p:bldP spid="52" grpId="0" animBg="1"/>
      <p:bldP spid="6" grpId="0"/>
      <p:bldP spid="6" grpId="1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7276992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Run the units in parallel, every cycle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554480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26080" y="2011680"/>
            <a:ext cx="39934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0;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N; ++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]+3;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1348194" y="3368203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3202889" y="5029200"/>
            <a:ext cx="914400" cy="453063"/>
          </a:xfrm>
          <a:prstGeom prst="round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2286000" y="42062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22860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3200400" y="42062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4117289" y="5029199"/>
            <a:ext cx="914400" cy="453063"/>
          </a:xfrm>
          <a:prstGeom prst="round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4117289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5029200" y="4208472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5031689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5943600" y="5029200"/>
            <a:ext cx="914400" cy="453063"/>
          </a:xfrm>
          <a:prstGeom prst="round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5946089" y="4208472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5943600" y="3383279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371600" y="2834640"/>
            <a:ext cx="7665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time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2194560" y="3108960"/>
            <a:ext cx="717083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1005840" y="3200400"/>
            <a:ext cx="2247900" cy="751820"/>
          </a:xfrm>
          <a:prstGeom prst="rect">
            <a:avLst/>
          </a:prstGeom>
          <a:solidFill>
            <a:srgbClr val="0E0798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994527" y="4048125"/>
            <a:ext cx="2164088" cy="790575"/>
          </a:xfrm>
          <a:prstGeom prst="rect">
            <a:avLst/>
          </a:prstGeom>
          <a:solidFill>
            <a:srgbClr val="0E0798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2743200" y="4838699"/>
            <a:ext cx="2400300" cy="981075"/>
          </a:xfrm>
          <a:prstGeom prst="rect">
            <a:avLst/>
          </a:prstGeom>
          <a:solidFill>
            <a:srgbClr val="0E0798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019551" y="3200399"/>
            <a:ext cx="3143250" cy="847725"/>
          </a:xfrm>
          <a:prstGeom prst="rect">
            <a:avLst/>
          </a:prstGeom>
          <a:solidFill>
            <a:srgbClr val="0E0798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922780" y="3990974"/>
            <a:ext cx="2240021" cy="847725"/>
          </a:xfrm>
          <a:prstGeom prst="rect">
            <a:avLst/>
          </a:prstGeom>
          <a:solidFill>
            <a:srgbClr val="0E0798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5829301" y="4905373"/>
            <a:ext cx="1333500" cy="847725"/>
          </a:xfrm>
          <a:prstGeom prst="rect">
            <a:avLst/>
          </a:prstGeom>
          <a:solidFill>
            <a:srgbClr val="0E0798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32004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4114800" y="42062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5031689" y="5029200"/>
            <a:ext cx="914400" cy="453063"/>
          </a:xfrm>
          <a:prstGeom prst="round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" name="Rounded Rectangle 7"/>
          <p:cNvSpPr/>
          <p:nvPr/>
        </p:nvSpPr>
        <p:spPr>
          <a:xfrm rot="-2880000">
            <a:off x="4076954" y="2713191"/>
            <a:ext cx="995068" cy="3439161"/>
          </a:xfrm>
          <a:prstGeom prst="roundRect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0" y="6126480"/>
            <a:ext cx="54729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One iteration, spread over three cycles</a:t>
            </a:r>
          </a:p>
        </p:txBody>
      </p:sp>
    </p:spTree>
    <p:extLst>
      <p:ext uri="{BB962C8B-B14F-4D97-AF65-F5344CB8AC3E}">
        <p14:creationId xmlns:p14="http://schemas.microsoft.com/office/powerpoint/2010/main" val="242761360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2488053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An example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554480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26080" y="2011680"/>
            <a:ext cx="39934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0;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N; ++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]+3;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34640" y="6126480"/>
            <a:ext cx="54200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This is the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steady state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of the pipeline.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381374" y="6126480"/>
            <a:ext cx="42005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Time per iteration: one cycle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223759" y="3405306"/>
            <a:ext cx="250126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 steady state, each cycle executes one third of each of three iterations.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1348194" y="3368203"/>
            <a:ext cx="5512295" cy="2114060"/>
            <a:chOff x="1348194" y="3368203"/>
            <a:chExt cx="5512295" cy="2114060"/>
          </a:xfrm>
        </p:grpSpPr>
        <p:sp>
          <p:nvSpPr>
            <p:cNvPr id="34" name="Rounded Rectangle 33"/>
            <p:cNvSpPr/>
            <p:nvPr/>
          </p:nvSpPr>
          <p:spPr>
            <a:xfrm>
              <a:off x="1348194" y="3368203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7" name="Rounded Rectangle 36"/>
            <p:cNvSpPr/>
            <p:nvPr/>
          </p:nvSpPr>
          <p:spPr>
            <a:xfrm>
              <a:off x="3202889" y="5029200"/>
              <a:ext cx="914400" cy="453063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6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store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8" name="Rounded Rectangle 37"/>
            <p:cNvSpPr/>
            <p:nvPr/>
          </p:nvSpPr>
          <p:spPr>
            <a:xfrm>
              <a:off x="2286000" y="4206240"/>
              <a:ext cx="914400" cy="453063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add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2286000" y="338328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3200400" y="4206240"/>
              <a:ext cx="914400" cy="453063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add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3200400" y="338328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2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2" name="Rounded Rectangle 41"/>
            <p:cNvSpPr/>
            <p:nvPr/>
          </p:nvSpPr>
          <p:spPr>
            <a:xfrm>
              <a:off x="4117289" y="5029199"/>
              <a:ext cx="914400" cy="453063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6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store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4114800" y="4206240"/>
              <a:ext cx="914400" cy="453063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add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2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4117289" y="338328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3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5031689" y="5029200"/>
              <a:ext cx="914400" cy="453063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6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store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2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6" name="Rounded Rectangle 45"/>
            <p:cNvSpPr/>
            <p:nvPr/>
          </p:nvSpPr>
          <p:spPr>
            <a:xfrm>
              <a:off x="5029200" y="4208472"/>
              <a:ext cx="914400" cy="453063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add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3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7" name="Rounded Rectangle 46"/>
            <p:cNvSpPr/>
            <p:nvPr/>
          </p:nvSpPr>
          <p:spPr>
            <a:xfrm>
              <a:off x="5031689" y="338328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4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8" name="Rounded Rectangle 47"/>
            <p:cNvSpPr/>
            <p:nvPr/>
          </p:nvSpPr>
          <p:spPr>
            <a:xfrm>
              <a:off x="5943600" y="5029200"/>
              <a:ext cx="914400" cy="453063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6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store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3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9" name="Rounded Rectangle 48"/>
            <p:cNvSpPr/>
            <p:nvPr/>
          </p:nvSpPr>
          <p:spPr>
            <a:xfrm>
              <a:off x="5946089" y="4208472"/>
              <a:ext cx="914400" cy="453063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add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4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50" name="Rounded Rectangle 49"/>
            <p:cNvSpPr/>
            <p:nvPr/>
          </p:nvSpPr>
          <p:spPr>
            <a:xfrm>
              <a:off x="5943600" y="3383279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5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25" name="Rectangle 24"/>
          <p:cNvSpPr/>
          <p:nvPr/>
        </p:nvSpPr>
        <p:spPr>
          <a:xfrm>
            <a:off x="952500" y="3296305"/>
            <a:ext cx="4067175" cy="2523470"/>
          </a:xfrm>
          <a:prstGeom prst="rect">
            <a:avLst/>
          </a:prstGeom>
          <a:solidFill>
            <a:srgbClr val="0E0798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962651" y="3053655"/>
            <a:ext cx="1289683" cy="2642295"/>
          </a:xfrm>
          <a:prstGeom prst="rect">
            <a:avLst/>
          </a:prstGeom>
          <a:solidFill>
            <a:srgbClr val="0E0798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4754880" y="2926079"/>
            <a:ext cx="1463040" cy="3108960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859339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31" grpId="0"/>
      <p:bldP spid="30" grpId="0"/>
      <p:bldP spid="30" grpId="1"/>
      <p:bldP spid="25" grpId="0" animBg="1"/>
      <p:bldP spid="27" grpId="0" animBg="1"/>
      <p:bldP spid="2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6499536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But – what happens to the data?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45920" y="2286000"/>
            <a:ext cx="68294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Data produced in one iteration must be passed to the consuming operation of the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same iteration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45920" y="4023360"/>
            <a:ext cx="75208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to the consuming operation of a different iteration.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45920" y="5120640"/>
            <a:ext cx="78962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On a conventional machine, data is passed from operation to operation in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general registers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4899181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11" grpId="0"/>
      <p:bldP spid="11" grpId="1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ounded Rectangle 92"/>
          <p:cNvSpPr/>
          <p:nvPr/>
        </p:nvSpPr>
        <p:spPr>
          <a:xfrm>
            <a:off x="4117289" y="5029199"/>
            <a:ext cx="914400" cy="453063"/>
          </a:xfrm>
          <a:prstGeom prst="round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0138" y="731520"/>
            <a:ext cx="2488053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An example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554480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26080" y="2011680"/>
            <a:ext cx="39934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0;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N; ++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]+3;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7772400" y="3566160"/>
            <a:ext cx="914400" cy="868741"/>
            <a:chOff x="3054159" y="4743449"/>
            <a:chExt cx="914400" cy="868741"/>
          </a:xfrm>
        </p:grpSpPr>
        <p:sp>
          <p:nvSpPr>
            <p:cNvPr id="37" name="Rectangle 36"/>
            <p:cNvSpPr/>
            <p:nvPr/>
          </p:nvSpPr>
          <p:spPr>
            <a:xfrm>
              <a:off x="3054159" y="4743449"/>
              <a:ext cx="914400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145599" y="5212080"/>
              <a:ext cx="7681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reg</a:t>
              </a:r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1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7772400" y="4846320"/>
            <a:ext cx="914400" cy="868741"/>
            <a:chOff x="3054159" y="4743449"/>
            <a:chExt cx="914400" cy="868741"/>
          </a:xfrm>
        </p:grpSpPr>
        <p:sp>
          <p:nvSpPr>
            <p:cNvPr id="40" name="Rectangle 39"/>
            <p:cNvSpPr/>
            <p:nvPr/>
          </p:nvSpPr>
          <p:spPr>
            <a:xfrm>
              <a:off x="3054159" y="4743449"/>
              <a:ext cx="914400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145599" y="5212080"/>
              <a:ext cx="7681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reg</a:t>
              </a:r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2</a:t>
              </a:r>
            </a:p>
          </p:txBody>
        </p:sp>
      </p:grpSp>
      <p:sp>
        <p:nvSpPr>
          <p:cNvPr id="87" name="Rounded Rectangle 86"/>
          <p:cNvSpPr/>
          <p:nvPr/>
        </p:nvSpPr>
        <p:spPr>
          <a:xfrm>
            <a:off x="1371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8" name="Rounded Rectangle 87"/>
          <p:cNvSpPr/>
          <p:nvPr/>
        </p:nvSpPr>
        <p:spPr>
          <a:xfrm>
            <a:off x="3202889" y="5029200"/>
            <a:ext cx="914400" cy="453063"/>
          </a:xfrm>
          <a:prstGeom prst="round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9" name="Rounded Rectangle 88"/>
          <p:cNvSpPr/>
          <p:nvPr/>
        </p:nvSpPr>
        <p:spPr>
          <a:xfrm>
            <a:off x="2286000" y="4206239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0" name="Rounded Rectangle 89"/>
          <p:cNvSpPr/>
          <p:nvPr/>
        </p:nvSpPr>
        <p:spPr>
          <a:xfrm>
            <a:off x="22860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91" name="Rounded Rectangle 90"/>
          <p:cNvSpPr/>
          <p:nvPr/>
        </p:nvSpPr>
        <p:spPr>
          <a:xfrm>
            <a:off x="3200400" y="42062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2" name="Rounded Rectangle 91"/>
          <p:cNvSpPr/>
          <p:nvPr/>
        </p:nvSpPr>
        <p:spPr>
          <a:xfrm>
            <a:off x="32004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4" name="Rounded Rectangle 93"/>
          <p:cNvSpPr/>
          <p:nvPr/>
        </p:nvSpPr>
        <p:spPr>
          <a:xfrm>
            <a:off x="4114800" y="42062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5" name="Rounded Rectangle 94"/>
          <p:cNvSpPr/>
          <p:nvPr/>
        </p:nvSpPr>
        <p:spPr>
          <a:xfrm>
            <a:off x="4117289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6" name="Rounded Rectangle 95"/>
          <p:cNvSpPr/>
          <p:nvPr/>
        </p:nvSpPr>
        <p:spPr>
          <a:xfrm>
            <a:off x="5031689" y="5029200"/>
            <a:ext cx="914400" cy="453063"/>
          </a:xfrm>
          <a:prstGeom prst="round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7" name="Rounded Rectangle 96"/>
          <p:cNvSpPr/>
          <p:nvPr/>
        </p:nvSpPr>
        <p:spPr>
          <a:xfrm>
            <a:off x="5029200" y="4208472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8" name="Rounded Rectangle 97"/>
          <p:cNvSpPr/>
          <p:nvPr/>
        </p:nvSpPr>
        <p:spPr>
          <a:xfrm>
            <a:off x="5031689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9" name="Rounded Rectangle 98"/>
          <p:cNvSpPr/>
          <p:nvPr/>
        </p:nvSpPr>
        <p:spPr>
          <a:xfrm>
            <a:off x="5943600" y="5029200"/>
            <a:ext cx="914400" cy="453063"/>
          </a:xfrm>
          <a:prstGeom prst="round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0" name="Rounded Rectangle 99"/>
          <p:cNvSpPr/>
          <p:nvPr/>
        </p:nvSpPr>
        <p:spPr>
          <a:xfrm>
            <a:off x="5946089" y="4208472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1" name="Rounded Rectangle 100"/>
          <p:cNvSpPr/>
          <p:nvPr/>
        </p:nvSpPr>
        <p:spPr>
          <a:xfrm>
            <a:off x="5943600" y="3383279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54" name="Straight Arrow Connector 53"/>
          <p:cNvCxnSpPr/>
          <p:nvPr/>
        </p:nvCxnSpPr>
        <p:spPr>
          <a:xfrm flipH="1">
            <a:off x="5029200" y="3803091"/>
            <a:ext cx="2743200" cy="64008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H="1">
            <a:off x="6858000" y="3796293"/>
            <a:ext cx="914400" cy="638175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H="1">
            <a:off x="5943600" y="3813288"/>
            <a:ext cx="1828800" cy="64008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H="1">
            <a:off x="3200400" y="3796293"/>
            <a:ext cx="4572000" cy="630555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H="1">
            <a:off x="4114800" y="3803091"/>
            <a:ext cx="3657600" cy="64008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H="1">
            <a:off x="5029200" y="5085458"/>
            <a:ext cx="2743200" cy="172342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flipH="1">
            <a:off x="5943600" y="5074920"/>
            <a:ext cx="1828800" cy="18288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H="1">
            <a:off x="6858000" y="5072123"/>
            <a:ext cx="914400" cy="18567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>
            <a:off x="4114800" y="5076886"/>
            <a:ext cx="3657600" cy="180914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ounded Rectangle 41"/>
          <p:cNvSpPr/>
          <p:nvPr/>
        </p:nvSpPr>
        <p:spPr>
          <a:xfrm>
            <a:off x="1371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2286000" y="42062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22860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32004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3200400" y="42062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41148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4114800" y="42062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50292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5029200" y="42062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5943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5943600" y="42062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7" name="Rounded Rectangle 56"/>
          <p:cNvSpPr/>
          <p:nvPr/>
        </p:nvSpPr>
        <p:spPr>
          <a:xfrm>
            <a:off x="7772400" y="356616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7762875" y="3565833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7772400" y="484632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5" name="Rounded Rectangle 64"/>
          <p:cNvSpPr/>
          <p:nvPr/>
        </p:nvSpPr>
        <p:spPr>
          <a:xfrm>
            <a:off x="7772400" y="3565832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6" name="Rounded Rectangle 65"/>
          <p:cNvSpPr/>
          <p:nvPr/>
        </p:nvSpPr>
        <p:spPr>
          <a:xfrm>
            <a:off x="7772400" y="484632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7" name="Rounded Rectangle 66"/>
          <p:cNvSpPr/>
          <p:nvPr/>
        </p:nvSpPr>
        <p:spPr>
          <a:xfrm>
            <a:off x="7772400" y="356616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8" name="Rounded Rectangle 67"/>
          <p:cNvSpPr/>
          <p:nvPr/>
        </p:nvSpPr>
        <p:spPr>
          <a:xfrm>
            <a:off x="7772400" y="484632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9" name="Rounded Rectangle 68"/>
          <p:cNvSpPr/>
          <p:nvPr/>
        </p:nvSpPr>
        <p:spPr>
          <a:xfrm>
            <a:off x="7772400" y="356616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0" name="Rounded Rectangle 69"/>
          <p:cNvSpPr/>
          <p:nvPr/>
        </p:nvSpPr>
        <p:spPr>
          <a:xfrm>
            <a:off x="7772400" y="4845591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957924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1818E-6 -7.84314E-7 L 0.63636 0.02329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818" y="11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3" dur="2000" fill="hold"/>
                                        <p:tgtEl>
                                          <p:spTgt spid="57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1818E-6 -0.0002 L -0.54735 0.11132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367" y="55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2727E-6 -1.43791E-6 L 0.5464 0.08456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320" y="4228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6 0.00061 L 0.54545 0.02328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57" y="11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6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7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8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1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3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500"/>
                            </p:stCondLst>
                            <p:childTnLst>
                              <p:par>
                                <p:cTn id="9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500"/>
                            </p:stCondLst>
                            <p:childTnLst>
                              <p:par>
                                <p:cTn id="103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4" dur="2000" fill="hold"/>
                                        <p:tgtEl>
                                          <p:spTgt spid="58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0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94 -0.0002 L -0.45265 0.11254 " pathEditMode="relative" rAng="0" ptsTypes="AA">
                                      <p:cBhvr>
                                        <p:cTn id="106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680" y="5637"/>
                                    </p:animMotion>
                                  </p:childTnLst>
                                </p:cTn>
                              </p:par>
                              <p:par>
                                <p:cTn id="107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8" dur="2000" fill="hold"/>
                                        <p:tgtEl>
                                          <p:spTgt spid="64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0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95 0.00224 L -0.45549 0.05617 " pathEditMode="relative" rAng="0" ptsTypes="AA">
                                      <p:cBhvr>
                                        <p:cTn id="110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822" y="26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3500"/>
                            </p:stCondLst>
                            <p:childTnLst>
                              <p:par>
                                <p:cTn id="1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3636E-6 -7.84314E-7 L 0.45454 0.02329 " pathEditMode="relative" rAng="0" ptsTypes="AA">
                                      <p:cBhvr>
                                        <p:cTn id="119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727" y="1164"/>
                                    </p:animMotion>
                                  </p:childTnLst>
                                </p:cTn>
                              </p:par>
                              <p:par>
                                <p:cTn id="12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3636E-6 -1.43791E-6 L 0.45549 0.08701 " pathEditMode="relative" rAng="0" ptsTypes="AA">
                                      <p:cBhvr>
                                        <p:cTn id="127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775" y="43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1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2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3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34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6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7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8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39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1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42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43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4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1500"/>
                            </p:stCondLst>
                            <p:childTnLst>
                              <p:par>
                                <p:cTn id="16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1500"/>
                            </p:stCondLst>
                            <p:childTnLst>
                              <p:par>
                                <p:cTn id="173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74" dur="2000" fill="hold"/>
                                        <p:tgtEl>
                                          <p:spTgt spid="6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7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1818E-6 -0.0002 L -0.36837 0.11254 " pathEditMode="relative" rAng="0" ptsTypes="AA">
                                      <p:cBhvr>
                                        <p:cTn id="176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419" y="5637"/>
                                    </p:animMotion>
                                  </p:childTnLst>
                                </p:cTn>
                              </p:par>
                              <p:par>
                                <p:cTn id="177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78" dur="2000" fill="hold"/>
                                        <p:tgtEl>
                                          <p:spTgt spid="66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7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95 0.00224 L -0.36174 0.05617 " pathEditMode="relative" rAng="0" ptsTypes="AA">
                                      <p:cBhvr>
                                        <p:cTn id="180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134" y="26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3500"/>
                            </p:stCondLst>
                            <p:childTnLst>
                              <p:par>
                                <p:cTn id="182" presetID="3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9 -0.00021 L 0.36363 0.02328 " pathEditMode="relative" rAng="0" ptsTypes="AA">
                                      <p:cBhvr>
                                        <p:cTn id="189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134" y="1164"/>
                                    </p:animMotion>
                                  </p:childTnLst>
                                </p:cTn>
                              </p:par>
                              <p:par>
                                <p:cTn id="19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4545E-6 -1.43791E-6 L 0.36268 0.08579 " pathEditMode="relative" rAng="0" ptsTypes="AA">
                                      <p:cBhvr>
                                        <p:cTn id="197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134" y="42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1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02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03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04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6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07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08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09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1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12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13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14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2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>
                            <p:stCondLst>
                              <p:cond delay="1500"/>
                            </p:stCondLst>
                            <p:childTnLst>
                              <p:par>
                                <p:cTn id="23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1500"/>
                            </p:stCondLst>
                            <p:childTnLst>
                              <p:par>
                                <p:cTn id="243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4" dur="2000" fill="hold"/>
                                        <p:tgtEl>
                                          <p:spTgt spid="67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24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1818E-6 -0.0002 L -0.27367 0.11254 " pathEditMode="relative" rAng="0" ptsTypes="AA">
                                      <p:cBhvr>
                                        <p:cTn id="246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684" y="5637"/>
                                    </p:animMotion>
                                  </p:childTnLst>
                                </p:cTn>
                              </p:par>
                              <p:par>
                                <p:cTn id="247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8" dur="2000" fill="hold"/>
                                        <p:tgtEl>
                                          <p:spTgt spid="68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24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95 0.00224 L -0.27272 0.05249 " pathEditMode="relative" rAng="0" ptsTypes="AA">
                                      <p:cBhvr>
                                        <p:cTn id="250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684" y="25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3500"/>
                            </p:stCondLst>
                            <p:childTnLst>
                              <p:par>
                                <p:cTn id="25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4545E-6 -7.84314E-7 L 0.27273 0.02329 " pathEditMode="relative" rAng="0" ptsTypes="AA">
                                      <p:cBhvr>
                                        <p:cTn id="259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36" y="1164"/>
                                    </p:animMotion>
                                  </p:childTnLst>
                                </p:cTn>
                              </p:par>
                              <p:par>
                                <p:cTn id="26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5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4545E-6 -1.43791E-6 L 0.27178 0.08456 " pathEditMode="relative" rAng="0" ptsTypes="AA">
                                      <p:cBhvr>
                                        <p:cTn id="267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589" y="42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1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72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73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74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6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77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78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79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0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81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82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83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84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7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0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3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4" fill="hold">
                            <p:stCondLst>
                              <p:cond delay="1000"/>
                            </p:stCondLst>
                            <p:childTnLst>
                              <p:par>
                                <p:cTn id="29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7" fill="hold">
                            <p:stCondLst>
                              <p:cond delay="1500"/>
                            </p:stCondLst>
                            <p:childTnLst>
                              <p:par>
                                <p:cTn id="30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0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2" fill="hold">
                            <p:stCondLst>
                              <p:cond delay="1500"/>
                            </p:stCondLst>
                            <p:childTnLst>
                              <p:par>
                                <p:cTn id="313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4" dur="2000" fill="hold"/>
                                        <p:tgtEl>
                                          <p:spTgt spid="69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31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1818E-6 -0.0002 L -0.1856 0.11009 " pathEditMode="relative" rAng="0" ptsTypes="AA">
                                      <p:cBhvr>
                                        <p:cTn id="316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280" y="5515"/>
                                    </p:animMotion>
                                  </p:childTnLst>
                                </p:cTn>
                              </p:par>
                              <p:par>
                                <p:cTn id="317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8" dur="2000" fill="hold"/>
                                        <p:tgtEl>
                                          <p:spTgt spid="70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31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95 0.00224 L -0.18087 0.05739 " pathEditMode="relative" rAng="0" ptsTypes="AA">
                                      <p:cBhvr>
                                        <p:cTn id="320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091" y="27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1" fill="hold">
                            <p:stCondLst>
                              <p:cond delay="3500"/>
                            </p:stCondLst>
                            <p:childTnLst>
                              <p:par>
                                <p:cTn id="32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3636E-6 0.00041 L 0.18182 0.02329 " pathEditMode="relative" rAng="0" ptsTypes="AA">
                                      <p:cBhvr>
                                        <p:cTn id="329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91" y="1144"/>
                                    </p:animMotion>
                                  </p:childTnLst>
                                </p:cTn>
                              </p:par>
                              <p:par>
                                <p:cTn id="33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2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5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3636E-6 -1.43791E-6 L 0.18277 0.08579 " pathEditMode="relative" rAng="0" ptsTypes="AA">
                                      <p:cBhvr>
                                        <p:cTn id="337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38" y="42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8" fill="hold">
                            <p:stCondLst>
                              <p:cond delay="5500"/>
                            </p:stCondLst>
                            <p:childTnLst>
                              <p:par>
                                <p:cTn id="339" presetID="2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0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41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42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43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4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5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46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47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4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9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50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51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52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53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 animBg="1"/>
      <p:bldP spid="93" grpId="1" animBg="1"/>
      <p:bldP spid="87" grpId="0" animBg="1"/>
      <p:bldP spid="87" grpId="1" animBg="1"/>
      <p:bldP spid="88" grpId="0" animBg="1"/>
      <p:bldP spid="88" grpId="1" animBg="1"/>
      <p:bldP spid="89" grpId="0" animBg="1"/>
      <p:bldP spid="89" grpId="1" animBg="1"/>
      <p:bldP spid="90" grpId="0" animBg="1"/>
      <p:bldP spid="90" grpId="1" animBg="1"/>
      <p:bldP spid="91" grpId="0" animBg="1"/>
      <p:bldP spid="91" grpId="1" animBg="1"/>
      <p:bldP spid="92" grpId="0" animBg="1"/>
      <p:bldP spid="92" grpId="1" animBg="1"/>
      <p:bldP spid="94" grpId="0" animBg="1"/>
      <p:bldP spid="94" grpId="1" animBg="1"/>
      <p:bldP spid="95" grpId="0" animBg="1"/>
      <p:bldP spid="95" grpId="1" animBg="1"/>
      <p:bldP spid="96" grpId="0" animBg="1"/>
      <p:bldP spid="96" grpId="1" animBg="1"/>
      <p:bldP spid="97" grpId="0" animBg="1"/>
      <p:bldP spid="97" grpId="1" animBg="1"/>
      <p:bldP spid="98" grpId="0" animBg="1"/>
      <p:bldP spid="98" grpId="1" animBg="1"/>
      <p:bldP spid="99" grpId="0" animBg="1"/>
      <p:bldP spid="99" grpId="1" animBg="1"/>
      <p:bldP spid="100" grpId="0" animBg="1"/>
      <p:bldP spid="100" grpId="1" animBg="1"/>
      <p:bldP spid="101" grpId="0" animBg="1"/>
      <p:bldP spid="101" grpId="1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  <p:bldP spid="47" grpId="2" animBg="1"/>
      <p:bldP spid="47" grpId="3" animBg="1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7" grpId="0" animBg="1"/>
      <p:bldP spid="57" grpId="1" animBg="1"/>
      <p:bldP spid="57" grpId="2" animBg="1"/>
      <p:bldP spid="58" grpId="0" animBg="1"/>
      <p:bldP spid="58" grpId="1" animBg="1"/>
      <p:bldP spid="58" grpId="2" animBg="1"/>
      <p:bldP spid="64" grpId="0" animBg="1"/>
      <p:bldP spid="64" grpId="1" animBg="1"/>
      <p:bldP spid="64" grpId="2" animBg="1"/>
      <p:bldP spid="65" grpId="0" animBg="1"/>
      <p:bldP spid="65" grpId="1" animBg="1"/>
      <p:bldP spid="65" grpId="2" animBg="1"/>
      <p:bldP spid="66" grpId="0" animBg="1"/>
      <p:bldP spid="66" grpId="1" animBg="1"/>
      <p:bldP spid="66" grpId="2" animBg="1"/>
      <p:bldP spid="67" grpId="0" animBg="1"/>
      <p:bldP spid="67" grpId="1" animBg="1"/>
      <p:bldP spid="67" grpId="2" animBg="1"/>
      <p:bldP spid="68" grpId="0" animBg="1"/>
      <p:bldP spid="68" grpId="1" animBg="1"/>
      <p:bldP spid="68" grpId="2" animBg="1"/>
      <p:bldP spid="69" grpId="0" animBg="1"/>
      <p:bldP spid="69" grpId="1" animBg="1"/>
      <p:bldP spid="69" grpId="2" animBg="1"/>
      <p:bldP spid="70" grpId="0" animBg="1"/>
      <p:bldP spid="70" grpId="1" animBg="1"/>
      <p:bldP spid="70" grpId="2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4585999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Loop-carried variables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554480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26080" y="2011680"/>
            <a:ext cx="39934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1;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N; ++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]+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6919481" y="2571750"/>
            <a:ext cx="1862569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5391150" y="2152650"/>
            <a:ext cx="1266825" cy="800100"/>
          </a:xfrm>
          <a:prstGeom prst="ellipse">
            <a:avLst/>
          </a:prstGeom>
          <a:noFill/>
          <a:ln w="444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361414" y="2952750"/>
            <a:ext cx="29787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loop-carried variable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4206240"/>
            <a:ext cx="77247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number of iterations that a value must be carried over is called the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distance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of the carried variable.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5486400"/>
            <a:ext cx="67922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largest carried distance is the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loop distance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545715" y="2319456"/>
            <a:ext cx="11721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A[i+1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];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529193" y="2319456"/>
            <a:ext cx="4667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3;</a:t>
            </a:r>
            <a:endParaRPr lang="en-US" sz="2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71600" y="5024735"/>
            <a:ext cx="83183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Change the loop to use a single value in several iterations.</a:t>
            </a:r>
          </a:p>
        </p:txBody>
      </p:sp>
    </p:spTree>
    <p:extLst>
      <p:ext uri="{BB962C8B-B14F-4D97-AF65-F5344CB8AC3E}">
        <p14:creationId xmlns:p14="http://schemas.microsoft.com/office/powerpoint/2010/main" val="203826034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/>
      <p:bldP spid="4" grpId="0"/>
      <p:bldP spid="4" grpId="1"/>
      <p:bldP spid="5" grpId="0"/>
      <p:bldP spid="6" grpId="0"/>
      <p:bldP spid="14" grpId="0"/>
      <p:bldP spid="7" grpId="0"/>
      <p:bldP spid="7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ounded Rectangle 24"/>
          <p:cNvSpPr/>
          <p:nvPr/>
        </p:nvSpPr>
        <p:spPr>
          <a:xfrm>
            <a:off x="2286000" y="4206239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22860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0138" y="731520"/>
            <a:ext cx="2488053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An example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554480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26080" y="2011680"/>
            <a:ext cx="39934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1;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N; ++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]+A[i+1];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7772400" y="3566160"/>
            <a:ext cx="914400" cy="868741"/>
            <a:chOff x="3054159" y="4743449"/>
            <a:chExt cx="914400" cy="868741"/>
          </a:xfrm>
        </p:grpSpPr>
        <p:sp>
          <p:nvSpPr>
            <p:cNvPr id="37" name="Rectangle 36"/>
            <p:cNvSpPr/>
            <p:nvPr/>
          </p:nvSpPr>
          <p:spPr>
            <a:xfrm>
              <a:off x="3054159" y="4743449"/>
              <a:ext cx="914400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145599" y="5212080"/>
              <a:ext cx="7681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reg</a:t>
              </a:r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1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7772400" y="4846320"/>
            <a:ext cx="914400" cy="868741"/>
            <a:chOff x="3054159" y="4743449"/>
            <a:chExt cx="914400" cy="868741"/>
          </a:xfrm>
        </p:grpSpPr>
        <p:sp>
          <p:nvSpPr>
            <p:cNvPr id="40" name="Rectangle 39"/>
            <p:cNvSpPr/>
            <p:nvPr/>
          </p:nvSpPr>
          <p:spPr>
            <a:xfrm>
              <a:off x="3054159" y="4743449"/>
              <a:ext cx="914400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145599" y="5212080"/>
              <a:ext cx="7681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reg</a:t>
              </a:r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2</a:t>
              </a:r>
            </a:p>
          </p:txBody>
        </p:sp>
      </p:grpSp>
      <p:cxnSp>
        <p:nvCxnSpPr>
          <p:cNvPr id="6" name="Straight Arrow Connector 5"/>
          <p:cNvCxnSpPr/>
          <p:nvPr/>
        </p:nvCxnSpPr>
        <p:spPr>
          <a:xfrm flipH="1">
            <a:off x="3200400" y="3804285"/>
            <a:ext cx="4572000" cy="630555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 flipV="1">
            <a:off x="3218191" y="4663440"/>
            <a:ext cx="2449184" cy="41148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667375" y="4541520"/>
            <a:ext cx="75533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54878" y="6010275"/>
            <a:ext cx="55755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Where is the second argument to add?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1371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1371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3218190" y="2834640"/>
            <a:ext cx="3657600" cy="3657600"/>
            <a:chOff x="3218190" y="2834640"/>
            <a:chExt cx="3657600" cy="3657600"/>
          </a:xfrm>
        </p:grpSpPr>
        <p:sp>
          <p:nvSpPr>
            <p:cNvPr id="4" name="Oval 3"/>
            <p:cNvSpPr/>
            <p:nvPr/>
          </p:nvSpPr>
          <p:spPr>
            <a:xfrm>
              <a:off x="3218190" y="2834640"/>
              <a:ext cx="3657600" cy="3657600"/>
            </a:xfrm>
            <a:prstGeom prst="ellipse">
              <a:avLst/>
            </a:prstGeom>
            <a:noFill/>
            <a:ln w="3587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14" name="Straight Connector 13"/>
            <p:cNvCxnSpPr>
              <a:stCxn id="4" idx="1"/>
              <a:endCxn id="4" idx="5"/>
            </p:cNvCxnSpPr>
            <p:nvPr/>
          </p:nvCxnSpPr>
          <p:spPr>
            <a:xfrm>
              <a:off x="3753833" y="3370283"/>
              <a:ext cx="2586314" cy="2586314"/>
            </a:xfrm>
            <a:prstGeom prst="line">
              <a:avLst/>
            </a:prstGeom>
            <a:ln w="358775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2194560" y="5760720"/>
            <a:ext cx="48429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Does the pipeline code still work? </a:t>
            </a:r>
          </a:p>
        </p:txBody>
      </p:sp>
    </p:spTree>
    <p:extLst>
      <p:ext uri="{BB962C8B-B14F-4D97-AF65-F5344CB8AC3E}">
        <p14:creationId xmlns:p14="http://schemas.microsoft.com/office/powerpoint/2010/main" val="419522060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1818E-6 -7.84314E-7 L 0.63636 0.02329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818" y="11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9" grpId="0"/>
      <p:bldP spid="11" grpId="0"/>
      <p:bldP spid="30" grpId="0" animBg="1"/>
      <p:bldP spid="30" grpId="1" animBg="1"/>
      <p:bldP spid="27" grpId="0" animBg="1"/>
      <p:bldP spid="27" grpId="1" animBg="1"/>
      <p:bldP spid="27" grpId="2" animBg="1"/>
      <p:bldP spid="16" grpId="0"/>
      <p:bldP spid="16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2488053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An example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554480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26080" y="2011680"/>
            <a:ext cx="39934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1;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N; ++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]+A[i+1];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7772400" y="3566160"/>
            <a:ext cx="914400" cy="868741"/>
            <a:chOff x="3054159" y="4743449"/>
            <a:chExt cx="914400" cy="868741"/>
          </a:xfrm>
        </p:grpSpPr>
        <p:sp>
          <p:nvSpPr>
            <p:cNvPr id="37" name="Rectangle 36"/>
            <p:cNvSpPr/>
            <p:nvPr/>
          </p:nvSpPr>
          <p:spPr>
            <a:xfrm>
              <a:off x="3054159" y="4743449"/>
              <a:ext cx="914400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145599" y="5212080"/>
              <a:ext cx="7681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reg</a:t>
              </a:r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1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7772400" y="4663440"/>
            <a:ext cx="914400" cy="868741"/>
            <a:chOff x="3054159" y="4743449"/>
            <a:chExt cx="914400" cy="868741"/>
          </a:xfrm>
        </p:grpSpPr>
        <p:sp>
          <p:nvSpPr>
            <p:cNvPr id="40" name="Rectangle 39"/>
            <p:cNvSpPr/>
            <p:nvPr/>
          </p:nvSpPr>
          <p:spPr>
            <a:xfrm>
              <a:off x="3054159" y="4743449"/>
              <a:ext cx="914400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145599" y="5212080"/>
              <a:ext cx="7681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reg</a:t>
              </a:r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2</a:t>
              </a:r>
            </a:p>
          </p:txBody>
        </p:sp>
      </p:grpSp>
      <p:cxnSp>
        <p:nvCxnSpPr>
          <p:cNvPr id="6" name="Straight Arrow Connector 5"/>
          <p:cNvCxnSpPr>
            <a:stCxn id="37" idx="1"/>
          </p:cNvCxnSpPr>
          <p:nvPr/>
        </p:nvCxnSpPr>
        <p:spPr>
          <a:xfrm flipH="1">
            <a:off x="4114800" y="3794760"/>
            <a:ext cx="3657600" cy="441991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H="1" flipV="1">
            <a:off x="4114800" y="4663440"/>
            <a:ext cx="1552575" cy="41148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5667375" y="4541520"/>
            <a:ext cx="75533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3200400" y="42062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22860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1371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1371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32004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22860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754878" y="6010275"/>
            <a:ext cx="55755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Where is the second argument to add?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3218190" y="2834640"/>
            <a:ext cx="3657600" cy="3657600"/>
            <a:chOff x="3218190" y="2834640"/>
            <a:chExt cx="3657600" cy="3657600"/>
          </a:xfrm>
        </p:grpSpPr>
        <p:sp>
          <p:nvSpPr>
            <p:cNvPr id="35" name="Oval 34"/>
            <p:cNvSpPr/>
            <p:nvPr/>
          </p:nvSpPr>
          <p:spPr>
            <a:xfrm>
              <a:off x="3218190" y="2834640"/>
              <a:ext cx="3657600" cy="3657600"/>
            </a:xfrm>
            <a:prstGeom prst="ellipse">
              <a:avLst/>
            </a:prstGeom>
            <a:noFill/>
            <a:ln w="3587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47" name="Straight Connector 46"/>
            <p:cNvCxnSpPr>
              <a:stCxn id="35" idx="1"/>
              <a:endCxn id="35" idx="5"/>
            </p:cNvCxnSpPr>
            <p:nvPr/>
          </p:nvCxnSpPr>
          <p:spPr>
            <a:xfrm>
              <a:off x="3753833" y="3370283"/>
              <a:ext cx="2586314" cy="2586314"/>
            </a:xfrm>
            <a:prstGeom prst="line">
              <a:avLst/>
            </a:prstGeom>
            <a:ln w="358775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TextBox 47"/>
          <p:cNvSpPr txBox="1"/>
          <p:nvPr/>
        </p:nvSpPr>
        <p:spPr>
          <a:xfrm>
            <a:off x="2194560" y="5760720"/>
            <a:ext cx="53060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Try doing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two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loads to start the loop? </a:t>
            </a:r>
          </a:p>
        </p:txBody>
      </p:sp>
    </p:spTree>
    <p:extLst>
      <p:ext uri="{BB962C8B-B14F-4D97-AF65-F5344CB8AC3E}">
        <p14:creationId xmlns:p14="http://schemas.microsoft.com/office/powerpoint/2010/main" val="195503234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1818E-6 -7.84314E-7 L 0.63636 0.02329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818" y="11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3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2" presetClass="path" presetSubtype="0" accel="50000" decel="50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2727E-6 -7.84314E-7 L 0.5464 0.02206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320" y="11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2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24" grpId="0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7" grpId="2" animBg="1"/>
      <p:bldP spid="30" grpId="0" animBg="1"/>
      <p:bldP spid="31" grpId="2" animBg="1"/>
      <p:bldP spid="31" grpId="3" animBg="1"/>
      <p:bldP spid="31" grpId="4" animBg="1"/>
      <p:bldP spid="32" grpId="0"/>
      <p:bldP spid="48" grpId="0"/>
      <p:bldP spid="48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32004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0138" y="731520"/>
            <a:ext cx="2488053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An example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554480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32499" y="1878330"/>
            <a:ext cx="39934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1;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N; ++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]+A[i+1];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7772400" y="3566160"/>
            <a:ext cx="914400" cy="868741"/>
            <a:chOff x="3054159" y="4743449"/>
            <a:chExt cx="914400" cy="868741"/>
          </a:xfrm>
        </p:grpSpPr>
        <p:sp>
          <p:nvSpPr>
            <p:cNvPr id="37" name="Rectangle 36"/>
            <p:cNvSpPr/>
            <p:nvPr/>
          </p:nvSpPr>
          <p:spPr>
            <a:xfrm>
              <a:off x="3054159" y="4743449"/>
              <a:ext cx="914400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145599" y="5212080"/>
              <a:ext cx="7681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reg</a:t>
              </a:r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1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7772400" y="4663440"/>
            <a:ext cx="914400" cy="868741"/>
            <a:chOff x="3054159" y="4743449"/>
            <a:chExt cx="914400" cy="868741"/>
          </a:xfrm>
        </p:grpSpPr>
        <p:sp>
          <p:nvSpPr>
            <p:cNvPr id="40" name="Rectangle 39"/>
            <p:cNvSpPr/>
            <p:nvPr/>
          </p:nvSpPr>
          <p:spPr>
            <a:xfrm>
              <a:off x="3054159" y="4743449"/>
              <a:ext cx="914400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145599" y="5212080"/>
              <a:ext cx="7681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reg</a:t>
              </a:r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2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7772400" y="5852160"/>
            <a:ext cx="914400" cy="868741"/>
            <a:chOff x="3054159" y="4743449"/>
            <a:chExt cx="914400" cy="868741"/>
          </a:xfrm>
        </p:grpSpPr>
        <p:sp>
          <p:nvSpPr>
            <p:cNvPr id="24" name="Rectangle 23"/>
            <p:cNvSpPr/>
            <p:nvPr/>
          </p:nvSpPr>
          <p:spPr>
            <a:xfrm>
              <a:off x="3054159" y="4743449"/>
              <a:ext cx="914400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145599" y="5212080"/>
              <a:ext cx="7681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reg</a:t>
              </a:r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3</a:t>
              </a:r>
            </a:p>
          </p:txBody>
        </p:sp>
      </p:grpSp>
      <p:sp>
        <p:nvSpPr>
          <p:cNvPr id="96" name="Rounded Rectangle 95"/>
          <p:cNvSpPr/>
          <p:nvPr/>
        </p:nvSpPr>
        <p:spPr>
          <a:xfrm>
            <a:off x="1371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200400" y="42062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4114800" y="42062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41148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7772400" y="356616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7772400" y="466344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3200400" y="42062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7772400" y="466344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7772400" y="356616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97" name="Rounded Rectangle 96"/>
          <p:cNvSpPr/>
          <p:nvPr/>
        </p:nvSpPr>
        <p:spPr>
          <a:xfrm>
            <a:off x="1371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32004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41148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4114800" y="42062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4114800" y="5029200"/>
            <a:ext cx="914400" cy="453063"/>
          </a:xfrm>
          <a:prstGeom prst="round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7772400" y="5861743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20240" y="5303520"/>
            <a:ext cx="17508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BUT…</a:t>
            </a:r>
          </a:p>
        </p:txBody>
      </p:sp>
      <p:sp>
        <p:nvSpPr>
          <p:cNvPr id="95" name="Rounded Rectangle 94"/>
          <p:cNvSpPr/>
          <p:nvPr/>
        </p:nvSpPr>
        <p:spPr>
          <a:xfrm>
            <a:off x="22860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99" name="Rounded Rectangle 98"/>
          <p:cNvSpPr/>
          <p:nvPr/>
        </p:nvSpPr>
        <p:spPr>
          <a:xfrm>
            <a:off x="22860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194560" y="5760720"/>
            <a:ext cx="32319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Add another register? </a:t>
            </a:r>
          </a:p>
        </p:txBody>
      </p:sp>
    </p:spTree>
    <p:extLst>
      <p:ext uri="{BB962C8B-B14F-4D97-AF65-F5344CB8AC3E}">
        <p14:creationId xmlns:p14="http://schemas.microsoft.com/office/powerpoint/2010/main" val="42654558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1818E-6 -7.84314E-7 L 0.63636 0.02329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818" y="11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2727E-6 -7.84314E-7 L 0.5464 0.16544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320" y="82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2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8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9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0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4" dur="2000" fill="hold"/>
                                        <p:tgtEl>
                                          <p:spTgt spid="3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6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1818E-6 -0.0002 L -0.47822 0.11009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911" y="5515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0" dur="2000" fill="hold"/>
                                        <p:tgtEl>
                                          <p:spTgt spid="42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95 0.00082 L -0.43087 -0.02982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591" y="-1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3000"/>
                            </p:stCondLst>
                            <p:childTnLst>
                              <p:par>
                                <p:cTn id="7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3636E-6 -7.84314E-7 L 0.45549 0.02329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775" y="1164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3636E-6 -4.98673E-6 L 0.45691 0.21258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838" y="106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0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12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19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0" dur="2000" fill="hold"/>
                                        <p:tgtEl>
                                          <p:spTgt spid="4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21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2" dur="2000" fill="hold"/>
                                        <p:tgtEl>
                                          <p:spTgt spid="44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2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1818E-6 -0.0002 L -0.38541 0.11131 " pathEditMode="relative" rAng="0" ptsTypes="AA">
                                      <p:cBhvr>
                                        <p:cTn id="124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271" y="5576"/>
                                    </p:animMotion>
                                  </p:childTnLst>
                                </p:cTn>
                              </p:par>
                              <p:par>
                                <p:cTn id="12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95 0.00081 L -0.34059 -0.03063 " pathEditMode="relative" rAng="0" ptsTypes="AA">
                                      <p:cBhvr>
                                        <p:cTn id="126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077" y="-1572"/>
                                    </p:animMotion>
                                  </p:childTnLst>
                                </p:cTn>
                              </p:par>
                              <p:par>
                                <p:cTn id="127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8" dur="2000" fill="hold"/>
                                        <p:tgtEl>
                                          <p:spTgt spid="50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2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37 -0.00041 L -0.36742 -0.07823 " pathEditMode="relative" rAng="0" ptsTypes="AA">
                                      <p:cBhvr>
                                        <p:cTn id="130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497" y="-39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3000"/>
                            </p:stCondLst>
                            <p:childTnLst>
                              <p:par>
                                <p:cTn id="13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4545E-6 -7.84314E-7 L 0.36458 0.16544 " pathEditMode="relative" rAng="0" ptsTypes="AA">
                                      <p:cBhvr>
                                        <p:cTn id="139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229" y="8272"/>
                                    </p:animMotion>
                                  </p:childTnLst>
                                </p:cTn>
                              </p:par>
                              <p:par>
                                <p:cTn id="140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4545E-6 -4.98673E-6 L 0.36584 0.21279 " pathEditMode="relative" rAng="0" ptsTypes="AA">
                                      <p:cBhvr>
                                        <p:cTn id="147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292" y="106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5000"/>
                            </p:stCondLst>
                            <p:childTnLst>
                              <p:par>
                                <p:cTn id="149" presetID="2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5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5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6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6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6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500"/>
                            </p:stCondLst>
                            <p:childTnLst>
                              <p:par>
                                <p:cTn id="1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0" grpId="1" animBg="1"/>
      <p:bldP spid="96" grpId="0" animBg="1"/>
      <p:bldP spid="96" grpId="1" animBg="1"/>
      <p:bldP spid="29" grpId="0" animBg="1"/>
      <p:bldP spid="29" grpId="1" animBg="1"/>
      <p:bldP spid="26" grpId="0" animBg="1"/>
      <p:bldP spid="26" grpId="1" animBg="1"/>
      <p:bldP spid="27" grpId="0" animBg="1"/>
      <p:bldP spid="27" grpId="1" animBg="1"/>
      <p:bldP spid="35" grpId="0" animBg="1"/>
      <p:bldP spid="35" grpId="1" animBg="1"/>
      <p:bldP spid="35" grpId="2" animBg="1"/>
      <p:bldP spid="42" grpId="0" animBg="1"/>
      <p:bldP spid="42" grpId="1" animBg="1"/>
      <p:bldP spid="42" grpId="2" animBg="1"/>
      <p:bldP spid="43" grpId="0" animBg="1"/>
      <p:bldP spid="43" grpId="1" animBg="1"/>
      <p:bldP spid="44" grpId="0" animBg="1"/>
      <p:bldP spid="44" grpId="1" animBg="1"/>
      <p:bldP spid="44" grpId="2" animBg="1"/>
      <p:bldP spid="45" grpId="0" animBg="1"/>
      <p:bldP spid="45" grpId="1" animBg="1"/>
      <p:bldP spid="45" grpId="2" animBg="1"/>
      <p:bldP spid="97" grpId="0" animBg="1"/>
      <p:bldP spid="97" grpId="1" animBg="1"/>
      <p:bldP spid="97" grpId="2" animBg="1"/>
      <p:bldP spid="28" grpId="0" animBg="1"/>
      <p:bldP spid="28" grpId="1" animBg="1"/>
      <p:bldP spid="33" grpId="0" animBg="1"/>
      <p:bldP spid="33" grpId="1" animBg="1"/>
      <p:bldP spid="47" grpId="0" animBg="1"/>
      <p:bldP spid="47" grpId="1" animBg="1"/>
      <p:bldP spid="48" grpId="0" animBg="1"/>
      <p:bldP spid="48" grpId="1" animBg="1"/>
      <p:bldP spid="50" grpId="0" animBg="1"/>
      <p:bldP spid="50" grpId="1" animBg="1"/>
      <p:bldP spid="50" grpId="2" animBg="1"/>
      <p:bldP spid="7" grpId="0"/>
      <p:bldP spid="95" grpId="0" animBg="1"/>
      <p:bldP spid="95" grpId="1" animBg="1"/>
      <p:bldP spid="99" grpId="0" animBg="1"/>
      <p:bldP spid="99" grpId="1" animBg="1"/>
      <p:bldP spid="99" grpId="2" animBg="1"/>
      <p:bldP spid="36" grpId="0"/>
      <p:bldP spid="36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32004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0138" y="731520"/>
            <a:ext cx="2488053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An example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554480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32499" y="1878330"/>
            <a:ext cx="39934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1;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N; ++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]+A[i+1];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7772400" y="3566160"/>
            <a:ext cx="914400" cy="868741"/>
            <a:chOff x="3054159" y="4743449"/>
            <a:chExt cx="914400" cy="868741"/>
          </a:xfrm>
        </p:grpSpPr>
        <p:sp>
          <p:nvSpPr>
            <p:cNvPr id="37" name="Rectangle 36"/>
            <p:cNvSpPr/>
            <p:nvPr/>
          </p:nvSpPr>
          <p:spPr>
            <a:xfrm>
              <a:off x="3054159" y="4743449"/>
              <a:ext cx="914400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145599" y="5212080"/>
              <a:ext cx="7681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reg</a:t>
              </a:r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1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7772400" y="4663440"/>
            <a:ext cx="914400" cy="868741"/>
            <a:chOff x="3054159" y="4743449"/>
            <a:chExt cx="914400" cy="868741"/>
          </a:xfrm>
        </p:grpSpPr>
        <p:sp>
          <p:nvSpPr>
            <p:cNvPr id="40" name="Rectangle 39"/>
            <p:cNvSpPr/>
            <p:nvPr/>
          </p:nvSpPr>
          <p:spPr>
            <a:xfrm>
              <a:off x="3054159" y="4743449"/>
              <a:ext cx="914400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145599" y="5212080"/>
              <a:ext cx="7681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reg</a:t>
              </a:r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2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7772400" y="5852160"/>
            <a:ext cx="914400" cy="868741"/>
            <a:chOff x="3054159" y="4743449"/>
            <a:chExt cx="914400" cy="868741"/>
          </a:xfrm>
        </p:grpSpPr>
        <p:sp>
          <p:nvSpPr>
            <p:cNvPr id="24" name="Rectangle 23"/>
            <p:cNvSpPr/>
            <p:nvPr/>
          </p:nvSpPr>
          <p:spPr>
            <a:xfrm>
              <a:off x="3054159" y="4743449"/>
              <a:ext cx="914400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145599" y="5212080"/>
              <a:ext cx="7681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reg</a:t>
              </a:r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3</a:t>
              </a:r>
            </a:p>
          </p:txBody>
        </p:sp>
      </p:grpSp>
      <p:sp>
        <p:nvSpPr>
          <p:cNvPr id="95" name="Rounded Rectangle 94"/>
          <p:cNvSpPr/>
          <p:nvPr/>
        </p:nvSpPr>
        <p:spPr>
          <a:xfrm>
            <a:off x="22860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96" name="Rounded Rectangle 95"/>
          <p:cNvSpPr/>
          <p:nvPr/>
        </p:nvSpPr>
        <p:spPr>
          <a:xfrm>
            <a:off x="1371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41148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7772400" y="466344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7772400" y="356616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97" name="Rounded Rectangle 96"/>
          <p:cNvSpPr/>
          <p:nvPr/>
        </p:nvSpPr>
        <p:spPr>
          <a:xfrm>
            <a:off x="1371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9" name="Rounded Rectangle 98"/>
          <p:cNvSpPr/>
          <p:nvPr/>
        </p:nvSpPr>
        <p:spPr>
          <a:xfrm>
            <a:off x="22860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32004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41148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114676" y="3267075"/>
            <a:ext cx="1058082" cy="657225"/>
          </a:xfrm>
          <a:prstGeom prst="roundRect">
            <a:avLst/>
          </a:prstGeom>
          <a:noFill/>
          <a:ln w="44450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54480" y="2738616"/>
            <a:ext cx="11400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this load</a:t>
            </a:r>
          </a:p>
        </p:txBody>
      </p:sp>
      <p:cxnSp>
        <p:nvCxnSpPr>
          <p:cNvPr id="12" name="Straight Arrow Connector 11"/>
          <p:cNvCxnSpPr>
            <a:stCxn id="8" idx="3"/>
          </p:cNvCxnSpPr>
          <p:nvPr/>
        </p:nvCxnSpPr>
        <p:spPr>
          <a:xfrm>
            <a:off x="2694536" y="2938671"/>
            <a:ext cx="505864" cy="372375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33" idx="1"/>
            <a:endCxn id="37" idx="1"/>
          </p:cNvCxnSpPr>
          <p:nvPr/>
        </p:nvCxnSpPr>
        <p:spPr>
          <a:xfrm>
            <a:off x="4114800" y="3609812"/>
            <a:ext cx="3657600" cy="184948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360535" y="3311046"/>
            <a:ext cx="13099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went here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4042959" y="3267075"/>
            <a:ext cx="1058082" cy="657225"/>
          </a:xfrm>
          <a:prstGeom prst="roundRect">
            <a:avLst/>
          </a:prstGeom>
          <a:noFill/>
          <a:ln w="44450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790507" y="2722843"/>
            <a:ext cx="11400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this load</a:t>
            </a:r>
          </a:p>
        </p:txBody>
      </p:sp>
      <p:cxnSp>
        <p:nvCxnSpPr>
          <p:cNvPr id="53" name="Straight Arrow Connector 52"/>
          <p:cNvCxnSpPr/>
          <p:nvPr/>
        </p:nvCxnSpPr>
        <p:spPr>
          <a:xfrm flipH="1">
            <a:off x="5101041" y="2952538"/>
            <a:ext cx="661468" cy="372375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33" idx="3"/>
            <a:endCxn id="40" idx="1"/>
          </p:cNvCxnSpPr>
          <p:nvPr/>
        </p:nvCxnSpPr>
        <p:spPr>
          <a:xfrm>
            <a:off x="5029200" y="3609812"/>
            <a:ext cx="2743200" cy="1282228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5943600" y="4572000"/>
            <a:ext cx="13099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went here</a:t>
            </a:r>
          </a:p>
        </p:txBody>
      </p:sp>
    </p:spTree>
    <p:extLst>
      <p:ext uri="{BB962C8B-B14F-4D97-AF65-F5344CB8AC3E}">
        <p14:creationId xmlns:p14="http://schemas.microsoft.com/office/powerpoint/2010/main" val="108050369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1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/>
      <p:bldP spid="8" grpId="1"/>
      <p:bldP spid="15" grpId="0"/>
      <p:bldP spid="15" grpId="1"/>
      <p:bldP spid="51" grpId="0" animBg="1"/>
      <p:bldP spid="52" grpId="0"/>
      <p:bldP spid="5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0137" y="731520"/>
            <a:ext cx="6846040" cy="442120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anose="020B0604020202020204" pitchFamily="34" charset="0"/>
                <a:ea typeface="Tahoma" pitchFamily="2"/>
                <a:cs typeface="Arial" panose="020B0604020202020204" pitchFamily="34" charset="0"/>
              </a:rPr>
              <a:t>Talks in this series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anose="020B0604020202020204" pitchFamily="34" charset="0"/>
              <a:ea typeface="Tahoma" pitchFamily="2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09801" y="1562100"/>
            <a:ext cx="4174541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Encoding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Belt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Memory</a:t>
            </a: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Prediction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Metadata and speculation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Execution</a:t>
            </a: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Security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Specification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Software pipelining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…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5537199" y="4567948"/>
            <a:ext cx="2492976" cy="203200"/>
          </a:xfrm>
          <a:prstGeom prst="straightConnector1">
            <a:avLst/>
          </a:prstGeom>
          <a:ln w="762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291955" y="3763640"/>
            <a:ext cx="2940494" cy="6642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You are here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68375" y="5981351"/>
            <a:ext cx="5393827" cy="4744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Slides and videos of other talks are at: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01716" y="6366350"/>
            <a:ext cx="69445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http://millcomputing.com/docs</a:t>
            </a:r>
          </a:p>
        </p:txBody>
      </p:sp>
    </p:spTree>
    <p:extLst>
      <p:ext uri="{BB962C8B-B14F-4D97-AF65-F5344CB8AC3E}">
        <p14:creationId xmlns:p14="http://schemas.microsoft.com/office/powerpoint/2010/main" val="377308675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32004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0138" y="731520"/>
            <a:ext cx="2488053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An example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554480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32499" y="1878330"/>
            <a:ext cx="39934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1;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N; ++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]+A[i+1];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7772400" y="3566160"/>
            <a:ext cx="914400" cy="868741"/>
            <a:chOff x="3054159" y="4743449"/>
            <a:chExt cx="914400" cy="868741"/>
          </a:xfrm>
        </p:grpSpPr>
        <p:sp>
          <p:nvSpPr>
            <p:cNvPr id="37" name="Rectangle 36"/>
            <p:cNvSpPr/>
            <p:nvPr/>
          </p:nvSpPr>
          <p:spPr>
            <a:xfrm>
              <a:off x="3054159" y="4743449"/>
              <a:ext cx="914400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145599" y="5212080"/>
              <a:ext cx="7681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reg</a:t>
              </a:r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1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7772400" y="4663440"/>
            <a:ext cx="914400" cy="868741"/>
            <a:chOff x="3054159" y="4743449"/>
            <a:chExt cx="914400" cy="868741"/>
          </a:xfrm>
        </p:grpSpPr>
        <p:sp>
          <p:nvSpPr>
            <p:cNvPr id="40" name="Rectangle 39"/>
            <p:cNvSpPr/>
            <p:nvPr/>
          </p:nvSpPr>
          <p:spPr>
            <a:xfrm>
              <a:off x="3054159" y="4743449"/>
              <a:ext cx="914400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145599" y="5212080"/>
              <a:ext cx="7681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reg</a:t>
              </a:r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2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7772400" y="5852160"/>
            <a:ext cx="914400" cy="868741"/>
            <a:chOff x="3054159" y="4743449"/>
            <a:chExt cx="914400" cy="868741"/>
          </a:xfrm>
        </p:grpSpPr>
        <p:sp>
          <p:nvSpPr>
            <p:cNvPr id="24" name="Rectangle 23"/>
            <p:cNvSpPr/>
            <p:nvPr/>
          </p:nvSpPr>
          <p:spPr>
            <a:xfrm>
              <a:off x="3054159" y="4743449"/>
              <a:ext cx="914400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145599" y="5212080"/>
              <a:ext cx="7681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reg</a:t>
              </a:r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3</a:t>
              </a:r>
            </a:p>
          </p:txBody>
        </p:sp>
      </p:grpSp>
      <p:sp>
        <p:nvSpPr>
          <p:cNvPr id="95" name="Rounded Rectangle 94"/>
          <p:cNvSpPr/>
          <p:nvPr/>
        </p:nvSpPr>
        <p:spPr>
          <a:xfrm>
            <a:off x="22860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96" name="Rounded Rectangle 95"/>
          <p:cNvSpPr/>
          <p:nvPr/>
        </p:nvSpPr>
        <p:spPr>
          <a:xfrm>
            <a:off x="1371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88720" y="4480560"/>
            <a:ext cx="622080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But the loads are the SAME operation – 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how can they have different result registers?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03120" y="5669280"/>
            <a:ext cx="41392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Only by duplicating the code.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45920" y="6309360"/>
            <a:ext cx="50113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Must unroll the loop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distance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times!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41148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7772400" y="466344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7772400" y="356616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97" name="Rounded Rectangle 96"/>
          <p:cNvSpPr/>
          <p:nvPr/>
        </p:nvSpPr>
        <p:spPr>
          <a:xfrm>
            <a:off x="1371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9" name="Rounded Rectangle 98"/>
          <p:cNvSpPr/>
          <p:nvPr/>
        </p:nvSpPr>
        <p:spPr>
          <a:xfrm>
            <a:off x="22860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32004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41148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017520" y="3108960"/>
            <a:ext cx="2154555" cy="1097280"/>
          </a:xfrm>
          <a:prstGeom prst="roundRect">
            <a:avLst/>
          </a:prstGeom>
          <a:noFill/>
          <a:ln w="47625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4812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5" grpId="1"/>
      <p:bldP spid="6" grpId="0"/>
      <p:bldP spid="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2488053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An example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554480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32499" y="1878330"/>
            <a:ext cx="39934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1;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N; ++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]+A[i+1];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7772400" y="3566160"/>
            <a:ext cx="914400" cy="868741"/>
            <a:chOff x="3054159" y="4743449"/>
            <a:chExt cx="914400" cy="868741"/>
          </a:xfrm>
        </p:grpSpPr>
        <p:sp>
          <p:nvSpPr>
            <p:cNvPr id="37" name="Rectangle 36"/>
            <p:cNvSpPr/>
            <p:nvPr/>
          </p:nvSpPr>
          <p:spPr>
            <a:xfrm>
              <a:off x="3054159" y="4743449"/>
              <a:ext cx="914400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145599" y="5212080"/>
              <a:ext cx="7681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reg</a:t>
              </a:r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1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7772400" y="4663440"/>
            <a:ext cx="914400" cy="868741"/>
            <a:chOff x="3054159" y="4743449"/>
            <a:chExt cx="914400" cy="868741"/>
          </a:xfrm>
        </p:grpSpPr>
        <p:sp>
          <p:nvSpPr>
            <p:cNvPr id="40" name="Rectangle 39"/>
            <p:cNvSpPr/>
            <p:nvPr/>
          </p:nvSpPr>
          <p:spPr>
            <a:xfrm>
              <a:off x="3054159" y="4743449"/>
              <a:ext cx="914400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145599" y="5212080"/>
              <a:ext cx="7681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reg</a:t>
              </a:r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2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7772400" y="5852160"/>
            <a:ext cx="914400" cy="868741"/>
            <a:chOff x="3054159" y="4743449"/>
            <a:chExt cx="914400" cy="868741"/>
          </a:xfrm>
        </p:grpSpPr>
        <p:sp>
          <p:nvSpPr>
            <p:cNvPr id="24" name="Rectangle 23"/>
            <p:cNvSpPr/>
            <p:nvPr/>
          </p:nvSpPr>
          <p:spPr>
            <a:xfrm>
              <a:off x="3054159" y="4743449"/>
              <a:ext cx="914400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145599" y="5212080"/>
              <a:ext cx="7681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reg</a:t>
              </a:r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3</a:t>
              </a:r>
            </a:p>
          </p:txBody>
        </p:sp>
      </p:grpSp>
      <p:sp>
        <p:nvSpPr>
          <p:cNvPr id="95" name="Rounded Rectangle 94"/>
          <p:cNvSpPr/>
          <p:nvPr/>
        </p:nvSpPr>
        <p:spPr>
          <a:xfrm>
            <a:off x="22860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96" name="Rounded Rectangle 95"/>
          <p:cNvSpPr/>
          <p:nvPr/>
        </p:nvSpPr>
        <p:spPr>
          <a:xfrm>
            <a:off x="1371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7" name="Rounded Rectangle 96"/>
          <p:cNvSpPr/>
          <p:nvPr/>
        </p:nvSpPr>
        <p:spPr>
          <a:xfrm>
            <a:off x="1371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9" name="Rounded Rectangle 98"/>
          <p:cNvSpPr/>
          <p:nvPr/>
        </p:nvSpPr>
        <p:spPr>
          <a:xfrm>
            <a:off x="22860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3200400" y="42062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32004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32004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3200400" y="42062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4117289" y="5029199"/>
            <a:ext cx="914400" cy="453063"/>
          </a:xfrm>
          <a:prstGeom prst="round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4114800" y="42062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4117289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41148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4114800" y="42062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5031689" y="5029200"/>
            <a:ext cx="914400" cy="453063"/>
          </a:xfrm>
          <a:prstGeom prst="round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5029200" y="42062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5031689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5943600" y="5029200"/>
            <a:ext cx="914400" cy="453063"/>
          </a:xfrm>
          <a:prstGeom prst="round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5946089" y="4208472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5943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50292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5029200" y="42062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5943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5943600" y="42062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5905292"/>
            <a:ext cx="610295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 use two instructions –</a:t>
            </a:r>
          </a:p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  one to one register and one to the other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7772400" y="356235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7772400" y="466344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7772400" y="3562349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56" name="Rounded Rectangle 55"/>
          <p:cNvSpPr/>
          <p:nvPr/>
        </p:nvSpPr>
        <p:spPr>
          <a:xfrm>
            <a:off x="7772400" y="4679008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7" name="Rounded Rectangle 56"/>
          <p:cNvSpPr/>
          <p:nvPr/>
        </p:nvSpPr>
        <p:spPr>
          <a:xfrm>
            <a:off x="7772400" y="356616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7772400" y="466344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7772400" y="356616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60" name="Rounded Rectangle 59"/>
          <p:cNvSpPr/>
          <p:nvPr/>
        </p:nvSpPr>
        <p:spPr>
          <a:xfrm>
            <a:off x="7772400" y="466344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7772400" y="585216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2" name="Rounded Rectangle 61"/>
          <p:cNvSpPr/>
          <p:nvPr/>
        </p:nvSpPr>
        <p:spPr>
          <a:xfrm>
            <a:off x="7772400" y="585216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7772400" y="585216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61032141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1818E-6 -7.84314E-7 L 0.63589 0.02226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787" y="11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2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8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3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2727E-6 -7.84314E-7 L 0.54435 0.16585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10" y="8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2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8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9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0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7" dur="2000" fill="hold"/>
                                        <p:tgtEl>
                                          <p:spTgt spid="53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68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9" dur="2000" fill="hold"/>
                                        <p:tgtEl>
                                          <p:spTgt spid="54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70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47 -0.00062 L -0.47585 0.11213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769" y="5637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11 0.00122 L -0.43009 -0.02941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49" y="-1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000"/>
                            </p:stCondLst>
                            <p:childTnLst>
                              <p:par>
                                <p:cTn id="75" presetID="3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6 -7.84314E-7 L 0.45407 0.02247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711" y="1123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3636E-6 -1.43791E-6 L 0.45549 0.21303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775" y="106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0"/>
                            </p:stCondLst>
                            <p:childTnLst>
                              <p:par>
                                <p:cTn id="92" presetID="2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0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0" dur="2000" fill="hold"/>
                                        <p:tgtEl>
                                          <p:spTgt spid="58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21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2" dur="2000" fill="hold"/>
                                        <p:tgtEl>
                                          <p:spTgt spid="5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23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11 0.00122 L -0.34107 -0.02696 " pathEditMode="relative" rAng="0" ptsTypes="AA">
                                      <p:cBhvr>
                                        <p:cTn id="124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98" y="-1409"/>
                                    </p:animMotion>
                                  </p:childTnLst>
                                </p:cTn>
                              </p:par>
                              <p:par>
                                <p:cTn id="125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47 -0.00062 L -0.38778 0.11335 " pathEditMode="relative" rAng="0" ptsTypes="AA">
                                      <p:cBhvr>
                                        <p:cTn id="126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366" y="5699"/>
                                    </p:animMotion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6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0" dur="2000" fill="hold"/>
                                        <p:tgtEl>
                                          <p:spTgt spid="61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3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95 0.00123 L -0.36268 -0.07618 " pathEditMode="relative" rAng="0" ptsTypes="AA">
                                      <p:cBhvr>
                                        <p:cTn id="132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182" y="-38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3000"/>
                            </p:stCondLst>
                            <p:childTnLst>
                              <p:par>
                                <p:cTn id="13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8 -0.0002 L 0.36237 0.16646 " pathEditMode="relative" rAng="0" ptsTypes="AA">
                                      <p:cBhvr>
                                        <p:cTn id="14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071" y="8333"/>
                                    </p:animMotion>
                                  </p:childTnLst>
                                </p:cTn>
                              </p:par>
                              <p:par>
                                <p:cTn id="14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4545E-6 -1.43791E-6 L 0.36474 0.21344 " pathEditMode="relative" rAng="0" ptsTypes="AA">
                                      <p:cBhvr>
                                        <p:cTn id="149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229" y="106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5000"/>
                            </p:stCondLst>
                            <p:childTnLst>
                              <p:par>
                                <p:cTn id="151" presetID="2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5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6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6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6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6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1000"/>
                            </p:stCondLst>
                            <p:childTnLst>
                              <p:par>
                                <p:cTn id="1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1000"/>
                            </p:stCondLst>
                            <p:childTnLst>
                              <p:par>
                                <p:cTn id="1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4" dur="2000" fill="hold"/>
                                        <p:tgtEl>
                                          <p:spTgt spid="59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85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6" dur="2000" fill="hold"/>
                                        <p:tgtEl>
                                          <p:spTgt spid="56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87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85621E-6 L -0.29735 0.11275 " pathEditMode="relative" rAng="0" ptsTypes="AA">
                                      <p:cBhvr>
                                        <p:cTn id="188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867" y="5637"/>
                                    </p:animMotion>
                                  </p:childTnLst>
                                </p:cTn>
                              </p:par>
                              <p:par>
                                <p:cTn id="189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798E-6 -4.57516E-7 L -0.25095 -0.03186 " pathEditMode="relative" rAng="0" ptsTypes="AA">
                                      <p:cBhvr>
                                        <p:cTn id="190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47" y="-1593"/>
                                    </p:animMotion>
                                  </p:childTnLst>
                                </p:cTn>
                              </p:par>
                              <p:par>
                                <p:cTn id="19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6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94" dur="2000" fill="hold"/>
                                        <p:tgtEl>
                                          <p:spTgt spid="63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9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95 0.00123 L -0.27304 -0.07455 " pathEditMode="relative" rAng="0" ptsTypes="AA">
                                      <p:cBhvr>
                                        <p:cTn id="196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699" y="-37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3000"/>
                            </p:stCondLst>
                            <p:childTnLst>
                              <p:par>
                                <p:cTn id="198" presetID="3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4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4545E-6 -7.84314E-7 L 0.2721 0.02247 " pathEditMode="relative" rAng="0" ptsTypes="AA">
                                      <p:cBhvr>
                                        <p:cTn id="205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05" y="1123"/>
                                    </p:animMotion>
                                  </p:childTnLst>
                                </p:cTn>
                              </p:par>
                              <p:par>
                                <p:cTn id="206" presetID="3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1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4545E-6 -1.43791E-6 L 0.27336 0.21344 " pathEditMode="relative" rAng="0" ptsTypes="AA">
                                      <p:cBhvr>
                                        <p:cTn id="213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68" y="106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5000"/>
                            </p:stCondLst>
                            <p:childTnLst>
                              <p:par>
                                <p:cTn id="215" presetID="2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1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1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1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2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2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4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1" fill="hold">
                            <p:stCondLst>
                              <p:cond delay="1000"/>
                            </p:stCondLst>
                            <p:childTnLst>
                              <p:par>
                                <p:cTn id="2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7" dur="2000" fill="hold"/>
                                        <p:tgtEl>
                                          <p:spTgt spid="60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248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9" dur="2000" fill="hold"/>
                                        <p:tgtEl>
                                          <p:spTgt spid="57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250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11 0.00122 L -0.15736 -0.02941 " pathEditMode="relative" rAng="0" ptsTypes="AA">
                                      <p:cBhvr>
                                        <p:cTn id="251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13" y="-1532"/>
                                    </p:animMotion>
                                  </p:childTnLst>
                                </p:cTn>
                              </p:par>
                              <p:par>
                                <p:cTn id="252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48 -0.00122 L -0.20313 0.1103 " pathEditMode="relative" rAng="0" ptsTypes="AA">
                                      <p:cBhvr>
                                        <p:cTn id="253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133" y="5576"/>
                                    </p:animMotion>
                                  </p:childTnLst>
                                </p:cTn>
                              </p:par>
                              <p:par>
                                <p:cTn id="254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6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57" dur="2000" fill="hold"/>
                                        <p:tgtEl>
                                          <p:spTgt spid="62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25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95 0.00123 L -0.18071 -0.07455 " pathEditMode="relative" rAng="0" ptsTypes="AA">
                                      <p:cBhvr>
                                        <p:cTn id="259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091" y="-37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3000"/>
                            </p:stCondLst>
                            <p:childTnLst>
                              <p:par>
                                <p:cTn id="261" presetID="3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7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3636E-6 -7.84314E-7 L 0.1804 0.16585 " pathEditMode="relative" rAng="0" ptsTypes="AA">
                                      <p:cBhvr>
                                        <p:cTn id="268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12" y="8292"/>
                                    </p:animMotion>
                                  </p:childTnLst>
                                </p:cTn>
                              </p:par>
                              <p:par>
                                <p:cTn id="269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4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5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3636E-6 -1.43791E-6 L 0.1823 0.21344 " pathEditMode="relative" rAng="0" ptsTypes="AA">
                                      <p:cBhvr>
                                        <p:cTn id="276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07" y="106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 animBg="1"/>
      <p:bldP spid="95" grpId="1" animBg="1"/>
      <p:bldP spid="96" grpId="0" animBg="1"/>
      <p:bldP spid="96" grpId="1" animBg="1"/>
      <p:bldP spid="97" grpId="0" animBg="1"/>
      <p:bldP spid="97" grpId="1" animBg="1"/>
      <p:bldP spid="99" grpId="1" animBg="1"/>
      <p:bldP spid="99" grpId="2" animBg="1"/>
      <p:bldP spid="29" grpId="0" animBg="1"/>
      <p:bldP spid="29" grpId="1" animBg="1"/>
      <p:bldP spid="30" grpId="0" animBg="1"/>
      <p:bldP spid="30" grpId="1" animBg="1"/>
      <p:bldP spid="26" grpId="1" animBg="1"/>
      <p:bldP spid="26" grpId="2" animBg="1"/>
      <p:bldP spid="27" grpId="1" animBg="1"/>
      <p:bldP spid="27" grpId="2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5" grpId="0" animBg="1"/>
      <p:bldP spid="35" grpId="1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46" grpId="0" animBg="1"/>
      <p:bldP spid="47" grpId="0" animBg="1"/>
      <p:bldP spid="48" grpId="0" animBg="1"/>
      <p:bldP spid="49" grpId="2" animBg="1"/>
      <p:bldP spid="49" grpId="3" animBg="1"/>
      <p:bldP spid="50" grpId="2" animBg="1"/>
      <p:bldP spid="50" grpId="3" animBg="1"/>
      <p:bldP spid="51" grpId="1" animBg="1"/>
      <p:bldP spid="51" grpId="2" animBg="1"/>
      <p:bldP spid="52" grpId="1" animBg="1"/>
      <p:bldP spid="52" grpId="2" animBg="1"/>
      <p:bldP spid="53" grpId="0" animBg="1"/>
      <p:bldP spid="53" grpId="1" animBg="1"/>
      <p:bldP spid="53" grpId="2" animBg="1"/>
      <p:bldP spid="54" grpId="0" animBg="1"/>
      <p:bldP spid="54" grpId="1" animBg="1"/>
      <p:bldP spid="54" grpId="2" animBg="1"/>
      <p:bldP spid="55" grpId="0" animBg="1"/>
      <p:bldP spid="55" grpId="1" animBg="1"/>
      <p:bldP spid="55" grpId="2" animBg="1"/>
      <p:bldP spid="56" grpId="0" animBg="1"/>
      <p:bldP spid="56" grpId="1" animBg="1"/>
      <p:bldP spid="56" grpId="2" animBg="1"/>
      <p:bldP spid="57" grpId="0" animBg="1"/>
      <p:bldP spid="57" grpId="1" animBg="1"/>
      <p:bldP spid="57" grpId="2" animBg="1"/>
      <p:bldP spid="58" grpId="0" animBg="1"/>
      <p:bldP spid="58" grpId="1" animBg="1"/>
      <p:bldP spid="58" grpId="2" animBg="1"/>
      <p:bldP spid="59" grpId="0" animBg="1"/>
      <p:bldP spid="59" grpId="1" animBg="1"/>
      <p:bldP spid="59" grpId="2" animBg="1"/>
      <p:bldP spid="60" grpId="0" animBg="1"/>
      <p:bldP spid="60" grpId="1" animBg="1"/>
      <p:bldP spid="60" grpId="2" animBg="1"/>
      <p:bldP spid="61" grpId="1" animBg="1"/>
      <p:bldP spid="61" grpId="2" animBg="1"/>
      <p:bldP spid="61" grpId="3" animBg="1"/>
      <p:bldP spid="62" grpId="1" animBg="1"/>
      <p:bldP spid="62" grpId="2" animBg="1"/>
      <p:bldP spid="62" grpId="3" animBg="1"/>
      <p:bldP spid="63" grpId="1" animBg="1"/>
      <p:bldP spid="63" grpId="2" animBg="1"/>
      <p:bldP spid="63" grpId="3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ounded Rectangle 44"/>
          <p:cNvSpPr/>
          <p:nvPr/>
        </p:nvSpPr>
        <p:spPr>
          <a:xfrm>
            <a:off x="5031689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32004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0138" y="731520"/>
            <a:ext cx="2488053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An example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554480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32499" y="1878330"/>
            <a:ext cx="39934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1;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N; ++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]+A[i+1];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7772400" y="3566160"/>
            <a:ext cx="914400" cy="868741"/>
            <a:chOff x="3054159" y="4743449"/>
            <a:chExt cx="914400" cy="868741"/>
          </a:xfrm>
        </p:grpSpPr>
        <p:sp>
          <p:nvSpPr>
            <p:cNvPr id="37" name="Rectangle 36"/>
            <p:cNvSpPr/>
            <p:nvPr/>
          </p:nvSpPr>
          <p:spPr>
            <a:xfrm>
              <a:off x="3054159" y="4743449"/>
              <a:ext cx="914400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145599" y="5212080"/>
              <a:ext cx="7681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reg</a:t>
              </a:r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1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7772400" y="4663440"/>
            <a:ext cx="914400" cy="868741"/>
            <a:chOff x="3054159" y="4743449"/>
            <a:chExt cx="914400" cy="868741"/>
          </a:xfrm>
        </p:grpSpPr>
        <p:sp>
          <p:nvSpPr>
            <p:cNvPr id="40" name="Rectangle 39"/>
            <p:cNvSpPr/>
            <p:nvPr/>
          </p:nvSpPr>
          <p:spPr>
            <a:xfrm>
              <a:off x="3054159" y="4743449"/>
              <a:ext cx="914400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145599" y="5212080"/>
              <a:ext cx="7681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reg</a:t>
              </a:r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2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7772400" y="5852160"/>
            <a:ext cx="914400" cy="868741"/>
            <a:chOff x="3054159" y="4743449"/>
            <a:chExt cx="914400" cy="868741"/>
          </a:xfrm>
        </p:grpSpPr>
        <p:sp>
          <p:nvSpPr>
            <p:cNvPr id="24" name="Rectangle 23"/>
            <p:cNvSpPr/>
            <p:nvPr/>
          </p:nvSpPr>
          <p:spPr>
            <a:xfrm>
              <a:off x="3054159" y="4743449"/>
              <a:ext cx="914400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145599" y="5212080"/>
              <a:ext cx="7681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reg</a:t>
              </a:r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3</a:t>
              </a:r>
            </a:p>
          </p:txBody>
        </p:sp>
      </p:grpSp>
      <p:sp>
        <p:nvSpPr>
          <p:cNvPr id="95" name="Rounded Rectangle 94"/>
          <p:cNvSpPr/>
          <p:nvPr/>
        </p:nvSpPr>
        <p:spPr>
          <a:xfrm>
            <a:off x="22860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96" name="Rounded Rectangle 95"/>
          <p:cNvSpPr/>
          <p:nvPr/>
        </p:nvSpPr>
        <p:spPr>
          <a:xfrm>
            <a:off x="1371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200400" y="42062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4117289" y="5029199"/>
            <a:ext cx="914400" cy="453063"/>
          </a:xfrm>
          <a:prstGeom prst="round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41148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4114800" y="42062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5031689" y="5029200"/>
            <a:ext cx="914400" cy="453063"/>
          </a:xfrm>
          <a:prstGeom prst="round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5029200" y="42062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5943600" y="5029200"/>
            <a:ext cx="914400" cy="453063"/>
          </a:xfrm>
          <a:prstGeom prst="round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5946089" y="4208472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5943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2286000" y="3291840"/>
            <a:ext cx="914400" cy="742951"/>
          </a:xfrm>
          <a:prstGeom prst="rect">
            <a:avLst/>
          </a:prstGeom>
          <a:solidFill>
            <a:srgbClr val="0E0798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4114800" y="3291840"/>
            <a:ext cx="914400" cy="742951"/>
          </a:xfrm>
          <a:prstGeom prst="rect">
            <a:avLst/>
          </a:prstGeom>
          <a:solidFill>
            <a:srgbClr val="0E0798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5943600" y="3291840"/>
            <a:ext cx="914400" cy="742951"/>
          </a:xfrm>
          <a:prstGeom prst="rect">
            <a:avLst/>
          </a:prstGeom>
          <a:solidFill>
            <a:srgbClr val="0E0798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45920" y="5852160"/>
            <a:ext cx="28200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These go to reg1…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200400" y="4082416"/>
            <a:ext cx="4038600" cy="1554480"/>
          </a:xfrm>
          <a:prstGeom prst="rect">
            <a:avLst/>
          </a:prstGeom>
          <a:solidFill>
            <a:srgbClr val="0E0798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7" name="Rounded Rectangle 96"/>
          <p:cNvSpPr/>
          <p:nvPr/>
        </p:nvSpPr>
        <p:spPr>
          <a:xfrm>
            <a:off x="1371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32004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50292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262009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1818E-6 -7.84314E-7 L 0.63589 0.02226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787" y="11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6 -7.84314E-7 L 0.45407 0.02247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711" y="11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4545E-6 -7.84314E-7 L 0.2721 0.02247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05" y="11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4" grpId="0" animBg="1"/>
      <p:bldP spid="55" grpId="0" animBg="1"/>
      <p:bldP spid="4" grpId="0"/>
      <p:bldP spid="97" grpId="0" animBg="1"/>
      <p:bldP spid="97" grpId="1" animBg="1"/>
      <p:bldP spid="26" grpId="0" animBg="1"/>
      <p:bldP spid="26" grpId="1" animBg="1"/>
      <p:bldP spid="26" grpId="2" animBg="1"/>
      <p:bldP spid="49" grpId="0" animBg="1"/>
      <p:bldP spid="49" grpId="1" animBg="1"/>
      <p:bldP spid="49" grpId="2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Rounded Rectangle 94"/>
          <p:cNvSpPr/>
          <p:nvPr/>
        </p:nvSpPr>
        <p:spPr>
          <a:xfrm>
            <a:off x="2284079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5943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4117289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0138" y="731520"/>
            <a:ext cx="2488053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An example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554480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32499" y="1878330"/>
            <a:ext cx="39934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1;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N; ++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]+A[i+1];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7772400" y="3566160"/>
            <a:ext cx="914400" cy="868741"/>
            <a:chOff x="3054159" y="4743449"/>
            <a:chExt cx="914400" cy="868741"/>
          </a:xfrm>
        </p:grpSpPr>
        <p:sp>
          <p:nvSpPr>
            <p:cNvPr id="37" name="Rectangle 36"/>
            <p:cNvSpPr/>
            <p:nvPr/>
          </p:nvSpPr>
          <p:spPr>
            <a:xfrm>
              <a:off x="3054159" y="4743449"/>
              <a:ext cx="914400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145599" y="5212080"/>
              <a:ext cx="7681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reg</a:t>
              </a:r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1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7772400" y="4663440"/>
            <a:ext cx="914400" cy="868741"/>
            <a:chOff x="3054159" y="4743449"/>
            <a:chExt cx="914400" cy="868741"/>
          </a:xfrm>
        </p:grpSpPr>
        <p:sp>
          <p:nvSpPr>
            <p:cNvPr id="40" name="Rectangle 39"/>
            <p:cNvSpPr/>
            <p:nvPr/>
          </p:nvSpPr>
          <p:spPr>
            <a:xfrm>
              <a:off x="3054159" y="4743449"/>
              <a:ext cx="914400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145599" y="5212080"/>
              <a:ext cx="7681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reg</a:t>
              </a:r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2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7772400" y="5852160"/>
            <a:ext cx="914400" cy="868741"/>
            <a:chOff x="3054159" y="4743449"/>
            <a:chExt cx="914400" cy="868741"/>
          </a:xfrm>
        </p:grpSpPr>
        <p:sp>
          <p:nvSpPr>
            <p:cNvPr id="24" name="Rectangle 23"/>
            <p:cNvSpPr/>
            <p:nvPr/>
          </p:nvSpPr>
          <p:spPr>
            <a:xfrm>
              <a:off x="3054159" y="4743449"/>
              <a:ext cx="914400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145599" y="5212080"/>
              <a:ext cx="7681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reg</a:t>
              </a:r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3</a:t>
              </a:r>
            </a:p>
          </p:txBody>
        </p:sp>
      </p:grpSp>
      <p:sp>
        <p:nvSpPr>
          <p:cNvPr id="96" name="Rounded Rectangle 95"/>
          <p:cNvSpPr/>
          <p:nvPr/>
        </p:nvSpPr>
        <p:spPr>
          <a:xfrm>
            <a:off x="1371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200400" y="42062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32004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4117289" y="5029199"/>
            <a:ext cx="914400" cy="453063"/>
          </a:xfrm>
          <a:prstGeom prst="round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4114800" y="42062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5031689" y="5029200"/>
            <a:ext cx="914400" cy="453063"/>
          </a:xfrm>
          <a:prstGeom prst="round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5029200" y="42062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5031689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5943600" y="5029200"/>
            <a:ext cx="914400" cy="453063"/>
          </a:xfrm>
          <a:prstGeom prst="round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5946089" y="4208472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</p:txBody>
      </p:sp>
      <p:sp>
        <p:nvSpPr>
          <p:cNvPr id="54" name="Rectangle 53"/>
          <p:cNvSpPr/>
          <p:nvPr/>
        </p:nvSpPr>
        <p:spPr>
          <a:xfrm>
            <a:off x="3200400" y="3291840"/>
            <a:ext cx="914400" cy="742951"/>
          </a:xfrm>
          <a:prstGeom prst="rect">
            <a:avLst/>
          </a:prstGeom>
          <a:solidFill>
            <a:srgbClr val="0E0798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5029200" y="3291840"/>
            <a:ext cx="914400" cy="742951"/>
          </a:xfrm>
          <a:prstGeom prst="rect">
            <a:avLst/>
          </a:prstGeom>
          <a:solidFill>
            <a:srgbClr val="0E0798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1371600" y="3291840"/>
            <a:ext cx="914400" cy="742951"/>
          </a:xfrm>
          <a:prstGeom prst="rect">
            <a:avLst/>
          </a:prstGeom>
          <a:solidFill>
            <a:srgbClr val="0E0798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645920" y="5852160"/>
            <a:ext cx="3966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And the others go to reg2…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45920" y="5852160"/>
            <a:ext cx="44751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 effect, the loop is unrolled 2X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086100" y="4082416"/>
            <a:ext cx="4038600" cy="1554480"/>
          </a:xfrm>
          <a:prstGeom prst="rect">
            <a:avLst/>
          </a:prstGeom>
          <a:solidFill>
            <a:srgbClr val="0E0798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9" name="Rounded Rectangle 98"/>
          <p:cNvSpPr/>
          <p:nvPr/>
        </p:nvSpPr>
        <p:spPr>
          <a:xfrm>
            <a:off x="22860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41148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5943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818551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2727E-6 -7.84314E-7 L 0.54435 0.16585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10" y="8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8 -0.0002 L 0.36237 0.16646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071" y="8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3636E-6 -7.84314E-7 L 0.1804 0.16585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12" y="8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5" grpId="0" animBg="1"/>
      <p:bldP spid="53" grpId="0" animBg="1"/>
      <p:bldP spid="56" grpId="0"/>
      <p:bldP spid="56" grpId="1"/>
      <p:bldP spid="4" grpId="0"/>
      <p:bldP spid="99" grpId="0" animBg="1"/>
      <p:bldP spid="99" grpId="1" animBg="1"/>
      <p:bldP spid="35" grpId="0" animBg="1"/>
      <p:bldP spid="35" grpId="1" animBg="1"/>
      <p:bldP spid="51" grpId="0" animBg="1"/>
      <p:bldP spid="51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2488053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An example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554480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32499" y="1878330"/>
            <a:ext cx="39934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1;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N; ++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]+A[i+1];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7772400" y="3566160"/>
            <a:ext cx="914400" cy="868741"/>
            <a:chOff x="3054159" y="4743449"/>
            <a:chExt cx="914400" cy="868741"/>
          </a:xfrm>
        </p:grpSpPr>
        <p:sp>
          <p:nvSpPr>
            <p:cNvPr id="37" name="Rectangle 36"/>
            <p:cNvSpPr/>
            <p:nvPr/>
          </p:nvSpPr>
          <p:spPr>
            <a:xfrm>
              <a:off x="3054159" y="4743449"/>
              <a:ext cx="914400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145599" y="5212080"/>
              <a:ext cx="7681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reg</a:t>
              </a:r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1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7772400" y="4663440"/>
            <a:ext cx="914400" cy="868741"/>
            <a:chOff x="3054159" y="4743449"/>
            <a:chExt cx="914400" cy="868741"/>
          </a:xfrm>
        </p:grpSpPr>
        <p:sp>
          <p:nvSpPr>
            <p:cNvPr id="40" name="Rectangle 39"/>
            <p:cNvSpPr/>
            <p:nvPr/>
          </p:nvSpPr>
          <p:spPr>
            <a:xfrm>
              <a:off x="3054159" y="4743449"/>
              <a:ext cx="914400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145599" y="5212080"/>
              <a:ext cx="7681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reg</a:t>
              </a:r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2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7772400" y="5852160"/>
            <a:ext cx="914400" cy="868741"/>
            <a:chOff x="3054159" y="4743449"/>
            <a:chExt cx="914400" cy="868741"/>
          </a:xfrm>
        </p:grpSpPr>
        <p:sp>
          <p:nvSpPr>
            <p:cNvPr id="24" name="Rectangle 23"/>
            <p:cNvSpPr/>
            <p:nvPr/>
          </p:nvSpPr>
          <p:spPr>
            <a:xfrm>
              <a:off x="3054159" y="4743449"/>
              <a:ext cx="914400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145599" y="5212080"/>
              <a:ext cx="7681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reg</a:t>
              </a:r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3</a:t>
              </a:r>
            </a:p>
          </p:txBody>
        </p:sp>
      </p:grpSp>
      <p:sp>
        <p:nvSpPr>
          <p:cNvPr id="96" name="Rounded Rectangle 95"/>
          <p:cNvSpPr/>
          <p:nvPr/>
        </p:nvSpPr>
        <p:spPr>
          <a:xfrm>
            <a:off x="1371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9" name="Rounded Rectangle 98"/>
          <p:cNvSpPr/>
          <p:nvPr/>
        </p:nvSpPr>
        <p:spPr>
          <a:xfrm>
            <a:off x="22860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3200400" y="42062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32004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4117289" y="5029199"/>
            <a:ext cx="914400" cy="453063"/>
          </a:xfrm>
          <a:prstGeom prst="round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4114800" y="42062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4117289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5031689" y="5029200"/>
            <a:ext cx="914400" cy="453063"/>
          </a:xfrm>
          <a:prstGeom prst="round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5029200" y="42062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5031689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5943600" y="5029200"/>
            <a:ext cx="914400" cy="453063"/>
          </a:xfrm>
          <a:prstGeom prst="round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5946089" y="4208472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5943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645920" y="5852160"/>
            <a:ext cx="39982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 this is the steady state…</a:t>
            </a:r>
          </a:p>
        </p:txBody>
      </p:sp>
      <p:sp>
        <p:nvSpPr>
          <p:cNvPr id="42" name="Rectangle 41"/>
          <p:cNvSpPr/>
          <p:nvPr/>
        </p:nvSpPr>
        <p:spPr>
          <a:xfrm>
            <a:off x="1371599" y="3291840"/>
            <a:ext cx="3660089" cy="2468880"/>
          </a:xfrm>
          <a:prstGeom prst="rect">
            <a:avLst/>
          </a:prstGeom>
          <a:solidFill>
            <a:srgbClr val="0E0798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7572375" y="3108959"/>
            <a:ext cx="1657350" cy="3611941"/>
          </a:xfrm>
          <a:prstGeom prst="rect">
            <a:avLst/>
          </a:prstGeom>
          <a:solidFill>
            <a:srgbClr val="0E0798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94560" y="6400800"/>
            <a:ext cx="35894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two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instructions, not one.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876800" y="3065472"/>
            <a:ext cx="2149100" cy="2668578"/>
          </a:xfrm>
          <a:prstGeom prst="roundRect">
            <a:avLst/>
          </a:prstGeom>
          <a:noFill/>
          <a:ln w="476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632907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2488053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An example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554480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32499" y="1878330"/>
            <a:ext cx="39934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1;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N; ++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]+A</a:t>
            </a:r>
          </a:p>
        </p:txBody>
      </p:sp>
      <p:sp>
        <p:nvSpPr>
          <p:cNvPr id="96" name="Rounded Rectangle 95"/>
          <p:cNvSpPr/>
          <p:nvPr/>
        </p:nvSpPr>
        <p:spPr>
          <a:xfrm>
            <a:off x="1371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9" name="Rounded Rectangle 98"/>
          <p:cNvSpPr/>
          <p:nvPr/>
        </p:nvSpPr>
        <p:spPr>
          <a:xfrm>
            <a:off x="22860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3200400" y="42062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32004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4117289" y="5029199"/>
            <a:ext cx="914400" cy="453063"/>
          </a:xfrm>
          <a:prstGeom prst="round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4114800" y="42062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4117289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5031689" y="5029200"/>
            <a:ext cx="914400" cy="453063"/>
          </a:xfrm>
          <a:prstGeom prst="round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5029200" y="42062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5031689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5943600" y="5029200"/>
            <a:ext cx="914400" cy="453063"/>
          </a:xfrm>
          <a:prstGeom prst="round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5946089" y="4208472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5943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371599" y="3291840"/>
            <a:ext cx="3660089" cy="2468880"/>
          </a:xfrm>
          <a:prstGeom prst="rect">
            <a:avLst/>
          </a:prstGeom>
          <a:solidFill>
            <a:srgbClr val="0E0798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00200" y="5886450"/>
            <a:ext cx="46201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ow change the loop distance…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769799" y="2185957"/>
            <a:ext cx="10310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i+1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];</a:t>
            </a:r>
            <a:endParaRPr lang="en-US" sz="20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79511" y="2194560"/>
            <a:ext cx="10711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i+10];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927164" y="3926115"/>
            <a:ext cx="110799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…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876800" y="3065472"/>
            <a:ext cx="2149100" cy="2668578"/>
          </a:xfrm>
          <a:prstGeom prst="roundRect">
            <a:avLst/>
          </a:prstGeom>
          <a:noFill/>
          <a:ln w="476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86000" y="6400800"/>
            <a:ext cx="38491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and you have to unroll </a:t>
            </a:r>
            <a:r>
              <a:rPr lang="en-US" sz="2400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10X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581651" y="2185957"/>
            <a:ext cx="1219200" cy="375195"/>
          </a:xfrm>
          <a:prstGeom prst="roundRect">
            <a:avLst/>
          </a:prstGeom>
          <a:noFill/>
          <a:ln w="34925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22621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42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76768E-6 -2.22222E-6 L 0.05776 -0.00122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88" y="-61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9" grpId="0"/>
      <p:bldP spid="11" grpId="0"/>
      <p:bldP spid="13" grpId="0"/>
      <p:bldP spid="4" grpId="0" animBg="1"/>
      <p:bldP spid="4" grpId="1" animBg="1"/>
      <p:bldP spid="14" grpId="0"/>
      <p:bldP spid="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2488053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An example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554480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32499" y="1878330"/>
            <a:ext cx="39934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1;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N; ++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]+A[i+1];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7772400" y="3566160"/>
            <a:ext cx="914400" cy="868741"/>
            <a:chOff x="3054159" y="4743449"/>
            <a:chExt cx="914400" cy="868741"/>
          </a:xfrm>
        </p:grpSpPr>
        <p:sp>
          <p:nvSpPr>
            <p:cNvPr id="37" name="Rectangle 36"/>
            <p:cNvSpPr/>
            <p:nvPr/>
          </p:nvSpPr>
          <p:spPr>
            <a:xfrm>
              <a:off x="3054159" y="4743449"/>
              <a:ext cx="914400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145599" y="5212080"/>
              <a:ext cx="7681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reg</a:t>
              </a:r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1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7772400" y="4663440"/>
            <a:ext cx="914400" cy="868741"/>
            <a:chOff x="3054159" y="4743449"/>
            <a:chExt cx="914400" cy="868741"/>
          </a:xfrm>
        </p:grpSpPr>
        <p:sp>
          <p:nvSpPr>
            <p:cNvPr id="40" name="Rectangle 39"/>
            <p:cNvSpPr/>
            <p:nvPr/>
          </p:nvSpPr>
          <p:spPr>
            <a:xfrm>
              <a:off x="3054159" y="4743449"/>
              <a:ext cx="914400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145599" y="5212080"/>
              <a:ext cx="7681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reg</a:t>
              </a:r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2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7772400" y="5852160"/>
            <a:ext cx="914400" cy="868741"/>
            <a:chOff x="3054159" y="4743449"/>
            <a:chExt cx="914400" cy="868741"/>
          </a:xfrm>
        </p:grpSpPr>
        <p:sp>
          <p:nvSpPr>
            <p:cNvPr id="24" name="Rectangle 23"/>
            <p:cNvSpPr/>
            <p:nvPr/>
          </p:nvSpPr>
          <p:spPr>
            <a:xfrm>
              <a:off x="3054159" y="4743449"/>
              <a:ext cx="914400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145599" y="5212080"/>
              <a:ext cx="7681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reg</a:t>
              </a:r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3</a:t>
              </a:r>
            </a:p>
          </p:txBody>
        </p:sp>
      </p:grpSp>
      <p:sp>
        <p:nvSpPr>
          <p:cNvPr id="95" name="Rounded Rectangle 94"/>
          <p:cNvSpPr/>
          <p:nvPr/>
        </p:nvSpPr>
        <p:spPr>
          <a:xfrm>
            <a:off x="22860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96" name="Rounded Rectangle 95"/>
          <p:cNvSpPr/>
          <p:nvPr/>
        </p:nvSpPr>
        <p:spPr>
          <a:xfrm>
            <a:off x="1371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7" name="Rounded Rectangle 96"/>
          <p:cNvSpPr/>
          <p:nvPr/>
        </p:nvSpPr>
        <p:spPr>
          <a:xfrm>
            <a:off x="1371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9" name="Rounded Rectangle 98"/>
          <p:cNvSpPr/>
          <p:nvPr/>
        </p:nvSpPr>
        <p:spPr>
          <a:xfrm>
            <a:off x="22860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32004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32004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4117289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41148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5031689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5943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50292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5943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200400" y="4206240"/>
            <a:ext cx="3660089" cy="1276023"/>
            <a:chOff x="3200400" y="4206240"/>
            <a:chExt cx="3660089" cy="1276023"/>
          </a:xfrm>
        </p:grpSpPr>
        <p:sp>
          <p:nvSpPr>
            <p:cNvPr id="29" name="Rounded Rectangle 28"/>
            <p:cNvSpPr/>
            <p:nvPr/>
          </p:nvSpPr>
          <p:spPr>
            <a:xfrm>
              <a:off x="3200400" y="4206240"/>
              <a:ext cx="914400" cy="453063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add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3200400" y="4206240"/>
              <a:ext cx="914400" cy="453063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add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1" name="Rounded Rectangle 30"/>
            <p:cNvSpPr/>
            <p:nvPr/>
          </p:nvSpPr>
          <p:spPr>
            <a:xfrm>
              <a:off x="4117289" y="5029199"/>
              <a:ext cx="914400" cy="453063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6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store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32" name="Rounded Rectangle 31"/>
            <p:cNvSpPr/>
            <p:nvPr/>
          </p:nvSpPr>
          <p:spPr>
            <a:xfrm>
              <a:off x="4114800" y="4206240"/>
              <a:ext cx="914400" cy="453063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add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42" name="Rounded Rectangle 41"/>
            <p:cNvSpPr/>
            <p:nvPr/>
          </p:nvSpPr>
          <p:spPr>
            <a:xfrm>
              <a:off x="4114800" y="4206240"/>
              <a:ext cx="914400" cy="453063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add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5031689" y="5029200"/>
              <a:ext cx="914400" cy="453063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6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store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5029200" y="4206240"/>
              <a:ext cx="914400" cy="453063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add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2</a:t>
              </a:r>
            </a:p>
          </p:txBody>
        </p:sp>
        <p:sp>
          <p:nvSpPr>
            <p:cNvPr id="46" name="Rounded Rectangle 45"/>
            <p:cNvSpPr/>
            <p:nvPr/>
          </p:nvSpPr>
          <p:spPr>
            <a:xfrm>
              <a:off x="5943600" y="5029200"/>
              <a:ext cx="914400" cy="453063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6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store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2</a:t>
              </a:r>
            </a:p>
          </p:txBody>
        </p:sp>
        <p:sp>
          <p:nvSpPr>
            <p:cNvPr id="47" name="Rounded Rectangle 46"/>
            <p:cNvSpPr/>
            <p:nvPr/>
          </p:nvSpPr>
          <p:spPr>
            <a:xfrm>
              <a:off x="5946089" y="4208472"/>
              <a:ext cx="914400" cy="453063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add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3</a:t>
              </a:r>
            </a:p>
          </p:txBody>
        </p:sp>
        <p:sp>
          <p:nvSpPr>
            <p:cNvPr id="50" name="Rounded Rectangle 49"/>
            <p:cNvSpPr/>
            <p:nvPr/>
          </p:nvSpPr>
          <p:spPr>
            <a:xfrm>
              <a:off x="5029200" y="4206240"/>
              <a:ext cx="914400" cy="453063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add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2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52" name="Rounded Rectangle 51"/>
            <p:cNvSpPr/>
            <p:nvPr/>
          </p:nvSpPr>
          <p:spPr>
            <a:xfrm>
              <a:off x="5943600" y="4206240"/>
              <a:ext cx="914400" cy="453063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add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3</a:t>
              </a: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1371600" y="5905292"/>
            <a:ext cx="35826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Or – you can use a copy.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2286000" y="4206240"/>
            <a:ext cx="4574489" cy="453063"/>
            <a:chOff x="1524000" y="3535680"/>
            <a:chExt cx="4574489" cy="453063"/>
          </a:xfrm>
          <a:solidFill>
            <a:srgbClr val="FF3300"/>
          </a:solidFill>
        </p:grpSpPr>
        <p:sp>
          <p:nvSpPr>
            <p:cNvPr id="65" name="Rounded Rectangle 64"/>
            <p:cNvSpPr/>
            <p:nvPr/>
          </p:nvSpPr>
          <p:spPr>
            <a:xfrm>
              <a:off x="2438400" y="3535680"/>
              <a:ext cx="914400" cy="453063"/>
            </a:xfrm>
            <a:prstGeom prst="round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66" name="Rounded Rectangle 65"/>
            <p:cNvSpPr/>
            <p:nvPr/>
          </p:nvSpPr>
          <p:spPr>
            <a:xfrm>
              <a:off x="1524000" y="3535680"/>
              <a:ext cx="914400" cy="453063"/>
            </a:xfrm>
            <a:prstGeom prst="round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7" name="Rounded Rectangle 66"/>
            <p:cNvSpPr/>
            <p:nvPr/>
          </p:nvSpPr>
          <p:spPr>
            <a:xfrm>
              <a:off x="1524000" y="3535680"/>
              <a:ext cx="914400" cy="453063"/>
            </a:xfrm>
            <a:prstGeom prst="round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copy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8" name="Rounded Rectangle 67"/>
            <p:cNvSpPr/>
            <p:nvPr/>
          </p:nvSpPr>
          <p:spPr>
            <a:xfrm>
              <a:off x="2438400" y="3535680"/>
              <a:ext cx="914400" cy="453063"/>
            </a:xfrm>
            <a:prstGeom prst="round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copy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9" name="Rounded Rectangle 68"/>
            <p:cNvSpPr/>
            <p:nvPr/>
          </p:nvSpPr>
          <p:spPr>
            <a:xfrm>
              <a:off x="3352800" y="3535680"/>
              <a:ext cx="914400" cy="453063"/>
            </a:xfrm>
            <a:prstGeom prst="round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2</a:t>
              </a:r>
            </a:p>
          </p:txBody>
        </p:sp>
        <p:sp>
          <p:nvSpPr>
            <p:cNvPr id="70" name="Rounded Rectangle 69"/>
            <p:cNvSpPr/>
            <p:nvPr/>
          </p:nvSpPr>
          <p:spPr>
            <a:xfrm>
              <a:off x="3352800" y="3535680"/>
              <a:ext cx="914400" cy="453063"/>
            </a:xfrm>
            <a:prstGeom prst="round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copy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2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71" name="Rounded Rectangle 70"/>
            <p:cNvSpPr/>
            <p:nvPr/>
          </p:nvSpPr>
          <p:spPr>
            <a:xfrm>
              <a:off x="4269689" y="3535680"/>
              <a:ext cx="914400" cy="453063"/>
            </a:xfrm>
            <a:prstGeom prst="round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3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72" name="Rounded Rectangle 71"/>
            <p:cNvSpPr/>
            <p:nvPr/>
          </p:nvSpPr>
          <p:spPr>
            <a:xfrm>
              <a:off x="4267200" y="3535680"/>
              <a:ext cx="914400" cy="453063"/>
            </a:xfrm>
            <a:prstGeom prst="round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copy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3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73" name="Rounded Rectangle 72"/>
            <p:cNvSpPr/>
            <p:nvPr/>
          </p:nvSpPr>
          <p:spPr>
            <a:xfrm>
              <a:off x="5184089" y="3535680"/>
              <a:ext cx="914400" cy="453063"/>
            </a:xfrm>
            <a:prstGeom prst="round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4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74" name="Rounded Rectangle 73"/>
            <p:cNvSpPr/>
            <p:nvPr/>
          </p:nvSpPr>
          <p:spPr>
            <a:xfrm>
              <a:off x="5181600" y="3535680"/>
              <a:ext cx="914400" cy="453063"/>
            </a:xfrm>
            <a:prstGeom prst="round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copy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4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4893771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17172E-6 -1.76471E-6 L 0.00094 0.1053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" y="52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ounded Rectangle 71"/>
          <p:cNvSpPr/>
          <p:nvPr/>
        </p:nvSpPr>
        <p:spPr>
          <a:xfrm>
            <a:off x="5029200" y="4206240"/>
            <a:ext cx="914400" cy="453063"/>
          </a:xfrm>
          <a:prstGeom prst="roundRect">
            <a:avLst/>
          </a:prstGeom>
          <a:solidFill>
            <a:srgbClr val="FF33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copy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0138" y="731520"/>
            <a:ext cx="2488053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An example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554480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32499" y="1878330"/>
            <a:ext cx="39934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1;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N; ++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]+A[i+1];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7772400" y="3566160"/>
            <a:ext cx="914400" cy="868741"/>
            <a:chOff x="3054159" y="4743449"/>
            <a:chExt cx="914400" cy="868741"/>
          </a:xfrm>
        </p:grpSpPr>
        <p:sp>
          <p:nvSpPr>
            <p:cNvPr id="37" name="Rectangle 36"/>
            <p:cNvSpPr/>
            <p:nvPr/>
          </p:nvSpPr>
          <p:spPr>
            <a:xfrm>
              <a:off x="3054159" y="4743449"/>
              <a:ext cx="914400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145599" y="5212080"/>
              <a:ext cx="7681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reg</a:t>
              </a:r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1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7772400" y="4663440"/>
            <a:ext cx="914400" cy="868741"/>
            <a:chOff x="3054159" y="4743449"/>
            <a:chExt cx="914400" cy="868741"/>
          </a:xfrm>
        </p:grpSpPr>
        <p:sp>
          <p:nvSpPr>
            <p:cNvPr id="40" name="Rectangle 39"/>
            <p:cNvSpPr/>
            <p:nvPr/>
          </p:nvSpPr>
          <p:spPr>
            <a:xfrm>
              <a:off x="3054159" y="4743449"/>
              <a:ext cx="914400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145599" y="5212080"/>
              <a:ext cx="7681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reg</a:t>
              </a:r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2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7772400" y="5852160"/>
            <a:ext cx="914400" cy="868741"/>
            <a:chOff x="3054159" y="4743449"/>
            <a:chExt cx="914400" cy="868741"/>
          </a:xfrm>
        </p:grpSpPr>
        <p:sp>
          <p:nvSpPr>
            <p:cNvPr id="24" name="Rectangle 23"/>
            <p:cNvSpPr/>
            <p:nvPr/>
          </p:nvSpPr>
          <p:spPr>
            <a:xfrm>
              <a:off x="3054159" y="4743449"/>
              <a:ext cx="914400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145599" y="5212080"/>
              <a:ext cx="7681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reg</a:t>
              </a:r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3</a:t>
              </a:r>
            </a:p>
          </p:txBody>
        </p:sp>
      </p:grpSp>
      <p:sp>
        <p:nvSpPr>
          <p:cNvPr id="95" name="Rounded Rectangle 94"/>
          <p:cNvSpPr/>
          <p:nvPr/>
        </p:nvSpPr>
        <p:spPr>
          <a:xfrm>
            <a:off x="22860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96" name="Rounded Rectangle 95"/>
          <p:cNvSpPr/>
          <p:nvPr/>
        </p:nvSpPr>
        <p:spPr>
          <a:xfrm>
            <a:off x="1371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7" name="Rounded Rectangle 96"/>
          <p:cNvSpPr/>
          <p:nvPr/>
        </p:nvSpPr>
        <p:spPr>
          <a:xfrm>
            <a:off x="1371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9" name="Rounded Rectangle 98"/>
          <p:cNvSpPr/>
          <p:nvPr/>
        </p:nvSpPr>
        <p:spPr>
          <a:xfrm>
            <a:off x="22860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3200400" y="502539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32004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32004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3200400" y="502539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4117289" y="5848349"/>
            <a:ext cx="914400" cy="453063"/>
          </a:xfrm>
          <a:prstGeom prst="round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4114800" y="502539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4117289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41148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4114800" y="502539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5031689" y="5848350"/>
            <a:ext cx="914400" cy="453063"/>
          </a:xfrm>
          <a:prstGeom prst="round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5029200" y="502539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5031689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5943600" y="5848350"/>
            <a:ext cx="914400" cy="453063"/>
          </a:xfrm>
          <a:prstGeom prst="round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5946089" y="5027622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5943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50292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5029200" y="502539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5943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5943600" y="502539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7772400" y="585216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2" name="Rounded Rectangle 61"/>
          <p:cNvSpPr/>
          <p:nvPr/>
        </p:nvSpPr>
        <p:spPr>
          <a:xfrm>
            <a:off x="7772400" y="585216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7772400" y="585216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67" name="Rounded Rectangle 66"/>
          <p:cNvSpPr/>
          <p:nvPr/>
        </p:nvSpPr>
        <p:spPr>
          <a:xfrm>
            <a:off x="2286000" y="4206240"/>
            <a:ext cx="914400" cy="453063"/>
          </a:xfrm>
          <a:prstGeom prst="roundRect">
            <a:avLst/>
          </a:prstGeom>
          <a:solidFill>
            <a:srgbClr val="FF33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copy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8" name="Rounded Rectangle 67"/>
          <p:cNvSpPr/>
          <p:nvPr/>
        </p:nvSpPr>
        <p:spPr>
          <a:xfrm>
            <a:off x="3200400" y="4206240"/>
            <a:ext cx="914400" cy="453063"/>
          </a:xfrm>
          <a:prstGeom prst="roundRect">
            <a:avLst/>
          </a:prstGeom>
          <a:solidFill>
            <a:srgbClr val="FF33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copy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0" name="Rounded Rectangle 69"/>
          <p:cNvSpPr/>
          <p:nvPr/>
        </p:nvSpPr>
        <p:spPr>
          <a:xfrm>
            <a:off x="4114800" y="4206240"/>
            <a:ext cx="914400" cy="453063"/>
          </a:xfrm>
          <a:prstGeom prst="roundRect">
            <a:avLst/>
          </a:prstGeom>
          <a:solidFill>
            <a:srgbClr val="FF33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copy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4" name="Rounded Rectangle 73"/>
          <p:cNvSpPr/>
          <p:nvPr/>
        </p:nvSpPr>
        <p:spPr>
          <a:xfrm>
            <a:off x="5943600" y="4206240"/>
            <a:ext cx="914400" cy="453063"/>
          </a:xfrm>
          <a:prstGeom prst="roundRect">
            <a:avLst/>
          </a:prstGeom>
          <a:solidFill>
            <a:srgbClr val="FF33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copy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6" name="Rounded Rectangle 65"/>
          <p:cNvSpPr/>
          <p:nvPr/>
        </p:nvSpPr>
        <p:spPr>
          <a:xfrm>
            <a:off x="2286000" y="4206240"/>
            <a:ext cx="914400" cy="453063"/>
          </a:xfrm>
          <a:prstGeom prst="roundRect">
            <a:avLst/>
          </a:prstGeom>
          <a:solidFill>
            <a:srgbClr val="FF33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copy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5" name="Rounded Rectangle 64"/>
          <p:cNvSpPr/>
          <p:nvPr/>
        </p:nvSpPr>
        <p:spPr>
          <a:xfrm>
            <a:off x="3200400" y="4206240"/>
            <a:ext cx="914400" cy="453063"/>
          </a:xfrm>
          <a:prstGeom prst="roundRect">
            <a:avLst/>
          </a:prstGeom>
          <a:solidFill>
            <a:srgbClr val="FF33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copy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9" name="Rounded Rectangle 68"/>
          <p:cNvSpPr/>
          <p:nvPr/>
        </p:nvSpPr>
        <p:spPr>
          <a:xfrm>
            <a:off x="4114800" y="4206240"/>
            <a:ext cx="914400" cy="453063"/>
          </a:xfrm>
          <a:prstGeom prst="roundRect">
            <a:avLst/>
          </a:prstGeom>
          <a:solidFill>
            <a:srgbClr val="FF33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copy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1" name="Rounded Rectangle 70"/>
          <p:cNvSpPr/>
          <p:nvPr/>
        </p:nvSpPr>
        <p:spPr>
          <a:xfrm>
            <a:off x="5031689" y="4206240"/>
            <a:ext cx="914400" cy="453063"/>
          </a:xfrm>
          <a:prstGeom prst="roundRect">
            <a:avLst/>
          </a:prstGeom>
          <a:solidFill>
            <a:srgbClr val="FF33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copy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3" name="Rounded Rectangle 72"/>
          <p:cNvSpPr/>
          <p:nvPr/>
        </p:nvSpPr>
        <p:spPr>
          <a:xfrm>
            <a:off x="5946089" y="4206240"/>
            <a:ext cx="914400" cy="453063"/>
          </a:xfrm>
          <a:prstGeom prst="roundRect">
            <a:avLst/>
          </a:prstGeom>
          <a:solidFill>
            <a:srgbClr val="FF33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copy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7772400" y="4663440"/>
            <a:ext cx="914400" cy="453063"/>
          </a:xfrm>
          <a:prstGeom prst="roundRect">
            <a:avLst/>
          </a:prstGeom>
          <a:solidFill>
            <a:srgbClr val="FF33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copy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7772400" y="4663440"/>
            <a:ext cx="914400" cy="453063"/>
          </a:xfrm>
          <a:prstGeom prst="roundRect">
            <a:avLst/>
          </a:prstGeom>
          <a:solidFill>
            <a:srgbClr val="FF33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copy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4" name="Rounded Rectangle 63"/>
          <p:cNvSpPr/>
          <p:nvPr/>
        </p:nvSpPr>
        <p:spPr>
          <a:xfrm>
            <a:off x="7769574" y="4659303"/>
            <a:ext cx="914400" cy="453063"/>
          </a:xfrm>
          <a:prstGeom prst="roundRect">
            <a:avLst/>
          </a:prstGeom>
          <a:solidFill>
            <a:srgbClr val="FF33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copy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6" name="Rounded Rectangle 75"/>
          <p:cNvSpPr/>
          <p:nvPr/>
        </p:nvSpPr>
        <p:spPr>
          <a:xfrm>
            <a:off x="7772400" y="4663440"/>
            <a:ext cx="914400" cy="453063"/>
          </a:xfrm>
          <a:prstGeom prst="roundRect">
            <a:avLst/>
          </a:prstGeom>
          <a:solidFill>
            <a:srgbClr val="FF33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copy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7772400" y="356616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5" name="Rounded Rectangle 54"/>
          <p:cNvSpPr/>
          <p:nvPr/>
        </p:nvSpPr>
        <p:spPr>
          <a:xfrm>
            <a:off x="7772400" y="356616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7772400" y="356616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7772400" y="356616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79" name="Rounded Rectangle 78"/>
          <p:cNvSpPr/>
          <p:nvPr/>
        </p:nvSpPr>
        <p:spPr>
          <a:xfrm>
            <a:off x="7772400" y="356616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75" name="Rounded Rectangle 74"/>
          <p:cNvSpPr/>
          <p:nvPr/>
        </p:nvSpPr>
        <p:spPr>
          <a:xfrm>
            <a:off x="7772400" y="356616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</p:txBody>
      </p:sp>
      <p:sp>
        <p:nvSpPr>
          <p:cNvPr id="78" name="Rounded Rectangle 77"/>
          <p:cNvSpPr/>
          <p:nvPr/>
        </p:nvSpPr>
        <p:spPr>
          <a:xfrm>
            <a:off x="7772400" y="356616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</p:txBody>
      </p:sp>
      <p:sp>
        <p:nvSpPr>
          <p:cNvPr id="57" name="Rounded Rectangle 56"/>
          <p:cNvSpPr/>
          <p:nvPr/>
        </p:nvSpPr>
        <p:spPr>
          <a:xfrm>
            <a:off x="7772400" y="356616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7" name="Rounded Rectangle 76"/>
          <p:cNvSpPr/>
          <p:nvPr/>
        </p:nvSpPr>
        <p:spPr>
          <a:xfrm>
            <a:off x="7772400" y="356616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942400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1818E-6 -7.84314E-7 L 0.63589 0.0222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787" y="11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6" dur="2000" fill="hold"/>
                                        <p:tgtEl>
                                          <p:spTgt spid="53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85621E-6 L -0.5464 0.11397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320" y="56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2 0.00041 L 0.54498 0.02288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25" y="1123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2727E-6 -4.98673E-6 L 0.54577 0.05963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89" y="29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0"/>
                            </p:stCondLst>
                            <p:childTnLst>
                              <p:par>
                                <p:cTn id="57" presetID="2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8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9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0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2" dur="2000" fill="hold"/>
                                        <p:tgtEl>
                                          <p:spTgt spid="5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83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85621E-6 L -0.45644 0.11275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822" y="5637"/>
                                    </p:animMotion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8" dur="2000" fill="hold"/>
                                        <p:tgtEl>
                                          <p:spTgt spid="60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89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2 0.00082 L -0.43197 0.07558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622" y="3738"/>
                                    </p:animMotion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4" dur="2000" fill="hold"/>
                                        <p:tgtEl>
                                          <p:spTgt spid="80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48 -0.00122 L -0.4768 0.21692 " pathEditMode="relative" rAng="0" ptsTypes="AA">
                                      <p:cBhvr>
                                        <p:cTn id="96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816" y="109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000"/>
                            </p:stCondLst>
                            <p:childTnLst>
                              <p:par>
                                <p:cTn id="9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6 -7.84314E-7 L 0.45407 0.02247 " pathEditMode="relative" rAng="0" ptsTypes="AA">
                                      <p:cBhvr>
                                        <p:cTn id="105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711" y="1123"/>
                                    </p:animMotion>
                                  </p:childTnLst>
                                </p:cTn>
                              </p:par>
                              <p:par>
                                <p:cTn id="106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3636E-6 -1.43791E-6 L 0.45407 0.05882 " pathEditMode="relative" rAng="0" ptsTypes="AA">
                                      <p:cBhvr>
                                        <p:cTn id="113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696" y="2941"/>
                                    </p:animMotion>
                                  </p:childTnLst>
                                </p:cTn>
                              </p:par>
                              <p:par>
                                <p:cTn id="11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2 -3.59477E-6 L 0.45549 0.10764 " pathEditMode="relative" rAng="0" ptsTypes="AA">
                                      <p:cBhvr>
                                        <p:cTn id="121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759" y="53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0"/>
                            </p:stCondLst>
                            <p:childTnLst>
                              <p:par>
                                <p:cTn id="123" presetID="2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2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3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3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000"/>
                            </p:stCondLst>
                            <p:childTnLst>
                              <p:par>
                                <p:cTn id="1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6" dur="2000" fill="hold"/>
                                        <p:tgtEl>
                                          <p:spTgt spid="59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57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48 -0.00122 L -0.36601 0.10785 " pathEditMode="relative" rAng="0" ptsTypes="AA">
                                      <p:cBhvr>
                                        <p:cTn id="158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277" y="5453"/>
                                    </p:animMotion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2" dur="2000" fill="hold"/>
                                        <p:tgtEl>
                                          <p:spTgt spid="64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63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2525E-6 -1.96078E-6 L -0.34107 0.07537 " pathEditMode="relative" rAng="0" ptsTypes="AA">
                                      <p:cBhvr>
                                        <p:cTn id="164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061" y="3758"/>
                                    </p:animMotion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8" dur="2000" fill="hold"/>
                                        <p:tgtEl>
                                          <p:spTgt spid="61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6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95 0.00123 L -0.36332 0.02982 " pathEditMode="relative" rAng="0" ptsTypes="AA">
                                      <p:cBhvr>
                                        <p:cTn id="170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213" y="1430"/>
                                    </p:animMotion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74" dur="2000" fill="hold"/>
                                        <p:tgtEl>
                                          <p:spTgt spid="79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75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48 -0.00122 L -0.38558 0.2161 " pathEditMode="relative" rAng="0" ptsTypes="AA">
                                      <p:cBhvr>
                                        <p:cTn id="176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255" y="108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3000"/>
                            </p:stCondLst>
                            <p:childTnLst>
                              <p:par>
                                <p:cTn id="17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89 3.46405E-6 L 0.36316 0.02287 " pathEditMode="relative" rAng="0" ptsTypes="AA">
                                      <p:cBhvr>
                                        <p:cTn id="185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056" y="1144"/>
                                    </p:animMotion>
                                  </p:childTnLst>
                                </p:cTn>
                              </p:par>
                              <p:par>
                                <p:cTn id="186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4545E-6 -1.43791E-6 L 0.36316 0.05903 " pathEditMode="relative" rAng="0" ptsTypes="AA">
                                      <p:cBhvr>
                                        <p:cTn id="193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150" y="2941"/>
                                    </p:animMotion>
                                  </p:childTnLst>
                                </p:cTn>
                              </p:par>
                              <p:par>
                                <p:cTn id="19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9 -3.59477E-6 L 0.36458 0.10764 " pathEditMode="relative" rAng="0" ptsTypes="AA">
                                      <p:cBhvr>
                                        <p:cTn id="201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182" y="53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5000"/>
                            </p:stCondLst>
                            <p:childTnLst>
                              <p:par>
                                <p:cTn id="203" presetID="2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0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0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0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1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1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1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1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1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1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2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>
                            <p:stCondLst>
                              <p:cond delay="1000"/>
                            </p:stCondLst>
                            <p:childTnLst>
                              <p:par>
                                <p:cTn id="2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1" dur="2000" fill="hold"/>
                                        <p:tgtEl>
                                          <p:spTgt spid="7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242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48 -0.00122 L -0.27226 0.11275 " pathEditMode="relative" rAng="0" ptsTypes="AA">
                                      <p:cBhvr>
                                        <p:cTn id="243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589" y="5699"/>
                                    </p:animMotion>
                                  </p:childTnLst>
                                </p:cTn>
                              </p:par>
                              <p:par>
                                <p:cTn id="2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7" dur="2000" fill="hold"/>
                                        <p:tgtEl>
                                          <p:spTgt spid="76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248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2 0.00082 L -0.25079 0.07639 " pathEditMode="relative" rAng="0" ptsTypes="AA">
                                      <p:cBhvr>
                                        <p:cTn id="249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63" y="3779"/>
                                    </p:animMotion>
                                  </p:childTnLst>
                                </p:cTn>
                              </p:par>
                              <p:par>
                                <p:cTn id="25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53" dur="2000" fill="hold"/>
                                        <p:tgtEl>
                                          <p:spTgt spid="63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25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95 0.00123 L -0.27146 0.02962 " pathEditMode="relative" rAng="0" ptsTypes="AA">
                                      <p:cBhvr>
                                        <p:cTn id="255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621" y="1409"/>
                                    </p:animMotion>
                                  </p:childTnLst>
                                </p:cTn>
                              </p:par>
                              <p:par>
                                <p:cTn id="2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59" dur="2000" fill="hold"/>
                                        <p:tgtEl>
                                          <p:spTgt spid="78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260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48 -0.00122 L -0.29499 0.21651 " pathEditMode="relative" rAng="0" ptsTypes="AA">
                                      <p:cBhvr>
                                        <p:cTn id="261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725" y="108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3000"/>
                            </p:stCondLst>
                            <p:childTnLst>
                              <p:par>
                                <p:cTn id="26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4545E-6 -7.84314E-7 L 0.2721 0.02247 " pathEditMode="relative" rAng="0" ptsTypes="AA">
                                      <p:cBhvr>
                                        <p:cTn id="270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05" y="1123"/>
                                    </p:animMotion>
                                  </p:childTnLst>
                                </p:cTn>
                              </p:par>
                              <p:par>
                                <p:cTn id="271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3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6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202E-7 -1.43791E-6 L 0.27225 0.05923 " pathEditMode="relative" rAng="0" ptsTypes="AA">
                                      <p:cBhvr>
                                        <p:cTn id="278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05" y="2962"/>
                                    </p:animMotion>
                                  </p:childTnLst>
                                </p:cTn>
                              </p:par>
                              <p:par>
                                <p:cTn id="27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4545E-6 -0.00082 L 0.27368 0.10764 " pathEditMode="relative" rAng="0" ptsTypes="AA">
                                      <p:cBhvr>
                                        <p:cTn id="286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84" y="54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8" presetID="2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8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9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9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9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3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9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9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9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9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8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9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0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0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0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3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0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0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0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0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>
                      <p:stCondLst>
                        <p:cond delay="indefinite"/>
                      </p:stCondLst>
                      <p:childTnLst>
                        <p:par>
                          <p:cTn id="309" fill="hold">
                            <p:stCondLst>
                              <p:cond delay="0"/>
                            </p:stCondLst>
                            <p:childTnLst>
                              <p:par>
                                <p:cTn id="3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2" fill="hold">
                            <p:stCondLst>
                              <p:cond delay="1000"/>
                            </p:stCondLst>
                            <p:childTnLst>
                              <p:par>
                                <p:cTn id="3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5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26" dur="2000" fill="hold"/>
                                        <p:tgtEl>
                                          <p:spTgt spid="57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327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48 -0.00122 L -0.18703 0.11152 " pathEditMode="relative" rAng="0" ptsTypes="AA">
                                      <p:cBhvr>
                                        <p:cTn id="328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28" y="5637"/>
                                    </p:animMotion>
                                  </p:childTnLst>
                                </p:cTn>
                              </p:par>
                              <p:par>
                                <p:cTn id="3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1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32" dur="2000" fill="hold"/>
                                        <p:tgtEl>
                                          <p:spTgt spid="58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333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2 0.00082 L -0.15877 0.07456 " pathEditMode="relative" rAng="0" ptsTypes="AA">
                                      <p:cBhvr>
                                        <p:cTn id="334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55" y="3676"/>
                                    </p:animMotion>
                                  </p:childTnLst>
                                </p:cTn>
                              </p:par>
                              <p:par>
                                <p:cTn id="33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7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38" dur="2000" fill="hold"/>
                                        <p:tgtEl>
                                          <p:spTgt spid="62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33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1212E-6 -2.48366E-6 L -0.17977 0.02798 " pathEditMode="relative" rAng="0" ptsTypes="AA">
                                      <p:cBhvr>
                                        <p:cTn id="340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96" y="1389"/>
                                    </p:animMotion>
                                  </p:childTnLst>
                                </p:cTn>
                              </p:par>
                              <p:par>
                                <p:cTn id="3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3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44" dur="2000" fill="hold"/>
                                        <p:tgtEl>
                                          <p:spTgt spid="77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345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48 -0.00122 L -0.20376 0.21733 " pathEditMode="relative" rAng="0" ptsTypes="AA">
                                      <p:cBhvr>
                                        <p:cTn id="346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164" y="109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7" fill="hold">
                            <p:stCondLst>
                              <p:cond delay="3000"/>
                            </p:stCondLst>
                            <p:childTnLst>
                              <p:par>
                                <p:cTn id="34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3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1 0.00122 L 0.18134 0.02287 " pathEditMode="relative" rAng="0" ptsTypes="AA">
                                      <p:cBhvr>
                                        <p:cTn id="355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44" y="1083"/>
                                    </p:animMotion>
                                  </p:childTnLst>
                                </p:cTn>
                              </p:par>
                              <p:par>
                                <p:cTn id="356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8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9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0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1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07071E-7 -1.43791E-6 L 0.18182 0.05903 " pathEditMode="relative" rAng="0" ptsTypes="AA">
                                      <p:cBhvr>
                                        <p:cTn id="363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91" y="2941"/>
                                    </p:animMotion>
                                  </p:childTnLst>
                                </p:cTn>
                              </p:par>
                              <p:par>
                                <p:cTn id="36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9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48 -3.59477E-6 L 0.18276 0.10764 " pathEditMode="relative" rAng="0" ptsTypes="AA">
                                      <p:cBhvr>
                                        <p:cTn id="371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54" y="53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animBg="1"/>
      <p:bldP spid="72" grpId="1" animBg="1"/>
      <p:bldP spid="95" grpId="0" animBg="1"/>
      <p:bldP spid="95" grpId="1" animBg="1"/>
      <p:bldP spid="96" grpId="0" animBg="1"/>
      <p:bldP spid="96" grpId="1" animBg="1"/>
      <p:bldP spid="97" grpId="0" animBg="1"/>
      <p:bldP spid="97" grpId="1" animBg="1"/>
      <p:bldP spid="99" grpId="0" animBg="1"/>
      <p:bldP spid="99" grpId="1" animBg="1"/>
      <p:bldP spid="29" grpId="0" animBg="1"/>
      <p:bldP spid="29" grpId="1" animBg="1"/>
      <p:bldP spid="30" grpId="0" animBg="1"/>
      <p:bldP spid="30" grpId="1" animBg="1"/>
      <p:bldP spid="26" grpId="0" animBg="1"/>
      <p:bldP spid="26" grpId="1" animBg="1"/>
      <p:bldP spid="27" grpId="0" animBg="1"/>
      <p:bldP spid="27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5" grpId="0" animBg="1"/>
      <p:bldP spid="35" grpId="1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46" grpId="0" animBg="1"/>
      <p:bldP spid="47" grpId="0" animBg="1"/>
      <p:bldP spid="48" grpId="0" animBg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61" grpId="0" animBg="1"/>
      <p:bldP spid="61" grpId="1" animBg="1"/>
      <p:bldP spid="61" grpId="2" animBg="1"/>
      <p:bldP spid="62" grpId="0" animBg="1"/>
      <p:bldP spid="62" grpId="1" animBg="1"/>
      <p:bldP spid="62" grpId="2" animBg="1"/>
      <p:bldP spid="63" grpId="0" animBg="1"/>
      <p:bldP spid="63" grpId="1" animBg="1"/>
      <p:bldP spid="63" grpId="2" animBg="1"/>
      <p:bldP spid="67" grpId="0" animBg="1"/>
      <p:bldP spid="67" grpId="1" animBg="1"/>
      <p:bldP spid="68" grpId="0" animBg="1"/>
      <p:bldP spid="68" grpId="1" animBg="1"/>
      <p:bldP spid="70" grpId="0" animBg="1"/>
      <p:bldP spid="70" grpId="1" animBg="1"/>
      <p:bldP spid="74" grpId="0" animBg="1"/>
      <p:bldP spid="66" grpId="0" animBg="1"/>
      <p:bldP spid="66" grpId="1" animBg="1"/>
      <p:bldP spid="65" grpId="0" animBg="1"/>
      <p:bldP spid="65" grpId="1" animBg="1"/>
      <p:bldP spid="69" grpId="0" animBg="1"/>
      <p:bldP spid="69" grpId="1" animBg="1"/>
      <p:bldP spid="71" grpId="0" animBg="1"/>
      <p:bldP spid="71" grpId="1" animBg="1"/>
      <p:bldP spid="73" grpId="0" animBg="1"/>
      <p:bldP spid="73" grpId="1" animBg="1"/>
      <p:bldP spid="58" grpId="0" animBg="1"/>
      <p:bldP spid="58" grpId="1" animBg="1"/>
      <p:bldP spid="58" grpId="2" animBg="1"/>
      <p:bldP spid="60" grpId="0" animBg="1"/>
      <p:bldP spid="60" grpId="1" animBg="1"/>
      <p:bldP spid="60" grpId="2" animBg="1"/>
      <p:bldP spid="64" grpId="0" animBg="1"/>
      <p:bldP spid="64" grpId="1" animBg="1"/>
      <p:bldP spid="64" grpId="2" animBg="1"/>
      <p:bldP spid="76" grpId="0" animBg="1"/>
      <p:bldP spid="76" grpId="1" animBg="1"/>
      <p:bldP spid="76" grpId="2" animBg="1"/>
      <p:bldP spid="53" grpId="0" animBg="1"/>
      <p:bldP spid="53" grpId="1" animBg="1"/>
      <p:bldP spid="53" grpId="2" animBg="1"/>
      <p:bldP spid="55" grpId="0" animBg="1"/>
      <p:bldP spid="55" grpId="1" animBg="1"/>
      <p:bldP spid="55" grpId="2" animBg="1"/>
      <p:bldP spid="80" grpId="0" animBg="1"/>
      <p:bldP spid="80" grpId="1" animBg="1"/>
      <p:bldP spid="80" grpId="2" animBg="1"/>
      <p:bldP spid="59" grpId="0" animBg="1"/>
      <p:bldP spid="59" grpId="1" animBg="1"/>
      <p:bldP spid="59" grpId="2" animBg="1"/>
      <p:bldP spid="79" grpId="0" animBg="1"/>
      <p:bldP spid="79" grpId="1" animBg="1"/>
      <p:bldP spid="79" grpId="2" animBg="1"/>
      <p:bldP spid="75" grpId="0" animBg="1"/>
      <p:bldP spid="75" grpId="1" animBg="1"/>
      <p:bldP spid="75" grpId="2" animBg="1"/>
      <p:bldP spid="78" grpId="0" animBg="1"/>
      <p:bldP spid="78" grpId="1" animBg="1"/>
      <p:bldP spid="78" grpId="2" animBg="1"/>
      <p:bldP spid="57" grpId="0" animBg="1"/>
      <p:bldP spid="57" grpId="1" animBg="1"/>
      <p:bldP spid="57" grpId="2" animBg="1"/>
      <p:bldP spid="77" grpId="0" animBg="1"/>
      <p:bldP spid="77" grpId="1" animBg="1"/>
      <p:bldP spid="77" grpId="2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ounded Rectangle 71"/>
          <p:cNvSpPr/>
          <p:nvPr/>
        </p:nvSpPr>
        <p:spPr>
          <a:xfrm>
            <a:off x="5029200" y="4206240"/>
            <a:ext cx="914400" cy="453063"/>
          </a:xfrm>
          <a:prstGeom prst="roundRect">
            <a:avLst/>
          </a:prstGeom>
          <a:solidFill>
            <a:srgbClr val="FF33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copy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0138" y="731520"/>
            <a:ext cx="2488053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An example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554480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32499" y="1878330"/>
            <a:ext cx="39934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1;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N; ++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]+A[i+1];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7772400" y="3566160"/>
            <a:ext cx="914400" cy="868741"/>
            <a:chOff x="3054159" y="4743449"/>
            <a:chExt cx="914400" cy="868741"/>
          </a:xfrm>
        </p:grpSpPr>
        <p:sp>
          <p:nvSpPr>
            <p:cNvPr id="37" name="Rectangle 36"/>
            <p:cNvSpPr/>
            <p:nvPr/>
          </p:nvSpPr>
          <p:spPr>
            <a:xfrm>
              <a:off x="3054159" y="4743449"/>
              <a:ext cx="914400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145599" y="5212080"/>
              <a:ext cx="7681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reg</a:t>
              </a:r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1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7772400" y="4663440"/>
            <a:ext cx="914400" cy="868741"/>
            <a:chOff x="3054159" y="4743449"/>
            <a:chExt cx="914400" cy="868741"/>
          </a:xfrm>
        </p:grpSpPr>
        <p:sp>
          <p:nvSpPr>
            <p:cNvPr id="40" name="Rectangle 39"/>
            <p:cNvSpPr/>
            <p:nvPr/>
          </p:nvSpPr>
          <p:spPr>
            <a:xfrm>
              <a:off x="3054159" y="4743449"/>
              <a:ext cx="914400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145599" y="5212080"/>
              <a:ext cx="7681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reg</a:t>
              </a:r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2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7772400" y="5852160"/>
            <a:ext cx="914400" cy="868741"/>
            <a:chOff x="3054159" y="4743449"/>
            <a:chExt cx="914400" cy="868741"/>
          </a:xfrm>
        </p:grpSpPr>
        <p:sp>
          <p:nvSpPr>
            <p:cNvPr id="24" name="Rectangle 23"/>
            <p:cNvSpPr/>
            <p:nvPr/>
          </p:nvSpPr>
          <p:spPr>
            <a:xfrm>
              <a:off x="3054159" y="4743449"/>
              <a:ext cx="914400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145599" y="5212080"/>
              <a:ext cx="7681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reg</a:t>
              </a:r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3</a:t>
              </a:r>
            </a:p>
          </p:txBody>
        </p:sp>
      </p:grpSp>
      <p:sp>
        <p:nvSpPr>
          <p:cNvPr id="95" name="Rounded Rectangle 94"/>
          <p:cNvSpPr/>
          <p:nvPr/>
        </p:nvSpPr>
        <p:spPr>
          <a:xfrm>
            <a:off x="22860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97" name="Rounded Rectangle 96"/>
          <p:cNvSpPr/>
          <p:nvPr/>
        </p:nvSpPr>
        <p:spPr>
          <a:xfrm>
            <a:off x="1371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200400" y="502539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32004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4117289" y="5848349"/>
            <a:ext cx="914400" cy="453063"/>
          </a:xfrm>
          <a:prstGeom prst="round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4114800" y="502539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4117289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5031689" y="5848350"/>
            <a:ext cx="914400" cy="453063"/>
          </a:xfrm>
          <a:prstGeom prst="round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5029200" y="502539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5031689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5943600" y="5848350"/>
            <a:ext cx="914400" cy="453063"/>
          </a:xfrm>
          <a:prstGeom prst="round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7772400" y="5848348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7772400" y="356616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5943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5943600" y="502539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</p:txBody>
      </p:sp>
      <p:sp>
        <p:nvSpPr>
          <p:cNvPr id="67" name="Rounded Rectangle 66"/>
          <p:cNvSpPr/>
          <p:nvPr/>
        </p:nvSpPr>
        <p:spPr>
          <a:xfrm>
            <a:off x="2286000" y="4206240"/>
            <a:ext cx="914400" cy="453063"/>
          </a:xfrm>
          <a:prstGeom prst="roundRect">
            <a:avLst/>
          </a:prstGeom>
          <a:solidFill>
            <a:srgbClr val="FF33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copy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8" name="Rounded Rectangle 67"/>
          <p:cNvSpPr/>
          <p:nvPr/>
        </p:nvSpPr>
        <p:spPr>
          <a:xfrm>
            <a:off x="3200400" y="4206240"/>
            <a:ext cx="914400" cy="453063"/>
          </a:xfrm>
          <a:prstGeom prst="roundRect">
            <a:avLst/>
          </a:prstGeom>
          <a:solidFill>
            <a:srgbClr val="FF33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copy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0" name="Rounded Rectangle 69"/>
          <p:cNvSpPr/>
          <p:nvPr/>
        </p:nvSpPr>
        <p:spPr>
          <a:xfrm>
            <a:off x="4114800" y="4206240"/>
            <a:ext cx="914400" cy="453063"/>
          </a:xfrm>
          <a:prstGeom prst="roundRect">
            <a:avLst/>
          </a:prstGeom>
          <a:solidFill>
            <a:srgbClr val="FF33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copy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4" name="Rounded Rectangle 73"/>
          <p:cNvSpPr/>
          <p:nvPr/>
        </p:nvSpPr>
        <p:spPr>
          <a:xfrm>
            <a:off x="7772400" y="4663440"/>
            <a:ext cx="914400" cy="453063"/>
          </a:xfrm>
          <a:prstGeom prst="roundRect">
            <a:avLst/>
          </a:prstGeom>
          <a:solidFill>
            <a:srgbClr val="FF33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copy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3" name="Rounded Rectangle 72"/>
          <p:cNvSpPr/>
          <p:nvPr/>
        </p:nvSpPr>
        <p:spPr>
          <a:xfrm>
            <a:off x="5946089" y="4206240"/>
            <a:ext cx="914400" cy="453063"/>
          </a:xfrm>
          <a:prstGeom prst="roundRect">
            <a:avLst/>
          </a:prstGeom>
          <a:solidFill>
            <a:srgbClr val="FF33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copy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1369109" y="3201892"/>
            <a:ext cx="3660089" cy="3118899"/>
          </a:xfrm>
          <a:prstGeom prst="rect">
            <a:avLst/>
          </a:prstGeom>
          <a:solidFill>
            <a:srgbClr val="0E0798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5959955" y="3250284"/>
            <a:ext cx="2949433" cy="3429062"/>
          </a:xfrm>
          <a:prstGeom prst="rect">
            <a:avLst/>
          </a:prstGeom>
          <a:solidFill>
            <a:srgbClr val="0E0798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890052" y="3081129"/>
            <a:ext cx="1262270" cy="3518453"/>
          </a:xfrm>
          <a:prstGeom prst="roundRect">
            <a:avLst/>
          </a:prstGeom>
          <a:noFill/>
          <a:ln w="476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09134" y="6679346"/>
            <a:ext cx="39998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ne instruction steady state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0137" y="5848349"/>
            <a:ext cx="33871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One copy operation,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and one register,</a:t>
            </a:r>
          </a:p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per LCV times distance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303520"/>
            <a:ext cx="20375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DRAWBACK:</a:t>
            </a:r>
          </a:p>
        </p:txBody>
      </p:sp>
    </p:spTree>
    <p:extLst>
      <p:ext uri="{BB962C8B-B14F-4D97-AF65-F5344CB8AC3E}">
        <p14:creationId xmlns:p14="http://schemas.microsoft.com/office/powerpoint/2010/main" val="1951632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5" grpId="1"/>
      <p:bldP spid="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1857303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 review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0627" y="1615171"/>
            <a:ext cx="65" cy="145480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63635" y="2476596"/>
            <a:ext cx="276229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Belt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80160" y="3840480"/>
            <a:ext cx="726833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 has no general registers.</a:t>
            </a:r>
          </a:p>
          <a:p>
            <a:pPr algn="ctr"/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All operations results are entered in a FIFO, the Belt</a:t>
            </a:r>
          </a:p>
        </p:txBody>
      </p:sp>
    </p:spTree>
    <p:extLst>
      <p:ext uri="{BB962C8B-B14F-4D97-AF65-F5344CB8AC3E}">
        <p14:creationId xmlns:p14="http://schemas.microsoft.com/office/powerpoint/2010/main" val="150588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7" y="731520"/>
            <a:ext cx="2692468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Mill CPU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0627" y="1615171"/>
            <a:ext cx="65" cy="145480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65921" y="1691525"/>
            <a:ext cx="8254129" cy="1992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 is a new general-purpose commercial CPU family.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 has a 10x single-thread power/performance gain over conventional out-of-order superscalar architectures, yet runs the same programs, without rewrite.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69008" y="4269448"/>
            <a:ext cx="85369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This talk will explain how the Mill: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pipelines without prologues and epilogues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pipelines loop-carried data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pipelines mixed-latency operations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pipelines outer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loops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tail-recursion induction</a:t>
            </a: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90789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1618713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Belt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84546" y="1301927"/>
            <a:ext cx="3174666" cy="8540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Like a conveyor belt –</a:t>
            </a:r>
          </a:p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a fixed length FIFO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2291186" y="3886200"/>
            <a:ext cx="3618779" cy="469868"/>
            <a:chOff x="2422742" y="3895268"/>
            <a:chExt cx="3625633" cy="457200"/>
          </a:xfrm>
        </p:grpSpPr>
        <p:sp>
          <p:nvSpPr>
            <p:cNvPr id="43" name="Rectangle 42"/>
            <p:cNvSpPr/>
            <p:nvPr/>
          </p:nvSpPr>
          <p:spPr>
            <a:xfrm>
              <a:off x="3325921" y="3895268"/>
              <a:ext cx="457200" cy="457200"/>
            </a:xfrm>
            <a:prstGeom prst="rect">
              <a:avLst/>
            </a:prstGeom>
            <a:solidFill>
              <a:schemeClr val="accent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5</a:t>
              </a:r>
              <a:endParaRPr lang="en-US" sz="2400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4676775" y="3895268"/>
              <a:ext cx="457200" cy="457200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591175" y="3895268"/>
              <a:ext cx="457200" cy="45720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3783121" y="3895268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5</a:t>
              </a:r>
              <a:endParaRPr lang="en-US" sz="2400" dirty="0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4240321" y="3895268"/>
              <a:ext cx="457200" cy="457200"/>
            </a:xfrm>
            <a:prstGeom prst="rect">
              <a:avLst/>
            </a:prstGeom>
            <a:solidFill>
              <a:schemeClr val="accent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2879942" y="3895268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133975" y="3895268"/>
              <a:ext cx="457200" cy="457200"/>
            </a:xfrm>
            <a:prstGeom prst="rect">
              <a:avLst/>
            </a:prstGeom>
            <a:solidFill>
              <a:schemeClr val="accent5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422742" y="3895268"/>
              <a:ext cx="457200" cy="4572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</p:grpSp>
      <p:sp>
        <p:nvSpPr>
          <p:cNvPr id="58" name="Rectangle 57"/>
          <p:cNvSpPr/>
          <p:nvPr/>
        </p:nvSpPr>
        <p:spPr>
          <a:xfrm>
            <a:off x="3203857" y="3886200"/>
            <a:ext cx="456336" cy="469868"/>
          </a:xfrm>
          <a:prstGeom prst="rect">
            <a:avLst/>
          </a:prstGeom>
          <a:solidFill>
            <a:schemeClr val="accent2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/>
              <a:t>5</a:t>
            </a:r>
          </a:p>
        </p:txBody>
      </p:sp>
      <p:sp>
        <p:nvSpPr>
          <p:cNvPr id="59" name="Flowchart: Manual Operation 58"/>
          <p:cNvSpPr/>
          <p:nvPr/>
        </p:nvSpPr>
        <p:spPr>
          <a:xfrm>
            <a:off x="3208610" y="5765672"/>
            <a:ext cx="1694199" cy="704802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adder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26376" y="5072698"/>
            <a:ext cx="3037047" cy="8540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Functional units can read any position</a:t>
            </a:r>
          </a:p>
        </p:txBody>
      </p:sp>
      <p:sp>
        <p:nvSpPr>
          <p:cNvPr id="60" name="Rectangle 59"/>
          <p:cNvSpPr/>
          <p:nvPr/>
        </p:nvSpPr>
        <p:spPr>
          <a:xfrm>
            <a:off x="4997293" y="3886200"/>
            <a:ext cx="456336" cy="469868"/>
          </a:xfrm>
          <a:prstGeom prst="rect">
            <a:avLst/>
          </a:prstGeom>
          <a:solidFill>
            <a:schemeClr val="accent5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3</a:t>
            </a:r>
            <a:endParaRPr lang="en-US" sz="2400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1454570" y="4669313"/>
            <a:ext cx="988727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4420753" y="4356068"/>
            <a:ext cx="804709" cy="1409604"/>
          </a:xfrm>
          <a:prstGeom prst="straightConnector1">
            <a:avLst/>
          </a:prstGeom>
          <a:ln w="19050">
            <a:solidFill>
              <a:srgbClr val="FFFF00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3392856" y="4353328"/>
            <a:ext cx="256137" cy="1412345"/>
          </a:xfrm>
          <a:prstGeom prst="straightConnector1">
            <a:avLst/>
          </a:prstGeom>
          <a:ln w="19050">
            <a:solidFill>
              <a:srgbClr val="FFFF00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301077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3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3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96222E-6 -4.19639E-6 L 0.02267 0.2115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4" y="10575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3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3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45088E-6 -4.19639E-6 L -0.07998 0.20143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99" y="10071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3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3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8" grpId="0" animBg="1"/>
      <p:bldP spid="58" grpId="1" animBg="1"/>
      <p:bldP spid="58" grpId="2" animBg="1"/>
      <p:bldP spid="59" grpId="0" animBg="1"/>
      <p:bldP spid="11" grpId="0"/>
      <p:bldP spid="60" grpId="0" animBg="1"/>
      <p:bldP spid="60" grpId="1" animBg="1"/>
      <p:bldP spid="60" grpId="2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3383494" cy="484934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We call it the Belt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5453629" y="3886200"/>
            <a:ext cx="456336" cy="469868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3</a:t>
            </a:r>
            <a:endParaRPr lang="en-US" sz="2400" dirty="0"/>
          </a:p>
        </p:txBody>
      </p:sp>
      <p:grpSp>
        <p:nvGrpSpPr>
          <p:cNvPr id="2" name="Group 1"/>
          <p:cNvGrpSpPr/>
          <p:nvPr/>
        </p:nvGrpSpPr>
        <p:grpSpPr>
          <a:xfrm>
            <a:off x="2291186" y="3886200"/>
            <a:ext cx="3162444" cy="469868"/>
            <a:chOff x="2295525" y="3781425"/>
            <a:chExt cx="3168433" cy="457200"/>
          </a:xfrm>
        </p:grpSpPr>
        <p:sp>
          <p:nvSpPr>
            <p:cNvPr id="43" name="Rectangle 42"/>
            <p:cNvSpPr/>
            <p:nvPr/>
          </p:nvSpPr>
          <p:spPr>
            <a:xfrm>
              <a:off x="3198704" y="3781425"/>
              <a:ext cx="457200" cy="457200"/>
            </a:xfrm>
            <a:prstGeom prst="rect">
              <a:avLst/>
            </a:prstGeom>
            <a:solidFill>
              <a:schemeClr val="accent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5</a:t>
              </a:r>
              <a:endParaRPr lang="en-US" sz="2400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4549558" y="3781425"/>
              <a:ext cx="457200" cy="457200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3655904" y="3781425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5</a:t>
              </a:r>
              <a:endParaRPr lang="en-US" sz="2400" dirty="0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4113104" y="3781425"/>
              <a:ext cx="457200" cy="457200"/>
            </a:xfrm>
            <a:prstGeom prst="rect">
              <a:avLst/>
            </a:prstGeom>
            <a:solidFill>
              <a:schemeClr val="accent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2752725" y="3781425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006758" y="3781425"/>
              <a:ext cx="457200" cy="457200"/>
            </a:xfrm>
            <a:prstGeom prst="rect">
              <a:avLst/>
            </a:prstGeom>
            <a:solidFill>
              <a:schemeClr val="accent5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295525" y="3781425"/>
              <a:ext cx="457200" cy="4572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</p:grpSp>
      <p:sp>
        <p:nvSpPr>
          <p:cNvPr id="57" name="Flowchart: Manual Operation 56"/>
          <p:cNvSpPr/>
          <p:nvPr/>
        </p:nvSpPr>
        <p:spPr>
          <a:xfrm>
            <a:off x="3258945" y="2241662"/>
            <a:ext cx="1694199" cy="704802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adder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59" name="Flowchart: Manual Operation 58"/>
          <p:cNvSpPr/>
          <p:nvPr/>
        </p:nvSpPr>
        <p:spPr>
          <a:xfrm>
            <a:off x="3208610" y="5765672"/>
            <a:ext cx="1694199" cy="704802"/>
          </a:xfrm>
          <a:prstGeom prst="flowChartManualOperation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adder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26376" y="5072698"/>
            <a:ext cx="3037047" cy="8540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Functional units can read any position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778488" y="5029009"/>
            <a:ext cx="2884935" cy="971598"/>
          </a:xfrm>
          <a:prstGeom prst="rect">
            <a:avLst/>
          </a:prstGeom>
          <a:solidFill>
            <a:srgbClr val="070E97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861012" y="2711530"/>
            <a:ext cx="456336" cy="469868"/>
          </a:xfrm>
          <a:prstGeom prst="rect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/>
              <a:t>8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4076" y="2333947"/>
            <a:ext cx="2433791" cy="8540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New results drop on the front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545900" y="3694123"/>
            <a:ext cx="2543248" cy="8540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Pushing the last off the end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398207" y="2333947"/>
            <a:ext cx="2439659" cy="1019964"/>
          </a:xfrm>
          <a:prstGeom prst="rect">
            <a:avLst/>
          </a:prstGeom>
          <a:solidFill>
            <a:srgbClr val="070E97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453629" y="3886200"/>
            <a:ext cx="456336" cy="469868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3</a:t>
            </a:r>
            <a:endParaRPr lang="en-US" sz="2400" dirty="0"/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1454570" y="4669313"/>
            <a:ext cx="988727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2376250" y="5581527"/>
            <a:ext cx="2630052" cy="1073092"/>
          </a:xfrm>
          <a:prstGeom prst="rect">
            <a:avLst/>
          </a:prstGeom>
          <a:solidFill>
            <a:srgbClr val="070E97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684546" y="1301927"/>
            <a:ext cx="3174666" cy="8540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Like a conveyor belt –</a:t>
            </a:r>
          </a:p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a fixed length FIFO</a:t>
            </a:r>
          </a:p>
        </p:txBody>
      </p:sp>
    </p:spTree>
    <p:extLst>
      <p:ext uri="{BB962C8B-B14F-4D97-AF65-F5344CB8AC3E}">
        <p14:creationId xmlns:p14="http://schemas.microsoft.com/office/powerpoint/2010/main" val="308407677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8463E-6 -4.11666E-6 L -0.15602 0.15107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09" y="7554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4005E-6 -4.19639E-6 L 0.04849 -4.19639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4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0529E-7 -4.19639E-6 L 0.04692 -4.19639E-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46" y="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0953E-6 6.08988E-7 L 0.04849 6.08988E-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40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40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40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4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849 6.08988E-7 L 0.07872 6.08988E-7 C 0.09195 6.08988E-7 0.10895 0.03045 0.10895 0.05523 L 0.10895 0.11088 " pathEditMode="relative" rAng="0" ptsTypes="FfFF">
                                      <p:cBhvr>
                                        <p:cTn id="36" dur="4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23" y="5544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0" grpId="1" animBg="1"/>
      <p:bldP spid="50" grpId="2" animBg="1"/>
      <p:bldP spid="20" grpId="0" animBg="1"/>
      <p:bldP spid="20" grpId="1" animBg="1"/>
      <p:bldP spid="4" grpId="0"/>
      <p:bldP spid="17" grpId="0" animBg="1"/>
      <p:bldP spid="24" grpId="0" animBg="1"/>
      <p:bldP spid="24" grpId="1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2753745" cy="484934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Multiple reads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5900" y="2085040"/>
            <a:ext cx="6984201" cy="4744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Functional units can read any mix of belt positions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747522" y="3886200"/>
            <a:ext cx="3162444" cy="469868"/>
            <a:chOff x="2295525" y="3781425"/>
            <a:chExt cx="3168433" cy="457200"/>
          </a:xfrm>
        </p:grpSpPr>
        <p:sp>
          <p:nvSpPr>
            <p:cNvPr id="43" name="Rectangle 42"/>
            <p:cNvSpPr/>
            <p:nvPr/>
          </p:nvSpPr>
          <p:spPr>
            <a:xfrm>
              <a:off x="3198704" y="3781425"/>
              <a:ext cx="457200" cy="457200"/>
            </a:xfrm>
            <a:prstGeom prst="rect">
              <a:avLst/>
            </a:prstGeom>
            <a:solidFill>
              <a:schemeClr val="accent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5</a:t>
              </a:r>
              <a:endParaRPr lang="en-US" sz="2400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4549558" y="3781425"/>
              <a:ext cx="457200" cy="457200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3655904" y="3781425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5</a:t>
              </a:r>
              <a:endParaRPr lang="en-US" sz="2400" dirty="0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4113104" y="3781425"/>
              <a:ext cx="457200" cy="457200"/>
            </a:xfrm>
            <a:prstGeom prst="rect">
              <a:avLst/>
            </a:prstGeom>
            <a:solidFill>
              <a:schemeClr val="accent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2752725" y="3781425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006758" y="3781425"/>
              <a:ext cx="457200" cy="457200"/>
            </a:xfrm>
            <a:prstGeom prst="rect">
              <a:avLst/>
            </a:prstGeom>
            <a:solidFill>
              <a:schemeClr val="accent5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295525" y="3781425"/>
              <a:ext cx="457200" cy="4572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</p:grpSp>
      <p:sp>
        <p:nvSpPr>
          <p:cNvPr id="57" name="Flowchart: Manual Operation 56"/>
          <p:cNvSpPr/>
          <p:nvPr/>
        </p:nvSpPr>
        <p:spPr>
          <a:xfrm>
            <a:off x="4116529" y="5374115"/>
            <a:ext cx="1694199" cy="704802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adder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291185" y="3886200"/>
            <a:ext cx="456336" cy="469868"/>
          </a:xfrm>
          <a:prstGeom prst="rect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/>
              <a:t>8</a:t>
            </a:r>
          </a:p>
        </p:txBody>
      </p:sp>
      <p:sp>
        <p:nvSpPr>
          <p:cNvPr id="16" name="Flowchart: Manual Operation 15"/>
          <p:cNvSpPr/>
          <p:nvPr/>
        </p:nvSpPr>
        <p:spPr>
          <a:xfrm>
            <a:off x="1433602" y="5374115"/>
            <a:ext cx="1694199" cy="704802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adder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17" name="Flowchart: Manual Operation 16"/>
          <p:cNvSpPr/>
          <p:nvPr/>
        </p:nvSpPr>
        <p:spPr>
          <a:xfrm>
            <a:off x="6909631" y="5374115"/>
            <a:ext cx="1694199" cy="704802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adder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747521" y="3886200"/>
            <a:ext cx="456336" cy="469868"/>
          </a:xfrm>
          <a:prstGeom prst="rect">
            <a:avLst/>
          </a:prstGeom>
          <a:solidFill>
            <a:schemeClr val="accent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3</a:t>
            </a:r>
            <a:endParaRPr lang="en-US" sz="2400" dirty="0"/>
          </a:p>
        </p:txBody>
      </p:sp>
      <p:sp>
        <p:nvSpPr>
          <p:cNvPr id="21" name="Rectangle 20"/>
          <p:cNvSpPr/>
          <p:nvPr/>
        </p:nvSpPr>
        <p:spPr>
          <a:xfrm>
            <a:off x="5453629" y="3886200"/>
            <a:ext cx="456336" cy="469868"/>
          </a:xfrm>
          <a:prstGeom prst="rect">
            <a:avLst/>
          </a:prstGeom>
          <a:solidFill>
            <a:schemeClr val="accent5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3</a:t>
            </a:r>
            <a:endParaRPr lang="en-US" sz="2400" dirty="0"/>
          </a:p>
        </p:txBody>
      </p:sp>
      <p:sp>
        <p:nvSpPr>
          <p:cNvPr id="22" name="Rectangle 21"/>
          <p:cNvSpPr/>
          <p:nvPr/>
        </p:nvSpPr>
        <p:spPr>
          <a:xfrm>
            <a:off x="4544760" y="3886200"/>
            <a:ext cx="456336" cy="469868"/>
          </a:xfrm>
          <a:prstGeom prst="rect">
            <a:avLst/>
          </a:prstGeom>
          <a:solidFill>
            <a:schemeClr val="accent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3</a:t>
            </a:r>
            <a:endParaRPr lang="en-US" sz="2400" dirty="0"/>
          </a:p>
        </p:txBody>
      </p:sp>
      <p:sp>
        <p:nvSpPr>
          <p:cNvPr id="23" name="Rectangle 22"/>
          <p:cNvSpPr/>
          <p:nvPr/>
        </p:nvSpPr>
        <p:spPr>
          <a:xfrm>
            <a:off x="4116528" y="3886200"/>
            <a:ext cx="456336" cy="469868"/>
          </a:xfrm>
          <a:prstGeom prst="rect">
            <a:avLst/>
          </a:prstGeom>
          <a:solidFill>
            <a:schemeClr val="accent3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5</a:t>
            </a:r>
            <a:endParaRPr lang="en-US" sz="2400" dirty="0"/>
          </a:p>
        </p:txBody>
      </p:sp>
      <p:sp>
        <p:nvSpPr>
          <p:cNvPr id="25" name="Rectangle 24"/>
          <p:cNvSpPr/>
          <p:nvPr/>
        </p:nvSpPr>
        <p:spPr>
          <a:xfrm>
            <a:off x="4116528" y="3886200"/>
            <a:ext cx="456336" cy="469868"/>
          </a:xfrm>
          <a:prstGeom prst="rect">
            <a:avLst/>
          </a:prstGeom>
          <a:solidFill>
            <a:schemeClr val="accent3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5</a:t>
            </a:r>
            <a:endParaRPr lang="en-US" sz="2400" dirty="0"/>
          </a:p>
        </p:txBody>
      </p:sp>
      <p:sp>
        <p:nvSpPr>
          <p:cNvPr id="26" name="Rectangle 25"/>
          <p:cNvSpPr/>
          <p:nvPr/>
        </p:nvSpPr>
        <p:spPr>
          <a:xfrm>
            <a:off x="4544760" y="3886200"/>
            <a:ext cx="456336" cy="469868"/>
          </a:xfrm>
          <a:prstGeom prst="rect">
            <a:avLst/>
          </a:prstGeom>
          <a:solidFill>
            <a:schemeClr val="accent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3</a:t>
            </a:r>
            <a:endParaRPr lang="en-US" sz="2400" dirty="0"/>
          </a:p>
        </p:txBody>
      </p:sp>
      <p:cxnSp>
        <p:nvCxnSpPr>
          <p:cNvPr id="4" name="Straight Arrow Connector 3"/>
          <p:cNvCxnSpPr>
            <a:stCxn id="18" idx="2"/>
          </p:cNvCxnSpPr>
          <p:nvPr/>
        </p:nvCxnSpPr>
        <p:spPr>
          <a:xfrm flipH="1">
            <a:off x="1834850" y="4356068"/>
            <a:ext cx="1140839" cy="1018047"/>
          </a:xfrm>
          <a:prstGeom prst="straightConnector1">
            <a:avLst/>
          </a:prstGeom>
          <a:ln w="19050">
            <a:solidFill>
              <a:srgbClr val="FFFF00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23" idx="2"/>
          </p:cNvCxnSpPr>
          <p:nvPr/>
        </p:nvCxnSpPr>
        <p:spPr>
          <a:xfrm flipH="1">
            <a:off x="2671847" y="4356069"/>
            <a:ext cx="1672850" cy="1032535"/>
          </a:xfrm>
          <a:prstGeom prst="straightConnector1">
            <a:avLst/>
          </a:prstGeom>
          <a:ln w="19050">
            <a:solidFill>
              <a:srgbClr val="FFFF00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23" idx="2"/>
          </p:cNvCxnSpPr>
          <p:nvPr/>
        </p:nvCxnSpPr>
        <p:spPr>
          <a:xfrm>
            <a:off x="4344697" y="4356068"/>
            <a:ext cx="216968" cy="1052113"/>
          </a:xfrm>
          <a:prstGeom prst="straightConnector1">
            <a:avLst/>
          </a:prstGeom>
          <a:ln w="19050">
            <a:solidFill>
              <a:srgbClr val="FFFF00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22" idx="2"/>
          </p:cNvCxnSpPr>
          <p:nvPr/>
        </p:nvCxnSpPr>
        <p:spPr>
          <a:xfrm>
            <a:off x="4772928" y="4356068"/>
            <a:ext cx="566617" cy="1036059"/>
          </a:xfrm>
          <a:prstGeom prst="straightConnector1">
            <a:avLst/>
          </a:prstGeom>
          <a:ln w="19050">
            <a:solidFill>
              <a:srgbClr val="FFFF00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22" idx="2"/>
          </p:cNvCxnSpPr>
          <p:nvPr/>
        </p:nvCxnSpPr>
        <p:spPr>
          <a:xfrm>
            <a:off x="4772928" y="4356068"/>
            <a:ext cx="2596333" cy="1052113"/>
          </a:xfrm>
          <a:prstGeom prst="straightConnector1">
            <a:avLst/>
          </a:prstGeom>
          <a:ln w="19050">
            <a:solidFill>
              <a:srgbClr val="FFFF00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55" idx="2"/>
          </p:cNvCxnSpPr>
          <p:nvPr/>
        </p:nvCxnSpPr>
        <p:spPr>
          <a:xfrm>
            <a:off x="5681797" y="4356068"/>
            <a:ext cx="2499542" cy="1018047"/>
          </a:xfrm>
          <a:prstGeom prst="straightConnector1">
            <a:avLst/>
          </a:prstGeom>
          <a:ln w="19050">
            <a:solidFill>
              <a:srgbClr val="FFFF00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1454570" y="4669313"/>
            <a:ext cx="988727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826629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6434E-6 6.08988E-7 L -0.10581 0.16128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91" y="806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" dur="3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" dur="3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3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3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3259E-6 6.08988E-7 L -0.16627 0.16128 " pathEditMode="relative" rAng="0" ptsTypes="AA">
                                      <p:cBhvr>
                                        <p:cTn id="20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14" y="8064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3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3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7733E-6 6.08988E-7 L 0.2598 0.16128 " pathEditMode="relative" rAng="0" ptsTypes="AA">
                                      <p:cBhvr>
                                        <p:cTn id="28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90" y="8064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3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9.35286E-7 6.08988E-7 L 0.24658 0.16128 " pathEditMode="relative" rAng="0" ptsTypes="AA">
                                      <p:cBhvr>
                                        <p:cTn id="36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29" y="8064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3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3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3259E-6 6.08988E-7 L 0.01512 0.16128 " pathEditMode="relative" rAng="0" ptsTypes="AA">
                                      <p:cBhvr>
                                        <p:cTn id="44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6" y="8064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3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3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7733E-6 6.08988E-7 L 0.06329 0.16128 " pathEditMode="relative" rAng="0" ptsTypes="AA">
                                      <p:cBhvr>
                                        <p:cTn id="52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5" y="8064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3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3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3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3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5" grpId="0" animBg="1"/>
      <p:bldP spid="25" grpId="1" animBg="1"/>
      <p:bldP spid="26" grpId="0" animBg="1"/>
      <p:bldP spid="26" grpId="1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2798544" cy="484934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Multiple drops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32026" y="1301926"/>
            <a:ext cx="5822621" cy="4744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All results retiring in a cycle drop together</a:t>
            </a:r>
          </a:p>
        </p:txBody>
      </p:sp>
      <p:sp>
        <p:nvSpPr>
          <p:cNvPr id="55" name="Rectangle 54"/>
          <p:cNvSpPr/>
          <p:nvPr/>
        </p:nvSpPr>
        <p:spPr>
          <a:xfrm>
            <a:off x="5004936" y="3886200"/>
            <a:ext cx="456336" cy="469868"/>
          </a:xfrm>
          <a:prstGeom prst="rect">
            <a:avLst/>
          </a:prstGeom>
          <a:solidFill>
            <a:schemeClr val="tx2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8</a:t>
            </a:r>
            <a:endParaRPr lang="en-US" sz="2400" dirty="0"/>
          </a:p>
        </p:txBody>
      </p:sp>
      <p:sp>
        <p:nvSpPr>
          <p:cNvPr id="52" name="Rectangle 51"/>
          <p:cNvSpPr/>
          <p:nvPr/>
        </p:nvSpPr>
        <p:spPr>
          <a:xfrm>
            <a:off x="4561664" y="3886200"/>
            <a:ext cx="456336" cy="469868"/>
          </a:xfrm>
          <a:prstGeom prst="rect">
            <a:avLst/>
          </a:prstGeom>
          <a:solidFill>
            <a:schemeClr val="accent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3</a:t>
            </a:r>
            <a:endParaRPr lang="en-US" sz="2400" dirty="0"/>
          </a:p>
        </p:txBody>
      </p:sp>
      <p:grpSp>
        <p:nvGrpSpPr>
          <p:cNvPr id="12" name="Group 11"/>
          <p:cNvGrpSpPr/>
          <p:nvPr/>
        </p:nvGrpSpPr>
        <p:grpSpPr>
          <a:xfrm>
            <a:off x="2291186" y="3886200"/>
            <a:ext cx="2270479" cy="469868"/>
            <a:chOff x="2295525" y="3781425"/>
            <a:chExt cx="2274779" cy="457200"/>
          </a:xfrm>
        </p:grpSpPr>
        <p:sp>
          <p:nvSpPr>
            <p:cNvPr id="43" name="Rectangle 42"/>
            <p:cNvSpPr/>
            <p:nvPr/>
          </p:nvSpPr>
          <p:spPr>
            <a:xfrm>
              <a:off x="3655904" y="3781425"/>
              <a:ext cx="457200" cy="457200"/>
            </a:xfrm>
            <a:prstGeom prst="rect">
              <a:avLst/>
            </a:prstGeom>
            <a:solidFill>
              <a:schemeClr val="accent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5</a:t>
              </a:r>
              <a:endParaRPr lang="en-US" sz="2400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4113104" y="3781425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5</a:t>
              </a:r>
              <a:endParaRPr lang="en-US" sz="2400" dirty="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3209925" y="3781425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752725" y="3781425"/>
              <a:ext cx="457200" cy="4572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295525" y="3781425"/>
              <a:ext cx="457200" cy="4572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</p:grpSp>
      <p:sp>
        <p:nvSpPr>
          <p:cNvPr id="24" name="Rectangle 23"/>
          <p:cNvSpPr/>
          <p:nvPr/>
        </p:nvSpPr>
        <p:spPr>
          <a:xfrm>
            <a:off x="5452525" y="3886200"/>
            <a:ext cx="456336" cy="469868"/>
          </a:xfrm>
          <a:prstGeom prst="rect">
            <a:avLst/>
          </a:prstGeom>
          <a:solidFill>
            <a:schemeClr val="accent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3</a:t>
            </a:r>
            <a:endParaRPr lang="en-US" sz="2400" dirty="0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1454570" y="4669313"/>
            <a:ext cx="988727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Flowchart: Manual Operation 22"/>
          <p:cNvSpPr/>
          <p:nvPr/>
        </p:nvSpPr>
        <p:spPr>
          <a:xfrm>
            <a:off x="4116529" y="5374115"/>
            <a:ext cx="1694199" cy="704802"/>
          </a:xfrm>
          <a:prstGeom prst="flowChartManualOperation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adder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25" name="Flowchart: Manual Operation 24"/>
          <p:cNvSpPr/>
          <p:nvPr/>
        </p:nvSpPr>
        <p:spPr>
          <a:xfrm>
            <a:off x="1433602" y="5374115"/>
            <a:ext cx="1694199" cy="704802"/>
          </a:xfrm>
          <a:prstGeom prst="flowChartManualOperation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adder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26" name="Flowchart: Manual Operation 25"/>
          <p:cNvSpPr/>
          <p:nvPr/>
        </p:nvSpPr>
        <p:spPr>
          <a:xfrm>
            <a:off x="6909631" y="5374115"/>
            <a:ext cx="1694199" cy="704802"/>
          </a:xfrm>
          <a:prstGeom prst="flowChartManualOperation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adder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34" name="Flowchart: Manual Operation 33"/>
          <p:cNvSpPr/>
          <p:nvPr/>
        </p:nvSpPr>
        <p:spPr>
          <a:xfrm>
            <a:off x="4137497" y="2085039"/>
            <a:ext cx="1694199" cy="704802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adder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35" name="Flowchart: Manual Operation 34"/>
          <p:cNvSpPr/>
          <p:nvPr/>
        </p:nvSpPr>
        <p:spPr>
          <a:xfrm>
            <a:off x="1454570" y="2085039"/>
            <a:ext cx="1694199" cy="704802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adder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36" name="Flowchart: Manual Operation 35"/>
          <p:cNvSpPr/>
          <p:nvPr/>
        </p:nvSpPr>
        <p:spPr>
          <a:xfrm>
            <a:off x="6930599" y="2085039"/>
            <a:ext cx="1694199" cy="704802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adder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073502" y="2550600"/>
            <a:ext cx="456336" cy="469868"/>
          </a:xfrm>
          <a:prstGeom prst="rect">
            <a:avLst/>
          </a:prstGeom>
          <a:solidFill>
            <a:schemeClr val="accent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/>
              <a:t>8</a:t>
            </a:r>
          </a:p>
        </p:txBody>
      </p:sp>
      <p:sp>
        <p:nvSpPr>
          <p:cNvPr id="42" name="Rectangle 41"/>
          <p:cNvSpPr/>
          <p:nvPr/>
        </p:nvSpPr>
        <p:spPr>
          <a:xfrm>
            <a:off x="4756428" y="2554907"/>
            <a:ext cx="456336" cy="469868"/>
          </a:xfrm>
          <a:prstGeom prst="rect">
            <a:avLst/>
          </a:prstGeom>
          <a:solidFill>
            <a:schemeClr val="accent3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/>
              <a:t>8</a:t>
            </a:r>
          </a:p>
        </p:txBody>
      </p:sp>
      <p:sp>
        <p:nvSpPr>
          <p:cNvPr id="44" name="Rectangle 43"/>
          <p:cNvSpPr/>
          <p:nvPr/>
        </p:nvSpPr>
        <p:spPr>
          <a:xfrm>
            <a:off x="7528562" y="2558823"/>
            <a:ext cx="456336" cy="469868"/>
          </a:xfrm>
          <a:prstGeom prst="rect">
            <a:avLst/>
          </a:prstGeom>
          <a:solidFill>
            <a:schemeClr val="accent4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/>
              <a:t>6</a:t>
            </a:r>
          </a:p>
        </p:txBody>
      </p:sp>
      <p:sp>
        <p:nvSpPr>
          <p:cNvPr id="33" name="Rectangle 32"/>
          <p:cNvSpPr/>
          <p:nvPr/>
        </p:nvSpPr>
        <p:spPr>
          <a:xfrm>
            <a:off x="1222578" y="5189970"/>
            <a:ext cx="7817811" cy="1073092"/>
          </a:xfrm>
          <a:prstGeom prst="rect">
            <a:avLst/>
          </a:prstGeom>
          <a:solidFill>
            <a:srgbClr val="070E97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32613306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9027E-6 6.08988E-7 L 0.03401 6.08988E-7 C 0.04913 6.08988E-7 0.06802 0.06909 0.06802 0.12495 L 0.06802 0.2501 " pathEditMode="relative" rAng="0" ptsTypes="FfFF">
                                      <p:cBhvr>
                                        <p:cTn id="1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01" y="12495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2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0085E-6 6.08988E-7 L 0.04535 6.08988E-7 C 0.06566 6.08988E-7 0.0907 0.06909 0.0907 0.12495 L 0.0907 0.2501 " pathEditMode="relative" rAng="0" ptsTypes="FfFF">
                                      <p:cBhvr>
                                        <p:cTn id="25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35" y="12495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2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5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6662E-6 6.08988E-7 L 0.05715 6.08988E-7 C 0.08282 6.08988E-7 0.11447 0.06909 0.11447 0.12495 L 0.11447 0.2501 " pathEditMode="relative" rAng="0" ptsTypes="FfFF">
                                      <p:cBhvr>
                                        <p:cTn id="33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16" y="12495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2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3 6.08988E-7 L 0.1373 6.08988E-7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3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86884E-6 -2.83074E-6 L 0.02157 0.17199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1" y="8589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93781E-6 -2.81814E-6 L -0.19966 0.17136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983" y="8568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646E-6 -2.80974E-6 L -0.42969 0.17094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93" y="85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5" grpId="1" animBg="1"/>
      <p:bldP spid="52" grpId="0" animBg="1"/>
      <p:bldP spid="52" grpId="1" animBg="1"/>
      <p:bldP spid="24" grpId="0" animBg="1"/>
      <p:bldP spid="24" grpId="1" animBg="1"/>
      <p:bldP spid="34" grpId="0" animBg="1"/>
      <p:bldP spid="35" grpId="0" animBg="1"/>
      <p:bldP spid="36" grpId="0" animBg="1"/>
      <p:bldP spid="40" grpId="0" animBg="1"/>
      <p:bldP spid="40" grpId="1" animBg="1"/>
      <p:bldP spid="42" grpId="0" animBg="1"/>
      <p:bldP spid="42" grpId="1" animBg="1"/>
      <p:bldP spid="44" grpId="0" animBg="1"/>
      <p:bldP spid="44" grpId="1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ounded Rectangle 24"/>
          <p:cNvSpPr/>
          <p:nvPr/>
        </p:nvSpPr>
        <p:spPr>
          <a:xfrm>
            <a:off x="1371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0138" y="731520"/>
            <a:ext cx="7253589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simple example – using the Belt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0627" y="1615171"/>
            <a:ext cx="65" cy="145480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554480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26080" y="2011680"/>
            <a:ext cx="39934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0;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N; ++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]+3;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743200" y="6583680"/>
            <a:ext cx="45720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743200" y="6583680"/>
            <a:ext cx="7152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Belt</a:t>
            </a:r>
          </a:p>
        </p:txBody>
      </p:sp>
      <p:sp>
        <p:nvSpPr>
          <p:cNvPr id="64" name="Rectangle 63"/>
          <p:cNvSpPr/>
          <p:nvPr/>
        </p:nvSpPr>
        <p:spPr>
          <a:xfrm>
            <a:off x="583303" y="4162666"/>
            <a:ext cx="1171575" cy="716107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1371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791075" y="2342572"/>
            <a:ext cx="1238250" cy="376994"/>
          </a:xfrm>
          <a:prstGeom prst="roundRect">
            <a:avLst/>
          </a:prstGeom>
          <a:noFill/>
          <a:ln w="349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0477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6 0.00061 L 0.13668 0.34143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97" y="170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9" grpId="0"/>
      <p:bldP spid="28" grpId="0" animBg="1"/>
      <p:bldP spid="28" grpId="1" animBg="1"/>
      <p:bldP spid="4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ounded Rectangle 24"/>
          <p:cNvSpPr/>
          <p:nvPr/>
        </p:nvSpPr>
        <p:spPr>
          <a:xfrm>
            <a:off x="1371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169090" y="3248592"/>
            <a:ext cx="1191421" cy="1828145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2286000" y="42062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22860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0138" y="731520"/>
            <a:ext cx="7253589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lvl="0" hangingPunct="0"/>
            <a:r>
              <a:rPr lang="en-US" sz="32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simple example 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– using the Belt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0627" y="1615171"/>
            <a:ext cx="65" cy="145480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554480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26080" y="2011680"/>
            <a:ext cx="39934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0;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N; ++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]+3;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743200" y="6583680"/>
            <a:ext cx="45720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743200" y="6583680"/>
            <a:ext cx="7152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Belt</a:t>
            </a:r>
          </a:p>
        </p:txBody>
      </p:sp>
      <p:sp>
        <p:nvSpPr>
          <p:cNvPr id="64" name="Rectangle 63"/>
          <p:cNvSpPr/>
          <p:nvPr/>
        </p:nvSpPr>
        <p:spPr>
          <a:xfrm>
            <a:off x="583303" y="4162666"/>
            <a:ext cx="1171575" cy="716107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cxnSp>
        <p:nvCxnSpPr>
          <p:cNvPr id="13" name="Straight Arrow Connector 12"/>
          <p:cNvCxnSpPr>
            <a:endCxn id="26" idx="2"/>
          </p:cNvCxnSpPr>
          <p:nvPr/>
        </p:nvCxnSpPr>
        <p:spPr>
          <a:xfrm flipH="1" flipV="1">
            <a:off x="2743200" y="4659303"/>
            <a:ext cx="457200" cy="137573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/>
          <p:cNvSpPr/>
          <p:nvPr/>
        </p:nvSpPr>
        <p:spPr>
          <a:xfrm>
            <a:off x="2743200" y="603504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22860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2286000" y="42062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2743200" y="603504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891496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6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3" dur="2000" fill="hold"/>
                                        <p:tgtEl>
                                          <p:spTgt spid="29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2 0.00041 L -0.04466 -0.20523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57" y="-10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2 0.0004 L 0.18214 0.0004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9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8 0.00082 L 0.04577 0.34151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67" y="17034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2727E-6 -1.43791E-6 L 0.13873 0.2353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29" y="117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9" grpId="1" animBg="1"/>
      <p:bldP spid="29" grpId="3" animBg="1"/>
      <p:bldP spid="29" grpId="4" animBg="1"/>
      <p:bldP spid="38" grpId="1" animBg="1"/>
      <p:bldP spid="38" grpId="2" animBg="1"/>
      <p:bldP spid="39" grpId="1" animBg="1"/>
      <p:bldP spid="39" grpId="2" animBg="1"/>
      <p:bldP spid="40" grpId="3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2286000" y="42062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2514600" y="4572000"/>
            <a:ext cx="457200" cy="228600"/>
          </a:xfrm>
          <a:prstGeom prst="roundRect">
            <a:avLst/>
          </a:prstGeom>
          <a:solidFill>
            <a:srgbClr val="C0504D"/>
          </a:solidFill>
          <a:ln w="2222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8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1371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22860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0138" y="731520"/>
            <a:ext cx="7253589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lvl="0" hangingPunct="0"/>
            <a:r>
              <a:rPr lang="en-US" sz="32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simple example 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– using the Bel</a:t>
            </a:r>
            <a:r>
              <a:rPr lang="en-US" sz="3200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</a:t>
            </a:r>
            <a:endParaRPr lang="en-US" sz="3200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0627" y="1615171"/>
            <a:ext cx="65" cy="145480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554480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26080" y="2011680"/>
            <a:ext cx="39934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0;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N; ++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]+3;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743200" y="6583680"/>
            <a:ext cx="45720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743200" y="6583680"/>
            <a:ext cx="7152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Belt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188720" y="3248593"/>
            <a:ext cx="2097984" cy="1828145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2743200" y="6035040"/>
            <a:ext cx="2743200" cy="453063"/>
            <a:chOff x="2743200" y="6035040"/>
            <a:chExt cx="2743200" cy="453063"/>
          </a:xfrm>
        </p:grpSpPr>
        <p:sp>
          <p:nvSpPr>
            <p:cNvPr id="38" name="Rounded Rectangle 37"/>
            <p:cNvSpPr/>
            <p:nvPr/>
          </p:nvSpPr>
          <p:spPr>
            <a:xfrm>
              <a:off x="2743200" y="603504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3657600" y="6035040"/>
              <a:ext cx="914400" cy="453063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add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4572000" y="603504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200400" y="3383280"/>
            <a:ext cx="914400" cy="2098983"/>
            <a:chOff x="3200400" y="3383280"/>
            <a:chExt cx="914400" cy="2098983"/>
          </a:xfrm>
        </p:grpSpPr>
        <p:sp>
          <p:nvSpPr>
            <p:cNvPr id="23" name="Rounded Rectangle 22"/>
            <p:cNvSpPr/>
            <p:nvPr/>
          </p:nvSpPr>
          <p:spPr>
            <a:xfrm>
              <a:off x="3200400" y="5029200"/>
              <a:ext cx="914400" cy="453063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6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store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3200400" y="4206240"/>
              <a:ext cx="914400" cy="453063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add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3200400" y="338328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2</a:t>
              </a:r>
            </a:p>
          </p:txBody>
        </p:sp>
      </p:grpSp>
      <p:cxnSp>
        <p:nvCxnSpPr>
          <p:cNvPr id="13" name="Straight Arrow Connector 12"/>
          <p:cNvCxnSpPr>
            <a:stCxn id="38" idx="0"/>
            <a:endCxn id="21" idx="2"/>
          </p:cNvCxnSpPr>
          <p:nvPr/>
        </p:nvCxnSpPr>
        <p:spPr>
          <a:xfrm flipV="1">
            <a:off x="3200400" y="4659303"/>
            <a:ext cx="457200" cy="137573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39" idx="0"/>
            <a:endCxn id="23" idx="2"/>
          </p:cNvCxnSpPr>
          <p:nvPr/>
        </p:nvCxnSpPr>
        <p:spPr>
          <a:xfrm flipH="1" flipV="1">
            <a:off x="3657600" y="5482263"/>
            <a:ext cx="457200" cy="55277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ounded Rectangle 29"/>
          <p:cNvSpPr/>
          <p:nvPr/>
        </p:nvSpPr>
        <p:spPr>
          <a:xfrm>
            <a:off x="2743200" y="603504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3657600" y="60350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32004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3200400" y="42062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62983149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8" dur="2000" fill="hold"/>
                                        <p:tgtEl>
                                          <p:spTgt spid="30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1818E-6 4.44444E-6 L 0.04735 -0.20221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67" y="-1011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4" dur="2000" fill="hold"/>
                                        <p:tgtEl>
                                          <p:spTgt spid="31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35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9.09091E-7 4.44444E-6 L -0.04451 -0.09682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25" y="-48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9.09091E-7 4.44444E-6 L 0.18087 -0.00123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44" y="-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84 -0.00204 L -0.04546 0.3411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15" y="17157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47 0.00122 L 0.04545 0.23529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89" y="117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0" grpId="1" animBg="1"/>
      <p:bldP spid="30" grpId="2" animBg="1"/>
      <p:bldP spid="31" grpId="0" animBg="1"/>
      <p:bldP spid="31" grpId="1" animBg="1"/>
      <p:bldP spid="31" grpId="2" animBg="1"/>
      <p:bldP spid="37" grpId="0" animBg="1"/>
      <p:bldP spid="37" grpId="1" animBg="1"/>
      <p:bldP spid="41" grpId="0" animBg="1"/>
      <p:bldP spid="41" grpId="1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ounded Rectangle 45"/>
          <p:cNvSpPr/>
          <p:nvPr/>
        </p:nvSpPr>
        <p:spPr>
          <a:xfrm>
            <a:off x="3200400" y="5029200"/>
            <a:ext cx="914400" cy="453063"/>
          </a:xfrm>
          <a:prstGeom prst="round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2286000" y="42062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200400" y="3383280"/>
            <a:ext cx="914400" cy="1276023"/>
            <a:chOff x="3200400" y="3383280"/>
            <a:chExt cx="914400" cy="1276023"/>
          </a:xfrm>
        </p:grpSpPr>
        <p:sp>
          <p:nvSpPr>
            <p:cNvPr id="21" name="Rounded Rectangle 20"/>
            <p:cNvSpPr/>
            <p:nvPr/>
          </p:nvSpPr>
          <p:spPr>
            <a:xfrm>
              <a:off x="3200400" y="4206240"/>
              <a:ext cx="914400" cy="453063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add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3200400" y="338328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2</a:t>
              </a:r>
            </a:p>
          </p:txBody>
        </p:sp>
      </p:grpSp>
      <p:sp>
        <p:nvSpPr>
          <p:cNvPr id="34" name="Rounded Rectangle 33"/>
          <p:cNvSpPr/>
          <p:nvPr/>
        </p:nvSpPr>
        <p:spPr>
          <a:xfrm>
            <a:off x="2514600" y="4572000"/>
            <a:ext cx="457200" cy="228600"/>
          </a:xfrm>
          <a:prstGeom prst="roundRect">
            <a:avLst/>
          </a:prstGeom>
          <a:solidFill>
            <a:srgbClr val="C0504D"/>
          </a:solidFill>
          <a:ln w="2222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8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3405641" y="5394960"/>
            <a:ext cx="457200" cy="228600"/>
          </a:xfrm>
          <a:prstGeom prst="roundRect">
            <a:avLst/>
          </a:prstGeom>
          <a:solidFill>
            <a:srgbClr val="00B050"/>
          </a:solidFill>
          <a:ln w="2222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10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3429000" y="4572000"/>
            <a:ext cx="457200" cy="228600"/>
          </a:xfrm>
          <a:prstGeom prst="roundRect">
            <a:avLst/>
          </a:prstGeom>
          <a:solidFill>
            <a:srgbClr val="C0504D"/>
          </a:solidFill>
          <a:ln w="2222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8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1371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22860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097280" y="3291839"/>
            <a:ext cx="3175634" cy="2466811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4114800" y="3383280"/>
            <a:ext cx="914400" cy="2098983"/>
            <a:chOff x="4114800" y="3383280"/>
            <a:chExt cx="914400" cy="2098983"/>
          </a:xfrm>
        </p:grpSpPr>
        <p:sp>
          <p:nvSpPr>
            <p:cNvPr id="35" name="Rounded Rectangle 34"/>
            <p:cNvSpPr/>
            <p:nvPr/>
          </p:nvSpPr>
          <p:spPr>
            <a:xfrm>
              <a:off x="4114800" y="4206240"/>
              <a:ext cx="914400" cy="453063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add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2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6" name="Rounded Rectangle 35"/>
            <p:cNvSpPr/>
            <p:nvPr/>
          </p:nvSpPr>
          <p:spPr>
            <a:xfrm>
              <a:off x="4114800" y="338328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3</a:t>
              </a:r>
            </a:p>
          </p:txBody>
        </p:sp>
        <p:sp>
          <p:nvSpPr>
            <p:cNvPr id="47" name="Rounded Rectangle 46"/>
            <p:cNvSpPr/>
            <p:nvPr/>
          </p:nvSpPr>
          <p:spPr>
            <a:xfrm>
              <a:off x="4114800" y="5029200"/>
              <a:ext cx="914400" cy="453063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6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store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730138" y="731520"/>
            <a:ext cx="7253589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lvl="0" hangingPunct="0"/>
            <a:r>
              <a:rPr lang="en-US" sz="32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simple example 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– using the Belt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0627" y="1615171"/>
            <a:ext cx="65" cy="145480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554480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26080" y="2011680"/>
            <a:ext cx="39934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0;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N; ++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]+3;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743200" y="6583680"/>
            <a:ext cx="45720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743200" y="6583680"/>
            <a:ext cx="7152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Belt</a:t>
            </a:r>
          </a:p>
        </p:txBody>
      </p:sp>
      <p:cxnSp>
        <p:nvCxnSpPr>
          <p:cNvPr id="15" name="Straight Arrow Connector 14"/>
          <p:cNvCxnSpPr>
            <a:stCxn id="29" idx="0"/>
          </p:cNvCxnSpPr>
          <p:nvPr/>
        </p:nvCxnSpPr>
        <p:spPr>
          <a:xfrm flipV="1">
            <a:off x="4114800" y="5482263"/>
            <a:ext cx="457200" cy="55277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2743200" y="6035040"/>
            <a:ext cx="4572000" cy="453063"/>
            <a:chOff x="2743200" y="6035040"/>
            <a:chExt cx="4572000" cy="453063"/>
          </a:xfrm>
        </p:grpSpPr>
        <p:sp>
          <p:nvSpPr>
            <p:cNvPr id="38" name="Rounded Rectangle 37"/>
            <p:cNvSpPr/>
            <p:nvPr/>
          </p:nvSpPr>
          <p:spPr>
            <a:xfrm>
              <a:off x="4572000" y="603504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5486400" y="6035040"/>
              <a:ext cx="914400" cy="453063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add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6400800" y="603504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8" name="Rounded Rectangle 27"/>
            <p:cNvSpPr/>
            <p:nvPr/>
          </p:nvSpPr>
          <p:spPr>
            <a:xfrm>
              <a:off x="2743200" y="603504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2</a:t>
              </a:r>
            </a:p>
          </p:txBody>
        </p:sp>
        <p:sp>
          <p:nvSpPr>
            <p:cNvPr id="29" name="Rounded Rectangle 28"/>
            <p:cNvSpPr/>
            <p:nvPr/>
          </p:nvSpPr>
          <p:spPr>
            <a:xfrm>
              <a:off x="3657600" y="6035040"/>
              <a:ext cx="914400" cy="453063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add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</p:grpSp>
      <p:cxnSp>
        <p:nvCxnSpPr>
          <p:cNvPr id="13" name="Straight Arrow Connector 12"/>
          <p:cNvCxnSpPr>
            <a:stCxn id="28" idx="0"/>
            <a:endCxn id="35" idx="2"/>
          </p:cNvCxnSpPr>
          <p:nvPr/>
        </p:nvCxnSpPr>
        <p:spPr>
          <a:xfrm flipV="1">
            <a:off x="3200400" y="4659303"/>
            <a:ext cx="1371600" cy="137573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ounded Rectangle 43"/>
          <p:cNvSpPr/>
          <p:nvPr/>
        </p:nvSpPr>
        <p:spPr>
          <a:xfrm>
            <a:off x="41148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4114800" y="42062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2743200" y="603504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3657600" y="60350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53634342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9" dur="2000" fill="hold"/>
                                        <p:tgtEl>
                                          <p:spTgt spid="43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30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" dur="2000" fill="hold"/>
                                        <p:tgtEl>
                                          <p:spTgt spid="42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9.09091E-7 4.44444E-6 L 0.04451 -0.10172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25" y="-5086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1818E-6 4.44444E-6 L 0.13495 -0.20527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39" y="-102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44444E-6 L 0.18087 0.00122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44" y="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95 -0.00204 L -0.13637 0.3411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66" y="17157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8366E-6 L -0.04467 0.23529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41" y="117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4" grpId="1" animBg="1"/>
      <p:bldP spid="45" grpId="0" animBg="1"/>
      <p:bldP spid="45" grpId="1" animBg="1"/>
      <p:bldP spid="42" grpId="0" animBg="1"/>
      <p:bldP spid="42" grpId="1" animBg="1"/>
      <p:bldP spid="42" grpId="2" animBg="1"/>
      <p:bldP spid="43" grpId="0" animBg="1"/>
      <p:bldP spid="43" grpId="1" animBg="1"/>
      <p:bldP spid="43" grpId="2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4114800" y="3383280"/>
            <a:ext cx="914400" cy="2098983"/>
            <a:chOff x="4114800" y="3383280"/>
            <a:chExt cx="914400" cy="2098983"/>
          </a:xfrm>
        </p:grpSpPr>
        <p:sp>
          <p:nvSpPr>
            <p:cNvPr id="35" name="Rounded Rectangle 34"/>
            <p:cNvSpPr/>
            <p:nvPr/>
          </p:nvSpPr>
          <p:spPr>
            <a:xfrm>
              <a:off x="4114800" y="4206240"/>
              <a:ext cx="914400" cy="453063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add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2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6" name="Rounded Rectangle 35"/>
            <p:cNvSpPr/>
            <p:nvPr/>
          </p:nvSpPr>
          <p:spPr>
            <a:xfrm>
              <a:off x="4114800" y="338328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3</a:t>
              </a:r>
            </a:p>
          </p:txBody>
        </p:sp>
        <p:sp>
          <p:nvSpPr>
            <p:cNvPr id="47" name="Rounded Rectangle 46"/>
            <p:cNvSpPr/>
            <p:nvPr/>
          </p:nvSpPr>
          <p:spPr>
            <a:xfrm>
              <a:off x="4114800" y="5029200"/>
              <a:ext cx="914400" cy="453063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6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store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46" name="Rounded Rectangle 45"/>
          <p:cNvSpPr/>
          <p:nvPr/>
        </p:nvSpPr>
        <p:spPr>
          <a:xfrm>
            <a:off x="3200400" y="5029200"/>
            <a:ext cx="914400" cy="453063"/>
          </a:xfrm>
          <a:prstGeom prst="round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2286000" y="42062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200400" y="3383280"/>
            <a:ext cx="914400" cy="1276023"/>
            <a:chOff x="3200400" y="3383280"/>
            <a:chExt cx="914400" cy="1276023"/>
          </a:xfrm>
        </p:grpSpPr>
        <p:sp>
          <p:nvSpPr>
            <p:cNvPr id="21" name="Rounded Rectangle 20"/>
            <p:cNvSpPr/>
            <p:nvPr/>
          </p:nvSpPr>
          <p:spPr>
            <a:xfrm>
              <a:off x="3200400" y="4206240"/>
              <a:ext cx="914400" cy="453063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add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3200400" y="338328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2</a:t>
              </a:r>
            </a:p>
          </p:txBody>
        </p:sp>
      </p:grpSp>
      <p:sp>
        <p:nvSpPr>
          <p:cNvPr id="51" name="Rounded Rectangle 50"/>
          <p:cNvSpPr/>
          <p:nvPr/>
        </p:nvSpPr>
        <p:spPr>
          <a:xfrm>
            <a:off x="4356932" y="4572000"/>
            <a:ext cx="457200" cy="228600"/>
          </a:xfrm>
          <a:prstGeom prst="roundRect">
            <a:avLst/>
          </a:prstGeom>
          <a:solidFill>
            <a:srgbClr val="C0504D"/>
          </a:solidFill>
          <a:ln w="2222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8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4343400" y="5394960"/>
            <a:ext cx="457200" cy="228600"/>
          </a:xfrm>
          <a:prstGeom prst="roundRect">
            <a:avLst/>
          </a:prstGeom>
          <a:solidFill>
            <a:srgbClr val="00B050"/>
          </a:solidFill>
          <a:ln w="2222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10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3429000" y="4572000"/>
            <a:ext cx="457200" cy="228600"/>
          </a:xfrm>
          <a:prstGeom prst="roundRect">
            <a:avLst/>
          </a:prstGeom>
          <a:solidFill>
            <a:srgbClr val="C0504D"/>
          </a:solidFill>
          <a:ln w="2222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8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3462791" y="5394960"/>
            <a:ext cx="457200" cy="228600"/>
          </a:xfrm>
          <a:prstGeom prst="roundRect">
            <a:avLst/>
          </a:prstGeom>
          <a:solidFill>
            <a:srgbClr val="00B050"/>
          </a:solidFill>
          <a:ln w="2222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10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2514600" y="4572000"/>
            <a:ext cx="457200" cy="228600"/>
          </a:xfrm>
          <a:prstGeom prst="roundRect">
            <a:avLst/>
          </a:prstGeom>
          <a:solidFill>
            <a:srgbClr val="C0504D"/>
          </a:solidFill>
          <a:ln w="2222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8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8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371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22860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005840" y="3291839"/>
            <a:ext cx="4173855" cy="2466811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0138" y="731520"/>
            <a:ext cx="7253589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lvl="0" hangingPunct="0"/>
            <a:r>
              <a:rPr lang="en-US" sz="32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simple example 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– using the Belt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0627" y="1615171"/>
            <a:ext cx="65" cy="145480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554480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26080" y="2011680"/>
            <a:ext cx="39934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0;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N; ++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]+3;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743200" y="6583680"/>
            <a:ext cx="45720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743200" y="6583680"/>
            <a:ext cx="7152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Belt</a:t>
            </a:r>
          </a:p>
        </p:txBody>
      </p:sp>
      <p:cxnSp>
        <p:nvCxnSpPr>
          <p:cNvPr id="15" name="Straight Arrow Connector 14"/>
          <p:cNvCxnSpPr>
            <a:stCxn id="42" idx="0"/>
            <a:endCxn id="41" idx="2"/>
          </p:cNvCxnSpPr>
          <p:nvPr/>
        </p:nvCxnSpPr>
        <p:spPr>
          <a:xfrm flipV="1">
            <a:off x="3200400" y="5482263"/>
            <a:ext cx="2286000" cy="55277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43" idx="0"/>
            <a:endCxn id="34" idx="2"/>
          </p:cNvCxnSpPr>
          <p:nvPr/>
        </p:nvCxnSpPr>
        <p:spPr>
          <a:xfrm flipV="1">
            <a:off x="4114800" y="4659303"/>
            <a:ext cx="1371600" cy="137573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2743200" y="6035040"/>
            <a:ext cx="6400800" cy="453063"/>
            <a:chOff x="2743200" y="6035040"/>
            <a:chExt cx="6400800" cy="453063"/>
          </a:xfrm>
        </p:grpSpPr>
        <p:sp>
          <p:nvSpPr>
            <p:cNvPr id="38" name="Rounded Rectangle 37"/>
            <p:cNvSpPr/>
            <p:nvPr/>
          </p:nvSpPr>
          <p:spPr>
            <a:xfrm>
              <a:off x="6400800" y="603504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7315200" y="6035040"/>
              <a:ext cx="914400" cy="453063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add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8229600" y="603504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8" name="Rounded Rectangle 27"/>
            <p:cNvSpPr/>
            <p:nvPr/>
          </p:nvSpPr>
          <p:spPr>
            <a:xfrm>
              <a:off x="4572000" y="603504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2</a:t>
              </a:r>
            </a:p>
          </p:txBody>
        </p:sp>
        <p:sp>
          <p:nvSpPr>
            <p:cNvPr id="29" name="Rounded Rectangle 28"/>
            <p:cNvSpPr/>
            <p:nvPr/>
          </p:nvSpPr>
          <p:spPr>
            <a:xfrm>
              <a:off x="5486400" y="6035040"/>
              <a:ext cx="914400" cy="453063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add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42" name="Rounded Rectangle 41"/>
            <p:cNvSpPr/>
            <p:nvPr/>
          </p:nvSpPr>
          <p:spPr>
            <a:xfrm>
              <a:off x="2743200" y="603504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3</a:t>
              </a:r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3657600" y="6035040"/>
              <a:ext cx="914400" cy="453063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add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2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5029200" y="3383280"/>
            <a:ext cx="914400" cy="2098983"/>
            <a:chOff x="4114800" y="3383280"/>
            <a:chExt cx="914400" cy="2098983"/>
          </a:xfrm>
        </p:grpSpPr>
        <p:sp>
          <p:nvSpPr>
            <p:cNvPr id="34" name="Rounded Rectangle 33"/>
            <p:cNvSpPr/>
            <p:nvPr/>
          </p:nvSpPr>
          <p:spPr>
            <a:xfrm>
              <a:off x="4114800" y="4206240"/>
              <a:ext cx="914400" cy="453063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add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3</a:t>
              </a:r>
            </a:p>
          </p:txBody>
        </p:sp>
        <p:sp>
          <p:nvSpPr>
            <p:cNvPr id="37" name="Rounded Rectangle 36"/>
            <p:cNvSpPr/>
            <p:nvPr/>
          </p:nvSpPr>
          <p:spPr>
            <a:xfrm>
              <a:off x="4114800" y="338328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3</a:t>
              </a:r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4114800" y="5029200"/>
              <a:ext cx="914400" cy="453063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6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store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48" name="Rounded Rectangle 47"/>
          <p:cNvSpPr/>
          <p:nvPr/>
        </p:nvSpPr>
        <p:spPr>
          <a:xfrm>
            <a:off x="2743200" y="603504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3657600" y="60350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922780" y="3209925"/>
            <a:ext cx="1125595" cy="2409825"/>
          </a:xfrm>
          <a:prstGeom prst="roundRect">
            <a:avLst/>
          </a:prstGeom>
          <a:noFill/>
          <a:ln w="44450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217920" y="4206240"/>
            <a:ext cx="33313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This is the steady state</a:t>
            </a:r>
          </a:p>
        </p:txBody>
      </p:sp>
    </p:spTree>
    <p:extLst>
      <p:ext uri="{BB962C8B-B14F-4D97-AF65-F5344CB8AC3E}">
        <p14:creationId xmlns:p14="http://schemas.microsoft.com/office/powerpoint/2010/main" val="87960483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" dur="2000" fill="hold"/>
                                        <p:tgtEl>
                                          <p:spTgt spid="49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3" dur="2000" fill="hold"/>
                                        <p:tgtEl>
                                          <p:spTgt spid="48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9.09091E-7 4.44444E-6 L 0.13636 -0.10172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18" y="-5086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1818E-6 4.44444E-6 L 0.22633 -0.20466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16" y="-102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48" grpId="1" animBg="1"/>
      <p:bldP spid="48" grpId="2" animBg="1"/>
      <p:bldP spid="49" grpId="0" animBg="1"/>
      <p:bldP spid="49" grpId="1" animBg="1"/>
      <p:bldP spid="49" grpId="2" animBg="1"/>
      <p:bldP spid="18" grpId="0" animBg="1"/>
      <p:bldP spid="19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ounded Rectangle 24"/>
          <p:cNvSpPr/>
          <p:nvPr/>
        </p:nvSpPr>
        <p:spPr>
          <a:xfrm>
            <a:off x="1371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0138" y="731520"/>
            <a:ext cx="7503849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loop-carried example, on the Belt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0627" y="1615171"/>
            <a:ext cx="65" cy="145480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554480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26080" y="2011680"/>
            <a:ext cx="39934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0;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N; ++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]+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743200" y="6583680"/>
            <a:ext cx="45720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743200" y="6583680"/>
            <a:ext cx="7152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Belt</a:t>
            </a:r>
          </a:p>
        </p:txBody>
      </p:sp>
      <p:sp>
        <p:nvSpPr>
          <p:cNvPr id="64" name="Rectangle 63"/>
          <p:cNvSpPr/>
          <p:nvPr/>
        </p:nvSpPr>
        <p:spPr>
          <a:xfrm>
            <a:off x="583303" y="4162666"/>
            <a:ext cx="1171575" cy="716107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1371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791074" y="2342572"/>
            <a:ext cx="1800225" cy="376994"/>
          </a:xfrm>
          <a:prstGeom prst="roundRect">
            <a:avLst/>
          </a:prstGeom>
          <a:noFill/>
          <a:ln w="349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520173" y="2327523"/>
            <a:ext cx="10711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A[i+1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];</a:t>
            </a:r>
          </a:p>
        </p:txBody>
      </p:sp>
      <p:sp>
        <p:nvSpPr>
          <p:cNvPr id="6" name="Rectangle 5"/>
          <p:cNvSpPr/>
          <p:nvPr/>
        </p:nvSpPr>
        <p:spPr>
          <a:xfrm>
            <a:off x="5524710" y="2339340"/>
            <a:ext cx="4379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endParaRPr lang="en-US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040758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6 0.00061 L 0.13668 0.34143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97" y="170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9" grpId="0"/>
      <p:bldP spid="28" grpId="0" animBg="1"/>
      <p:bldP spid="28" grpId="1" animBg="1"/>
      <p:bldP spid="4" grpId="0" animBg="1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1848455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Caution!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0627" y="1615171"/>
            <a:ext cx="65" cy="145480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4290" y="2476596"/>
            <a:ext cx="7940984" cy="9489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Gross over-simplification!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65030" y="3807889"/>
            <a:ext cx="6461351" cy="23090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sz="2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talk tries to convey an intuitive understanding to the non-specialist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endParaRPr lang="en-US" sz="2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reality is more complicated.</a:t>
            </a:r>
          </a:p>
          <a:p>
            <a:pPr algn="ctr"/>
            <a:endParaRPr lang="en-US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79330" y="6299199"/>
            <a:ext cx="63366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(we try not to over-simplify, but sometimes…)</a:t>
            </a:r>
          </a:p>
        </p:txBody>
      </p:sp>
    </p:spTree>
    <p:extLst>
      <p:ext uri="{BB962C8B-B14F-4D97-AF65-F5344CB8AC3E}">
        <p14:creationId xmlns:p14="http://schemas.microsoft.com/office/powerpoint/2010/main" val="145389292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ounded Rectangle 24"/>
          <p:cNvSpPr/>
          <p:nvPr/>
        </p:nvSpPr>
        <p:spPr>
          <a:xfrm>
            <a:off x="1371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169090" y="3248592"/>
            <a:ext cx="1191421" cy="1828145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22860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0138" y="731520"/>
            <a:ext cx="7503849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lvl="0" hangingPunct="0"/>
            <a:r>
              <a:rPr lang="en-US" sz="32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loop-carried example, on the Belt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0627" y="1615171"/>
            <a:ext cx="65" cy="145480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554480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26080" y="2011680"/>
            <a:ext cx="39934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0;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N; ++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]+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A[i+1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];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743200" y="6583680"/>
            <a:ext cx="45720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743200" y="6583680"/>
            <a:ext cx="7152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Belt</a:t>
            </a:r>
          </a:p>
        </p:txBody>
      </p:sp>
      <p:sp>
        <p:nvSpPr>
          <p:cNvPr id="64" name="Rectangle 63"/>
          <p:cNvSpPr/>
          <p:nvPr/>
        </p:nvSpPr>
        <p:spPr>
          <a:xfrm>
            <a:off x="583303" y="4162666"/>
            <a:ext cx="1171575" cy="716107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22860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2743200" y="603504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718912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2 0.0004 L 0.09028 -0.00082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98" y="-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8 0.00082 L 0.04577 0.34151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67" y="170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38" grpId="0" animBg="1"/>
      <p:bldP spid="38" grpId="1" animBg="1"/>
      <p:bldP spid="4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ounded Rectangle 24"/>
          <p:cNvSpPr/>
          <p:nvPr/>
        </p:nvSpPr>
        <p:spPr>
          <a:xfrm>
            <a:off x="1371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22860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0138" y="731520"/>
            <a:ext cx="7503849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lvl="0" hangingPunct="0"/>
            <a:r>
              <a:rPr lang="en-US" sz="32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loop-carried example, on the Belt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0627" y="1615171"/>
            <a:ext cx="65" cy="145480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554480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26080" y="2011680"/>
            <a:ext cx="39934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0;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N; ++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]+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A[i+1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];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743200" y="6583680"/>
            <a:ext cx="45720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743200" y="6583680"/>
            <a:ext cx="7152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Belt</a:t>
            </a:r>
          </a:p>
        </p:txBody>
      </p:sp>
      <p:sp>
        <p:nvSpPr>
          <p:cNvPr id="64" name="Rectangle 63"/>
          <p:cNvSpPr/>
          <p:nvPr/>
        </p:nvSpPr>
        <p:spPr>
          <a:xfrm>
            <a:off x="583303" y="4162666"/>
            <a:ext cx="1171575" cy="716107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188720" y="3291840"/>
            <a:ext cx="2097984" cy="1828145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2743200" y="6035040"/>
            <a:ext cx="1828800" cy="453063"/>
            <a:chOff x="2743200" y="6035040"/>
            <a:chExt cx="1828800" cy="453063"/>
          </a:xfrm>
        </p:grpSpPr>
        <p:sp>
          <p:nvSpPr>
            <p:cNvPr id="38" name="Rounded Rectangle 37"/>
            <p:cNvSpPr/>
            <p:nvPr/>
          </p:nvSpPr>
          <p:spPr>
            <a:xfrm>
              <a:off x="2743200" y="603504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3657600" y="603504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200400" y="3383280"/>
            <a:ext cx="914400" cy="1276023"/>
            <a:chOff x="3200400" y="3383280"/>
            <a:chExt cx="914400" cy="1276023"/>
          </a:xfrm>
        </p:grpSpPr>
        <p:sp>
          <p:nvSpPr>
            <p:cNvPr id="21" name="Rounded Rectangle 20"/>
            <p:cNvSpPr/>
            <p:nvPr/>
          </p:nvSpPr>
          <p:spPr>
            <a:xfrm>
              <a:off x="3200400" y="4206240"/>
              <a:ext cx="914400" cy="453063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add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3200400" y="338328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2</a:t>
              </a:r>
            </a:p>
          </p:txBody>
        </p:sp>
      </p:grpSp>
      <p:cxnSp>
        <p:nvCxnSpPr>
          <p:cNvPr id="13" name="Straight Arrow Connector 12"/>
          <p:cNvCxnSpPr>
            <a:stCxn id="38" idx="0"/>
          </p:cNvCxnSpPr>
          <p:nvPr/>
        </p:nvCxnSpPr>
        <p:spPr>
          <a:xfrm flipV="1">
            <a:off x="3200400" y="4659303"/>
            <a:ext cx="228600" cy="137573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 flipV="1">
            <a:off x="3886200" y="4659303"/>
            <a:ext cx="228600" cy="1375738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ounded Rectangle 29"/>
          <p:cNvSpPr/>
          <p:nvPr/>
        </p:nvSpPr>
        <p:spPr>
          <a:xfrm>
            <a:off x="2743200" y="603504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32004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3657600" y="603504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3200400" y="42062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98583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0" dur="2000" fill="hold"/>
                                        <p:tgtEl>
                                          <p:spTgt spid="30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2" dur="2000" fill="hold"/>
                                        <p:tgtEl>
                                          <p:spTgt spid="29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1818E-6 -1.05575E-6 L 0.02478 -0.20564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1" y="-10292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9.09091E-7 -1.05575E-6 L -0.02225 -0.20523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1" y="-102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3636E-6 4.44444E-6 L 0.17992 -0.00123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96" y="-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84 -0.00204 L -0.04546 0.3411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15" y="17157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47 -0.00021 L 0.04545 0.23525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89" y="117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0" grpId="1" animBg="1"/>
      <p:bldP spid="30" grpId="2" animBg="1"/>
      <p:bldP spid="37" grpId="0" animBg="1"/>
      <p:bldP spid="37" grpId="1" animBg="1"/>
      <p:bldP spid="29" grpId="0" animBg="1"/>
      <p:bldP spid="29" grpId="1" animBg="1"/>
      <p:bldP spid="29" grpId="2" animBg="1"/>
      <p:bldP spid="34" grpId="0" animBg="1"/>
      <p:bldP spid="34" grpId="1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3200400" y="3383280"/>
            <a:ext cx="914400" cy="1276023"/>
            <a:chOff x="3200400" y="3383280"/>
            <a:chExt cx="914400" cy="1276023"/>
          </a:xfrm>
        </p:grpSpPr>
        <p:sp>
          <p:nvSpPr>
            <p:cNvPr id="21" name="Rounded Rectangle 20"/>
            <p:cNvSpPr/>
            <p:nvPr/>
          </p:nvSpPr>
          <p:spPr>
            <a:xfrm>
              <a:off x="3200400" y="4206240"/>
              <a:ext cx="914400" cy="453063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add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3200400" y="338328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2</a:t>
              </a:r>
            </a:p>
          </p:txBody>
        </p:sp>
      </p:grpSp>
      <p:sp>
        <p:nvSpPr>
          <p:cNvPr id="46" name="Rounded Rectangle 45"/>
          <p:cNvSpPr/>
          <p:nvPr/>
        </p:nvSpPr>
        <p:spPr>
          <a:xfrm>
            <a:off x="3200400" y="4572000"/>
            <a:ext cx="457200" cy="228600"/>
          </a:xfrm>
          <a:prstGeom prst="roundRect">
            <a:avLst/>
          </a:prstGeom>
          <a:solidFill>
            <a:srgbClr val="C0504D"/>
          </a:solidFill>
          <a:ln w="2222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8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3657600" y="4572000"/>
            <a:ext cx="457200" cy="228600"/>
          </a:xfrm>
          <a:prstGeom prst="roundRect">
            <a:avLst/>
          </a:prstGeom>
          <a:solidFill>
            <a:srgbClr val="C0504D"/>
          </a:solidFill>
          <a:ln w="2222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8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1371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22860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0138" y="731520"/>
            <a:ext cx="7503849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lvl="0" hangingPunct="0"/>
            <a:r>
              <a:rPr lang="en-US" sz="32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loop-carried example, on the Belt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0627" y="1615171"/>
            <a:ext cx="65" cy="145480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554480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26080" y="2011680"/>
            <a:ext cx="39934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0;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N; ++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]+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A[i+1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];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743200" y="6583680"/>
            <a:ext cx="45720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743200" y="6583680"/>
            <a:ext cx="7152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Belt</a:t>
            </a:r>
          </a:p>
        </p:txBody>
      </p:sp>
      <p:sp>
        <p:nvSpPr>
          <p:cNvPr id="64" name="Rectangle 63"/>
          <p:cNvSpPr/>
          <p:nvPr/>
        </p:nvSpPr>
        <p:spPr>
          <a:xfrm>
            <a:off x="583303" y="4162666"/>
            <a:ext cx="1171575" cy="716107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280160" y="3291840"/>
            <a:ext cx="3040380" cy="1828145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cxnSp>
        <p:nvCxnSpPr>
          <p:cNvPr id="13" name="Straight Arrow Connector 12"/>
          <p:cNvCxnSpPr>
            <a:stCxn id="34" idx="0"/>
            <a:endCxn id="31" idx="2"/>
          </p:cNvCxnSpPr>
          <p:nvPr/>
        </p:nvCxnSpPr>
        <p:spPr>
          <a:xfrm flipV="1">
            <a:off x="4114800" y="5482263"/>
            <a:ext cx="457200" cy="55277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/>
          <p:cNvGrpSpPr/>
          <p:nvPr/>
        </p:nvGrpSpPr>
        <p:grpSpPr>
          <a:xfrm>
            <a:off x="2743200" y="6035040"/>
            <a:ext cx="3657600" cy="453063"/>
            <a:chOff x="2743200" y="6035040"/>
            <a:chExt cx="3657600" cy="453063"/>
          </a:xfrm>
        </p:grpSpPr>
        <p:sp>
          <p:nvSpPr>
            <p:cNvPr id="38" name="Rounded Rectangle 37"/>
            <p:cNvSpPr/>
            <p:nvPr/>
          </p:nvSpPr>
          <p:spPr>
            <a:xfrm>
              <a:off x="4572000" y="603504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5486400" y="603504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7" name="Rounded Rectangle 36"/>
            <p:cNvSpPr/>
            <p:nvPr/>
          </p:nvSpPr>
          <p:spPr>
            <a:xfrm>
              <a:off x="2743200" y="603504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2</a:t>
              </a:r>
            </a:p>
          </p:txBody>
        </p:sp>
        <p:sp>
          <p:nvSpPr>
            <p:cNvPr id="34" name="Rounded Rectangle 33"/>
            <p:cNvSpPr/>
            <p:nvPr/>
          </p:nvSpPr>
          <p:spPr>
            <a:xfrm>
              <a:off x="3657600" y="6035040"/>
              <a:ext cx="914400" cy="453063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add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114800" y="3383280"/>
            <a:ext cx="914400" cy="2098983"/>
            <a:chOff x="4114800" y="3383280"/>
            <a:chExt cx="914400" cy="2098983"/>
          </a:xfrm>
        </p:grpSpPr>
        <p:sp>
          <p:nvSpPr>
            <p:cNvPr id="26" name="Rounded Rectangle 25"/>
            <p:cNvSpPr/>
            <p:nvPr/>
          </p:nvSpPr>
          <p:spPr>
            <a:xfrm>
              <a:off x="4114800" y="4206240"/>
              <a:ext cx="914400" cy="453063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add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28" name="Rounded Rectangle 27"/>
            <p:cNvSpPr/>
            <p:nvPr/>
          </p:nvSpPr>
          <p:spPr>
            <a:xfrm>
              <a:off x="4114800" y="338328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3</a:t>
              </a:r>
            </a:p>
          </p:txBody>
        </p:sp>
        <p:sp>
          <p:nvSpPr>
            <p:cNvPr id="31" name="Rounded Rectangle 30"/>
            <p:cNvSpPr/>
            <p:nvPr/>
          </p:nvSpPr>
          <p:spPr>
            <a:xfrm>
              <a:off x="4114800" y="5029200"/>
              <a:ext cx="914400" cy="453063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6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store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</p:grpSp>
      <p:cxnSp>
        <p:nvCxnSpPr>
          <p:cNvPr id="15" name="Straight Arrow Connector 14"/>
          <p:cNvCxnSpPr>
            <a:stCxn id="37" idx="0"/>
          </p:cNvCxnSpPr>
          <p:nvPr/>
        </p:nvCxnSpPr>
        <p:spPr>
          <a:xfrm flipV="1">
            <a:off x="3200400" y="4659303"/>
            <a:ext cx="1143000" cy="137573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 flipV="1">
            <a:off x="4810125" y="4659303"/>
            <a:ext cx="219075" cy="1375738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ounded Rectangle 38"/>
          <p:cNvSpPr/>
          <p:nvPr/>
        </p:nvSpPr>
        <p:spPr>
          <a:xfrm>
            <a:off x="2743200" y="603504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3657600" y="60350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4572000" y="603504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41148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4114800" y="42062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55372677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7" dur="2000" fill="hold"/>
                                        <p:tgtEl>
                                          <p:spTgt spid="39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9" dur="2000" fill="hold"/>
                                        <p:tgtEl>
                                          <p:spTgt spid="42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40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1" dur="2000" fill="hold"/>
                                        <p:tgtEl>
                                          <p:spTgt spid="41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1818E-6 -1.05575E-6 L 0.11648 -0.20686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24" y="-10353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05575E-6 L -0.02115 -0.20666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57" y="-10333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9.09091E-7 4.44444E-6 L 0.04451 -0.09682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25" y="-48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4545E-6 4.44444E-6 L 0.17992 -0.00123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96" y="-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9 -0.00327 L -0.13636 0.34109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13" y="17218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95 0.00021 L -0.04735 0.2355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20" y="117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39" grpId="1" animBg="1"/>
      <p:bldP spid="39" grpId="2" animBg="1"/>
      <p:bldP spid="41" grpId="0" animBg="1"/>
      <p:bldP spid="41" grpId="1" animBg="1"/>
      <p:bldP spid="41" grpId="2" animBg="1"/>
      <p:bldP spid="42" grpId="0" animBg="1"/>
      <p:bldP spid="42" grpId="1" animBg="1"/>
      <p:bldP spid="42" grpId="2" animBg="1"/>
      <p:bldP spid="43" grpId="0" animBg="1"/>
      <p:bldP spid="43" grpId="1" animBg="1"/>
      <p:bldP spid="44" grpId="0" animBg="1"/>
      <p:bldP spid="44" grpId="1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4114800" y="3383280"/>
            <a:ext cx="914400" cy="2098983"/>
            <a:chOff x="4114800" y="3383280"/>
            <a:chExt cx="914400" cy="2098983"/>
          </a:xfrm>
        </p:grpSpPr>
        <p:sp>
          <p:nvSpPr>
            <p:cNvPr id="31" name="Rounded Rectangle 30"/>
            <p:cNvSpPr/>
            <p:nvPr/>
          </p:nvSpPr>
          <p:spPr>
            <a:xfrm>
              <a:off x="4114800" y="5029200"/>
              <a:ext cx="914400" cy="453063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6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store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4114800" y="4206240"/>
              <a:ext cx="914400" cy="453063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add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28" name="Rounded Rectangle 27"/>
            <p:cNvSpPr/>
            <p:nvPr/>
          </p:nvSpPr>
          <p:spPr>
            <a:xfrm>
              <a:off x="4114800" y="338328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3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200400" y="3383280"/>
            <a:ext cx="914400" cy="1276023"/>
            <a:chOff x="3200400" y="3383280"/>
            <a:chExt cx="914400" cy="1276023"/>
          </a:xfrm>
        </p:grpSpPr>
        <p:sp>
          <p:nvSpPr>
            <p:cNvPr id="21" name="Rounded Rectangle 20"/>
            <p:cNvSpPr/>
            <p:nvPr/>
          </p:nvSpPr>
          <p:spPr>
            <a:xfrm>
              <a:off x="3200400" y="4206240"/>
              <a:ext cx="914400" cy="453063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add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3200400" y="338328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2</a:t>
              </a:r>
            </a:p>
          </p:txBody>
        </p:sp>
      </p:grpSp>
      <p:sp>
        <p:nvSpPr>
          <p:cNvPr id="54" name="Rounded Rectangle 53"/>
          <p:cNvSpPr/>
          <p:nvPr/>
        </p:nvSpPr>
        <p:spPr>
          <a:xfrm>
            <a:off x="3657600" y="4573578"/>
            <a:ext cx="457200" cy="228600"/>
          </a:xfrm>
          <a:prstGeom prst="roundRect">
            <a:avLst/>
          </a:prstGeom>
          <a:solidFill>
            <a:srgbClr val="C0504D"/>
          </a:solidFill>
          <a:ln w="2222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8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57" name="Rounded Rectangle 56"/>
          <p:cNvSpPr/>
          <p:nvPr/>
        </p:nvSpPr>
        <p:spPr>
          <a:xfrm>
            <a:off x="3200400" y="4573579"/>
            <a:ext cx="457200" cy="228600"/>
          </a:xfrm>
          <a:prstGeom prst="roundRect">
            <a:avLst/>
          </a:prstGeom>
          <a:solidFill>
            <a:srgbClr val="C0504D"/>
          </a:solidFill>
          <a:ln w="2222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8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4572001" y="4569590"/>
            <a:ext cx="457200" cy="228600"/>
          </a:xfrm>
          <a:prstGeom prst="roundRect">
            <a:avLst/>
          </a:prstGeom>
          <a:solidFill>
            <a:srgbClr val="C0504D"/>
          </a:solidFill>
          <a:ln w="2222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8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60" name="Rounded Rectangle 59"/>
          <p:cNvSpPr/>
          <p:nvPr/>
        </p:nvSpPr>
        <p:spPr>
          <a:xfrm>
            <a:off x="4114801" y="4569591"/>
            <a:ext cx="457200" cy="228600"/>
          </a:xfrm>
          <a:prstGeom prst="roundRect">
            <a:avLst/>
          </a:prstGeom>
          <a:solidFill>
            <a:srgbClr val="C0504D"/>
          </a:solidFill>
          <a:ln w="2222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8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58" name="Rounded Rectangle 57"/>
          <p:cNvSpPr/>
          <p:nvPr/>
        </p:nvSpPr>
        <p:spPr>
          <a:xfrm>
            <a:off x="4343400" y="5394960"/>
            <a:ext cx="457200" cy="228600"/>
          </a:xfrm>
          <a:prstGeom prst="roundRect">
            <a:avLst/>
          </a:prstGeom>
          <a:solidFill>
            <a:srgbClr val="00B050"/>
          </a:solidFill>
          <a:ln w="2222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10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1371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22860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0138" y="731520"/>
            <a:ext cx="7503849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lvl="0" hangingPunct="0"/>
            <a:r>
              <a:rPr lang="en-US" sz="32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loop-carried example, on the Belt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0627" y="1615171"/>
            <a:ext cx="65" cy="145480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554480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26080" y="2011680"/>
            <a:ext cx="39934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0;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N; ++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]+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A[i+1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];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743200" y="6583680"/>
            <a:ext cx="45720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743200" y="6583680"/>
            <a:ext cx="7152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Belt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280160" y="3291840"/>
            <a:ext cx="3973830" cy="2327910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cxnSp>
        <p:nvCxnSpPr>
          <p:cNvPr id="13" name="Straight Arrow Connector 12"/>
          <p:cNvCxnSpPr>
            <a:stCxn id="41" idx="0"/>
            <a:endCxn id="46" idx="2"/>
          </p:cNvCxnSpPr>
          <p:nvPr/>
        </p:nvCxnSpPr>
        <p:spPr>
          <a:xfrm flipV="1">
            <a:off x="4114800" y="5482263"/>
            <a:ext cx="1371600" cy="55277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3252787" y="4659304"/>
            <a:ext cx="2005013" cy="1375738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2743200" y="6035040"/>
            <a:ext cx="4572000" cy="453063"/>
            <a:chOff x="2743200" y="6035040"/>
            <a:chExt cx="4572000" cy="453063"/>
          </a:xfrm>
        </p:grpSpPr>
        <p:sp>
          <p:nvSpPr>
            <p:cNvPr id="38" name="Rounded Rectangle 37"/>
            <p:cNvSpPr/>
            <p:nvPr/>
          </p:nvSpPr>
          <p:spPr>
            <a:xfrm>
              <a:off x="6400800" y="603504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37" name="Rounded Rectangle 36"/>
            <p:cNvSpPr/>
            <p:nvPr/>
          </p:nvSpPr>
          <p:spPr>
            <a:xfrm>
              <a:off x="4572000" y="603504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2</a:t>
              </a:r>
            </a:p>
          </p:txBody>
        </p:sp>
        <p:sp>
          <p:nvSpPr>
            <p:cNvPr id="34" name="Rounded Rectangle 33"/>
            <p:cNvSpPr/>
            <p:nvPr/>
          </p:nvSpPr>
          <p:spPr>
            <a:xfrm>
              <a:off x="5486400" y="6035040"/>
              <a:ext cx="914400" cy="453063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add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2743200" y="603504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3</a:t>
              </a:r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3657600" y="6035040"/>
              <a:ext cx="914400" cy="453063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add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029200" y="3383280"/>
            <a:ext cx="914400" cy="2098983"/>
            <a:chOff x="4114800" y="3383280"/>
            <a:chExt cx="914400" cy="2098983"/>
          </a:xfrm>
        </p:grpSpPr>
        <p:sp>
          <p:nvSpPr>
            <p:cNvPr id="36" name="Rounded Rectangle 35"/>
            <p:cNvSpPr/>
            <p:nvPr/>
          </p:nvSpPr>
          <p:spPr>
            <a:xfrm>
              <a:off x="4114800" y="4206240"/>
              <a:ext cx="914400" cy="453063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add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2</a:t>
              </a:r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4114800" y="338328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4</a:t>
              </a:r>
            </a:p>
          </p:txBody>
        </p:sp>
        <p:sp>
          <p:nvSpPr>
            <p:cNvPr id="46" name="Rounded Rectangle 45"/>
            <p:cNvSpPr/>
            <p:nvPr/>
          </p:nvSpPr>
          <p:spPr>
            <a:xfrm>
              <a:off x="4114800" y="5029200"/>
              <a:ext cx="914400" cy="453063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6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store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cxnSp>
        <p:nvCxnSpPr>
          <p:cNvPr id="33" name="Straight Arrow Connector 32"/>
          <p:cNvCxnSpPr/>
          <p:nvPr/>
        </p:nvCxnSpPr>
        <p:spPr>
          <a:xfrm flipV="1">
            <a:off x="5029201" y="4659304"/>
            <a:ext cx="695324" cy="137573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ounded Rectangle 46"/>
          <p:cNvSpPr/>
          <p:nvPr/>
        </p:nvSpPr>
        <p:spPr>
          <a:xfrm>
            <a:off x="4572000" y="603504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2743200" y="603504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3657600" y="60350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50292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5029200" y="42062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17920" y="3383280"/>
            <a:ext cx="33313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This is the steady state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101727" y="4146844"/>
            <a:ext cx="225574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 unrolling</a:t>
            </a:r>
          </a:p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 copies</a:t>
            </a:r>
          </a:p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One instruction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4922780" y="3171825"/>
            <a:ext cx="1125595" cy="2514600"/>
          </a:xfrm>
          <a:prstGeom prst="roundRect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7319587" y="6035042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4396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6" dur="2000" fill="hold"/>
                                        <p:tgtEl>
                                          <p:spTgt spid="48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8" dur="2000" fill="hold"/>
                                        <p:tgtEl>
                                          <p:spTgt spid="49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0" dur="2000" fill="hold"/>
                                        <p:tgtEl>
                                          <p:spTgt spid="47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41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1818E-6 4.44444E-6 L 0.20739 -0.20589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369" y="-10294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9.09091E-7 4.44444E-6 L 0.13352 -0.10049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76" y="-5025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44444E-6 L 0.07008 -0.2046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04" y="-102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4545E-6 4.44444E-6 L 0.18277 4.44444E-6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3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95 0.00245 L -0.13447 0.23652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71" y="11703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89 -0.00204 L -0.22727 0.3411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58" y="17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5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6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7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8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5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6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7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08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7" grpId="1" animBg="1"/>
      <p:bldP spid="47" grpId="2" animBg="1"/>
      <p:bldP spid="48" grpId="0" animBg="1"/>
      <p:bldP spid="48" grpId="1" animBg="1"/>
      <p:bldP spid="48" grpId="2" animBg="1"/>
      <p:bldP spid="49" grpId="0" animBg="1"/>
      <p:bldP spid="49" grpId="1" animBg="1"/>
      <p:bldP spid="49" grpId="2" animBg="1"/>
      <p:bldP spid="50" grpId="0" animBg="1"/>
      <p:bldP spid="50" grpId="1" animBg="1"/>
      <p:bldP spid="51" grpId="0" animBg="1"/>
      <p:bldP spid="51" grpId="1" animBg="1"/>
      <p:bldP spid="16" grpId="0"/>
      <p:bldP spid="16" grpId="1"/>
      <p:bldP spid="20" grpId="0" animBg="1"/>
      <p:bldP spid="52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2191113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hangingPunct="0"/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Prologues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0627" y="1615171"/>
            <a:ext cx="65" cy="145480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554480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32499" y="1878330"/>
            <a:ext cx="39934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1;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N; ++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]+3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3017520" y="5577840"/>
            <a:ext cx="836544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097280" y="5303520"/>
            <a:ext cx="18437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steady state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37360" y="4114800"/>
            <a:ext cx="13853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prologue</a:t>
            </a:r>
          </a:p>
        </p:txBody>
      </p:sp>
      <p:sp>
        <p:nvSpPr>
          <p:cNvPr id="44" name="Rectangle 43"/>
          <p:cNvSpPr/>
          <p:nvPr/>
        </p:nvSpPr>
        <p:spPr>
          <a:xfrm>
            <a:off x="875323" y="1270561"/>
            <a:ext cx="6117004" cy="1414761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035040" y="2738735"/>
            <a:ext cx="31470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Prologue instructions: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92240" y="3200400"/>
            <a:ext cx="26765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unpipelined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latency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+ loop distance - 1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035040" y="4206240"/>
            <a:ext cx="30283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Prologue operations: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92240" y="4754880"/>
            <a:ext cx="33858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(N*(N-1))/2 steady-state ops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371600" y="5943600"/>
            <a:ext cx="620714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With three ops:	2 instructions, 3 ops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With 6 ops:		6 instructions, 15 ops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With 20 ops:		20 instructions, 190 ops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3200400" y="3383280"/>
            <a:ext cx="914400" cy="1276023"/>
            <a:chOff x="3200400" y="3383280"/>
            <a:chExt cx="914400" cy="1276023"/>
          </a:xfrm>
        </p:grpSpPr>
        <p:sp>
          <p:nvSpPr>
            <p:cNvPr id="37" name="Rounded Rectangle 36"/>
            <p:cNvSpPr/>
            <p:nvPr/>
          </p:nvSpPr>
          <p:spPr>
            <a:xfrm>
              <a:off x="3200400" y="4206240"/>
              <a:ext cx="914400" cy="453063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add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8" name="Rounded Rectangle 37"/>
            <p:cNvSpPr/>
            <p:nvPr/>
          </p:nvSpPr>
          <p:spPr>
            <a:xfrm>
              <a:off x="3200400" y="338328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</p:grpSp>
      <p:sp>
        <p:nvSpPr>
          <p:cNvPr id="40" name="Rounded Rectangle 39"/>
          <p:cNvSpPr/>
          <p:nvPr/>
        </p:nvSpPr>
        <p:spPr>
          <a:xfrm>
            <a:off x="22860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4114800" y="3383280"/>
            <a:ext cx="914400" cy="2098983"/>
            <a:chOff x="4114800" y="3383280"/>
            <a:chExt cx="914400" cy="2098983"/>
          </a:xfrm>
        </p:grpSpPr>
        <p:sp>
          <p:nvSpPr>
            <p:cNvPr id="42" name="Rounded Rectangle 41"/>
            <p:cNvSpPr/>
            <p:nvPr/>
          </p:nvSpPr>
          <p:spPr>
            <a:xfrm>
              <a:off x="4114800" y="4206240"/>
              <a:ext cx="914400" cy="453063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add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4114800" y="338328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2</a:t>
              </a:r>
            </a:p>
          </p:txBody>
        </p:sp>
        <p:sp>
          <p:nvSpPr>
            <p:cNvPr id="46" name="Rounded Rectangle 45"/>
            <p:cNvSpPr/>
            <p:nvPr/>
          </p:nvSpPr>
          <p:spPr>
            <a:xfrm>
              <a:off x="4114800" y="5029200"/>
              <a:ext cx="914400" cy="453063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6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store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</p:grpSp>
      <p:sp>
        <p:nvSpPr>
          <p:cNvPr id="30" name="Rounded Rectangle 29"/>
          <p:cNvSpPr/>
          <p:nvPr/>
        </p:nvSpPr>
        <p:spPr>
          <a:xfrm>
            <a:off x="1554480" y="3200400"/>
            <a:ext cx="2651760" cy="1645920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933825" y="3108960"/>
            <a:ext cx="1314450" cy="2682240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13200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0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1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1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2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3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5" grpId="1"/>
      <p:bldP spid="34" grpId="0"/>
      <p:bldP spid="24" grpId="0"/>
      <p:bldP spid="24" grpId="1"/>
      <p:bldP spid="25" grpId="0"/>
      <p:bldP spid="25" grpId="1"/>
      <p:bldP spid="27" grpId="0"/>
      <p:bldP spid="27" grpId="1"/>
      <p:bldP spid="28" grpId="0"/>
      <p:bldP spid="28" grpId="1"/>
      <p:bldP spid="30" grpId="0" animBg="1"/>
      <p:bldP spid="6" grpId="0" animBg="1"/>
      <p:bldP spid="6" grpId="1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4196085" cy="567335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hangingPunct="0"/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</a:t>
            </a:r>
            <a:r>
              <a:rPr lang="en-US" sz="2800" b="1" dirty="0" smtClean="0">
                <a:solidFill>
                  <a:srgbClr val="00FF00"/>
                </a:solidFill>
                <a:latin typeface="Consolas" panose="020B0609020204030204" pitchFamily="49" charset="0"/>
                <a:ea typeface="Tahoma" pitchFamily="2"/>
                <a:cs typeface="Consolas" panose="020B0609020204030204" pitchFamily="49" charset="0"/>
              </a:rPr>
              <a:t>retire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 operation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71600" y="1733550"/>
            <a:ext cx="81371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retire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supplies values that the loop hasn’t calculated yet.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0" y="2377440"/>
            <a:ext cx="15953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retire(4);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926080"/>
            <a:ext cx="78895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tells the hardware that four result operands are supposed to retire to the belt in the current cycle.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4023360"/>
            <a:ext cx="71481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If fewer will retire, retire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invents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the missing results.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4846320"/>
            <a:ext cx="64139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Metadata marks invented operands as a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None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7356499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/>
      <p:bldP spid="8" grpId="0"/>
      <p:bldP spid="8" grpId="1"/>
      <p:bldP spid="9" grpId="0"/>
      <p:bldP spid="9" grpId="1"/>
      <p:bldP spid="11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54200" y="1892300"/>
            <a:ext cx="7289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Every data element has a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NaR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(Not A Result) bit in the element metadata. The bit is set whenever a detected error precludes producing a valid value.</a:t>
            </a:r>
          </a:p>
        </p:txBody>
      </p:sp>
      <p:sp>
        <p:nvSpPr>
          <p:cNvPr id="6" name="Rectangle 5"/>
          <p:cNvSpPr/>
          <p:nvPr/>
        </p:nvSpPr>
        <p:spPr>
          <a:xfrm>
            <a:off x="2468880" y="4572000"/>
            <a:ext cx="365760" cy="365760"/>
          </a:xfrm>
          <a:prstGeom prst="rect">
            <a:avLst/>
          </a:prstGeom>
          <a:pattFill prst="lgCheck">
            <a:fgClr>
              <a:srgbClr val="FFFF00"/>
            </a:fgClr>
            <a:bgClr>
              <a:schemeClr val="tx1"/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34640" y="4572000"/>
            <a:ext cx="1645920" cy="36576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value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4075611" y="4101737"/>
            <a:ext cx="509452" cy="339634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487783" y="3966809"/>
            <a:ext cx="6286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OK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5172891" y="4101737"/>
            <a:ext cx="507240" cy="339634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784633" y="3944982"/>
            <a:ext cx="8531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oops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212080" y="4569822"/>
            <a:ext cx="365760" cy="365760"/>
          </a:xfrm>
          <a:prstGeom prst="rect">
            <a:avLst/>
          </a:prstGeom>
          <a:pattFill prst="lgCheck">
            <a:fgClr>
              <a:srgbClr val="C00000"/>
            </a:fgClr>
            <a:bgClr>
              <a:schemeClr val="tx1"/>
            </a:bgClr>
          </a:patt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577840" y="4569822"/>
            <a:ext cx="1645920" cy="36576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577840" y="4572000"/>
            <a:ext cx="1645920" cy="36576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payload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206240" y="5577840"/>
            <a:ext cx="914400" cy="54864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kind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121043" y="5577840"/>
            <a:ext cx="1554480" cy="54864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where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743200" y="5669280"/>
            <a:ext cx="12666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error kind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596739" y="5499461"/>
            <a:ext cx="22206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failing operation location</a:t>
            </a:r>
          </a:p>
        </p:txBody>
      </p:sp>
      <p:sp>
        <p:nvSpPr>
          <p:cNvPr id="25" name="Oval 24"/>
          <p:cNvSpPr/>
          <p:nvPr/>
        </p:nvSpPr>
        <p:spPr>
          <a:xfrm>
            <a:off x="3908293" y="3472906"/>
            <a:ext cx="2090061" cy="433976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operation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293841" y="3966809"/>
            <a:ext cx="2329322" cy="1074585"/>
          </a:xfrm>
          <a:prstGeom prst="rect">
            <a:avLst/>
          </a:prstGeom>
          <a:solidFill>
            <a:srgbClr val="0E07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20240" y="6583680"/>
            <a:ext cx="63135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debugger displays the fault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detection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point.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0137" y="731520"/>
            <a:ext cx="1849096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NaR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 bits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62610667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32323E-6 3.92157E-7 L -0.0947 0.14399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35" y="7190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0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0" grpId="0"/>
      <p:bldP spid="13" grpId="0"/>
      <p:bldP spid="14" grpId="0" animBg="1"/>
      <p:bldP spid="15" grpId="0" animBg="1"/>
      <p:bldP spid="15" grpId="1" animBg="1"/>
      <p:bldP spid="15" grpId="2" animBg="1"/>
      <p:bldP spid="18" grpId="0" animBg="1"/>
      <p:bldP spid="19" grpId="0" animBg="1"/>
      <p:bldP spid="20" grpId="0" animBg="1"/>
      <p:bldP spid="22" grpId="0"/>
      <p:bldP spid="23" grpId="0"/>
      <p:bldP spid="25" grpId="0" animBg="1"/>
      <p:bldP spid="21" grpId="0" animBg="1"/>
      <p:bldP spid="3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71599" y="2560320"/>
            <a:ext cx="77438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Most operations are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speculable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– they have no side effects.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NaRs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and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Nones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just pass through unchanged.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3931920" y="4023360"/>
            <a:ext cx="2011680" cy="365760"/>
            <a:chOff x="2484098" y="6324600"/>
            <a:chExt cx="2011680" cy="365760"/>
          </a:xfrm>
        </p:grpSpPr>
        <p:sp>
          <p:nvSpPr>
            <p:cNvPr id="6" name="Rectangle 5"/>
            <p:cNvSpPr/>
            <p:nvPr/>
          </p:nvSpPr>
          <p:spPr>
            <a:xfrm>
              <a:off x="2484098" y="6324600"/>
              <a:ext cx="365760" cy="365760"/>
            </a:xfrm>
            <a:prstGeom prst="rect">
              <a:avLst/>
            </a:prstGeom>
            <a:pattFill prst="lgCheck">
              <a:fgClr>
                <a:srgbClr val="FFFF00"/>
              </a:fgClr>
              <a:bgClr>
                <a:schemeClr val="tx1"/>
              </a:bgClr>
            </a:patt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2849858" y="6324600"/>
              <a:ext cx="1645920" cy="36576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value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1097280" y="4023360"/>
            <a:ext cx="2011680" cy="367938"/>
            <a:chOff x="1295378" y="4655547"/>
            <a:chExt cx="2011680" cy="367938"/>
          </a:xfrm>
        </p:grpSpPr>
        <p:sp>
          <p:nvSpPr>
            <p:cNvPr id="14" name="Rectangle 13"/>
            <p:cNvSpPr/>
            <p:nvPr/>
          </p:nvSpPr>
          <p:spPr>
            <a:xfrm>
              <a:off x="1295378" y="4655547"/>
              <a:ext cx="365760" cy="365760"/>
            </a:xfrm>
            <a:prstGeom prst="rect">
              <a:avLst/>
            </a:prstGeom>
            <a:pattFill prst="lgCheck">
              <a:fgClr>
                <a:srgbClr val="C00000"/>
              </a:fgClr>
              <a:bgClr>
                <a:schemeClr val="tx1"/>
              </a:bgClr>
            </a:patt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661138" y="4655547"/>
              <a:ext cx="1645920" cy="36576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661138" y="4657725"/>
              <a:ext cx="1645920" cy="36576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err="1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NaR</a:t>
              </a:r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730137" y="731520"/>
            <a:ext cx="6386748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An error – or just missing data?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828800"/>
            <a:ext cx="73667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None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is a kind of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NaR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that identifies a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missing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value.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6675120" y="4023360"/>
            <a:ext cx="2011680" cy="365760"/>
            <a:chOff x="2484098" y="6324600"/>
            <a:chExt cx="2011680" cy="365760"/>
          </a:xfrm>
        </p:grpSpPr>
        <p:sp>
          <p:nvSpPr>
            <p:cNvPr id="27" name="Rectangle 26"/>
            <p:cNvSpPr/>
            <p:nvPr/>
          </p:nvSpPr>
          <p:spPr>
            <a:xfrm>
              <a:off x="2484098" y="6324600"/>
              <a:ext cx="365760" cy="365760"/>
            </a:xfrm>
            <a:prstGeom prst="rect">
              <a:avLst/>
            </a:prstGeom>
            <a:pattFill prst="lgCheck">
              <a:fgClr>
                <a:srgbClr val="00B050"/>
              </a:fgClr>
              <a:bgClr>
                <a:schemeClr val="tx1"/>
              </a:bgClr>
            </a:patt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2849858" y="6324600"/>
              <a:ext cx="1645920" cy="36576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</p:grpSp>
      <p:sp>
        <p:nvSpPr>
          <p:cNvPr id="11" name="Rounded Rectangle 10"/>
          <p:cNvSpPr/>
          <p:nvPr/>
        </p:nvSpPr>
        <p:spPr>
          <a:xfrm>
            <a:off x="3749040" y="4937760"/>
            <a:ext cx="2494412" cy="628650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speculable operation</a:t>
            </a:r>
            <a:endParaRPr lang="en-US" sz="24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316496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0404E-6 -3.92157E-6 L 0.00094 0.28799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" y="14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8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4646E-6 1.83007E-6 L 0.14221 0.07618 C 0.17425 0.09211 0.19224 0.11581 0.19224 0.14093 C 0.19224 0.16952 0.17425 0.19199 0.14221 0.20792 L -4.64646E-6 0.28431 " pathEditMode="relative" rAng="0" ptsTypes="FffFF">
                                      <p:cBhvr>
                                        <p:cTn id="4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612" y="142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23232E-6 -3.92157E-6 L -0.12752 0.07619 C -0.15625 0.09212 -0.17235 0.11581 -0.17235 0.14094 C -0.17235 0.16953 -0.15625 0.192 -0.12752 0.20793 L -3.23232E-6 0.28432 " pathEditMode="relative" rAng="0" ptsTypes="FffFF">
                                      <p:cBhvr>
                                        <p:cTn id="49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617" y="142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2" grpId="1"/>
      <p:bldP spid="11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71599" y="2834640"/>
            <a:ext cx="76200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Normal data,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Nones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and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NaRs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differ in their response to non-speculable operations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3931920" y="4023360"/>
            <a:ext cx="2011680" cy="365760"/>
            <a:chOff x="2484098" y="6324600"/>
            <a:chExt cx="2011680" cy="365760"/>
          </a:xfrm>
        </p:grpSpPr>
        <p:sp>
          <p:nvSpPr>
            <p:cNvPr id="6" name="Rectangle 5"/>
            <p:cNvSpPr/>
            <p:nvPr/>
          </p:nvSpPr>
          <p:spPr>
            <a:xfrm>
              <a:off x="2484098" y="6324600"/>
              <a:ext cx="365760" cy="365760"/>
            </a:xfrm>
            <a:prstGeom prst="rect">
              <a:avLst/>
            </a:prstGeom>
            <a:pattFill prst="lgCheck">
              <a:fgClr>
                <a:srgbClr val="FFFF00"/>
              </a:fgClr>
              <a:bgClr>
                <a:schemeClr val="tx1"/>
              </a:bgClr>
            </a:patt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2849858" y="6324600"/>
              <a:ext cx="1645920" cy="36576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value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1097280" y="4023360"/>
            <a:ext cx="2011680" cy="367938"/>
            <a:chOff x="1295378" y="4655547"/>
            <a:chExt cx="2011680" cy="367938"/>
          </a:xfrm>
        </p:grpSpPr>
        <p:sp>
          <p:nvSpPr>
            <p:cNvPr id="14" name="Rectangle 13"/>
            <p:cNvSpPr/>
            <p:nvPr/>
          </p:nvSpPr>
          <p:spPr>
            <a:xfrm>
              <a:off x="1295378" y="4655547"/>
              <a:ext cx="365760" cy="365760"/>
            </a:xfrm>
            <a:prstGeom prst="rect">
              <a:avLst/>
            </a:prstGeom>
            <a:pattFill prst="lgCheck">
              <a:fgClr>
                <a:srgbClr val="C00000"/>
              </a:fgClr>
              <a:bgClr>
                <a:schemeClr val="tx1"/>
              </a:bgClr>
            </a:patt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661138" y="4655547"/>
              <a:ext cx="1645920" cy="36576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661138" y="4657725"/>
              <a:ext cx="1645920" cy="36576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err="1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NaR</a:t>
              </a:r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730137" y="731520"/>
            <a:ext cx="6386748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An error – or just missing data?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1" y="1828800"/>
            <a:ext cx="7391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non-speculable operation has side effects. A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  <a:r>
              <a:rPr lang="en-US" sz="20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memory is the most common example.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6675120" y="4023360"/>
            <a:ext cx="2011680" cy="365760"/>
            <a:chOff x="2484098" y="6324600"/>
            <a:chExt cx="2011680" cy="365760"/>
          </a:xfrm>
        </p:grpSpPr>
        <p:sp>
          <p:nvSpPr>
            <p:cNvPr id="27" name="Rectangle 26"/>
            <p:cNvSpPr/>
            <p:nvPr/>
          </p:nvSpPr>
          <p:spPr>
            <a:xfrm>
              <a:off x="2484098" y="6324600"/>
              <a:ext cx="365760" cy="365760"/>
            </a:xfrm>
            <a:prstGeom prst="rect">
              <a:avLst/>
            </a:prstGeom>
            <a:pattFill prst="lgCheck">
              <a:fgClr>
                <a:srgbClr val="00B050"/>
              </a:fgClr>
              <a:bgClr>
                <a:schemeClr val="tx1"/>
              </a:bgClr>
            </a:patt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2849858" y="6324600"/>
              <a:ext cx="1645920" cy="36576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</p:grpSp>
      <p:sp>
        <p:nvSpPr>
          <p:cNvPr id="11" name="Rounded Rectangle 10"/>
          <p:cNvSpPr/>
          <p:nvPr/>
        </p:nvSpPr>
        <p:spPr>
          <a:xfrm>
            <a:off x="3749040" y="4937760"/>
            <a:ext cx="2494412" cy="628650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non-speculable 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operation</a:t>
            </a:r>
            <a:endParaRPr lang="en-US" sz="24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6" name="Explosion 1 15"/>
          <p:cNvSpPr/>
          <p:nvPr/>
        </p:nvSpPr>
        <p:spPr>
          <a:xfrm>
            <a:off x="917258" y="5486400"/>
            <a:ext cx="2603500" cy="1893888"/>
          </a:xfrm>
          <a:prstGeom prst="irregularSeal1">
            <a:avLst/>
          </a:prstGeom>
          <a:noFill/>
          <a:ln w="31750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 smtClean="0">
                <a:solidFill>
                  <a:srgbClr val="FF33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FAULT!</a:t>
            </a:r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6217920" y="5303520"/>
            <a:ext cx="1030410" cy="901065"/>
          </a:xfrm>
          <a:prstGeom prst="line">
            <a:avLst/>
          </a:prstGeom>
          <a:ln w="508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949440" y="5847724"/>
            <a:ext cx="1521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discarded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92240" y="6312842"/>
            <a:ext cx="24641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nothing happens</a:t>
            </a:r>
          </a:p>
        </p:txBody>
      </p:sp>
    </p:spTree>
    <p:extLst>
      <p:ext uri="{BB962C8B-B14F-4D97-AF65-F5344CB8AC3E}">
        <p14:creationId xmlns:p14="http://schemas.microsoft.com/office/powerpoint/2010/main" val="389544556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0404E-6 -3.92157E-6 L 0.00094 0.28799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" y="14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8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4646E-6 1.83007E-6 L 0.14221 0.07618 C 0.17425 0.09211 0.19224 0.11581 0.19224 0.14093 C 0.19224 0.16952 0.17425 0.19199 0.14221 0.20792 L -4.64646E-6 0.28431 " pathEditMode="relative" rAng="0" ptsTypes="FffFF">
                                      <p:cBhvr>
                                        <p:cTn id="4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612" y="14216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6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23232E-6 -3.92157E-6 L -0.12752 0.07619 C -0.15625 0.09212 -0.17235 0.11581 -0.17235 0.14094 C -0.17235 0.16953 -0.15625 0.192 -0.12752 0.20793 L -3.23232E-6 0.28432 " pathEditMode="relative" rAng="0" ptsTypes="FffFF">
                                      <p:cBhvr>
                                        <p:cTn id="55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617" y="14216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25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2" grpId="1"/>
      <p:bldP spid="11" grpId="0" animBg="1"/>
      <p:bldP spid="16" grpId="0" animBg="1"/>
      <p:bldP spid="10" grpId="0"/>
      <p:bldP spid="12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6736011" cy="567335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simple example – using </a:t>
            </a:r>
            <a:r>
              <a:rPr lang="en-US" sz="2800" b="1" dirty="0" err="1" smtClean="0">
                <a:solidFill>
                  <a:srgbClr val="00FF00"/>
                </a:solidFill>
                <a:latin typeface="Consolas" panose="020B0609020204030204" pitchFamily="49" charset="0"/>
                <a:ea typeface="Tahoma" pitchFamily="2"/>
                <a:cs typeface="Consolas" panose="020B0609020204030204" pitchFamily="49" charset="0"/>
              </a:rPr>
              <a:t>Nones</a:t>
            </a:r>
            <a:endParaRPr lang="en-US" sz="2800" b="1" i="0" u="none" strike="noStrike" dirty="0">
              <a:ln>
                <a:noFill/>
              </a:ln>
              <a:solidFill>
                <a:srgbClr val="00FF00"/>
              </a:solidFill>
              <a:latin typeface="Consolas" panose="020B0609020204030204" pitchFamily="49" charset="0"/>
              <a:ea typeface="Tahoma" pitchFamily="2"/>
              <a:cs typeface="Consolas" panose="020B0609020204030204" pitchFamily="49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0627" y="1615171"/>
            <a:ext cx="65" cy="145480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554480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26080" y="2011680"/>
            <a:ext cx="39934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0;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N; ++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]+3;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743200" y="6675120"/>
            <a:ext cx="45720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657600" y="4023360"/>
            <a:ext cx="39821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First, fill the Belt with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Nones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2743200" y="6126480"/>
            <a:ext cx="914400" cy="457200"/>
            <a:chOff x="4686665" y="5086350"/>
            <a:chExt cx="914400" cy="457200"/>
          </a:xfrm>
        </p:grpSpPr>
        <p:sp>
          <p:nvSpPr>
            <p:cNvPr id="4" name="Rounded Rectangle 3"/>
            <p:cNvSpPr/>
            <p:nvPr/>
          </p:nvSpPr>
          <p:spPr>
            <a:xfrm>
              <a:off x="4686665" y="5086350"/>
              <a:ext cx="914400" cy="457200"/>
            </a:xfrm>
            <a:prstGeom prst="roundRect">
              <a:avLst/>
            </a:prstGeom>
            <a:solidFill>
              <a:srgbClr val="FFC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4686665" y="5086350"/>
              <a:ext cx="914400" cy="457200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H="1">
              <a:off x="4686665" y="5086350"/>
              <a:ext cx="914400" cy="457200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3657600" y="6126480"/>
            <a:ext cx="914400" cy="457200"/>
            <a:chOff x="4686665" y="5086350"/>
            <a:chExt cx="914400" cy="457200"/>
          </a:xfrm>
        </p:grpSpPr>
        <p:sp>
          <p:nvSpPr>
            <p:cNvPr id="35" name="Rounded Rectangle 34"/>
            <p:cNvSpPr/>
            <p:nvPr/>
          </p:nvSpPr>
          <p:spPr>
            <a:xfrm>
              <a:off x="4686665" y="5086350"/>
              <a:ext cx="914400" cy="457200"/>
            </a:xfrm>
            <a:prstGeom prst="roundRect">
              <a:avLst/>
            </a:prstGeom>
            <a:solidFill>
              <a:srgbClr val="FFC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36" name="Straight Connector 35"/>
            <p:cNvCxnSpPr/>
            <p:nvPr/>
          </p:nvCxnSpPr>
          <p:spPr>
            <a:xfrm>
              <a:off x="4686665" y="5086350"/>
              <a:ext cx="914400" cy="457200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H="1">
              <a:off x="4686665" y="5086350"/>
              <a:ext cx="914400" cy="457200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37"/>
          <p:cNvGrpSpPr/>
          <p:nvPr/>
        </p:nvGrpSpPr>
        <p:grpSpPr>
          <a:xfrm>
            <a:off x="4572000" y="6126480"/>
            <a:ext cx="914400" cy="457200"/>
            <a:chOff x="4686665" y="5086350"/>
            <a:chExt cx="914400" cy="457200"/>
          </a:xfrm>
        </p:grpSpPr>
        <p:sp>
          <p:nvSpPr>
            <p:cNvPr id="39" name="Rounded Rectangle 38"/>
            <p:cNvSpPr/>
            <p:nvPr/>
          </p:nvSpPr>
          <p:spPr>
            <a:xfrm>
              <a:off x="4686665" y="5086350"/>
              <a:ext cx="914400" cy="457200"/>
            </a:xfrm>
            <a:prstGeom prst="roundRect">
              <a:avLst/>
            </a:prstGeom>
            <a:solidFill>
              <a:srgbClr val="FFC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4686665" y="5086350"/>
              <a:ext cx="914400" cy="457200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flipH="1">
              <a:off x="4686665" y="5086350"/>
              <a:ext cx="914400" cy="457200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1313363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1857303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 review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0627" y="1615171"/>
            <a:ext cx="65" cy="145480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26781" y="2476596"/>
            <a:ext cx="863601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What’s a software pipeline?</a:t>
            </a:r>
          </a:p>
        </p:txBody>
      </p:sp>
    </p:spTree>
    <p:extLst>
      <p:ext uri="{BB962C8B-B14F-4D97-AF65-F5344CB8AC3E}">
        <p14:creationId xmlns:p14="http://schemas.microsoft.com/office/powerpoint/2010/main" val="318541890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5139548" cy="567335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An example – using </a:t>
            </a:r>
            <a:r>
              <a:rPr lang="en-US" sz="2800" b="1" dirty="0" err="1" smtClean="0">
                <a:solidFill>
                  <a:srgbClr val="00FF00"/>
                </a:solidFill>
                <a:latin typeface="Consolas" panose="020B0609020204030204" pitchFamily="49" charset="0"/>
                <a:ea typeface="Tahoma" pitchFamily="2"/>
                <a:cs typeface="Consolas" panose="020B0609020204030204" pitchFamily="49" charset="0"/>
              </a:rPr>
              <a:t>Nones</a:t>
            </a:r>
            <a:endParaRPr lang="en-US" sz="2800" b="1" i="0" u="none" strike="noStrike" dirty="0">
              <a:ln>
                <a:noFill/>
              </a:ln>
              <a:solidFill>
                <a:srgbClr val="00FF00"/>
              </a:solidFill>
              <a:latin typeface="Consolas" panose="020B0609020204030204" pitchFamily="49" charset="0"/>
              <a:ea typeface="Tahoma" pitchFamily="2"/>
              <a:cs typeface="Consolas" panose="020B0609020204030204" pitchFamily="49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0627" y="1615171"/>
            <a:ext cx="65" cy="145480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554480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26080" y="2011680"/>
            <a:ext cx="39934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0;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N; ++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]+3;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743200" y="6675120"/>
            <a:ext cx="45720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3657600" y="4023360"/>
            <a:ext cx="58304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Next, execute the steady-state instruction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2743200" y="6126480"/>
            <a:ext cx="914400" cy="457200"/>
            <a:chOff x="4686665" y="5086350"/>
            <a:chExt cx="914400" cy="457200"/>
          </a:xfrm>
        </p:grpSpPr>
        <p:sp>
          <p:nvSpPr>
            <p:cNvPr id="26" name="Rounded Rectangle 25"/>
            <p:cNvSpPr/>
            <p:nvPr/>
          </p:nvSpPr>
          <p:spPr>
            <a:xfrm>
              <a:off x="4686665" y="5086350"/>
              <a:ext cx="914400" cy="457200"/>
            </a:xfrm>
            <a:prstGeom prst="roundRect">
              <a:avLst/>
            </a:prstGeom>
            <a:solidFill>
              <a:srgbClr val="FFC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4686665" y="5086350"/>
              <a:ext cx="914400" cy="457200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H="1">
              <a:off x="4686665" y="5086350"/>
              <a:ext cx="914400" cy="457200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/>
          <p:cNvGrpSpPr/>
          <p:nvPr/>
        </p:nvGrpSpPr>
        <p:grpSpPr>
          <a:xfrm>
            <a:off x="3657600" y="6126480"/>
            <a:ext cx="914400" cy="457200"/>
            <a:chOff x="4686665" y="5086350"/>
            <a:chExt cx="914400" cy="457200"/>
          </a:xfrm>
        </p:grpSpPr>
        <p:sp>
          <p:nvSpPr>
            <p:cNvPr id="30" name="Rounded Rectangle 29"/>
            <p:cNvSpPr/>
            <p:nvPr/>
          </p:nvSpPr>
          <p:spPr>
            <a:xfrm>
              <a:off x="4686665" y="5086350"/>
              <a:ext cx="914400" cy="457200"/>
            </a:xfrm>
            <a:prstGeom prst="roundRect">
              <a:avLst/>
            </a:prstGeom>
            <a:solidFill>
              <a:srgbClr val="FFC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31" name="Straight Connector 30"/>
            <p:cNvCxnSpPr/>
            <p:nvPr/>
          </p:nvCxnSpPr>
          <p:spPr>
            <a:xfrm>
              <a:off x="4686665" y="5086350"/>
              <a:ext cx="914400" cy="457200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H="1">
              <a:off x="4686665" y="5086350"/>
              <a:ext cx="914400" cy="457200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4572000" y="6126480"/>
            <a:ext cx="914400" cy="457200"/>
            <a:chOff x="4686665" y="5086350"/>
            <a:chExt cx="914400" cy="457200"/>
          </a:xfrm>
        </p:grpSpPr>
        <p:sp>
          <p:nvSpPr>
            <p:cNvPr id="35" name="Rounded Rectangle 34"/>
            <p:cNvSpPr/>
            <p:nvPr/>
          </p:nvSpPr>
          <p:spPr>
            <a:xfrm>
              <a:off x="4686665" y="5086350"/>
              <a:ext cx="914400" cy="457200"/>
            </a:xfrm>
            <a:prstGeom prst="roundRect">
              <a:avLst/>
            </a:prstGeom>
            <a:solidFill>
              <a:srgbClr val="FFC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36" name="Straight Connector 35"/>
            <p:cNvCxnSpPr/>
            <p:nvPr/>
          </p:nvCxnSpPr>
          <p:spPr>
            <a:xfrm>
              <a:off x="4686665" y="5086350"/>
              <a:ext cx="914400" cy="457200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H="1">
              <a:off x="4686665" y="5086350"/>
              <a:ext cx="914400" cy="457200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5"/>
          <p:cNvGrpSpPr/>
          <p:nvPr/>
        </p:nvGrpSpPr>
        <p:grpSpPr>
          <a:xfrm>
            <a:off x="1371600" y="2926080"/>
            <a:ext cx="914400" cy="2098983"/>
            <a:chOff x="1371600" y="2926080"/>
            <a:chExt cx="914400" cy="2098983"/>
          </a:xfrm>
        </p:grpSpPr>
        <p:sp>
          <p:nvSpPr>
            <p:cNvPr id="51" name="Rounded Rectangle 50"/>
            <p:cNvSpPr/>
            <p:nvPr/>
          </p:nvSpPr>
          <p:spPr>
            <a:xfrm>
              <a:off x="1371600" y="292608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52" name="Rounded Rectangle 51"/>
            <p:cNvSpPr/>
            <p:nvPr/>
          </p:nvSpPr>
          <p:spPr>
            <a:xfrm>
              <a:off x="1371600" y="3749040"/>
              <a:ext cx="914400" cy="453063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add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-1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55" name="Rounded Rectangle 54"/>
            <p:cNvSpPr/>
            <p:nvPr/>
          </p:nvSpPr>
          <p:spPr>
            <a:xfrm>
              <a:off x="1371600" y="4572000"/>
              <a:ext cx="914400" cy="453063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store</a:t>
              </a:r>
              <a:r>
                <a:rPr lang="en-US" sz="20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-2</a:t>
              </a:r>
              <a:endParaRPr lang="en-US" sz="20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0849536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5139548" cy="567335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An example – using </a:t>
            </a:r>
            <a:r>
              <a:rPr lang="en-US" sz="2800" b="1" dirty="0" err="1" smtClean="0">
                <a:solidFill>
                  <a:srgbClr val="00FF00"/>
                </a:solidFill>
                <a:latin typeface="Consolas" panose="020B0609020204030204" pitchFamily="49" charset="0"/>
                <a:ea typeface="Tahoma" pitchFamily="2"/>
                <a:cs typeface="Consolas" panose="020B0609020204030204" pitchFamily="49" charset="0"/>
              </a:rPr>
              <a:t>Nones</a:t>
            </a:r>
            <a:endParaRPr lang="en-US" sz="2800" b="1" i="0" u="none" strike="noStrike" dirty="0">
              <a:ln>
                <a:noFill/>
              </a:ln>
              <a:solidFill>
                <a:srgbClr val="00FF00"/>
              </a:solidFill>
              <a:latin typeface="Consolas" panose="020B0609020204030204" pitchFamily="49" charset="0"/>
              <a:ea typeface="Tahoma" pitchFamily="2"/>
              <a:cs typeface="Consolas" panose="020B0609020204030204" pitchFamily="49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0627" y="1615171"/>
            <a:ext cx="65" cy="145480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554480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26080" y="2011680"/>
            <a:ext cx="39934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0;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N; ++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]+3;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743200" y="6675120"/>
            <a:ext cx="45720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3657600" y="4023360"/>
            <a:ext cx="36070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Supply data from the belt</a:t>
            </a:r>
          </a:p>
        </p:txBody>
      </p:sp>
      <p:cxnSp>
        <p:nvCxnSpPr>
          <p:cNvPr id="16" name="Straight Arrow Connector 15"/>
          <p:cNvCxnSpPr>
            <a:stCxn id="47" idx="0"/>
            <a:endCxn id="47" idx="0"/>
          </p:cNvCxnSpPr>
          <p:nvPr/>
        </p:nvCxnSpPr>
        <p:spPr>
          <a:xfrm>
            <a:off x="5029200" y="5943600"/>
            <a:ext cx="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 flipV="1">
            <a:off x="1828800" y="5025063"/>
            <a:ext cx="2286000" cy="109728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914400" y="5029199"/>
            <a:ext cx="640080" cy="640080"/>
          </a:xfrm>
          <a:prstGeom prst="straightConnector1">
            <a:avLst/>
          </a:prstGeom>
          <a:ln w="666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/>
        </p:nvGrpSpPr>
        <p:grpSpPr>
          <a:xfrm>
            <a:off x="1005840" y="5120640"/>
            <a:ext cx="457200" cy="457200"/>
            <a:chOff x="7696200" y="2926080"/>
            <a:chExt cx="457200" cy="457200"/>
          </a:xfrm>
        </p:grpSpPr>
        <p:sp>
          <p:nvSpPr>
            <p:cNvPr id="4" name="Oval 3"/>
            <p:cNvSpPr/>
            <p:nvPr/>
          </p:nvSpPr>
          <p:spPr>
            <a:xfrm>
              <a:off x="7696200" y="2926080"/>
              <a:ext cx="457200" cy="457200"/>
            </a:xfrm>
            <a:prstGeom prst="ellipse">
              <a:avLst/>
            </a:prstGeom>
            <a:noFill/>
            <a:ln w="44450"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9" name="Straight Connector 8"/>
            <p:cNvCxnSpPr>
              <a:stCxn id="4" idx="1"/>
              <a:endCxn id="4" idx="5"/>
            </p:cNvCxnSpPr>
            <p:nvPr/>
          </p:nvCxnSpPr>
          <p:spPr>
            <a:xfrm>
              <a:off x="7763155" y="2993035"/>
              <a:ext cx="323290" cy="323290"/>
            </a:xfrm>
            <a:prstGeom prst="line">
              <a:avLst/>
            </a:prstGeom>
            <a:ln w="4445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extBox 14"/>
          <p:cNvSpPr txBox="1"/>
          <p:nvPr/>
        </p:nvSpPr>
        <p:spPr>
          <a:xfrm>
            <a:off x="3657600" y="4023360"/>
            <a:ext cx="47652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And retire results and side-effects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57600" y="4023360"/>
            <a:ext cx="24785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Advance the belt</a:t>
            </a:r>
          </a:p>
        </p:txBody>
      </p:sp>
      <p:grpSp>
        <p:nvGrpSpPr>
          <p:cNvPr id="51" name="Group 50"/>
          <p:cNvGrpSpPr/>
          <p:nvPr/>
        </p:nvGrpSpPr>
        <p:grpSpPr>
          <a:xfrm>
            <a:off x="1371600" y="2926080"/>
            <a:ext cx="914400" cy="2098983"/>
            <a:chOff x="731520" y="2926080"/>
            <a:chExt cx="914400" cy="2098983"/>
          </a:xfrm>
        </p:grpSpPr>
        <p:sp>
          <p:nvSpPr>
            <p:cNvPr id="52" name="Rounded Rectangle 51"/>
            <p:cNvSpPr/>
            <p:nvPr/>
          </p:nvSpPr>
          <p:spPr>
            <a:xfrm>
              <a:off x="731520" y="292608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53" name="Rounded Rectangle 52"/>
            <p:cNvSpPr/>
            <p:nvPr/>
          </p:nvSpPr>
          <p:spPr>
            <a:xfrm>
              <a:off x="731520" y="3749040"/>
              <a:ext cx="914400" cy="453063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add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-1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54" name="Rounded Rectangle 53"/>
            <p:cNvSpPr/>
            <p:nvPr/>
          </p:nvSpPr>
          <p:spPr>
            <a:xfrm>
              <a:off x="731520" y="4572000"/>
              <a:ext cx="914400" cy="453063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store</a:t>
              </a:r>
              <a:r>
                <a:rPr lang="en-US" sz="20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-2</a:t>
              </a:r>
              <a:endParaRPr lang="en-US" sz="20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55" name="Rounded Rectangle 54"/>
          <p:cNvSpPr/>
          <p:nvPr/>
        </p:nvSpPr>
        <p:spPr>
          <a:xfrm>
            <a:off x="1371600" y="29260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grpSp>
        <p:nvGrpSpPr>
          <p:cNvPr id="40" name="Group 39"/>
          <p:cNvGrpSpPr/>
          <p:nvPr/>
        </p:nvGrpSpPr>
        <p:grpSpPr>
          <a:xfrm>
            <a:off x="1371600" y="3749040"/>
            <a:ext cx="914400" cy="457200"/>
            <a:chOff x="7953375" y="5093970"/>
            <a:chExt cx="914400" cy="457200"/>
          </a:xfrm>
        </p:grpSpPr>
        <p:sp>
          <p:nvSpPr>
            <p:cNvPr id="42" name="Rectangle 41"/>
            <p:cNvSpPr/>
            <p:nvPr/>
          </p:nvSpPr>
          <p:spPr>
            <a:xfrm>
              <a:off x="7953375" y="5093970"/>
              <a:ext cx="914400" cy="457200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43" name="Straight Connector 42"/>
            <p:cNvCxnSpPr/>
            <p:nvPr/>
          </p:nvCxnSpPr>
          <p:spPr>
            <a:xfrm>
              <a:off x="7953375" y="5093970"/>
              <a:ext cx="914400" cy="457200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flipH="1">
              <a:off x="7953375" y="5093970"/>
              <a:ext cx="914400" cy="457200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" name="Straight Arrow Connector 5"/>
          <p:cNvCxnSpPr>
            <a:stCxn id="82" idx="0"/>
            <a:endCxn id="53" idx="2"/>
          </p:cNvCxnSpPr>
          <p:nvPr/>
        </p:nvCxnSpPr>
        <p:spPr>
          <a:xfrm flipH="1" flipV="1">
            <a:off x="1828800" y="4202103"/>
            <a:ext cx="1371600" cy="192437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/>
          <p:cNvGrpSpPr/>
          <p:nvPr/>
        </p:nvGrpSpPr>
        <p:grpSpPr>
          <a:xfrm>
            <a:off x="2743200" y="6126480"/>
            <a:ext cx="2743200" cy="457200"/>
            <a:chOff x="3068082" y="6821805"/>
            <a:chExt cx="2743200" cy="457200"/>
          </a:xfrm>
        </p:grpSpPr>
        <p:grpSp>
          <p:nvGrpSpPr>
            <p:cNvPr id="56" name="Group 55"/>
            <p:cNvGrpSpPr/>
            <p:nvPr/>
          </p:nvGrpSpPr>
          <p:grpSpPr>
            <a:xfrm>
              <a:off x="3068082" y="6821805"/>
              <a:ext cx="914400" cy="457200"/>
              <a:chOff x="4686665" y="5086350"/>
              <a:chExt cx="914400" cy="457200"/>
            </a:xfrm>
          </p:grpSpPr>
          <p:sp>
            <p:nvSpPr>
              <p:cNvPr id="58" name="Rounded Rectangle 57"/>
              <p:cNvSpPr/>
              <p:nvPr/>
            </p:nvSpPr>
            <p:spPr>
              <a:xfrm>
                <a:off x="4686665" y="5086350"/>
                <a:ext cx="914400" cy="457200"/>
              </a:xfrm>
              <a:prstGeom prst="roundRect">
                <a:avLst/>
              </a:prstGeom>
              <a:solidFill>
                <a:srgbClr val="FFC0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59" name="Straight Connector 58"/>
              <p:cNvCxnSpPr/>
              <p:nvPr/>
            </p:nvCxnSpPr>
            <p:spPr>
              <a:xfrm>
                <a:off x="4686665" y="5086350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 flipH="1">
                <a:off x="4686665" y="5086350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9" name="Group 68"/>
            <p:cNvGrpSpPr/>
            <p:nvPr/>
          </p:nvGrpSpPr>
          <p:grpSpPr>
            <a:xfrm>
              <a:off x="3982482" y="6821805"/>
              <a:ext cx="914400" cy="457200"/>
              <a:chOff x="4686665" y="5086350"/>
              <a:chExt cx="914400" cy="457200"/>
            </a:xfrm>
          </p:grpSpPr>
          <p:sp>
            <p:nvSpPr>
              <p:cNvPr id="70" name="Rounded Rectangle 69"/>
              <p:cNvSpPr/>
              <p:nvPr/>
            </p:nvSpPr>
            <p:spPr>
              <a:xfrm>
                <a:off x="4686665" y="5086350"/>
                <a:ext cx="914400" cy="457200"/>
              </a:xfrm>
              <a:prstGeom prst="roundRect">
                <a:avLst/>
              </a:prstGeom>
              <a:solidFill>
                <a:srgbClr val="FFC0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71" name="Straight Connector 70"/>
              <p:cNvCxnSpPr/>
              <p:nvPr/>
            </p:nvCxnSpPr>
            <p:spPr>
              <a:xfrm>
                <a:off x="4686665" y="5086350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 flipH="1">
                <a:off x="4686665" y="5086350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3" name="Group 72"/>
            <p:cNvGrpSpPr/>
            <p:nvPr/>
          </p:nvGrpSpPr>
          <p:grpSpPr>
            <a:xfrm>
              <a:off x="4896882" y="6821805"/>
              <a:ext cx="914400" cy="457200"/>
              <a:chOff x="4686665" y="5086350"/>
              <a:chExt cx="914400" cy="457200"/>
            </a:xfrm>
          </p:grpSpPr>
          <p:sp>
            <p:nvSpPr>
              <p:cNvPr id="74" name="Rounded Rectangle 73"/>
              <p:cNvSpPr/>
              <p:nvPr/>
            </p:nvSpPr>
            <p:spPr>
              <a:xfrm>
                <a:off x="4686665" y="5086350"/>
                <a:ext cx="914400" cy="457200"/>
              </a:xfrm>
              <a:prstGeom prst="roundRect">
                <a:avLst/>
              </a:prstGeom>
              <a:solidFill>
                <a:srgbClr val="FFC0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75" name="Straight Connector 74"/>
              <p:cNvCxnSpPr/>
              <p:nvPr/>
            </p:nvCxnSpPr>
            <p:spPr>
              <a:xfrm>
                <a:off x="4686665" y="5086350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 flipH="1">
                <a:off x="4686665" y="5086350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1" name="Group 20"/>
          <p:cNvGrpSpPr/>
          <p:nvPr/>
        </p:nvGrpSpPr>
        <p:grpSpPr>
          <a:xfrm>
            <a:off x="3657600" y="6126480"/>
            <a:ext cx="914400" cy="457200"/>
            <a:chOff x="5943600" y="5029200"/>
            <a:chExt cx="914400" cy="457200"/>
          </a:xfrm>
        </p:grpSpPr>
        <p:sp>
          <p:nvSpPr>
            <p:cNvPr id="78" name="Rounded Rectangle 77"/>
            <p:cNvSpPr/>
            <p:nvPr/>
          </p:nvSpPr>
          <p:spPr>
            <a:xfrm>
              <a:off x="5943600" y="5029200"/>
              <a:ext cx="914400" cy="457200"/>
            </a:xfrm>
            <a:prstGeom prst="roundRect">
              <a:avLst/>
            </a:prstGeom>
            <a:solidFill>
              <a:srgbClr val="FFC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79" name="Straight Connector 78"/>
            <p:cNvCxnSpPr/>
            <p:nvPr/>
          </p:nvCxnSpPr>
          <p:spPr>
            <a:xfrm>
              <a:off x="5943600" y="5029200"/>
              <a:ext cx="914400" cy="457200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flipH="1">
              <a:off x="5943600" y="5029200"/>
              <a:ext cx="914400" cy="457200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1" name="Group 80"/>
          <p:cNvGrpSpPr/>
          <p:nvPr/>
        </p:nvGrpSpPr>
        <p:grpSpPr>
          <a:xfrm>
            <a:off x="2743200" y="6126480"/>
            <a:ext cx="914400" cy="457200"/>
            <a:chOff x="5943600" y="5029200"/>
            <a:chExt cx="914400" cy="457200"/>
          </a:xfrm>
        </p:grpSpPr>
        <p:sp>
          <p:nvSpPr>
            <p:cNvPr id="82" name="Rounded Rectangle 81"/>
            <p:cNvSpPr/>
            <p:nvPr/>
          </p:nvSpPr>
          <p:spPr>
            <a:xfrm>
              <a:off x="5943600" y="5029200"/>
              <a:ext cx="914400" cy="457200"/>
            </a:xfrm>
            <a:prstGeom prst="roundRect">
              <a:avLst/>
            </a:prstGeom>
            <a:solidFill>
              <a:srgbClr val="FFC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83" name="Straight Connector 82"/>
            <p:cNvCxnSpPr/>
            <p:nvPr/>
          </p:nvCxnSpPr>
          <p:spPr>
            <a:xfrm>
              <a:off x="5943600" y="5029200"/>
              <a:ext cx="914400" cy="457200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flipH="1">
              <a:off x="5943600" y="5029200"/>
              <a:ext cx="914400" cy="457200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1845286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81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1818E-6 3.79085E-6 L -0.13826 -0.27574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13" y="-137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" dur="2000" fill="hold"/>
                                        <p:tgtEl>
                                          <p:spTgt spid="21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9.09091E-7 -0.00021 L -0.23201 -0.173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600" y="-86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9.09091E-7 -0.0002 L 0.18087 -0.00143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44" y="-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95 -0.00469 L 0.13636 0.41197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66" y="208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6 0.00102 L 0.22727 0.30563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64" y="15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67" grpId="1"/>
      <p:bldP spid="15" grpId="0"/>
      <p:bldP spid="17" grpId="0"/>
      <p:bldP spid="17" grpId="1"/>
      <p:bldP spid="55" grpId="0" animBg="1"/>
      <p:bldP spid="55" grpId="1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1371600" y="2926080"/>
            <a:ext cx="914400" cy="2098983"/>
            <a:chOff x="731520" y="2926080"/>
            <a:chExt cx="914400" cy="2098983"/>
          </a:xfrm>
        </p:grpSpPr>
        <p:sp>
          <p:nvSpPr>
            <p:cNvPr id="46" name="Rounded Rectangle 45"/>
            <p:cNvSpPr/>
            <p:nvPr/>
          </p:nvSpPr>
          <p:spPr>
            <a:xfrm>
              <a:off x="731520" y="292608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52" name="Rounded Rectangle 51"/>
            <p:cNvSpPr/>
            <p:nvPr/>
          </p:nvSpPr>
          <p:spPr>
            <a:xfrm>
              <a:off x="731520" y="3749040"/>
              <a:ext cx="914400" cy="453063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add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-1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53" name="Rounded Rectangle 52"/>
            <p:cNvSpPr/>
            <p:nvPr/>
          </p:nvSpPr>
          <p:spPr>
            <a:xfrm>
              <a:off x="731520" y="4572000"/>
              <a:ext cx="914400" cy="453063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store</a:t>
              </a:r>
              <a:r>
                <a:rPr lang="en-US" sz="20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-2</a:t>
              </a:r>
              <a:endParaRPr lang="en-US" sz="20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1645920" y="4937760"/>
            <a:ext cx="457200" cy="228600"/>
            <a:chOff x="7391400" y="5053685"/>
            <a:chExt cx="914400" cy="457200"/>
          </a:xfrm>
        </p:grpSpPr>
        <p:sp>
          <p:nvSpPr>
            <p:cNvPr id="56" name="Rounded Rectangle 55"/>
            <p:cNvSpPr/>
            <p:nvPr/>
          </p:nvSpPr>
          <p:spPr>
            <a:xfrm>
              <a:off x="7391400" y="5053685"/>
              <a:ext cx="914400" cy="457200"/>
            </a:xfrm>
            <a:prstGeom prst="roundRect">
              <a:avLst/>
            </a:prstGeom>
            <a:solidFill>
              <a:srgbClr val="FFC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57" name="Straight Connector 56"/>
            <p:cNvCxnSpPr/>
            <p:nvPr/>
          </p:nvCxnSpPr>
          <p:spPr>
            <a:xfrm>
              <a:off x="7391400" y="5053685"/>
              <a:ext cx="914400" cy="457200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flipH="1">
              <a:off x="7391400" y="5053685"/>
              <a:ext cx="914400" cy="457200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Group 58"/>
          <p:cNvGrpSpPr/>
          <p:nvPr/>
        </p:nvGrpSpPr>
        <p:grpSpPr>
          <a:xfrm>
            <a:off x="1645920" y="4114800"/>
            <a:ext cx="457200" cy="228600"/>
            <a:chOff x="7391400" y="5053685"/>
            <a:chExt cx="914400" cy="457200"/>
          </a:xfrm>
        </p:grpSpPr>
        <p:sp>
          <p:nvSpPr>
            <p:cNvPr id="60" name="Rounded Rectangle 59"/>
            <p:cNvSpPr/>
            <p:nvPr/>
          </p:nvSpPr>
          <p:spPr>
            <a:xfrm>
              <a:off x="7391400" y="5053685"/>
              <a:ext cx="914400" cy="457200"/>
            </a:xfrm>
            <a:prstGeom prst="roundRect">
              <a:avLst/>
            </a:prstGeom>
            <a:solidFill>
              <a:srgbClr val="FFC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64" name="Straight Connector 63"/>
            <p:cNvCxnSpPr/>
            <p:nvPr/>
          </p:nvCxnSpPr>
          <p:spPr>
            <a:xfrm>
              <a:off x="7391400" y="5053685"/>
              <a:ext cx="914400" cy="457200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flipH="1">
              <a:off x="7391400" y="5053685"/>
              <a:ext cx="914400" cy="457200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730138" y="731520"/>
            <a:ext cx="5139548" cy="567335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An example – using </a:t>
            </a:r>
            <a:r>
              <a:rPr lang="en-US" sz="2800" b="1" dirty="0" err="1" smtClean="0">
                <a:solidFill>
                  <a:srgbClr val="00FF00"/>
                </a:solidFill>
                <a:latin typeface="Consolas" panose="020B0609020204030204" pitchFamily="49" charset="0"/>
                <a:ea typeface="Tahoma" pitchFamily="2"/>
                <a:cs typeface="Consolas" panose="020B0609020204030204" pitchFamily="49" charset="0"/>
              </a:rPr>
              <a:t>Nones</a:t>
            </a:r>
            <a:endParaRPr lang="en-US" sz="2800" b="1" i="0" u="none" strike="noStrike" dirty="0">
              <a:ln>
                <a:noFill/>
              </a:ln>
              <a:solidFill>
                <a:srgbClr val="00FF00"/>
              </a:solidFill>
              <a:latin typeface="Consolas" panose="020B0609020204030204" pitchFamily="49" charset="0"/>
              <a:ea typeface="Tahoma" pitchFamily="2"/>
              <a:cs typeface="Consolas" panose="020B0609020204030204" pitchFamily="49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0627" y="1615171"/>
            <a:ext cx="65" cy="145480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554480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26080" y="2011680"/>
            <a:ext cx="39934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0;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N; ++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]+3;</a:t>
            </a:r>
          </a:p>
        </p:txBody>
      </p:sp>
      <p:cxnSp>
        <p:nvCxnSpPr>
          <p:cNvPr id="18" name="Straight Arrow Connector 17"/>
          <p:cNvCxnSpPr>
            <a:endCxn id="67" idx="2"/>
          </p:cNvCxnSpPr>
          <p:nvPr/>
        </p:nvCxnSpPr>
        <p:spPr>
          <a:xfrm flipH="1" flipV="1">
            <a:off x="2743200" y="5025063"/>
            <a:ext cx="1371600" cy="110141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743200" y="6675120"/>
            <a:ext cx="45720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angle 74"/>
          <p:cNvSpPr/>
          <p:nvPr/>
        </p:nvSpPr>
        <p:spPr>
          <a:xfrm>
            <a:off x="1280160" y="2800350"/>
            <a:ext cx="1130525" cy="2548889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657600" y="4023360"/>
            <a:ext cx="21018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Rinse, repeat.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flipH="1">
            <a:off x="1828800" y="5029200"/>
            <a:ext cx="640080" cy="640080"/>
          </a:xfrm>
          <a:prstGeom prst="straightConnector1">
            <a:avLst/>
          </a:prstGeom>
          <a:ln w="666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/>
        </p:nvGrpSpPr>
        <p:grpSpPr>
          <a:xfrm>
            <a:off x="1920240" y="5120640"/>
            <a:ext cx="457200" cy="457200"/>
            <a:chOff x="7696200" y="2926080"/>
            <a:chExt cx="457200" cy="457200"/>
          </a:xfrm>
        </p:grpSpPr>
        <p:sp>
          <p:nvSpPr>
            <p:cNvPr id="4" name="Oval 3"/>
            <p:cNvSpPr/>
            <p:nvPr/>
          </p:nvSpPr>
          <p:spPr>
            <a:xfrm>
              <a:off x="7696200" y="2926080"/>
              <a:ext cx="457200" cy="457200"/>
            </a:xfrm>
            <a:prstGeom prst="ellipse">
              <a:avLst/>
            </a:prstGeom>
            <a:noFill/>
            <a:ln w="44450"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9" name="Straight Connector 8"/>
            <p:cNvCxnSpPr>
              <a:stCxn id="4" idx="1"/>
              <a:endCxn id="4" idx="5"/>
            </p:cNvCxnSpPr>
            <p:nvPr/>
          </p:nvCxnSpPr>
          <p:spPr>
            <a:xfrm>
              <a:off x="7763155" y="2993035"/>
              <a:ext cx="323290" cy="323290"/>
            </a:xfrm>
            <a:prstGeom prst="line">
              <a:avLst/>
            </a:prstGeom>
            <a:ln w="4445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Group 60"/>
          <p:cNvGrpSpPr/>
          <p:nvPr/>
        </p:nvGrpSpPr>
        <p:grpSpPr>
          <a:xfrm>
            <a:off x="2286000" y="2926080"/>
            <a:ext cx="914400" cy="2098983"/>
            <a:chOff x="731520" y="2926080"/>
            <a:chExt cx="914400" cy="2098983"/>
          </a:xfrm>
        </p:grpSpPr>
        <p:sp>
          <p:nvSpPr>
            <p:cNvPr id="62" name="Rounded Rectangle 61"/>
            <p:cNvSpPr/>
            <p:nvPr/>
          </p:nvSpPr>
          <p:spPr>
            <a:xfrm>
              <a:off x="731520" y="292608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63" name="Rounded Rectangle 62"/>
            <p:cNvSpPr/>
            <p:nvPr/>
          </p:nvSpPr>
          <p:spPr>
            <a:xfrm>
              <a:off x="731520" y="3749040"/>
              <a:ext cx="914400" cy="453063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add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67" name="Rounded Rectangle 66"/>
            <p:cNvSpPr/>
            <p:nvPr/>
          </p:nvSpPr>
          <p:spPr>
            <a:xfrm>
              <a:off x="731520" y="4572000"/>
              <a:ext cx="914400" cy="453063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store</a:t>
              </a:r>
              <a:r>
                <a:rPr lang="en-US" sz="20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-1</a:t>
              </a:r>
              <a:endParaRPr lang="en-US" sz="20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743200" y="6126480"/>
            <a:ext cx="4572000" cy="457200"/>
            <a:chOff x="2743200" y="6126480"/>
            <a:chExt cx="4572000" cy="457200"/>
          </a:xfrm>
        </p:grpSpPr>
        <p:sp>
          <p:nvSpPr>
            <p:cNvPr id="71" name="Rectangle 70"/>
            <p:cNvSpPr/>
            <p:nvPr/>
          </p:nvSpPr>
          <p:spPr>
            <a:xfrm>
              <a:off x="3657600" y="6126480"/>
              <a:ext cx="914400" cy="457200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2743200" y="6126480"/>
              <a:ext cx="4572000" cy="457200"/>
              <a:chOff x="2743200" y="5486400"/>
              <a:chExt cx="4572000" cy="457200"/>
            </a:xfrm>
          </p:grpSpPr>
          <p:grpSp>
            <p:nvGrpSpPr>
              <p:cNvPr id="79" name="Group 78"/>
              <p:cNvGrpSpPr/>
              <p:nvPr/>
            </p:nvGrpSpPr>
            <p:grpSpPr>
              <a:xfrm>
                <a:off x="4572000" y="5486400"/>
                <a:ext cx="914400" cy="457200"/>
                <a:chOff x="4686665" y="5086350"/>
                <a:chExt cx="914400" cy="457200"/>
              </a:xfrm>
            </p:grpSpPr>
            <p:sp>
              <p:nvSpPr>
                <p:cNvPr id="88" name="Rounded Rectangle 87"/>
                <p:cNvSpPr/>
                <p:nvPr/>
              </p:nvSpPr>
              <p:spPr>
                <a:xfrm>
                  <a:off x="4686665" y="5086350"/>
                  <a:ext cx="914400" cy="457200"/>
                </a:xfrm>
                <a:prstGeom prst="roundRect">
                  <a:avLst/>
                </a:prstGeom>
                <a:solidFill>
                  <a:srgbClr val="FFC000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  <p:cxnSp>
              <p:nvCxnSpPr>
                <p:cNvPr id="89" name="Straight Connector 88"/>
                <p:cNvCxnSpPr/>
                <p:nvPr/>
              </p:nvCxnSpPr>
              <p:spPr>
                <a:xfrm>
                  <a:off x="4686665" y="5086350"/>
                  <a:ext cx="914400" cy="45720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/>
                <p:cNvCxnSpPr/>
                <p:nvPr/>
              </p:nvCxnSpPr>
              <p:spPr>
                <a:xfrm flipH="1">
                  <a:off x="4686665" y="5086350"/>
                  <a:ext cx="914400" cy="45720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0" name="Group 79"/>
              <p:cNvGrpSpPr/>
              <p:nvPr/>
            </p:nvGrpSpPr>
            <p:grpSpPr>
              <a:xfrm>
                <a:off x="5486400" y="5486400"/>
                <a:ext cx="914400" cy="457200"/>
                <a:chOff x="4686665" y="5086350"/>
                <a:chExt cx="914400" cy="457200"/>
              </a:xfrm>
            </p:grpSpPr>
            <p:sp>
              <p:nvSpPr>
                <p:cNvPr id="85" name="Rounded Rectangle 84"/>
                <p:cNvSpPr/>
                <p:nvPr/>
              </p:nvSpPr>
              <p:spPr>
                <a:xfrm>
                  <a:off x="4686665" y="5086350"/>
                  <a:ext cx="914400" cy="457200"/>
                </a:xfrm>
                <a:prstGeom prst="roundRect">
                  <a:avLst/>
                </a:prstGeom>
                <a:solidFill>
                  <a:srgbClr val="FFC000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  <p:cxnSp>
              <p:nvCxnSpPr>
                <p:cNvPr id="86" name="Straight Connector 85"/>
                <p:cNvCxnSpPr/>
                <p:nvPr/>
              </p:nvCxnSpPr>
              <p:spPr>
                <a:xfrm>
                  <a:off x="4686665" y="5086350"/>
                  <a:ext cx="914400" cy="45720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/>
                <p:cNvCxnSpPr/>
                <p:nvPr/>
              </p:nvCxnSpPr>
              <p:spPr>
                <a:xfrm flipH="1">
                  <a:off x="4686665" y="5086350"/>
                  <a:ext cx="914400" cy="45720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1" name="Group 80"/>
              <p:cNvGrpSpPr/>
              <p:nvPr/>
            </p:nvGrpSpPr>
            <p:grpSpPr>
              <a:xfrm>
                <a:off x="6400800" y="5486400"/>
                <a:ext cx="914400" cy="457200"/>
                <a:chOff x="4686665" y="5086350"/>
                <a:chExt cx="914400" cy="457200"/>
              </a:xfrm>
            </p:grpSpPr>
            <p:sp>
              <p:nvSpPr>
                <p:cNvPr id="82" name="Rounded Rectangle 81"/>
                <p:cNvSpPr/>
                <p:nvPr/>
              </p:nvSpPr>
              <p:spPr>
                <a:xfrm>
                  <a:off x="4686665" y="5086350"/>
                  <a:ext cx="914400" cy="457200"/>
                </a:xfrm>
                <a:prstGeom prst="roundRect">
                  <a:avLst/>
                </a:prstGeom>
                <a:solidFill>
                  <a:srgbClr val="FFC000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  <p:cxnSp>
              <p:nvCxnSpPr>
                <p:cNvPr id="83" name="Straight Connector 82"/>
                <p:cNvCxnSpPr/>
                <p:nvPr/>
              </p:nvCxnSpPr>
              <p:spPr>
                <a:xfrm>
                  <a:off x="4686665" y="5086350"/>
                  <a:ext cx="914400" cy="45720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/>
                <p:cNvCxnSpPr/>
                <p:nvPr/>
              </p:nvCxnSpPr>
              <p:spPr>
                <a:xfrm flipH="1">
                  <a:off x="4686665" y="5086350"/>
                  <a:ext cx="914400" cy="45720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91" name="Rounded Rectangle 90"/>
              <p:cNvSpPr/>
              <p:nvPr/>
            </p:nvSpPr>
            <p:spPr>
              <a:xfrm>
                <a:off x="2743200" y="5486400"/>
                <a:ext cx="914400" cy="453063"/>
              </a:xfrm>
              <a:prstGeom prst="roundRect">
                <a:avLst/>
              </a:prstGeom>
              <a:solidFill>
                <a:srgbClr val="C0504D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load</a:t>
                </a:r>
                <a:r>
                  <a:rPr lang="en-US" sz="2400" baseline="-25000" dirty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grpSp>
            <p:nvGrpSpPr>
              <p:cNvPr id="92" name="Group 91"/>
              <p:cNvGrpSpPr/>
              <p:nvPr/>
            </p:nvGrpSpPr>
            <p:grpSpPr>
              <a:xfrm>
                <a:off x="3657600" y="5486400"/>
                <a:ext cx="914400" cy="457200"/>
                <a:chOff x="7953375" y="5093970"/>
                <a:chExt cx="914400" cy="457200"/>
              </a:xfrm>
            </p:grpSpPr>
            <p:cxnSp>
              <p:nvCxnSpPr>
                <p:cNvPr id="94" name="Straight Connector 93"/>
                <p:cNvCxnSpPr/>
                <p:nvPr/>
              </p:nvCxnSpPr>
              <p:spPr>
                <a:xfrm>
                  <a:off x="7953375" y="5093970"/>
                  <a:ext cx="914400" cy="45720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" name="Straight Connector 94"/>
                <p:cNvCxnSpPr/>
                <p:nvPr/>
              </p:nvCxnSpPr>
              <p:spPr>
                <a:xfrm flipH="1">
                  <a:off x="7953375" y="5093970"/>
                  <a:ext cx="914400" cy="45720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96" name="Rounded Rectangle 95"/>
          <p:cNvSpPr/>
          <p:nvPr/>
        </p:nvSpPr>
        <p:spPr>
          <a:xfrm>
            <a:off x="2286000" y="29260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97" name="Rounded Rectangle 96"/>
          <p:cNvSpPr/>
          <p:nvPr/>
        </p:nvSpPr>
        <p:spPr>
          <a:xfrm>
            <a:off x="2286000" y="37490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98" name="Rounded Rectangle 97"/>
          <p:cNvSpPr/>
          <p:nvPr/>
        </p:nvSpPr>
        <p:spPr>
          <a:xfrm>
            <a:off x="2743200" y="61264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cxnSp>
        <p:nvCxnSpPr>
          <p:cNvPr id="6" name="Straight Arrow Connector 5"/>
          <p:cNvCxnSpPr>
            <a:stCxn id="91" idx="0"/>
          </p:cNvCxnSpPr>
          <p:nvPr/>
        </p:nvCxnSpPr>
        <p:spPr>
          <a:xfrm flipH="1" flipV="1">
            <a:off x="2743200" y="4206240"/>
            <a:ext cx="457200" cy="192024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9" name="Group 98"/>
          <p:cNvGrpSpPr/>
          <p:nvPr/>
        </p:nvGrpSpPr>
        <p:grpSpPr>
          <a:xfrm>
            <a:off x="3657600" y="6122343"/>
            <a:ext cx="914400" cy="457200"/>
            <a:chOff x="7953375" y="5093970"/>
            <a:chExt cx="914400" cy="457200"/>
          </a:xfrm>
        </p:grpSpPr>
        <p:sp>
          <p:nvSpPr>
            <p:cNvPr id="100" name="Rectangle 99"/>
            <p:cNvSpPr/>
            <p:nvPr/>
          </p:nvSpPr>
          <p:spPr>
            <a:xfrm>
              <a:off x="7953375" y="5093970"/>
              <a:ext cx="914400" cy="457200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101" name="Straight Connector 100"/>
            <p:cNvCxnSpPr/>
            <p:nvPr/>
          </p:nvCxnSpPr>
          <p:spPr>
            <a:xfrm>
              <a:off x="7953375" y="5093970"/>
              <a:ext cx="914400" cy="457200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flipH="1">
              <a:off x="7953375" y="5093970"/>
              <a:ext cx="914400" cy="457200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3127617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0" dur="2000" fill="hold"/>
                                        <p:tgtEl>
                                          <p:spTgt spid="98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1818E-6 0.0002 L -0.04545 -0.27921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73" y="-13971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4" dur="2000" fill="hold"/>
                                        <p:tgtEl>
                                          <p:spTgt spid="99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3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9.09091E-7 0.00041 L -0.13352 -0.16626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676" y="-8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79085E-6 L 0.18277 0.00122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38" y="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"/>
                            </p:stCondLst>
                            <p:childTnLst>
                              <p:par>
                                <p:cTn id="4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2727E-6 -5.22876E-7 L 0.04545 0.41422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73" y="20711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47 0.00061 L 0.13636 0.30616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34" y="15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96" grpId="0" animBg="1"/>
      <p:bldP spid="96" grpId="1" animBg="1"/>
      <p:bldP spid="97" grpId="0" animBg="1"/>
      <p:bldP spid="97" grpId="1" animBg="1"/>
      <p:bldP spid="98" grpId="0" animBg="1"/>
      <p:bldP spid="98" grpId="1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Group 60"/>
          <p:cNvGrpSpPr/>
          <p:nvPr/>
        </p:nvGrpSpPr>
        <p:grpSpPr>
          <a:xfrm>
            <a:off x="2286000" y="2926080"/>
            <a:ext cx="914400" cy="2098983"/>
            <a:chOff x="731520" y="2926080"/>
            <a:chExt cx="914400" cy="2098983"/>
          </a:xfrm>
        </p:grpSpPr>
        <p:sp>
          <p:nvSpPr>
            <p:cNvPr id="62" name="Rounded Rectangle 61"/>
            <p:cNvSpPr/>
            <p:nvPr/>
          </p:nvSpPr>
          <p:spPr>
            <a:xfrm>
              <a:off x="731520" y="292608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63" name="Rounded Rectangle 62"/>
            <p:cNvSpPr/>
            <p:nvPr/>
          </p:nvSpPr>
          <p:spPr>
            <a:xfrm>
              <a:off x="731520" y="3749040"/>
              <a:ext cx="914400" cy="453063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add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67" name="Rounded Rectangle 66"/>
            <p:cNvSpPr/>
            <p:nvPr/>
          </p:nvSpPr>
          <p:spPr>
            <a:xfrm>
              <a:off x="731520" y="4572000"/>
              <a:ext cx="914400" cy="453063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store</a:t>
              </a:r>
              <a:r>
                <a:rPr lang="en-US" sz="20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-1</a:t>
              </a:r>
              <a:endParaRPr lang="en-US" sz="20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1371600" y="2926080"/>
            <a:ext cx="914400" cy="2098983"/>
            <a:chOff x="731520" y="2926080"/>
            <a:chExt cx="914400" cy="2098983"/>
          </a:xfrm>
        </p:grpSpPr>
        <p:sp>
          <p:nvSpPr>
            <p:cNvPr id="46" name="Rounded Rectangle 45"/>
            <p:cNvSpPr/>
            <p:nvPr/>
          </p:nvSpPr>
          <p:spPr>
            <a:xfrm>
              <a:off x="731520" y="292608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52" name="Rounded Rectangle 51"/>
            <p:cNvSpPr/>
            <p:nvPr/>
          </p:nvSpPr>
          <p:spPr>
            <a:xfrm>
              <a:off x="731520" y="3749040"/>
              <a:ext cx="914400" cy="453063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add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-1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53" name="Rounded Rectangle 52"/>
            <p:cNvSpPr/>
            <p:nvPr/>
          </p:nvSpPr>
          <p:spPr>
            <a:xfrm>
              <a:off x="731520" y="4572000"/>
              <a:ext cx="914400" cy="453063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store</a:t>
              </a:r>
              <a:r>
                <a:rPr lang="en-US" sz="20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-2</a:t>
              </a:r>
              <a:endParaRPr lang="en-US" sz="20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77" name="Rounded Rectangle 76"/>
          <p:cNvSpPr/>
          <p:nvPr/>
        </p:nvSpPr>
        <p:spPr>
          <a:xfrm>
            <a:off x="2531745" y="4118818"/>
            <a:ext cx="457200" cy="228600"/>
          </a:xfrm>
          <a:prstGeom prst="roundRect">
            <a:avLst/>
          </a:prstGeom>
          <a:solidFill>
            <a:srgbClr val="C0504D"/>
          </a:solidFill>
          <a:ln w="158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8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grpSp>
        <p:nvGrpSpPr>
          <p:cNvPr id="78" name="Group 77"/>
          <p:cNvGrpSpPr/>
          <p:nvPr/>
        </p:nvGrpSpPr>
        <p:grpSpPr>
          <a:xfrm>
            <a:off x="2514600" y="4937760"/>
            <a:ext cx="457200" cy="228600"/>
            <a:chOff x="7391400" y="5053685"/>
            <a:chExt cx="914400" cy="457200"/>
          </a:xfrm>
        </p:grpSpPr>
        <p:sp>
          <p:nvSpPr>
            <p:cNvPr id="79" name="Rounded Rectangle 78"/>
            <p:cNvSpPr/>
            <p:nvPr/>
          </p:nvSpPr>
          <p:spPr>
            <a:xfrm>
              <a:off x="7391400" y="5053685"/>
              <a:ext cx="914400" cy="457200"/>
            </a:xfrm>
            <a:prstGeom prst="roundRect">
              <a:avLst/>
            </a:prstGeom>
            <a:solidFill>
              <a:srgbClr val="FFC000"/>
            </a:solidFill>
            <a:ln w="15875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80" name="Straight Connector 79"/>
            <p:cNvCxnSpPr/>
            <p:nvPr/>
          </p:nvCxnSpPr>
          <p:spPr>
            <a:xfrm>
              <a:off x="7391400" y="5053685"/>
              <a:ext cx="914400" cy="457200"/>
            </a:xfrm>
            <a:prstGeom prst="line">
              <a:avLst/>
            </a:prstGeom>
            <a:ln w="158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flipH="1">
              <a:off x="7391400" y="5053685"/>
              <a:ext cx="914400" cy="457200"/>
            </a:xfrm>
            <a:prstGeom prst="line">
              <a:avLst/>
            </a:prstGeom>
            <a:ln w="158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2" name="Group 81"/>
          <p:cNvGrpSpPr/>
          <p:nvPr/>
        </p:nvGrpSpPr>
        <p:grpSpPr>
          <a:xfrm>
            <a:off x="1600200" y="4937760"/>
            <a:ext cx="457200" cy="228600"/>
            <a:chOff x="7391400" y="5053685"/>
            <a:chExt cx="914400" cy="457200"/>
          </a:xfrm>
        </p:grpSpPr>
        <p:sp>
          <p:nvSpPr>
            <p:cNvPr id="83" name="Rounded Rectangle 82"/>
            <p:cNvSpPr/>
            <p:nvPr/>
          </p:nvSpPr>
          <p:spPr>
            <a:xfrm>
              <a:off x="7391400" y="5053685"/>
              <a:ext cx="914400" cy="457200"/>
            </a:xfrm>
            <a:prstGeom prst="roundRect">
              <a:avLst/>
            </a:prstGeom>
            <a:solidFill>
              <a:srgbClr val="FFC000"/>
            </a:solidFill>
            <a:ln w="15875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84" name="Straight Connector 83"/>
            <p:cNvCxnSpPr/>
            <p:nvPr/>
          </p:nvCxnSpPr>
          <p:spPr>
            <a:xfrm>
              <a:off x="7391400" y="5053685"/>
              <a:ext cx="914400" cy="457200"/>
            </a:xfrm>
            <a:prstGeom prst="line">
              <a:avLst/>
            </a:prstGeom>
            <a:ln w="158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flipH="1">
              <a:off x="7391400" y="5053685"/>
              <a:ext cx="914400" cy="457200"/>
            </a:xfrm>
            <a:prstGeom prst="line">
              <a:avLst/>
            </a:prstGeom>
            <a:ln w="158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6" name="Group 85"/>
          <p:cNvGrpSpPr/>
          <p:nvPr/>
        </p:nvGrpSpPr>
        <p:grpSpPr>
          <a:xfrm>
            <a:off x="1587842" y="4118818"/>
            <a:ext cx="457200" cy="228600"/>
            <a:chOff x="7391400" y="5053685"/>
            <a:chExt cx="914400" cy="457200"/>
          </a:xfrm>
        </p:grpSpPr>
        <p:sp>
          <p:nvSpPr>
            <p:cNvPr id="87" name="Rounded Rectangle 86"/>
            <p:cNvSpPr/>
            <p:nvPr/>
          </p:nvSpPr>
          <p:spPr>
            <a:xfrm>
              <a:off x="7391400" y="5053685"/>
              <a:ext cx="914400" cy="457200"/>
            </a:xfrm>
            <a:prstGeom prst="roundRect">
              <a:avLst/>
            </a:prstGeom>
            <a:solidFill>
              <a:srgbClr val="FFC000"/>
            </a:solidFill>
            <a:ln w="15875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92" name="Straight Connector 91"/>
            <p:cNvCxnSpPr/>
            <p:nvPr/>
          </p:nvCxnSpPr>
          <p:spPr>
            <a:xfrm>
              <a:off x="7391400" y="5053685"/>
              <a:ext cx="914400" cy="457200"/>
            </a:xfrm>
            <a:prstGeom prst="line">
              <a:avLst/>
            </a:prstGeom>
            <a:ln w="158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 flipH="1">
              <a:off x="7391400" y="5053685"/>
              <a:ext cx="914400" cy="457200"/>
            </a:xfrm>
            <a:prstGeom prst="line">
              <a:avLst/>
            </a:prstGeom>
            <a:ln w="158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730138" y="731520"/>
            <a:ext cx="5139548" cy="567335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An example – using </a:t>
            </a:r>
            <a:r>
              <a:rPr lang="en-US" sz="2800" b="1" dirty="0" err="1" smtClean="0">
                <a:solidFill>
                  <a:srgbClr val="00FF00"/>
                </a:solidFill>
                <a:latin typeface="Consolas" panose="020B0609020204030204" pitchFamily="49" charset="0"/>
                <a:ea typeface="Tahoma" pitchFamily="2"/>
                <a:cs typeface="Consolas" panose="020B0609020204030204" pitchFamily="49" charset="0"/>
              </a:rPr>
              <a:t>Nones</a:t>
            </a:r>
            <a:endParaRPr lang="en-US" sz="2800" b="1" i="0" u="none" strike="noStrike" dirty="0">
              <a:ln>
                <a:noFill/>
              </a:ln>
              <a:solidFill>
                <a:srgbClr val="00FF00"/>
              </a:solidFill>
              <a:latin typeface="Consolas" panose="020B0609020204030204" pitchFamily="49" charset="0"/>
              <a:ea typeface="Tahoma" pitchFamily="2"/>
              <a:cs typeface="Consolas" panose="020B0609020204030204" pitchFamily="49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0627" y="1615171"/>
            <a:ext cx="65" cy="145480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554480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26080" y="2011680"/>
            <a:ext cx="39934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0;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N; ++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]+3;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743200" y="6675120"/>
            <a:ext cx="45720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angle 74"/>
          <p:cNvSpPr/>
          <p:nvPr/>
        </p:nvSpPr>
        <p:spPr>
          <a:xfrm>
            <a:off x="1280160" y="2800351"/>
            <a:ext cx="2019752" cy="2481934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2743200" y="6126480"/>
            <a:ext cx="4572000" cy="457200"/>
            <a:chOff x="2743200" y="6126480"/>
            <a:chExt cx="4572000" cy="457200"/>
          </a:xfrm>
        </p:grpSpPr>
        <p:sp>
          <p:nvSpPr>
            <p:cNvPr id="71" name="Rectangle 70"/>
            <p:cNvSpPr/>
            <p:nvPr/>
          </p:nvSpPr>
          <p:spPr>
            <a:xfrm>
              <a:off x="5486400" y="6126480"/>
              <a:ext cx="914400" cy="457200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88" name="Rounded Rectangle 87"/>
            <p:cNvSpPr/>
            <p:nvPr/>
          </p:nvSpPr>
          <p:spPr>
            <a:xfrm>
              <a:off x="6400800" y="6126480"/>
              <a:ext cx="914400" cy="457200"/>
            </a:xfrm>
            <a:prstGeom prst="roundRect">
              <a:avLst/>
            </a:prstGeom>
            <a:solidFill>
              <a:srgbClr val="FFC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89" name="Straight Connector 88"/>
            <p:cNvCxnSpPr/>
            <p:nvPr/>
          </p:nvCxnSpPr>
          <p:spPr>
            <a:xfrm>
              <a:off x="6400800" y="6126480"/>
              <a:ext cx="914400" cy="457200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flipH="1">
              <a:off x="6400800" y="6126480"/>
              <a:ext cx="914400" cy="457200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Rounded Rectangle 90"/>
            <p:cNvSpPr/>
            <p:nvPr/>
          </p:nvSpPr>
          <p:spPr>
            <a:xfrm>
              <a:off x="4572000" y="612648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cxnSp>
          <p:nvCxnSpPr>
            <p:cNvPr id="94" name="Straight Connector 93"/>
            <p:cNvCxnSpPr/>
            <p:nvPr/>
          </p:nvCxnSpPr>
          <p:spPr>
            <a:xfrm>
              <a:off x="5486400" y="6126480"/>
              <a:ext cx="914400" cy="457200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 flipH="1">
              <a:off x="5486400" y="6126480"/>
              <a:ext cx="914400" cy="457200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Rounded Rectangle 95"/>
            <p:cNvSpPr/>
            <p:nvPr/>
          </p:nvSpPr>
          <p:spPr>
            <a:xfrm>
              <a:off x="2743200" y="612648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97" name="Rounded Rectangle 96"/>
            <p:cNvSpPr/>
            <p:nvPr/>
          </p:nvSpPr>
          <p:spPr>
            <a:xfrm>
              <a:off x="3657600" y="6126480"/>
              <a:ext cx="914400" cy="453063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add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</p:grpSp>
      <p:cxnSp>
        <p:nvCxnSpPr>
          <p:cNvPr id="49" name="Straight Arrow Connector 48"/>
          <p:cNvCxnSpPr/>
          <p:nvPr/>
        </p:nvCxnSpPr>
        <p:spPr>
          <a:xfrm flipH="1">
            <a:off x="2560320" y="5029200"/>
            <a:ext cx="640080" cy="640080"/>
          </a:xfrm>
          <a:prstGeom prst="straightConnector1">
            <a:avLst/>
          </a:prstGeom>
          <a:ln w="666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1188720" y="5486400"/>
            <a:ext cx="13933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to memory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663440" y="3291840"/>
            <a:ext cx="40222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 prologue code required -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303520" y="3931920"/>
            <a:ext cx="40290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steady-state loop body </a:t>
            </a:r>
            <a:r>
              <a:rPr lang="en-US" sz="2400" i="1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is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the prologue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7318057" y="6122343"/>
            <a:ext cx="1828800" cy="457200"/>
            <a:chOff x="7318057" y="6122343"/>
            <a:chExt cx="1828800" cy="457200"/>
          </a:xfrm>
        </p:grpSpPr>
        <p:grpSp>
          <p:nvGrpSpPr>
            <p:cNvPr id="99" name="Group 98"/>
            <p:cNvGrpSpPr/>
            <p:nvPr/>
          </p:nvGrpSpPr>
          <p:grpSpPr>
            <a:xfrm>
              <a:off x="7318057" y="6122343"/>
              <a:ext cx="914400" cy="457200"/>
              <a:chOff x="7953375" y="5093970"/>
              <a:chExt cx="914400" cy="457200"/>
            </a:xfrm>
          </p:grpSpPr>
          <p:sp>
            <p:nvSpPr>
              <p:cNvPr id="100" name="Rectangle 99"/>
              <p:cNvSpPr/>
              <p:nvPr/>
            </p:nvSpPr>
            <p:spPr>
              <a:xfrm>
                <a:off x="7953375" y="5093970"/>
                <a:ext cx="914400" cy="457200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101" name="Straight Connector 100"/>
              <p:cNvCxnSpPr/>
              <p:nvPr/>
            </p:nvCxnSpPr>
            <p:spPr>
              <a:xfrm>
                <a:off x="7953375" y="5093970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/>
              <p:nvPr/>
            </p:nvCxnSpPr>
            <p:spPr>
              <a:xfrm flipH="1">
                <a:off x="7953375" y="5093970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5" name="Group 54"/>
            <p:cNvGrpSpPr/>
            <p:nvPr/>
          </p:nvGrpSpPr>
          <p:grpSpPr>
            <a:xfrm>
              <a:off x="8232457" y="6122343"/>
              <a:ext cx="914400" cy="457200"/>
              <a:chOff x="7953375" y="5093970"/>
              <a:chExt cx="914400" cy="457200"/>
            </a:xfrm>
          </p:grpSpPr>
          <p:sp>
            <p:nvSpPr>
              <p:cNvPr id="56" name="Rectangle 55"/>
              <p:cNvSpPr/>
              <p:nvPr/>
            </p:nvSpPr>
            <p:spPr>
              <a:xfrm>
                <a:off x="7953375" y="5093970"/>
                <a:ext cx="914400" cy="457200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57" name="Straight Connector 56"/>
              <p:cNvCxnSpPr/>
              <p:nvPr/>
            </p:nvCxnSpPr>
            <p:spPr>
              <a:xfrm>
                <a:off x="7953375" y="5093970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flipH="1">
                <a:off x="7953375" y="5093970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4" name="Group 63"/>
          <p:cNvGrpSpPr/>
          <p:nvPr/>
        </p:nvGrpSpPr>
        <p:grpSpPr>
          <a:xfrm>
            <a:off x="3200400" y="2926080"/>
            <a:ext cx="914400" cy="2098983"/>
            <a:chOff x="731520" y="2926080"/>
            <a:chExt cx="914400" cy="2098983"/>
          </a:xfrm>
        </p:grpSpPr>
        <p:sp>
          <p:nvSpPr>
            <p:cNvPr id="65" name="Rounded Rectangle 64"/>
            <p:cNvSpPr/>
            <p:nvPr/>
          </p:nvSpPr>
          <p:spPr>
            <a:xfrm>
              <a:off x="731520" y="292608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2</a:t>
              </a:r>
            </a:p>
          </p:txBody>
        </p:sp>
        <p:sp>
          <p:nvSpPr>
            <p:cNvPr id="66" name="Rounded Rectangle 65"/>
            <p:cNvSpPr/>
            <p:nvPr/>
          </p:nvSpPr>
          <p:spPr>
            <a:xfrm>
              <a:off x="731520" y="3749040"/>
              <a:ext cx="914400" cy="453063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add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8" name="Rounded Rectangle 67"/>
            <p:cNvSpPr/>
            <p:nvPr/>
          </p:nvSpPr>
          <p:spPr>
            <a:xfrm>
              <a:off x="731520" y="4572000"/>
              <a:ext cx="914400" cy="453063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6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store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</p:grpSp>
      <p:cxnSp>
        <p:nvCxnSpPr>
          <p:cNvPr id="6" name="Straight Arrow Connector 5"/>
          <p:cNvCxnSpPr>
            <a:stCxn id="97" idx="0"/>
            <a:endCxn id="68" idx="2"/>
          </p:cNvCxnSpPr>
          <p:nvPr/>
        </p:nvCxnSpPr>
        <p:spPr>
          <a:xfrm flipH="1" flipV="1">
            <a:off x="3657600" y="5025063"/>
            <a:ext cx="457200" cy="110141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96" idx="0"/>
            <a:endCxn id="66" idx="2"/>
          </p:cNvCxnSpPr>
          <p:nvPr/>
        </p:nvCxnSpPr>
        <p:spPr>
          <a:xfrm flipV="1">
            <a:off x="3200400" y="4202103"/>
            <a:ext cx="457200" cy="192437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ounded Rectangle 69"/>
          <p:cNvSpPr/>
          <p:nvPr/>
        </p:nvSpPr>
        <p:spPr>
          <a:xfrm>
            <a:off x="2743200" y="61264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72" name="Rounded Rectangle 71"/>
          <p:cNvSpPr/>
          <p:nvPr/>
        </p:nvSpPr>
        <p:spPr>
          <a:xfrm>
            <a:off x="3657600" y="612648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73" name="Rounded Rectangle 72"/>
          <p:cNvSpPr/>
          <p:nvPr/>
        </p:nvSpPr>
        <p:spPr>
          <a:xfrm>
            <a:off x="3200400" y="29260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74" name="Rounded Rectangle 73"/>
          <p:cNvSpPr/>
          <p:nvPr/>
        </p:nvSpPr>
        <p:spPr>
          <a:xfrm>
            <a:off x="3200400" y="374904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058420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5" dur="2000" fill="hold"/>
                                        <p:tgtEl>
                                          <p:spTgt spid="70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1818E-6 -1.96078E-6 L 0.04546 -0.27818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73" y="-13909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9" dur="2000" fill="hold"/>
                                        <p:tgtEl>
                                          <p:spTgt spid="72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3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9.09091E-7 -1.96078E-6 L -0.04545 -0.17157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73" y="-85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4545E-6 3.79085E-6 L 0.17993 3.79085E-6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9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89 2.7451E-6 L -0.04545 0.4117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78" y="20588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3 0.00081 L 0.04545 0.3059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4" y="152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1" grpId="0"/>
      <p:bldP spid="51" grpId="1"/>
      <p:bldP spid="54" grpId="0"/>
      <p:bldP spid="70" grpId="0" animBg="1"/>
      <p:bldP spid="70" grpId="1" animBg="1"/>
      <p:bldP spid="72" grpId="0" animBg="1"/>
      <p:bldP spid="72" grpId="1" animBg="1"/>
      <p:bldP spid="73" grpId="0" animBg="1"/>
      <p:bldP spid="73" grpId="1" animBg="1"/>
      <p:bldP spid="74" grpId="0" animBg="1"/>
      <p:bldP spid="74" grpId="1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5154553" cy="58022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Pipelining in-flight values</a:t>
            </a:r>
            <a:endParaRPr lang="en-US" sz="2800" b="1" i="0" u="none" strike="noStrike" dirty="0">
              <a:ln>
                <a:noFill/>
              </a:ln>
              <a:solidFill>
                <a:srgbClr val="00FF00"/>
              </a:solidFill>
              <a:latin typeface="Consolas" panose="020B0609020204030204" pitchFamily="49" charset="0"/>
              <a:ea typeface="Tahoma" pitchFamily="2"/>
              <a:cs typeface="Consolas" panose="020B0609020204030204" pitchFamily="49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0627" y="1615171"/>
            <a:ext cx="65" cy="145480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554480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26080" y="2011680"/>
            <a:ext cx="39934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0;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N; ++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3;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61449" y="2267426"/>
            <a:ext cx="3642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53935" y="2305050"/>
            <a:ext cx="3818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</a:p>
        </p:txBody>
      </p:sp>
      <p:sp>
        <p:nvSpPr>
          <p:cNvPr id="13" name="Oval 12"/>
          <p:cNvSpPr/>
          <p:nvPr/>
        </p:nvSpPr>
        <p:spPr>
          <a:xfrm>
            <a:off x="5303520" y="2331720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212080" y="1554480"/>
            <a:ext cx="40446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Assume multiply take three cycles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flipH="1" flipV="1">
            <a:off x="3733800" y="3476625"/>
            <a:ext cx="655320" cy="455296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389120" y="3749040"/>
            <a:ext cx="28167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must wait for </a:t>
            </a:r>
            <a:r>
              <a:rPr lang="en-US" sz="2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mul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result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1371600" y="29260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2286000" y="2926080"/>
            <a:ext cx="914400" cy="453063"/>
          </a:xfrm>
          <a:prstGeom prst="roundRect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mul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3200400" y="2926080"/>
            <a:ext cx="914400" cy="453063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noop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5029200" y="2926080"/>
            <a:ext cx="914400" cy="453063"/>
          </a:xfrm>
          <a:prstGeom prst="round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4754880"/>
            <a:ext cx="63498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All example operations executed in one cycle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94560" y="5486400"/>
            <a:ext cx="56621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What about operations that take longer?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4114800" y="2926080"/>
            <a:ext cx="914400" cy="453063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noop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56" name="Straight Arrow Connector 55"/>
          <p:cNvCxnSpPr/>
          <p:nvPr/>
        </p:nvCxnSpPr>
        <p:spPr>
          <a:xfrm flipV="1">
            <a:off x="4389120" y="3476625"/>
            <a:ext cx="182880" cy="455296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203785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1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2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0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000"/>
                            </p:stCondLst>
                            <p:childTnLst>
                              <p:par>
                                <p:cTn id="6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500"/>
                            </p:stCondLst>
                            <p:childTnLst>
                              <p:par>
                                <p:cTn id="7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3" grpId="0" animBg="1"/>
      <p:bldP spid="13" grpId="1" animBg="1"/>
      <p:bldP spid="16" grpId="0"/>
      <p:bldP spid="27" grpId="0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4" grpId="0"/>
      <p:bldP spid="4" grpId="1"/>
      <p:bldP spid="5" grpId="0"/>
      <p:bldP spid="55" grpId="0" animBg="1"/>
      <p:bldP spid="55" grpId="1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5154553" cy="58022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lvl="0" hangingPunct="0"/>
            <a:r>
              <a:rPr lang="en-US" sz="32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Pipelining in-flight values</a:t>
            </a:r>
            <a:endParaRPr lang="en-US" sz="2800" b="1" dirty="0">
              <a:solidFill>
                <a:srgbClr val="00FF00"/>
              </a:solidFill>
              <a:latin typeface="Consolas" panose="020B0609020204030204" pitchFamily="49" charset="0"/>
              <a:ea typeface="Tahoma" pitchFamily="2"/>
              <a:cs typeface="Consolas" panose="020B0609020204030204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554480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26080" y="2011680"/>
            <a:ext cx="39934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0;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N; ++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</a:t>
            </a:r>
            <a:r>
              <a:rPr lang="en-US" sz="2000" b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3;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743200" y="6766560"/>
            <a:ext cx="45720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 flipH="1">
            <a:off x="914400" y="5029200"/>
            <a:ext cx="640080" cy="640080"/>
          </a:xfrm>
          <a:prstGeom prst="straightConnector1">
            <a:avLst/>
          </a:prstGeom>
          <a:ln w="666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1" name="Group 80"/>
          <p:cNvGrpSpPr/>
          <p:nvPr/>
        </p:nvGrpSpPr>
        <p:grpSpPr>
          <a:xfrm>
            <a:off x="1005840" y="5120640"/>
            <a:ext cx="457200" cy="457200"/>
            <a:chOff x="7696200" y="2926080"/>
            <a:chExt cx="457200" cy="457200"/>
          </a:xfrm>
        </p:grpSpPr>
        <p:sp>
          <p:nvSpPr>
            <p:cNvPr id="82" name="Oval 81"/>
            <p:cNvSpPr/>
            <p:nvPr/>
          </p:nvSpPr>
          <p:spPr>
            <a:xfrm>
              <a:off x="7696200" y="2926080"/>
              <a:ext cx="457200" cy="457200"/>
            </a:xfrm>
            <a:prstGeom prst="ellipse">
              <a:avLst/>
            </a:prstGeom>
            <a:noFill/>
            <a:ln w="44450"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83" name="Straight Connector 82"/>
            <p:cNvCxnSpPr>
              <a:stCxn id="82" idx="1"/>
              <a:endCxn id="82" idx="5"/>
            </p:cNvCxnSpPr>
            <p:nvPr/>
          </p:nvCxnSpPr>
          <p:spPr>
            <a:xfrm>
              <a:off x="7763155" y="2993035"/>
              <a:ext cx="323290" cy="323290"/>
            </a:xfrm>
            <a:prstGeom prst="line">
              <a:avLst/>
            </a:prstGeom>
            <a:ln w="4445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Box 3"/>
          <p:cNvSpPr txBox="1"/>
          <p:nvPr/>
        </p:nvSpPr>
        <p:spPr>
          <a:xfrm>
            <a:off x="4389120" y="3931920"/>
            <a:ext cx="41056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Will the previous code work?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371600" y="2926080"/>
            <a:ext cx="914400" cy="2098983"/>
            <a:chOff x="1371600" y="2926080"/>
            <a:chExt cx="914400" cy="2098983"/>
          </a:xfrm>
        </p:grpSpPr>
        <p:sp>
          <p:nvSpPr>
            <p:cNvPr id="38" name="Rounded Rectangle 37"/>
            <p:cNvSpPr/>
            <p:nvPr/>
          </p:nvSpPr>
          <p:spPr>
            <a:xfrm>
              <a:off x="1371600" y="292608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1371600" y="3749040"/>
              <a:ext cx="914400" cy="453063"/>
            </a:xfrm>
            <a:prstGeom prst="round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mul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-1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1371600" y="4572000"/>
              <a:ext cx="914400" cy="453063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store</a:t>
              </a:r>
              <a:r>
                <a:rPr lang="en-US" sz="20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-4</a:t>
              </a:r>
              <a:endParaRPr lang="en-US" sz="20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2743200" y="6217920"/>
            <a:ext cx="2743200" cy="457200"/>
            <a:chOff x="2743200" y="6217920"/>
            <a:chExt cx="2743200" cy="457200"/>
          </a:xfrm>
        </p:grpSpPr>
        <p:grpSp>
          <p:nvGrpSpPr>
            <p:cNvPr id="55" name="Group 54"/>
            <p:cNvGrpSpPr/>
            <p:nvPr/>
          </p:nvGrpSpPr>
          <p:grpSpPr>
            <a:xfrm>
              <a:off x="2743200" y="6217920"/>
              <a:ext cx="914400" cy="457200"/>
              <a:chOff x="7743825" y="4567863"/>
              <a:chExt cx="914400" cy="457200"/>
            </a:xfrm>
          </p:grpSpPr>
          <p:sp>
            <p:nvSpPr>
              <p:cNvPr id="56" name="Rounded Rectangle 55"/>
              <p:cNvSpPr/>
              <p:nvPr/>
            </p:nvSpPr>
            <p:spPr>
              <a:xfrm>
                <a:off x="7743825" y="4567863"/>
                <a:ext cx="914400" cy="457200"/>
              </a:xfrm>
              <a:prstGeom prst="roundRect">
                <a:avLst/>
              </a:prstGeom>
              <a:solidFill>
                <a:srgbClr val="FFC0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58" name="Straight Connector 57"/>
              <p:cNvCxnSpPr/>
              <p:nvPr/>
            </p:nvCxnSpPr>
            <p:spPr>
              <a:xfrm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 flipH="1"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7" name="Group 66"/>
            <p:cNvGrpSpPr/>
            <p:nvPr/>
          </p:nvGrpSpPr>
          <p:grpSpPr>
            <a:xfrm>
              <a:off x="4572000" y="6217920"/>
              <a:ext cx="914400" cy="457200"/>
              <a:chOff x="7743825" y="4567863"/>
              <a:chExt cx="914400" cy="457200"/>
            </a:xfrm>
          </p:grpSpPr>
          <p:sp>
            <p:nvSpPr>
              <p:cNvPr id="68" name="Rounded Rectangle 67"/>
              <p:cNvSpPr/>
              <p:nvPr/>
            </p:nvSpPr>
            <p:spPr>
              <a:xfrm>
                <a:off x="7743825" y="4567863"/>
                <a:ext cx="914400" cy="457200"/>
              </a:xfrm>
              <a:prstGeom prst="roundRect">
                <a:avLst/>
              </a:prstGeom>
              <a:solidFill>
                <a:srgbClr val="FFC0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69" name="Straight Connector 68"/>
              <p:cNvCxnSpPr/>
              <p:nvPr/>
            </p:nvCxnSpPr>
            <p:spPr>
              <a:xfrm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 flipH="1"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1" name="Group 70"/>
            <p:cNvGrpSpPr/>
            <p:nvPr/>
          </p:nvGrpSpPr>
          <p:grpSpPr>
            <a:xfrm>
              <a:off x="3657600" y="6217920"/>
              <a:ext cx="914400" cy="457200"/>
              <a:chOff x="7743825" y="4567863"/>
              <a:chExt cx="914400" cy="457200"/>
            </a:xfrm>
          </p:grpSpPr>
          <p:sp>
            <p:nvSpPr>
              <p:cNvPr id="76" name="Rounded Rectangle 75"/>
              <p:cNvSpPr/>
              <p:nvPr/>
            </p:nvSpPr>
            <p:spPr>
              <a:xfrm>
                <a:off x="7743825" y="4567863"/>
                <a:ext cx="914400" cy="457200"/>
              </a:xfrm>
              <a:prstGeom prst="roundRect">
                <a:avLst/>
              </a:prstGeom>
              <a:solidFill>
                <a:srgbClr val="FFC0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77" name="Straight Connector 76"/>
              <p:cNvCxnSpPr/>
              <p:nvPr/>
            </p:nvCxnSpPr>
            <p:spPr>
              <a:xfrm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 flipH="1"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1" name="Group 90"/>
          <p:cNvGrpSpPr/>
          <p:nvPr/>
        </p:nvGrpSpPr>
        <p:grpSpPr>
          <a:xfrm>
            <a:off x="2743200" y="6217920"/>
            <a:ext cx="914400" cy="457200"/>
            <a:chOff x="7743825" y="4567863"/>
            <a:chExt cx="914400" cy="457200"/>
          </a:xfrm>
        </p:grpSpPr>
        <p:sp>
          <p:nvSpPr>
            <p:cNvPr id="92" name="Rounded Rectangle 91"/>
            <p:cNvSpPr/>
            <p:nvPr/>
          </p:nvSpPr>
          <p:spPr>
            <a:xfrm>
              <a:off x="7743825" y="4567863"/>
              <a:ext cx="914400" cy="457200"/>
            </a:xfrm>
            <a:prstGeom prst="roundRect">
              <a:avLst/>
            </a:prstGeom>
            <a:solidFill>
              <a:srgbClr val="FFC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93" name="Straight Connector 92"/>
            <p:cNvCxnSpPr/>
            <p:nvPr/>
          </p:nvCxnSpPr>
          <p:spPr>
            <a:xfrm>
              <a:off x="7743825" y="4567863"/>
              <a:ext cx="914400" cy="457200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 flipH="1">
              <a:off x="7743825" y="4567863"/>
              <a:ext cx="914400" cy="457200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5" name="Group 94"/>
          <p:cNvGrpSpPr/>
          <p:nvPr/>
        </p:nvGrpSpPr>
        <p:grpSpPr>
          <a:xfrm>
            <a:off x="3657600" y="6217920"/>
            <a:ext cx="914400" cy="457200"/>
            <a:chOff x="7743825" y="4567863"/>
            <a:chExt cx="914400" cy="457200"/>
          </a:xfrm>
        </p:grpSpPr>
        <p:sp>
          <p:nvSpPr>
            <p:cNvPr id="96" name="Rounded Rectangle 95"/>
            <p:cNvSpPr/>
            <p:nvPr/>
          </p:nvSpPr>
          <p:spPr>
            <a:xfrm>
              <a:off x="7743825" y="4567863"/>
              <a:ext cx="914400" cy="457200"/>
            </a:xfrm>
            <a:prstGeom prst="roundRect">
              <a:avLst/>
            </a:prstGeom>
            <a:solidFill>
              <a:srgbClr val="FFC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97" name="Straight Connector 96"/>
            <p:cNvCxnSpPr/>
            <p:nvPr/>
          </p:nvCxnSpPr>
          <p:spPr>
            <a:xfrm>
              <a:off x="7743825" y="4567863"/>
              <a:ext cx="914400" cy="457200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flipH="1">
              <a:off x="7743825" y="4567863"/>
              <a:ext cx="914400" cy="457200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" name="Straight Arrow Connector 4"/>
          <p:cNvCxnSpPr>
            <a:stCxn id="33" idx="0"/>
          </p:cNvCxnSpPr>
          <p:nvPr/>
        </p:nvCxnSpPr>
        <p:spPr>
          <a:xfrm flipH="1" flipV="1">
            <a:off x="1828800" y="4206240"/>
            <a:ext cx="1371600" cy="201168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endCxn id="43" idx="2"/>
          </p:cNvCxnSpPr>
          <p:nvPr/>
        </p:nvCxnSpPr>
        <p:spPr>
          <a:xfrm flipH="1" flipV="1">
            <a:off x="1828800" y="5025063"/>
            <a:ext cx="2286000" cy="1192858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ounded Rectangle 53"/>
          <p:cNvSpPr/>
          <p:nvPr/>
        </p:nvSpPr>
        <p:spPr>
          <a:xfrm>
            <a:off x="1371600" y="29260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29200" y="4658975"/>
            <a:ext cx="21868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 far so good</a:t>
            </a:r>
          </a:p>
        </p:txBody>
      </p:sp>
    </p:spTree>
    <p:extLst>
      <p:ext uri="{BB962C8B-B14F-4D97-AF65-F5344CB8AC3E}">
        <p14:creationId xmlns:p14="http://schemas.microsoft.com/office/powerpoint/2010/main" val="244903429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6" dur="2000" fill="hold"/>
                                        <p:tgtEl>
                                          <p:spTgt spid="91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1818E-6 -0.00082 L -0.13636 -0.28881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18" y="-14400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2" dur="2000" fill="hold"/>
                                        <p:tgtEl>
                                          <p:spTgt spid="9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9.09091E-7 -2.61438E-6 L -0.22822 -0.18137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11" y="-90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9.09091E-7 -3.23463E-6 L 0.09044 -0.00041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14" y="-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1818E-6 -0.00347 L 0.13636 0.423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18" y="21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7000"/>
                            </p:stCondLst>
                            <p:childTnLst>
                              <p:par>
                                <p:cTn id="5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7500"/>
                            </p:stCondLst>
                            <p:childTnLst>
                              <p:par>
                                <p:cTn id="6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4" grpId="0" animBg="1"/>
      <p:bldP spid="54" grpId="1" animBg="1"/>
      <p:bldP spid="12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1371600" y="2926080"/>
            <a:ext cx="914400" cy="2098983"/>
            <a:chOff x="1371600" y="2926080"/>
            <a:chExt cx="914400" cy="2098983"/>
          </a:xfrm>
        </p:grpSpPr>
        <p:sp>
          <p:nvSpPr>
            <p:cNvPr id="38" name="Rounded Rectangle 37"/>
            <p:cNvSpPr/>
            <p:nvPr/>
          </p:nvSpPr>
          <p:spPr>
            <a:xfrm>
              <a:off x="1371600" y="292608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1371600" y="3749040"/>
              <a:ext cx="914400" cy="453063"/>
            </a:xfrm>
            <a:prstGeom prst="round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mul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-1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1371600" y="4572000"/>
              <a:ext cx="914400" cy="453063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store</a:t>
              </a:r>
              <a:r>
                <a:rPr lang="en-US" sz="20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-4</a:t>
              </a:r>
              <a:endParaRPr lang="en-US" sz="20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1600200" y="4937760"/>
            <a:ext cx="457200" cy="228600"/>
            <a:chOff x="7391400" y="5053685"/>
            <a:chExt cx="914400" cy="457200"/>
          </a:xfrm>
        </p:grpSpPr>
        <p:sp>
          <p:nvSpPr>
            <p:cNvPr id="87" name="Rounded Rectangle 86"/>
            <p:cNvSpPr/>
            <p:nvPr/>
          </p:nvSpPr>
          <p:spPr>
            <a:xfrm>
              <a:off x="7391400" y="5053685"/>
              <a:ext cx="914400" cy="457200"/>
            </a:xfrm>
            <a:prstGeom prst="roundRect">
              <a:avLst/>
            </a:prstGeom>
            <a:solidFill>
              <a:srgbClr val="FFC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88" name="Straight Connector 87"/>
            <p:cNvCxnSpPr/>
            <p:nvPr/>
          </p:nvCxnSpPr>
          <p:spPr>
            <a:xfrm>
              <a:off x="7391400" y="5053685"/>
              <a:ext cx="914400" cy="457200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flipH="1">
              <a:off x="7391400" y="5053685"/>
              <a:ext cx="914400" cy="457200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0" name="Group 89"/>
          <p:cNvGrpSpPr/>
          <p:nvPr/>
        </p:nvGrpSpPr>
        <p:grpSpPr>
          <a:xfrm>
            <a:off x="1600200" y="4114800"/>
            <a:ext cx="457200" cy="228600"/>
            <a:chOff x="7391400" y="5053685"/>
            <a:chExt cx="914400" cy="457200"/>
          </a:xfrm>
        </p:grpSpPr>
        <p:sp>
          <p:nvSpPr>
            <p:cNvPr id="91" name="Rounded Rectangle 90"/>
            <p:cNvSpPr/>
            <p:nvPr/>
          </p:nvSpPr>
          <p:spPr>
            <a:xfrm>
              <a:off x="7391400" y="5053685"/>
              <a:ext cx="914400" cy="457200"/>
            </a:xfrm>
            <a:prstGeom prst="roundRect">
              <a:avLst/>
            </a:prstGeom>
            <a:solidFill>
              <a:srgbClr val="FFC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92" name="Straight Connector 91"/>
            <p:cNvCxnSpPr/>
            <p:nvPr/>
          </p:nvCxnSpPr>
          <p:spPr>
            <a:xfrm>
              <a:off x="7391400" y="5053685"/>
              <a:ext cx="914400" cy="457200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 flipH="1">
              <a:off x="7391400" y="5053685"/>
              <a:ext cx="914400" cy="457200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2743200" y="6217920"/>
            <a:ext cx="3657600" cy="457200"/>
            <a:chOff x="2743200" y="6217920"/>
            <a:chExt cx="3657600" cy="457200"/>
          </a:xfrm>
        </p:grpSpPr>
        <p:grpSp>
          <p:nvGrpSpPr>
            <p:cNvPr id="55" name="Group 54"/>
            <p:cNvGrpSpPr/>
            <p:nvPr/>
          </p:nvGrpSpPr>
          <p:grpSpPr>
            <a:xfrm>
              <a:off x="3657600" y="6217920"/>
              <a:ext cx="914400" cy="457200"/>
              <a:chOff x="7743825" y="4567863"/>
              <a:chExt cx="914400" cy="457200"/>
            </a:xfrm>
          </p:grpSpPr>
          <p:sp>
            <p:nvSpPr>
              <p:cNvPr id="56" name="Rounded Rectangle 55"/>
              <p:cNvSpPr/>
              <p:nvPr/>
            </p:nvSpPr>
            <p:spPr>
              <a:xfrm>
                <a:off x="7743825" y="4567863"/>
                <a:ext cx="914400" cy="457200"/>
              </a:xfrm>
              <a:prstGeom prst="roundRect">
                <a:avLst/>
              </a:prstGeom>
              <a:solidFill>
                <a:srgbClr val="FFC0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58" name="Straight Connector 57"/>
              <p:cNvCxnSpPr/>
              <p:nvPr/>
            </p:nvCxnSpPr>
            <p:spPr>
              <a:xfrm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 flipH="1"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7" name="Group 66"/>
            <p:cNvGrpSpPr/>
            <p:nvPr/>
          </p:nvGrpSpPr>
          <p:grpSpPr>
            <a:xfrm>
              <a:off x="5486400" y="6217920"/>
              <a:ext cx="914400" cy="457200"/>
              <a:chOff x="7743825" y="4567863"/>
              <a:chExt cx="914400" cy="457200"/>
            </a:xfrm>
          </p:grpSpPr>
          <p:sp>
            <p:nvSpPr>
              <p:cNvPr id="68" name="Rounded Rectangle 67"/>
              <p:cNvSpPr/>
              <p:nvPr/>
            </p:nvSpPr>
            <p:spPr>
              <a:xfrm>
                <a:off x="7743825" y="4567863"/>
                <a:ext cx="914400" cy="457200"/>
              </a:xfrm>
              <a:prstGeom prst="roundRect">
                <a:avLst/>
              </a:prstGeom>
              <a:solidFill>
                <a:srgbClr val="FFC0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69" name="Straight Connector 68"/>
              <p:cNvCxnSpPr/>
              <p:nvPr/>
            </p:nvCxnSpPr>
            <p:spPr>
              <a:xfrm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 flipH="1"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1" name="Group 70"/>
            <p:cNvGrpSpPr/>
            <p:nvPr/>
          </p:nvGrpSpPr>
          <p:grpSpPr>
            <a:xfrm>
              <a:off x="4572000" y="6217920"/>
              <a:ext cx="914400" cy="457200"/>
              <a:chOff x="7743825" y="4567863"/>
              <a:chExt cx="914400" cy="457200"/>
            </a:xfrm>
          </p:grpSpPr>
          <p:sp>
            <p:nvSpPr>
              <p:cNvPr id="76" name="Rounded Rectangle 75"/>
              <p:cNvSpPr/>
              <p:nvPr/>
            </p:nvSpPr>
            <p:spPr>
              <a:xfrm>
                <a:off x="7743825" y="4567863"/>
                <a:ext cx="914400" cy="457200"/>
              </a:xfrm>
              <a:prstGeom prst="roundRect">
                <a:avLst/>
              </a:prstGeom>
              <a:solidFill>
                <a:srgbClr val="FFC0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77" name="Straight Connector 76"/>
              <p:cNvCxnSpPr/>
              <p:nvPr/>
            </p:nvCxnSpPr>
            <p:spPr>
              <a:xfrm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 flipH="1"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0" name="Rounded Rectangle 49"/>
            <p:cNvSpPr/>
            <p:nvPr/>
          </p:nvSpPr>
          <p:spPr>
            <a:xfrm>
              <a:off x="2743200" y="621792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730138" y="731520"/>
            <a:ext cx="5154553" cy="58022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lvl="0" hangingPunct="0"/>
            <a:r>
              <a:rPr lang="en-US" sz="32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Pipelining in-flight values</a:t>
            </a:r>
            <a:endParaRPr lang="en-US" sz="2800" b="1" dirty="0">
              <a:solidFill>
                <a:srgbClr val="00FF00"/>
              </a:solidFill>
              <a:latin typeface="Consolas" panose="020B0609020204030204" pitchFamily="49" charset="0"/>
              <a:ea typeface="Tahoma" pitchFamily="2"/>
              <a:cs typeface="Consolas" panose="020B0609020204030204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554480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26080" y="2011680"/>
            <a:ext cx="39934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0;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N; ++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</a:t>
            </a:r>
            <a:r>
              <a:rPr lang="en-US" sz="2000" b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3;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743200" y="6766560"/>
            <a:ext cx="45720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ounded Rectangle 53"/>
          <p:cNvSpPr/>
          <p:nvPr/>
        </p:nvSpPr>
        <p:spPr>
          <a:xfrm>
            <a:off x="1371600" y="29260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cxnSp>
        <p:nvCxnSpPr>
          <p:cNvPr id="7" name="Straight Arrow Connector 6"/>
          <p:cNvCxnSpPr>
            <a:endCxn id="47" idx="2"/>
          </p:cNvCxnSpPr>
          <p:nvPr/>
        </p:nvCxnSpPr>
        <p:spPr>
          <a:xfrm flipH="1" flipV="1">
            <a:off x="2743200" y="5025063"/>
            <a:ext cx="1371600" cy="119285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1280160" y="2754511"/>
            <a:ext cx="1240735" cy="2565874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grpSp>
        <p:nvGrpSpPr>
          <p:cNvPr id="44" name="Group 43"/>
          <p:cNvGrpSpPr/>
          <p:nvPr/>
        </p:nvGrpSpPr>
        <p:grpSpPr>
          <a:xfrm>
            <a:off x="2286000" y="2926080"/>
            <a:ext cx="914400" cy="2098983"/>
            <a:chOff x="1371600" y="2926080"/>
            <a:chExt cx="914400" cy="2098983"/>
          </a:xfrm>
        </p:grpSpPr>
        <p:sp>
          <p:nvSpPr>
            <p:cNvPr id="45" name="Rounded Rectangle 44"/>
            <p:cNvSpPr/>
            <p:nvPr/>
          </p:nvSpPr>
          <p:spPr>
            <a:xfrm>
              <a:off x="1371600" y="292608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46" name="Rounded Rectangle 45"/>
            <p:cNvSpPr/>
            <p:nvPr/>
          </p:nvSpPr>
          <p:spPr>
            <a:xfrm>
              <a:off x="1371600" y="3749040"/>
              <a:ext cx="914400" cy="453063"/>
            </a:xfrm>
            <a:prstGeom prst="round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mul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47" name="Rounded Rectangle 46"/>
            <p:cNvSpPr/>
            <p:nvPr/>
          </p:nvSpPr>
          <p:spPr>
            <a:xfrm>
              <a:off x="1371600" y="4572000"/>
              <a:ext cx="914400" cy="453063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store</a:t>
              </a:r>
              <a:r>
                <a:rPr lang="en-US" sz="20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-3</a:t>
              </a:r>
              <a:endParaRPr lang="en-US" sz="20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cxnSp>
        <p:nvCxnSpPr>
          <p:cNvPr id="5" name="Straight Arrow Connector 4"/>
          <p:cNvCxnSpPr>
            <a:endCxn id="46" idx="2"/>
          </p:cNvCxnSpPr>
          <p:nvPr/>
        </p:nvCxnSpPr>
        <p:spPr>
          <a:xfrm flipH="1" flipV="1">
            <a:off x="2743200" y="4202103"/>
            <a:ext cx="457200" cy="201581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 flipH="1">
            <a:off x="1828800" y="5029200"/>
            <a:ext cx="640080" cy="640080"/>
          </a:xfrm>
          <a:prstGeom prst="straightConnector1">
            <a:avLst/>
          </a:prstGeom>
          <a:ln w="666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1" name="Group 80"/>
          <p:cNvGrpSpPr/>
          <p:nvPr/>
        </p:nvGrpSpPr>
        <p:grpSpPr>
          <a:xfrm>
            <a:off x="1920240" y="5120640"/>
            <a:ext cx="457200" cy="457200"/>
            <a:chOff x="7696200" y="2926080"/>
            <a:chExt cx="457200" cy="457200"/>
          </a:xfrm>
        </p:grpSpPr>
        <p:sp>
          <p:nvSpPr>
            <p:cNvPr id="82" name="Oval 81"/>
            <p:cNvSpPr/>
            <p:nvPr/>
          </p:nvSpPr>
          <p:spPr>
            <a:xfrm>
              <a:off x="7696200" y="2926080"/>
              <a:ext cx="457200" cy="457200"/>
            </a:xfrm>
            <a:prstGeom prst="ellipse">
              <a:avLst/>
            </a:prstGeom>
            <a:noFill/>
            <a:ln w="44450"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83" name="Straight Connector 82"/>
            <p:cNvCxnSpPr>
              <a:stCxn id="82" idx="1"/>
              <a:endCxn id="82" idx="5"/>
            </p:cNvCxnSpPr>
            <p:nvPr/>
          </p:nvCxnSpPr>
          <p:spPr>
            <a:xfrm>
              <a:off x="7763155" y="2993035"/>
              <a:ext cx="323290" cy="323290"/>
            </a:xfrm>
            <a:prstGeom prst="line">
              <a:avLst/>
            </a:prstGeom>
            <a:ln w="4445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Rounded Rectangle 56"/>
          <p:cNvSpPr/>
          <p:nvPr/>
        </p:nvSpPr>
        <p:spPr>
          <a:xfrm>
            <a:off x="2743200" y="621792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grpSp>
        <p:nvGrpSpPr>
          <p:cNvPr id="95" name="Group 94"/>
          <p:cNvGrpSpPr/>
          <p:nvPr/>
        </p:nvGrpSpPr>
        <p:grpSpPr>
          <a:xfrm>
            <a:off x="3657600" y="6217920"/>
            <a:ext cx="914400" cy="457200"/>
            <a:chOff x="7743825" y="4567863"/>
            <a:chExt cx="914400" cy="457200"/>
          </a:xfrm>
        </p:grpSpPr>
        <p:sp>
          <p:nvSpPr>
            <p:cNvPr id="96" name="Rounded Rectangle 95"/>
            <p:cNvSpPr/>
            <p:nvPr/>
          </p:nvSpPr>
          <p:spPr>
            <a:xfrm>
              <a:off x="7743825" y="4567863"/>
              <a:ext cx="914400" cy="457200"/>
            </a:xfrm>
            <a:prstGeom prst="roundRect">
              <a:avLst/>
            </a:prstGeom>
            <a:solidFill>
              <a:srgbClr val="FFC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97" name="Straight Connector 96"/>
            <p:cNvCxnSpPr/>
            <p:nvPr/>
          </p:nvCxnSpPr>
          <p:spPr>
            <a:xfrm>
              <a:off x="7743825" y="4567863"/>
              <a:ext cx="914400" cy="457200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flipH="1">
              <a:off x="7743825" y="4567863"/>
              <a:ext cx="914400" cy="457200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Rounded Rectangle 60"/>
          <p:cNvSpPr/>
          <p:nvPr/>
        </p:nvSpPr>
        <p:spPr>
          <a:xfrm>
            <a:off x="2286000" y="29260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29200" y="4663440"/>
            <a:ext cx="12105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Still OK</a:t>
            </a:r>
          </a:p>
        </p:txBody>
      </p:sp>
    </p:spTree>
    <p:extLst>
      <p:ext uri="{BB962C8B-B14F-4D97-AF65-F5344CB8AC3E}">
        <p14:creationId xmlns:p14="http://schemas.microsoft.com/office/powerpoint/2010/main" val="359008797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" dur="2000" fill="hold"/>
                                        <p:tgtEl>
                                          <p:spTgt spid="9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9.09091E-7 -2.61438E-6 L -0.13447 -0.17892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23" y="-8946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8" dur="2000" fill="hold"/>
                                        <p:tgtEl>
                                          <p:spTgt spid="57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1818E-6 -4.11765E-6 L -0.04356 -0.28554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78" y="-142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4545E-6 -2.61438E-6 L 0.0909 -0.00122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45" y="-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95 0.00062 L 0.04545 0.42341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25" y="211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8000"/>
                            </p:stCondLst>
                            <p:childTnLst>
                              <p:par>
                                <p:cTn id="4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85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57" grpId="1" animBg="1"/>
      <p:bldP spid="61" grpId="0" animBg="1"/>
      <p:bldP spid="61" grpId="1" animBg="1"/>
      <p:bldP spid="17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2286000" y="2926080"/>
            <a:ext cx="914400" cy="2098983"/>
            <a:chOff x="1371600" y="2926080"/>
            <a:chExt cx="914400" cy="2098983"/>
          </a:xfrm>
        </p:grpSpPr>
        <p:sp>
          <p:nvSpPr>
            <p:cNvPr id="45" name="Rounded Rectangle 44"/>
            <p:cNvSpPr/>
            <p:nvPr/>
          </p:nvSpPr>
          <p:spPr>
            <a:xfrm>
              <a:off x="1371600" y="292608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46" name="Rounded Rectangle 45"/>
            <p:cNvSpPr/>
            <p:nvPr/>
          </p:nvSpPr>
          <p:spPr>
            <a:xfrm>
              <a:off x="1371600" y="3749040"/>
              <a:ext cx="914400" cy="453063"/>
            </a:xfrm>
            <a:prstGeom prst="round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mul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47" name="Rounded Rectangle 46"/>
            <p:cNvSpPr/>
            <p:nvPr/>
          </p:nvSpPr>
          <p:spPr>
            <a:xfrm>
              <a:off x="1371600" y="4572000"/>
              <a:ext cx="914400" cy="453063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store</a:t>
              </a:r>
              <a:r>
                <a:rPr lang="en-US" sz="20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-2</a:t>
              </a:r>
              <a:endParaRPr lang="en-US" sz="20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371600" y="2926080"/>
            <a:ext cx="914400" cy="2098983"/>
            <a:chOff x="1371600" y="2926080"/>
            <a:chExt cx="914400" cy="2098983"/>
          </a:xfrm>
        </p:grpSpPr>
        <p:sp>
          <p:nvSpPr>
            <p:cNvPr id="38" name="Rounded Rectangle 37"/>
            <p:cNvSpPr/>
            <p:nvPr/>
          </p:nvSpPr>
          <p:spPr>
            <a:xfrm>
              <a:off x="1371600" y="292608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1371600" y="3749040"/>
              <a:ext cx="914400" cy="453063"/>
            </a:xfrm>
            <a:prstGeom prst="round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mul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-1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1371600" y="4572000"/>
              <a:ext cx="914400" cy="453063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store</a:t>
              </a:r>
              <a:r>
                <a:rPr lang="en-US" sz="20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-3</a:t>
              </a:r>
              <a:endParaRPr lang="en-US" sz="20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1600200" y="4114800"/>
            <a:ext cx="457200" cy="228600"/>
            <a:chOff x="7391400" y="5053685"/>
            <a:chExt cx="914400" cy="457200"/>
          </a:xfrm>
        </p:grpSpPr>
        <p:sp>
          <p:nvSpPr>
            <p:cNvPr id="48" name="Rounded Rectangle 47"/>
            <p:cNvSpPr/>
            <p:nvPr/>
          </p:nvSpPr>
          <p:spPr>
            <a:xfrm>
              <a:off x="7391400" y="5053685"/>
              <a:ext cx="914400" cy="457200"/>
            </a:xfrm>
            <a:prstGeom prst="roundRect">
              <a:avLst/>
            </a:prstGeom>
            <a:solidFill>
              <a:srgbClr val="FFC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49" name="Straight Connector 48"/>
            <p:cNvCxnSpPr/>
            <p:nvPr/>
          </p:nvCxnSpPr>
          <p:spPr>
            <a:xfrm>
              <a:off x="7391400" y="5053685"/>
              <a:ext cx="914400" cy="457200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flipH="1">
              <a:off x="7391400" y="5053685"/>
              <a:ext cx="914400" cy="457200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Rounded Rectangle 60"/>
          <p:cNvSpPr/>
          <p:nvPr/>
        </p:nvSpPr>
        <p:spPr>
          <a:xfrm>
            <a:off x="2468880" y="4114800"/>
            <a:ext cx="457200" cy="228600"/>
          </a:xfrm>
          <a:prstGeom prst="roundRect">
            <a:avLst/>
          </a:prstGeom>
          <a:solidFill>
            <a:srgbClr val="C0504D"/>
          </a:solidFill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8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grpSp>
        <p:nvGrpSpPr>
          <p:cNvPr id="72" name="Group 71"/>
          <p:cNvGrpSpPr/>
          <p:nvPr/>
        </p:nvGrpSpPr>
        <p:grpSpPr>
          <a:xfrm>
            <a:off x="2516505" y="4937760"/>
            <a:ext cx="457200" cy="228600"/>
            <a:chOff x="7391400" y="5053685"/>
            <a:chExt cx="914400" cy="457200"/>
          </a:xfrm>
        </p:grpSpPr>
        <p:sp>
          <p:nvSpPr>
            <p:cNvPr id="75" name="Rounded Rectangle 74"/>
            <p:cNvSpPr/>
            <p:nvPr/>
          </p:nvSpPr>
          <p:spPr>
            <a:xfrm>
              <a:off x="7391400" y="5053685"/>
              <a:ext cx="914400" cy="457200"/>
            </a:xfrm>
            <a:prstGeom prst="roundRect">
              <a:avLst/>
            </a:prstGeom>
            <a:solidFill>
              <a:srgbClr val="FFC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81" name="Straight Connector 80"/>
            <p:cNvCxnSpPr/>
            <p:nvPr/>
          </p:nvCxnSpPr>
          <p:spPr>
            <a:xfrm>
              <a:off x="7391400" y="5053685"/>
              <a:ext cx="914400" cy="457200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flipH="1">
              <a:off x="7391400" y="5053685"/>
              <a:ext cx="914400" cy="457200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3" name="Group 82"/>
          <p:cNvGrpSpPr/>
          <p:nvPr/>
        </p:nvGrpSpPr>
        <p:grpSpPr>
          <a:xfrm>
            <a:off x="1600200" y="4937760"/>
            <a:ext cx="457200" cy="228600"/>
            <a:chOff x="7391400" y="5053685"/>
            <a:chExt cx="914400" cy="457200"/>
          </a:xfrm>
        </p:grpSpPr>
        <p:sp>
          <p:nvSpPr>
            <p:cNvPr id="86" name="Rounded Rectangle 85"/>
            <p:cNvSpPr/>
            <p:nvPr/>
          </p:nvSpPr>
          <p:spPr>
            <a:xfrm>
              <a:off x="7391400" y="5053685"/>
              <a:ext cx="914400" cy="457200"/>
            </a:xfrm>
            <a:prstGeom prst="roundRect">
              <a:avLst/>
            </a:prstGeom>
            <a:solidFill>
              <a:srgbClr val="FFC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87" name="Straight Connector 86"/>
            <p:cNvCxnSpPr/>
            <p:nvPr/>
          </p:nvCxnSpPr>
          <p:spPr>
            <a:xfrm>
              <a:off x="7391400" y="5053685"/>
              <a:ext cx="914400" cy="457200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flipH="1">
              <a:off x="7391400" y="5053685"/>
              <a:ext cx="914400" cy="457200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730138" y="731520"/>
            <a:ext cx="5154553" cy="58022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lvl="0" hangingPunct="0"/>
            <a:r>
              <a:rPr lang="en-US" sz="32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Pipelining in-flight values</a:t>
            </a:r>
            <a:endParaRPr lang="en-US" sz="2800" b="1" dirty="0">
              <a:solidFill>
                <a:srgbClr val="00FF00"/>
              </a:solidFill>
              <a:latin typeface="Consolas" panose="020B0609020204030204" pitchFamily="49" charset="0"/>
              <a:ea typeface="Tahoma" pitchFamily="2"/>
              <a:cs typeface="Consolas" panose="020B0609020204030204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554480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26080" y="2011680"/>
            <a:ext cx="39934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0;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N; ++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</a:t>
            </a:r>
            <a:r>
              <a:rPr lang="en-US" sz="2000" b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3;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743200" y="6766560"/>
            <a:ext cx="45720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stCxn id="50" idx="0"/>
            <a:endCxn id="66" idx="2"/>
          </p:cNvCxnSpPr>
          <p:nvPr/>
        </p:nvCxnSpPr>
        <p:spPr>
          <a:xfrm flipH="1" flipV="1">
            <a:off x="3657600" y="5025063"/>
            <a:ext cx="457200" cy="119285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548640" y="2742262"/>
            <a:ext cx="2851457" cy="2606978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cxnSp>
        <p:nvCxnSpPr>
          <p:cNvPr id="80" name="Straight Arrow Connector 79"/>
          <p:cNvCxnSpPr/>
          <p:nvPr/>
        </p:nvCxnSpPr>
        <p:spPr>
          <a:xfrm flipH="1">
            <a:off x="2743200" y="5029200"/>
            <a:ext cx="640080" cy="640080"/>
          </a:xfrm>
          <a:prstGeom prst="straightConnector1">
            <a:avLst/>
          </a:prstGeom>
          <a:ln w="666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2743200" y="6217920"/>
            <a:ext cx="4572000" cy="457200"/>
            <a:chOff x="3657600" y="6217920"/>
            <a:chExt cx="4572000" cy="457200"/>
          </a:xfrm>
        </p:grpSpPr>
        <p:grpSp>
          <p:nvGrpSpPr>
            <p:cNvPr id="67" name="Group 66"/>
            <p:cNvGrpSpPr/>
            <p:nvPr/>
          </p:nvGrpSpPr>
          <p:grpSpPr>
            <a:xfrm>
              <a:off x="7315200" y="6217920"/>
              <a:ext cx="914400" cy="457200"/>
              <a:chOff x="7743825" y="4567863"/>
              <a:chExt cx="914400" cy="457200"/>
            </a:xfrm>
          </p:grpSpPr>
          <p:sp>
            <p:nvSpPr>
              <p:cNvPr id="68" name="Rounded Rectangle 67"/>
              <p:cNvSpPr/>
              <p:nvPr/>
            </p:nvSpPr>
            <p:spPr>
              <a:xfrm>
                <a:off x="7743825" y="4567863"/>
                <a:ext cx="914400" cy="457200"/>
              </a:xfrm>
              <a:prstGeom prst="roundRect">
                <a:avLst/>
              </a:prstGeom>
              <a:solidFill>
                <a:srgbClr val="FFC0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69" name="Straight Connector 68"/>
              <p:cNvCxnSpPr/>
              <p:nvPr/>
            </p:nvCxnSpPr>
            <p:spPr>
              <a:xfrm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 flipH="1"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5" name="Group 54"/>
            <p:cNvGrpSpPr/>
            <p:nvPr/>
          </p:nvGrpSpPr>
          <p:grpSpPr>
            <a:xfrm>
              <a:off x="5486400" y="6217920"/>
              <a:ext cx="914400" cy="457200"/>
              <a:chOff x="7743825" y="4567863"/>
              <a:chExt cx="914400" cy="457200"/>
            </a:xfrm>
          </p:grpSpPr>
          <p:sp>
            <p:nvSpPr>
              <p:cNvPr id="56" name="Rounded Rectangle 55"/>
              <p:cNvSpPr/>
              <p:nvPr/>
            </p:nvSpPr>
            <p:spPr>
              <a:xfrm>
                <a:off x="7743825" y="4567863"/>
                <a:ext cx="914400" cy="457200"/>
              </a:xfrm>
              <a:prstGeom prst="roundRect">
                <a:avLst/>
              </a:prstGeom>
              <a:solidFill>
                <a:srgbClr val="FFC0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58" name="Straight Connector 57"/>
              <p:cNvCxnSpPr/>
              <p:nvPr/>
            </p:nvCxnSpPr>
            <p:spPr>
              <a:xfrm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 flipH="1"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1" name="Group 70"/>
            <p:cNvGrpSpPr/>
            <p:nvPr/>
          </p:nvGrpSpPr>
          <p:grpSpPr>
            <a:xfrm>
              <a:off x="6400800" y="6217920"/>
              <a:ext cx="914400" cy="457200"/>
              <a:chOff x="7743825" y="4567863"/>
              <a:chExt cx="914400" cy="457200"/>
            </a:xfrm>
          </p:grpSpPr>
          <p:sp>
            <p:nvSpPr>
              <p:cNvPr id="76" name="Rounded Rectangle 75"/>
              <p:cNvSpPr/>
              <p:nvPr/>
            </p:nvSpPr>
            <p:spPr>
              <a:xfrm>
                <a:off x="7743825" y="4567863"/>
                <a:ext cx="914400" cy="457200"/>
              </a:xfrm>
              <a:prstGeom prst="roundRect">
                <a:avLst/>
              </a:prstGeom>
              <a:solidFill>
                <a:srgbClr val="FFC0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77" name="Straight Connector 76"/>
              <p:cNvCxnSpPr/>
              <p:nvPr/>
            </p:nvCxnSpPr>
            <p:spPr>
              <a:xfrm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 flipH="1"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0" name="Rounded Rectangle 49"/>
            <p:cNvSpPr/>
            <p:nvPr/>
          </p:nvSpPr>
          <p:spPr>
            <a:xfrm>
              <a:off x="4572000" y="621792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57" name="Rounded Rectangle 56"/>
            <p:cNvSpPr/>
            <p:nvPr/>
          </p:nvSpPr>
          <p:spPr>
            <a:xfrm>
              <a:off x="3657600" y="621792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3200400" y="2926080"/>
            <a:ext cx="914400" cy="2098983"/>
            <a:chOff x="1371600" y="2926080"/>
            <a:chExt cx="914400" cy="2098983"/>
          </a:xfrm>
        </p:grpSpPr>
        <p:sp>
          <p:nvSpPr>
            <p:cNvPr id="52" name="Rounded Rectangle 51"/>
            <p:cNvSpPr/>
            <p:nvPr/>
          </p:nvSpPr>
          <p:spPr>
            <a:xfrm>
              <a:off x="1371600" y="292608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2</a:t>
              </a:r>
            </a:p>
          </p:txBody>
        </p:sp>
        <p:sp>
          <p:nvSpPr>
            <p:cNvPr id="53" name="Rounded Rectangle 52"/>
            <p:cNvSpPr/>
            <p:nvPr/>
          </p:nvSpPr>
          <p:spPr>
            <a:xfrm>
              <a:off x="1371600" y="3749040"/>
              <a:ext cx="914400" cy="453063"/>
            </a:xfrm>
            <a:prstGeom prst="round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mul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6" name="Rounded Rectangle 65"/>
            <p:cNvSpPr/>
            <p:nvPr/>
          </p:nvSpPr>
          <p:spPr>
            <a:xfrm>
              <a:off x="1371600" y="4572000"/>
              <a:ext cx="914400" cy="453063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store</a:t>
              </a:r>
              <a:r>
                <a:rPr lang="en-US" sz="20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-1</a:t>
              </a:r>
              <a:endParaRPr lang="en-US" sz="20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cxnSp>
        <p:nvCxnSpPr>
          <p:cNvPr id="5" name="Straight Arrow Connector 4"/>
          <p:cNvCxnSpPr>
            <a:stCxn id="57" idx="0"/>
            <a:endCxn id="53" idx="2"/>
          </p:cNvCxnSpPr>
          <p:nvPr/>
        </p:nvCxnSpPr>
        <p:spPr>
          <a:xfrm flipV="1">
            <a:off x="3200400" y="4202103"/>
            <a:ext cx="457200" cy="201581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ounded Rectangle 72"/>
          <p:cNvSpPr/>
          <p:nvPr/>
        </p:nvSpPr>
        <p:spPr>
          <a:xfrm>
            <a:off x="2743200" y="621792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74" name="Rounded Rectangle 73"/>
          <p:cNvSpPr/>
          <p:nvPr/>
        </p:nvSpPr>
        <p:spPr>
          <a:xfrm>
            <a:off x="3200400" y="29260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79" name="Rounded Rectangle 78"/>
          <p:cNvSpPr/>
          <p:nvPr/>
        </p:nvSpPr>
        <p:spPr>
          <a:xfrm>
            <a:off x="3657600" y="621792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1188720" y="5486400"/>
            <a:ext cx="13933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to memory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1082591" y="5899517"/>
            <a:ext cx="13404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OOPS!</a:t>
            </a:r>
          </a:p>
        </p:txBody>
      </p:sp>
    </p:spTree>
    <p:extLst>
      <p:ext uri="{BB962C8B-B14F-4D97-AF65-F5344CB8AC3E}">
        <p14:creationId xmlns:p14="http://schemas.microsoft.com/office/powerpoint/2010/main" val="358409882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73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1818E-6 -4.11765E-6 L 0.04262 -0.28799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31" y="-14400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2" dur="2000" fill="hold"/>
                                        <p:tgtEl>
                                          <p:spTgt spid="79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9.09091E-7 0.0004 L -0.04356 -0.18097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78" y="-90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61438E-6 L 0.08712 -0.00122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56" y="-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000"/>
                            </p:stCondLst>
                            <p:childTnLst>
                              <p:par>
                                <p:cTn id="3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95 0.00307 L -0.04546 0.42341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20" y="210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8000"/>
                            </p:stCondLst>
                            <p:childTnLst>
                              <p:par>
                                <p:cTn id="4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85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73" grpId="1" animBg="1"/>
      <p:bldP spid="73" grpId="2" animBg="1"/>
      <p:bldP spid="74" grpId="0" animBg="1"/>
      <p:bldP spid="74" grpId="1" animBg="1"/>
      <p:bldP spid="79" grpId="0" animBg="1"/>
      <p:bldP spid="79" grpId="1" animBg="1"/>
      <p:bldP spid="79" grpId="2" animBg="1"/>
      <p:bldP spid="84" grpId="0"/>
      <p:bldP spid="85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4181850" cy="58022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lvl="0" hangingPunct="0"/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</a:t>
            </a:r>
            <a:r>
              <a:rPr lang="en-US" sz="2800" b="1" dirty="0" smtClean="0">
                <a:solidFill>
                  <a:srgbClr val="00FF00"/>
                </a:solidFill>
                <a:latin typeface="Consolas" panose="020B0609020204030204" pitchFamily="49" charset="0"/>
                <a:ea typeface="Tahoma" pitchFamily="2"/>
                <a:cs typeface="Consolas" panose="020B0609020204030204" pitchFamily="49" charset="0"/>
              </a:rPr>
              <a:t>retire</a:t>
            </a:r>
            <a:r>
              <a:rPr lang="en-US" sz="28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 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operation</a:t>
            </a:r>
            <a:endParaRPr lang="en-US" sz="2800" b="1" dirty="0">
              <a:solidFill>
                <a:srgbClr val="00FF00"/>
              </a:solidFill>
              <a:latin typeface="Consolas" panose="020B0609020204030204" pitchFamily="49" charset="0"/>
              <a:ea typeface="Tahoma" pitchFamily="2"/>
              <a:cs typeface="Consolas" panose="020B0609020204030204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554480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26080" y="2011680"/>
            <a:ext cx="39934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0;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N; ++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</a:t>
            </a:r>
            <a:r>
              <a:rPr lang="en-US" sz="2000" b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3;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743200" y="6766560"/>
            <a:ext cx="45720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749040" y="2926080"/>
            <a:ext cx="52564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retire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 forces the drop count of the cycle in which it executes by dropping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Nones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if necessary.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49040" y="4297680"/>
            <a:ext cx="54673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This example drops two results in steady-state, so the instruction contains:	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retire(2)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7" name="Group 66"/>
          <p:cNvGrpSpPr/>
          <p:nvPr/>
        </p:nvGrpSpPr>
        <p:grpSpPr>
          <a:xfrm>
            <a:off x="2743200" y="6217920"/>
            <a:ext cx="2743200" cy="457200"/>
            <a:chOff x="2743200" y="6217920"/>
            <a:chExt cx="2743200" cy="457200"/>
          </a:xfrm>
        </p:grpSpPr>
        <p:grpSp>
          <p:nvGrpSpPr>
            <p:cNvPr id="68" name="Group 67"/>
            <p:cNvGrpSpPr/>
            <p:nvPr/>
          </p:nvGrpSpPr>
          <p:grpSpPr>
            <a:xfrm>
              <a:off x="2743200" y="6217920"/>
              <a:ext cx="914400" cy="457200"/>
              <a:chOff x="7743825" y="4567863"/>
              <a:chExt cx="914400" cy="457200"/>
            </a:xfrm>
          </p:grpSpPr>
          <p:sp>
            <p:nvSpPr>
              <p:cNvPr id="85" name="Rounded Rectangle 84"/>
              <p:cNvSpPr/>
              <p:nvPr/>
            </p:nvSpPr>
            <p:spPr>
              <a:xfrm>
                <a:off x="7743825" y="4567863"/>
                <a:ext cx="914400" cy="457200"/>
              </a:xfrm>
              <a:prstGeom prst="roundRect">
                <a:avLst/>
              </a:prstGeom>
              <a:solidFill>
                <a:srgbClr val="FFC0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86" name="Straight Connector 85"/>
              <p:cNvCxnSpPr/>
              <p:nvPr/>
            </p:nvCxnSpPr>
            <p:spPr>
              <a:xfrm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 flipH="1"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9" name="Group 68"/>
            <p:cNvGrpSpPr/>
            <p:nvPr/>
          </p:nvGrpSpPr>
          <p:grpSpPr>
            <a:xfrm>
              <a:off x="4572000" y="6217920"/>
              <a:ext cx="914400" cy="457200"/>
              <a:chOff x="7743825" y="4567863"/>
              <a:chExt cx="914400" cy="457200"/>
            </a:xfrm>
          </p:grpSpPr>
          <p:sp>
            <p:nvSpPr>
              <p:cNvPr id="78" name="Rounded Rectangle 77"/>
              <p:cNvSpPr/>
              <p:nvPr/>
            </p:nvSpPr>
            <p:spPr>
              <a:xfrm>
                <a:off x="7743825" y="4567863"/>
                <a:ext cx="914400" cy="457200"/>
              </a:xfrm>
              <a:prstGeom prst="roundRect">
                <a:avLst/>
              </a:prstGeom>
              <a:solidFill>
                <a:srgbClr val="FFC0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79" name="Straight Connector 78"/>
              <p:cNvCxnSpPr/>
              <p:nvPr/>
            </p:nvCxnSpPr>
            <p:spPr>
              <a:xfrm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 flipH="1"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0" name="Group 69"/>
            <p:cNvGrpSpPr/>
            <p:nvPr/>
          </p:nvGrpSpPr>
          <p:grpSpPr>
            <a:xfrm>
              <a:off x="3657600" y="6217920"/>
              <a:ext cx="914400" cy="457200"/>
              <a:chOff x="7743825" y="4567863"/>
              <a:chExt cx="914400" cy="457200"/>
            </a:xfrm>
          </p:grpSpPr>
          <p:sp>
            <p:nvSpPr>
              <p:cNvPr id="71" name="Rounded Rectangle 70"/>
              <p:cNvSpPr/>
              <p:nvPr/>
            </p:nvSpPr>
            <p:spPr>
              <a:xfrm>
                <a:off x="7743825" y="4567863"/>
                <a:ext cx="914400" cy="457200"/>
              </a:xfrm>
              <a:prstGeom prst="roundRect">
                <a:avLst/>
              </a:prstGeom>
              <a:solidFill>
                <a:srgbClr val="FFC0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76" name="Straight Connector 75"/>
              <p:cNvCxnSpPr/>
              <p:nvPr/>
            </p:nvCxnSpPr>
            <p:spPr>
              <a:xfrm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 flipH="1"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6" name="Group 15"/>
          <p:cNvGrpSpPr/>
          <p:nvPr/>
        </p:nvGrpSpPr>
        <p:grpSpPr>
          <a:xfrm>
            <a:off x="1371600" y="2926080"/>
            <a:ext cx="914400" cy="2921943"/>
            <a:chOff x="2194560" y="2926080"/>
            <a:chExt cx="914400" cy="2921943"/>
          </a:xfrm>
        </p:grpSpPr>
        <p:sp>
          <p:nvSpPr>
            <p:cNvPr id="56" name="Rounded Rectangle 55"/>
            <p:cNvSpPr/>
            <p:nvPr/>
          </p:nvSpPr>
          <p:spPr>
            <a:xfrm>
              <a:off x="2194560" y="292608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58" name="Rounded Rectangle 57"/>
            <p:cNvSpPr/>
            <p:nvPr/>
          </p:nvSpPr>
          <p:spPr>
            <a:xfrm>
              <a:off x="2194560" y="3749040"/>
              <a:ext cx="914400" cy="453063"/>
            </a:xfrm>
            <a:prstGeom prst="round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mul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-1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59" name="Rounded Rectangle 58"/>
            <p:cNvSpPr/>
            <p:nvPr/>
          </p:nvSpPr>
          <p:spPr>
            <a:xfrm>
              <a:off x="2194560" y="4572000"/>
              <a:ext cx="914400" cy="453063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store</a:t>
              </a:r>
              <a:r>
                <a:rPr lang="en-US" sz="20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-4</a:t>
              </a:r>
              <a:endParaRPr lang="en-US" sz="20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99" name="Rounded Rectangle 98"/>
            <p:cNvSpPr/>
            <p:nvPr/>
          </p:nvSpPr>
          <p:spPr>
            <a:xfrm>
              <a:off x="2194560" y="5394960"/>
              <a:ext cx="914400" cy="453063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6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retire</a:t>
              </a:r>
              <a:r>
                <a:rPr lang="en-US" sz="12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(2)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98" name="Rounded Rectangle 97"/>
          <p:cNvSpPr/>
          <p:nvPr/>
        </p:nvSpPr>
        <p:spPr>
          <a:xfrm>
            <a:off x="1371600" y="29260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cxnSp>
        <p:nvCxnSpPr>
          <p:cNvPr id="96" name="Straight Arrow Connector 95"/>
          <p:cNvCxnSpPr/>
          <p:nvPr/>
        </p:nvCxnSpPr>
        <p:spPr>
          <a:xfrm flipH="1" flipV="1">
            <a:off x="1828800" y="4206240"/>
            <a:ext cx="1371600" cy="201168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/>
          <p:nvPr/>
        </p:nvCxnSpPr>
        <p:spPr>
          <a:xfrm flipH="1" flipV="1">
            <a:off x="1783080" y="5029200"/>
            <a:ext cx="2286000" cy="1192858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8" name="Group 87"/>
          <p:cNvGrpSpPr/>
          <p:nvPr/>
        </p:nvGrpSpPr>
        <p:grpSpPr>
          <a:xfrm>
            <a:off x="2743200" y="6217920"/>
            <a:ext cx="914400" cy="457200"/>
            <a:chOff x="7743825" y="4567863"/>
            <a:chExt cx="914400" cy="457200"/>
          </a:xfrm>
        </p:grpSpPr>
        <p:sp>
          <p:nvSpPr>
            <p:cNvPr id="89" name="Rounded Rectangle 88"/>
            <p:cNvSpPr/>
            <p:nvPr/>
          </p:nvSpPr>
          <p:spPr>
            <a:xfrm>
              <a:off x="7743825" y="4567863"/>
              <a:ext cx="914400" cy="457200"/>
            </a:xfrm>
            <a:prstGeom prst="roundRect">
              <a:avLst/>
            </a:prstGeom>
            <a:solidFill>
              <a:srgbClr val="FFC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90" name="Straight Connector 89"/>
            <p:cNvCxnSpPr/>
            <p:nvPr/>
          </p:nvCxnSpPr>
          <p:spPr>
            <a:xfrm>
              <a:off x="7743825" y="4567863"/>
              <a:ext cx="914400" cy="457200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 flipH="1">
              <a:off x="7743825" y="4567863"/>
              <a:ext cx="914400" cy="457200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2" name="Group 91"/>
          <p:cNvGrpSpPr/>
          <p:nvPr/>
        </p:nvGrpSpPr>
        <p:grpSpPr>
          <a:xfrm>
            <a:off x="3657600" y="6217920"/>
            <a:ext cx="914400" cy="457200"/>
            <a:chOff x="7743825" y="4567863"/>
            <a:chExt cx="914400" cy="457200"/>
          </a:xfrm>
        </p:grpSpPr>
        <p:sp>
          <p:nvSpPr>
            <p:cNvPr id="93" name="Rounded Rectangle 92"/>
            <p:cNvSpPr/>
            <p:nvPr/>
          </p:nvSpPr>
          <p:spPr>
            <a:xfrm>
              <a:off x="7743825" y="4567863"/>
              <a:ext cx="914400" cy="457200"/>
            </a:xfrm>
            <a:prstGeom prst="roundRect">
              <a:avLst/>
            </a:prstGeom>
            <a:solidFill>
              <a:srgbClr val="FFC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94" name="Straight Connector 93"/>
            <p:cNvCxnSpPr/>
            <p:nvPr/>
          </p:nvCxnSpPr>
          <p:spPr>
            <a:xfrm>
              <a:off x="7743825" y="4567863"/>
              <a:ext cx="914400" cy="457200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 flipH="1">
              <a:off x="7743825" y="4567863"/>
              <a:ext cx="914400" cy="457200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0" name="Group 99"/>
          <p:cNvGrpSpPr/>
          <p:nvPr/>
        </p:nvGrpSpPr>
        <p:grpSpPr>
          <a:xfrm>
            <a:off x="1371600" y="5394960"/>
            <a:ext cx="914400" cy="457200"/>
            <a:chOff x="7743825" y="4567863"/>
            <a:chExt cx="914400" cy="457200"/>
          </a:xfrm>
        </p:grpSpPr>
        <p:sp>
          <p:nvSpPr>
            <p:cNvPr id="101" name="Rounded Rectangle 100"/>
            <p:cNvSpPr/>
            <p:nvPr/>
          </p:nvSpPr>
          <p:spPr>
            <a:xfrm>
              <a:off x="7743825" y="4567863"/>
              <a:ext cx="914400" cy="457200"/>
            </a:xfrm>
            <a:prstGeom prst="roundRect">
              <a:avLst/>
            </a:prstGeom>
            <a:solidFill>
              <a:srgbClr val="FFC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102" name="Straight Connector 101"/>
            <p:cNvCxnSpPr/>
            <p:nvPr/>
          </p:nvCxnSpPr>
          <p:spPr>
            <a:xfrm>
              <a:off x="7743825" y="4567863"/>
              <a:ext cx="914400" cy="457200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flipH="1">
              <a:off x="7743825" y="4567863"/>
              <a:ext cx="914400" cy="457200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1" name="Straight Arrow Connector 50"/>
          <p:cNvCxnSpPr/>
          <p:nvPr/>
        </p:nvCxnSpPr>
        <p:spPr>
          <a:xfrm flipH="1">
            <a:off x="914400" y="5029200"/>
            <a:ext cx="640080" cy="640080"/>
          </a:xfrm>
          <a:prstGeom prst="straightConnector1">
            <a:avLst/>
          </a:prstGeom>
          <a:ln w="666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2" name="Group 51"/>
          <p:cNvGrpSpPr/>
          <p:nvPr/>
        </p:nvGrpSpPr>
        <p:grpSpPr>
          <a:xfrm>
            <a:off x="1005840" y="5120640"/>
            <a:ext cx="457200" cy="457200"/>
            <a:chOff x="7696200" y="2926080"/>
            <a:chExt cx="457200" cy="457200"/>
          </a:xfrm>
        </p:grpSpPr>
        <p:sp>
          <p:nvSpPr>
            <p:cNvPr id="53" name="Oval 52"/>
            <p:cNvSpPr/>
            <p:nvPr/>
          </p:nvSpPr>
          <p:spPr>
            <a:xfrm>
              <a:off x="7696200" y="2926080"/>
              <a:ext cx="457200" cy="457200"/>
            </a:xfrm>
            <a:prstGeom prst="ellipse">
              <a:avLst/>
            </a:prstGeom>
            <a:noFill/>
            <a:ln w="44450"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54" name="Straight Connector 53"/>
            <p:cNvCxnSpPr>
              <a:stCxn id="53" idx="1"/>
              <a:endCxn id="53" idx="5"/>
            </p:cNvCxnSpPr>
            <p:nvPr/>
          </p:nvCxnSpPr>
          <p:spPr>
            <a:xfrm>
              <a:off x="7763155" y="2993035"/>
              <a:ext cx="323290" cy="323290"/>
            </a:xfrm>
            <a:prstGeom prst="line">
              <a:avLst/>
            </a:prstGeom>
            <a:ln w="4445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3201761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75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75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750"/>
                            </p:stCondLst>
                            <p:childTnLst>
                              <p:par>
                                <p:cTn id="3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250"/>
                            </p:stCondLst>
                            <p:childTnLst>
                              <p:par>
                                <p:cTn id="4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750"/>
                            </p:stCondLst>
                            <p:childTnLst>
                              <p:par>
                                <p:cTn id="5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6" dur="2000" fill="hold"/>
                                        <p:tgtEl>
                                          <p:spTgt spid="88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1818E-6 -0.00082 L -0.13636 -0.28881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18" y="-14400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2" dur="2000" fill="hold"/>
                                        <p:tgtEl>
                                          <p:spTgt spid="92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9.09091E-7 -2.61438E-6 L -0.22822 -0.18137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11" y="-90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750"/>
                            </p:stCondLst>
                            <p:childTnLst>
                              <p:par>
                                <p:cTn id="66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9.09091E-7 -2.61438E-6 L 0.17945 -0.00041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65" y="-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7750"/>
                            </p:stCondLst>
                            <p:childTnLst>
                              <p:par>
                                <p:cTn id="6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1818E-6 -0.00347 L 0.13636 0.423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18" y="21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95 -0.00061 L 0.22727 0.10601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16" y="53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500"/>
                            </p:stCondLst>
                            <p:childTnLst>
                              <p:par>
                                <p:cTn id="9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6" grpId="0"/>
      <p:bldP spid="6" grpId="1"/>
      <p:bldP spid="98" grpId="0" animBg="1"/>
      <p:bldP spid="98" grpId="1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1371600" y="2926080"/>
            <a:ext cx="914400" cy="2921943"/>
            <a:chOff x="2194560" y="2926080"/>
            <a:chExt cx="914400" cy="2921943"/>
          </a:xfrm>
        </p:grpSpPr>
        <p:sp>
          <p:nvSpPr>
            <p:cNvPr id="56" name="Rounded Rectangle 55"/>
            <p:cNvSpPr/>
            <p:nvPr/>
          </p:nvSpPr>
          <p:spPr>
            <a:xfrm>
              <a:off x="2194560" y="292608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58" name="Rounded Rectangle 57"/>
            <p:cNvSpPr/>
            <p:nvPr/>
          </p:nvSpPr>
          <p:spPr>
            <a:xfrm>
              <a:off x="2194560" y="3749040"/>
              <a:ext cx="914400" cy="453063"/>
            </a:xfrm>
            <a:prstGeom prst="round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mul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-1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59" name="Rounded Rectangle 58"/>
            <p:cNvSpPr/>
            <p:nvPr/>
          </p:nvSpPr>
          <p:spPr>
            <a:xfrm>
              <a:off x="2194560" y="4572000"/>
              <a:ext cx="914400" cy="453063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store</a:t>
              </a:r>
              <a:r>
                <a:rPr lang="en-US" sz="20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-4</a:t>
              </a:r>
              <a:endParaRPr lang="en-US" sz="20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99" name="Rounded Rectangle 98"/>
            <p:cNvSpPr/>
            <p:nvPr/>
          </p:nvSpPr>
          <p:spPr>
            <a:xfrm>
              <a:off x="2194560" y="5394960"/>
              <a:ext cx="914400" cy="453063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6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retire</a:t>
              </a:r>
              <a:r>
                <a:rPr lang="en-US" sz="12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(2)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1600200" y="4897544"/>
            <a:ext cx="457200" cy="228600"/>
            <a:chOff x="6848475" y="4861560"/>
            <a:chExt cx="914400" cy="457200"/>
          </a:xfrm>
        </p:grpSpPr>
        <p:sp>
          <p:nvSpPr>
            <p:cNvPr id="80" name="Rounded Rectangle 79"/>
            <p:cNvSpPr/>
            <p:nvPr/>
          </p:nvSpPr>
          <p:spPr>
            <a:xfrm>
              <a:off x="6848475" y="4861560"/>
              <a:ext cx="914400" cy="457200"/>
            </a:xfrm>
            <a:prstGeom prst="roundRect">
              <a:avLst/>
            </a:prstGeom>
            <a:solidFill>
              <a:srgbClr val="FFC000"/>
            </a:solidFill>
            <a:ln w="15875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81" name="Straight Connector 80"/>
            <p:cNvCxnSpPr/>
            <p:nvPr/>
          </p:nvCxnSpPr>
          <p:spPr>
            <a:xfrm>
              <a:off x="6848475" y="4861560"/>
              <a:ext cx="914400" cy="457200"/>
            </a:xfrm>
            <a:prstGeom prst="line">
              <a:avLst/>
            </a:prstGeom>
            <a:ln w="158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flipH="1">
              <a:off x="6848475" y="4861560"/>
              <a:ext cx="914400" cy="457200"/>
            </a:xfrm>
            <a:prstGeom prst="line">
              <a:avLst/>
            </a:prstGeom>
            <a:ln w="158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/>
          <p:nvPr/>
        </p:nvGrpSpPr>
        <p:grpSpPr>
          <a:xfrm>
            <a:off x="1671927" y="4139074"/>
            <a:ext cx="457200" cy="228600"/>
            <a:chOff x="6848475" y="4861560"/>
            <a:chExt cx="914400" cy="457200"/>
          </a:xfrm>
        </p:grpSpPr>
        <p:sp>
          <p:nvSpPr>
            <p:cNvPr id="72" name="Rounded Rectangle 71"/>
            <p:cNvSpPr/>
            <p:nvPr/>
          </p:nvSpPr>
          <p:spPr>
            <a:xfrm>
              <a:off x="6848475" y="4861560"/>
              <a:ext cx="914400" cy="457200"/>
            </a:xfrm>
            <a:prstGeom prst="roundRect">
              <a:avLst/>
            </a:prstGeom>
            <a:solidFill>
              <a:srgbClr val="FFC000"/>
            </a:solidFill>
            <a:ln w="15875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73" name="Straight Connector 72"/>
            <p:cNvCxnSpPr/>
            <p:nvPr/>
          </p:nvCxnSpPr>
          <p:spPr>
            <a:xfrm>
              <a:off x="6848475" y="4861560"/>
              <a:ext cx="914400" cy="457200"/>
            </a:xfrm>
            <a:prstGeom prst="line">
              <a:avLst/>
            </a:prstGeom>
            <a:ln w="158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flipH="1">
              <a:off x="6848475" y="4861560"/>
              <a:ext cx="914400" cy="457200"/>
            </a:xfrm>
            <a:prstGeom prst="line">
              <a:avLst/>
            </a:prstGeom>
            <a:ln w="158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4"/>
          <p:cNvGrpSpPr/>
          <p:nvPr/>
        </p:nvGrpSpPr>
        <p:grpSpPr>
          <a:xfrm>
            <a:off x="2743200" y="6217920"/>
            <a:ext cx="4572000" cy="457200"/>
            <a:chOff x="2743200" y="5943600"/>
            <a:chExt cx="4572000" cy="457200"/>
          </a:xfrm>
        </p:grpSpPr>
        <p:grpSp>
          <p:nvGrpSpPr>
            <p:cNvPr id="68" name="Group 67"/>
            <p:cNvGrpSpPr/>
            <p:nvPr/>
          </p:nvGrpSpPr>
          <p:grpSpPr>
            <a:xfrm>
              <a:off x="4572000" y="5943600"/>
              <a:ext cx="914400" cy="457200"/>
              <a:chOff x="7743825" y="4567863"/>
              <a:chExt cx="914400" cy="457200"/>
            </a:xfrm>
          </p:grpSpPr>
          <p:sp>
            <p:nvSpPr>
              <p:cNvPr id="85" name="Rounded Rectangle 84"/>
              <p:cNvSpPr/>
              <p:nvPr/>
            </p:nvSpPr>
            <p:spPr>
              <a:xfrm>
                <a:off x="7743825" y="4567863"/>
                <a:ext cx="914400" cy="457200"/>
              </a:xfrm>
              <a:prstGeom prst="roundRect">
                <a:avLst/>
              </a:prstGeom>
              <a:solidFill>
                <a:srgbClr val="FFC0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86" name="Straight Connector 85"/>
              <p:cNvCxnSpPr/>
              <p:nvPr/>
            </p:nvCxnSpPr>
            <p:spPr>
              <a:xfrm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 flipH="1"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9" name="Group 68"/>
            <p:cNvGrpSpPr/>
            <p:nvPr/>
          </p:nvGrpSpPr>
          <p:grpSpPr>
            <a:xfrm>
              <a:off x="6400800" y="5943600"/>
              <a:ext cx="914400" cy="457200"/>
              <a:chOff x="7743825" y="4567863"/>
              <a:chExt cx="914400" cy="457200"/>
            </a:xfrm>
          </p:grpSpPr>
          <p:sp>
            <p:nvSpPr>
              <p:cNvPr id="78" name="Rounded Rectangle 77"/>
              <p:cNvSpPr/>
              <p:nvPr/>
            </p:nvSpPr>
            <p:spPr>
              <a:xfrm>
                <a:off x="7743825" y="4567863"/>
                <a:ext cx="914400" cy="457200"/>
              </a:xfrm>
              <a:prstGeom prst="roundRect">
                <a:avLst/>
              </a:prstGeom>
              <a:solidFill>
                <a:srgbClr val="FFC0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79" name="Straight Connector 78"/>
              <p:cNvCxnSpPr/>
              <p:nvPr/>
            </p:nvCxnSpPr>
            <p:spPr>
              <a:xfrm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 flipH="1"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0" name="Group 69"/>
            <p:cNvGrpSpPr/>
            <p:nvPr/>
          </p:nvGrpSpPr>
          <p:grpSpPr>
            <a:xfrm>
              <a:off x="5486400" y="5943600"/>
              <a:ext cx="914400" cy="457200"/>
              <a:chOff x="7743825" y="4567863"/>
              <a:chExt cx="914400" cy="457200"/>
            </a:xfrm>
          </p:grpSpPr>
          <p:sp>
            <p:nvSpPr>
              <p:cNvPr id="71" name="Rounded Rectangle 70"/>
              <p:cNvSpPr/>
              <p:nvPr/>
            </p:nvSpPr>
            <p:spPr>
              <a:xfrm>
                <a:off x="7743825" y="4567863"/>
                <a:ext cx="914400" cy="457200"/>
              </a:xfrm>
              <a:prstGeom prst="roundRect">
                <a:avLst/>
              </a:prstGeom>
              <a:solidFill>
                <a:srgbClr val="FFC0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76" name="Straight Connector 75"/>
              <p:cNvCxnSpPr/>
              <p:nvPr/>
            </p:nvCxnSpPr>
            <p:spPr>
              <a:xfrm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 flipH="1"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8" name="Rounded Rectangle 97"/>
            <p:cNvSpPr/>
            <p:nvPr/>
          </p:nvSpPr>
          <p:spPr>
            <a:xfrm>
              <a:off x="2743200" y="594360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grpSp>
          <p:nvGrpSpPr>
            <p:cNvPr id="45" name="Group 44"/>
            <p:cNvGrpSpPr/>
            <p:nvPr/>
          </p:nvGrpSpPr>
          <p:grpSpPr>
            <a:xfrm>
              <a:off x="3657600" y="5943600"/>
              <a:ext cx="914400" cy="457200"/>
              <a:chOff x="7743825" y="4567863"/>
              <a:chExt cx="914400" cy="457200"/>
            </a:xfrm>
          </p:grpSpPr>
          <p:sp>
            <p:nvSpPr>
              <p:cNvPr id="46" name="Rounded Rectangle 45"/>
              <p:cNvSpPr/>
              <p:nvPr/>
            </p:nvSpPr>
            <p:spPr>
              <a:xfrm>
                <a:off x="7743825" y="4567863"/>
                <a:ext cx="914400" cy="457200"/>
              </a:xfrm>
              <a:prstGeom prst="roundRect">
                <a:avLst/>
              </a:prstGeom>
              <a:solidFill>
                <a:srgbClr val="FFC0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47" name="Straight Connector 46"/>
              <p:cNvCxnSpPr/>
              <p:nvPr/>
            </p:nvCxnSpPr>
            <p:spPr>
              <a:xfrm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flipH="1"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0" name="TextBox 9"/>
          <p:cNvSpPr txBox="1"/>
          <p:nvPr/>
        </p:nvSpPr>
        <p:spPr>
          <a:xfrm>
            <a:off x="730138" y="731520"/>
            <a:ext cx="4181850" cy="58022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lvl="0" hangingPunct="0"/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</a:t>
            </a:r>
            <a:r>
              <a:rPr lang="en-US" sz="2800" b="1" dirty="0" smtClean="0">
                <a:solidFill>
                  <a:srgbClr val="00FF00"/>
                </a:solidFill>
                <a:latin typeface="Consolas" panose="020B0609020204030204" pitchFamily="49" charset="0"/>
                <a:ea typeface="Tahoma" pitchFamily="2"/>
                <a:cs typeface="Consolas" panose="020B0609020204030204" pitchFamily="49" charset="0"/>
              </a:rPr>
              <a:t>retire</a:t>
            </a:r>
            <a:r>
              <a:rPr lang="en-US" sz="28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 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operation</a:t>
            </a:r>
            <a:endParaRPr lang="en-US" sz="2800" b="1" dirty="0">
              <a:solidFill>
                <a:srgbClr val="00FF00"/>
              </a:solidFill>
              <a:latin typeface="Consolas" panose="020B0609020204030204" pitchFamily="49" charset="0"/>
              <a:ea typeface="Tahoma" pitchFamily="2"/>
              <a:cs typeface="Consolas" panose="020B0609020204030204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554480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26080" y="2011680"/>
            <a:ext cx="39934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0;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N; ++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</a:t>
            </a:r>
            <a:r>
              <a:rPr lang="en-US" sz="2000" b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3;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743200" y="6766560"/>
            <a:ext cx="45720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 62"/>
          <p:cNvSpPr/>
          <p:nvPr/>
        </p:nvSpPr>
        <p:spPr>
          <a:xfrm>
            <a:off x="1188720" y="2758842"/>
            <a:ext cx="1240735" cy="3217663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grpSp>
        <p:nvGrpSpPr>
          <p:cNvPr id="55" name="Group 54"/>
          <p:cNvGrpSpPr/>
          <p:nvPr/>
        </p:nvGrpSpPr>
        <p:grpSpPr>
          <a:xfrm>
            <a:off x="2286000" y="2926080"/>
            <a:ext cx="914400" cy="2921943"/>
            <a:chOff x="2194560" y="2926080"/>
            <a:chExt cx="914400" cy="2921943"/>
          </a:xfrm>
        </p:grpSpPr>
        <p:sp>
          <p:nvSpPr>
            <p:cNvPr id="57" name="Rounded Rectangle 56"/>
            <p:cNvSpPr/>
            <p:nvPr/>
          </p:nvSpPr>
          <p:spPr>
            <a:xfrm>
              <a:off x="2194560" y="292608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60" name="Rounded Rectangle 59"/>
            <p:cNvSpPr/>
            <p:nvPr/>
          </p:nvSpPr>
          <p:spPr>
            <a:xfrm>
              <a:off x="2194560" y="3749040"/>
              <a:ext cx="914400" cy="453063"/>
            </a:xfrm>
            <a:prstGeom prst="round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mul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61" name="Rounded Rectangle 60"/>
            <p:cNvSpPr/>
            <p:nvPr/>
          </p:nvSpPr>
          <p:spPr>
            <a:xfrm>
              <a:off x="2194560" y="4572000"/>
              <a:ext cx="914400" cy="453063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store</a:t>
              </a:r>
              <a:r>
                <a:rPr lang="en-US" sz="20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-3</a:t>
              </a:r>
              <a:endParaRPr lang="en-US" sz="20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2" name="Rounded Rectangle 61"/>
            <p:cNvSpPr/>
            <p:nvPr/>
          </p:nvSpPr>
          <p:spPr>
            <a:xfrm>
              <a:off x="2194560" y="5394960"/>
              <a:ext cx="914400" cy="453063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6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retire</a:t>
              </a:r>
              <a:r>
                <a:rPr lang="en-US" sz="12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(2)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2286000" y="5394960"/>
            <a:ext cx="914400" cy="457200"/>
            <a:chOff x="7743825" y="4567863"/>
            <a:chExt cx="914400" cy="457200"/>
          </a:xfrm>
        </p:grpSpPr>
        <p:sp>
          <p:nvSpPr>
            <p:cNvPr id="101" name="Rounded Rectangle 100"/>
            <p:cNvSpPr/>
            <p:nvPr/>
          </p:nvSpPr>
          <p:spPr>
            <a:xfrm>
              <a:off x="7743825" y="4567863"/>
              <a:ext cx="914400" cy="457200"/>
            </a:xfrm>
            <a:prstGeom prst="roundRect">
              <a:avLst/>
            </a:prstGeom>
            <a:solidFill>
              <a:srgbClr val="FFC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102" name="Straight Connector 101"/>
            <p:cNvCxnSpPr/>
            <p:nvPr/>
          </p:nvCxnSpPr>
          <p:spPr>
            <a:xfrm>
              <a:off x="7743825" y="4567863"/>
              <a:ext cx="914400" cy="457200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flipH="1">
              <a:off x="7743825" y="4567863"/>
              <a:ext cx="914400" cy="457200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Rounded Rectangle 63"/>
          <p:cNvSpPr/>
          <p:nvPr/>
        </p:nvSpPr>
        <p:spPr>
          <a:xfrm>
            <a:off x="2286000" y="29260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cxnSp>
        <p:nvCxnSpPr>
          <p:cNvPr id="96" name="Straight Arrow Connector 95"/>
          <p:cNvCxnSpPr>
            <a:stCxn id="50" idx="0"/>
          </p:cNvCxnSpPr>
          <p:nvPr/>
        </p:nvCxnSpPr>
        <p:spPr>
          <a:xfrm flipH="1" flipV="1">
            <a:off x="2743200" y="4202103"/>
            <a:ext cx="457200" cy="201581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>
            <a:stCxn id="93" idx="0"/>
            <a:endCxn id="61" idx="2"/>
          </p:cNvCxnSpPr>
          <p:nvPr/>
        </p:nvCxnSpPr>
        <p:spPr>
          <a:xfrm flipH="1" flipV="1">
            <a:off x="2743200" y="5025063"/>
            <a:ext cx="1371600" cy="119285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ounded Rectangle 49"/>
          <p:cNvSpPr/>
          <p:nvPr/>
        </p:nvSpPr>
        <p:spPr>
          <a:xfrm>
            <a:off x="2743200" y="621792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grpSp>
        <p:nvGrpSpPr>
          <p:cNvPr id="92" name="Group 91"/>
          <p:cNvGrpSpPr/>
          <p:nvPr/>
        </p:nvGrpSpPr>
        <p:grpSpPr>
          <a:xfrm>
            <a:off x="3657600" y="6217920"/>
            <a:ext cx="914400" cy="457200"/>
            <a:chOff x="7743825" y="4567863"/>
            <a:chExt cx="914400" cy="457200"/>
          </a:xfrm>
        </p:grpSpPr>
        <p:sp>
          <p:nvSpPr>
            <p:cNvPr id="93" name="Rounded Rectangle 92"/>
            <p:cNvSpPr/>
            <p:nvPr/>
          </p:nvSpPr>
          <p:spPr>
            <a:xfrm>
              <a:off x="7743825" y="4567863"/>
              <a:ext cx="914400" cy="457200"/>
            </a:xfrm>
            <a:prstGeom prst="roundRect">
              <a:avLst/>
            </a:prstGeom>
            <a:solidFill>
              <a:srgbClr val="FFC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94" name="Straight Connector 93"/>
            <p:cNvCxnSpPr/>
            <p:nvPr/>
          </p:nvCxnSpPr>
          <p:spPr>
            <a:xfrm>
              <a:off x="7743825" y="4567863"/>
              <a:ext cx="914400" cy="457200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 flipH="1">
              <a:off x="7743825" y="4567863"/>
              <a:ext cx="914400" cy="457200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1" name="Straight Arrow Connector 50"/>
          <p:cNvCxnSpPr/>
          <p:nvPr/>
        </p:nvCxnSpPr>
        <p:spPr>
          <a:xfrm flipH="1">
            <a:off x="1828800" y="5029200"/>
            <a:ext cx="640080" cy="640080"/>
          </a:xfrm>
          <a:prstGeom prst="straightConnector1">
            <a:avLst/>
          </a:prstGeom>
          <a:ln w="666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2" name="Group 51"/>
          <p:cNvGrpSpPr/>
          <p:nvPr/>
        </p:nvGrpSpPr>
        <p:grpSpPr>
          <a:xfrm>
            <a:off x="1920240" y="5120640"/>
            <a:ext cx="457200" cy="457200"/>
            <a:chOff x="7696200" y="2926080"/>
            <a:chExt cx="457200" cy="457200"/>
          </a:xfrm>
        </p:grpSpPr>
        <p:sp>
          <p:nvSpPr>
            <p:cNvPr id="53" name="Oval 52"/>
            <p:cNvSpPr/>
            <p:nvPr/>
          </p:nvSpPr>
          <p:spPr>
            <a:xfrm>
              <a:off x="7696200" y="2926080"/>
              <a:ext cx="457200" cy="457200"/>
            </a:xfrm>
            <a:prstGeom prst="ellipse">
              <a:avLst/>
            </a:prstGeom>
            <a:noFill/>
            <a:ln w="44450"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54" name="Straight Connector 53"/>
            <p:cNvCxnSpPr>
              <a:stCxn id="53" idx="1"/>
              <a:endCxn id="53" idx="5"/>
            </p:cNvCxnSpPr>
            <p:nvPr/>
          </p:nvCxnSpPr>
          <p:spPr>
            <a:xfrm>
              <a:off x="7763155" y="2993035"/>
              <a:ext cx="323290" cy="323290"/>
            </a:xfrm>
            <a:prstGeom prst="line">
              <a:avLst/>
            </a:prstGeom>
            <a:ln w="4445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4837192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5" dur="2000" fill="hold"/>
                                        <p:tgtEl>
                                          <p:spTgt spid="92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9.09091E-7 -2.61438E-6 L -0.13636 -0.18382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18" y="-9191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" dur="2000" fill="hold"/>
                                        <p:tgtEl>
                                          <p:spTgt spid="50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1818E-6 -4.11765E-6 L -0.04735 -0.28554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67" y="-142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61438E-6 L 0.18087 -2.61438E-6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4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500"/>
                            </p:stCondLst>
                            <p:childTnLst>
                              <p:par>
                                <p:cTn id="3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9 -0.00184 L 0.13636 0.10601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13" y="5392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94 -0.00061 L 0.04546 0.42341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20" y="212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7500"/>
                            </p:stCondLst>
                            <p:childTnLst>
                              <p:par>
                                <p:cTn id="5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0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  <p:bldP spid="64" grpId="1" animBg="1"/>
      <p:bldP spid="50" grpId="0" animBg="1"/>
      <p:bldP spid="50" grpId="1" animBg="1"/>
      <p:bldP spid="50" grpId="2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2488053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An example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554480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26080" y="2011680"/>
            <a:ext cx="39934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0;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N; ++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]+3;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0" y="3749040"/>
            <a:ext cx="88998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</a:p>
        </p:txBody>
      </p:sp>
      <p:cxnSp>
        <p:nvCxnSpPr>
          <p:cNvPr id="8" name="Curved Connector 7"/>
          <p:cNvCxnSpPr>
            <a:stCxn id="6" idx="2"/>
            <a:endCxn id="6" idx="0"/>
          </p:cNvCxnSpPr>
          <p:nvPr/>
        </p:nvCxnSpPr>
        <p:spPr>
          <a:xfrm rot="5400000" flipH="1">
            <a:off x="3777642" y="4256872"/>
            <a:ext cx="1015663" cy="12700"/>
          </a:xfrm>
          <a:prstGeom prst="curvedConnector5">
            <a:avLst>
              <a:gd name="adj1" fmla="val -22507"/>
              <a:gd name="adj2" fmla="val 5303882"/>
              <a:gd name="adj3" fmla="val 122507"/>
            </a:avLst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394960" y="4293215"/>
            <a:ext cx="37609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time per iteration: 3 cycles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94960" y="5029200"/>
            <a:ext cx="3860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(assuming all ops are one cycle)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87917" y="6067425"/>
            <a:ext cx="56813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Ignoring control variable update and test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27132" y="4026038"/>
            <a:ext cx="1521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loop body</a:t>
            </a:r>
          </a:p>
        </p:txBody>
      </p:sp>
    </p:spTree>
    <p:extLst>
      <p:ext uri="{BB962C8B-B14F-4D97-AF65-F5344CB8AC3E}">
        <p14:creationId xmlns:p14="http://schemas.microsoft.com/office/powerpoint/2010/main" val="68509101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5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75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75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5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25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25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20" grpId="0"/>
      <p:bldP spid="4" grpId="0"/>
      <p:bldP spid="5" grpId="0"/>
      <p:bldP spid="7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Group 54"/>
          <p:cNvGrpSpPr/>
          <p:nvPr/>
        </p:nvGrpSpPr>
        <p:grpSpPr>
          <a:xfrm>
            <a:off x="2286000" y="2926080"/>
            <a:ext cx="914400" cy="2921943"/>
            <a:chOff x="2194560" y="2926080"/>
            <a:chExt cx="914400" cy="2921943"/>
          </a:xfrm>
        </p:grpSpPr>
        <p:sp>
          <p:nvSpPr>
            <p:cNvPr id="57" name="Rounded Rectangle 56"/>
            <p:cNvSpPr/>
            <p:nvPr/>
          </p:nvSpPr>
          <p:spPr>
            <a:xfrm>
              <a:off x="2194560" y="292608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60" name="Rounded Rectangle 59"/>
            <p:cNvSpPr/>
            <p:nvPr/>
          </p:nvSpPr>
          <p:spPr>
            <a:xfrm>
              <a:off x="2194560" y="3749040"/>
              <a:ext cx="914400" cy="453063"/>
            </a:xfrm>
            <a:prstGeom prst="round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mul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61" name="Rounded Rectangle 60"/>
            <p:cNvSpPr/>
            <p:nvPr/>
          </p:nvSpPr>
          <p:spPr>
            <a:xfrm>
              <a:off x="2194560" y="4572000"/>
              <a:ext cx="914400" cy="453063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store</a:t>
              </a:r>
              <a:r>
                <a:rPr lang="en-US" sz="20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-3</a:t>
              </a:r>
              <a:endParaRPr lang="en-US" sz="20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2" name="Rounded Rectangle 61"/>
            <p:cNvSpPr/>
            <p:nvPr/>
          </p:nvSpPr>
          <p:spPr>
            <a:xfrm>
              <a:off x="2194560" y="5394960"/>
              <a:ext cx="914400" cy="453063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6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retire</a:t>
              </a:r>
              <a:r>
                <a:rPr lang="en-US" sz="12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(2)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113" name="Rounded Rectangle 112"/>
          <p:cNvSpPr/>
          <p:nvPr/>
        </p:nvSpPr>
        <p:spPr>
          <a:xfrm>
            <a:off x="2514600" y="4087803"/>
            <a:ext cx="457200" cy="228600"/>
          </a:xfrm>
          <a:prstGeom prst="roundRect">
            <a:avLst/>
          </a:prstGeom>
          <a:solidFill>
            <a:srgbClr val="C0504D"/>
          </a:solidFill>
          <a:ln w="127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7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grpSp>
        <p:nvGrpSpPr>
          <p:cNvPr id="114" name="Group 113"/>
          <p:cNvGrpSpPr/>
          <p:nvPr/>
        </p:nvGrpSpPr>
        <p:grpSpPr>
          <a:xfrm>
            <a:off x="2592463" y="4914900"/>
            <a:ext cx="457200" cy="228600"/>
            <a:chOff x="6848475" y="4861560"/>
            <a:chExt cx="914400" cy="457200"/>
          </a:xfrm>
        </p:grpSpPr>
        <p:sp>
          <p:nvSpPr>
            <p:cNvPr id="115" name="Rounded Rectangle 114"/>
            <p:cNvSpPr/>
            <p:nvPr/>
          </p:nvSpPr>
          <p:spPr>
            <a:xfrm>
              <a:off x="6848475" y="4861560"/>
              <a:ext cx="914400" cy="457200"/>
            </a:xfrm>
            <a:prstGeom prst="roundRect">
              <a:avLst/>
            </a:prstGeom>
            <a:solidFill>
              <a:srgbClr val="FFC000"/>
            </a:solidFill>
            <a:ln w="127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116" name="Straight Connector 115"/>
            <p:cNvCxnSpPr/>
            <p:nvPr/>
          </p:nvCxnSpPr>
          <p:spPr>
            <a:xfrm>
              <a:off x="6848475" y="4861560"/>
              <a:ext cx="914400" cy="45720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 flipH="1">
              <a:off x="6848475" y="4861560"/>
              <a:ext cx="914400" cy="45720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7315200" y="6217920"/>
            <a:ext cx="1828800" cy="457200"/>
            <a:chOff x="7315200" y="6217920"/>
            <a:chExt cx="1828800" cy="457200"/>
          </a:xfrm>
        </p:grpSpPr>
        <p:grpSp>
          <p:nvGrpSpPr>
            <p:cNvPr id="69" name="Group 68"/>
            <p:cNvGrpSpPr/>
            <p:nvPr/>
          </p:nvGrpSpPr>
          <p:grpSpPr>
            <a:xfrm>
              <a:off x="8229600" y="6217920"/>
              <a:ext cx="914400" cy="457200"/>
              <a:chOff x="7743825" y="4567863"/>
              <a:chExt cx="914400" cy="457200"/>
            </a:xfrm>
          </p:grpSpPr>
          <p:sp>
            <p:nvSpPr>
              <p:cNvPr id="78" name="Rounded Rectangle 77"/>
              <p:cNvSpPr/>
              <p:nvPr/>
            </p:nvSpPr>
            <p:spPr>
              <a:xfrm>
                <a:off x="7743825" y="4567863"/>
                <a:ext cx="914400" cy="457200"/>
              </a:xfrm>
              <a:prstGeom prst="roundRect">
                <a:avLst/>
              </a:prstGeom>
              <a:solidFill>
                <a:srgbClr val="FFC0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79" name="Straight Connector 78"/>
              <p:cNvCxnSpPr/>
              <p:nvPr/>
            </p:nvCxnSpPr>
            <p:spPr>
              <a:xfrm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 flipH="1"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0" name="Group 69"/>
            <p:cNvGrpSpPr/>
            <p:nvPr/>
          </p:nvGrpSpPr>
          <p:grpSpPr>
            <a:xfrm>
              <a:off x="7315200" y="6217920"/>
              <a:ext cx="914400" cy="457200"/>
              <a:chOff x="7743825" y="4567863"/>
              <a:chExt cx="914400" cy="457200"/>
            </a:xfrm>
          </p:grpSpPr>
          <p:sp>
            <p:nvSpPr>
              <p:cNvPr id="71" name="Rounded Rectangle 70"/>
              <p:cNvSpPr/>
              <p:nvPr/>
            </p:nvSpPr>
            <p:spPr>
              <a:xfrm>
                <a:off x="7743825" y="4567863"/>
                <a:ext cx="914400" cy="457200"/>
              </a:xfrm>
              <a:prstGeom prst="roundRect">
                <a:avLst/>
              </a:prstGeom>
              <a:solidFill>
                <a:srgbClr val="FFC0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76" name="Straight Connector 75"/>
              <p:cNvCxnSpPr/>
              <p:nvPr/>
            </p:nvCxnSpPr>
            <p:spPr>
              <a:xfrm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 flipH="1"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0" name="TextBox 9"/>
          <p:cNvSpPr txBox="1"/>
          <p:nvPr/>
        </p:nvSpPr>
        <p:spPr>
          <a:xfrm>
            <a:off x="730138" y="731520"/>
            <a:ext cx="4181850" cy="58022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lvl="0" hangingPunct="0"/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</a:t>
            </a:r>
            <a:r>
              <a:rPr lang="en-US" sz="2800" b="1" dirty="0" smtClean="0">
                <a:solidFill>
                  <a:srgbClr val="00FF00"/>
                </a:solidFill>
                <a:latin typeface="Consolas" panose="020B0609020204030204" pitchFamily="49" charset="0"/>
                <a:ea typeface="Tahoma" pitchFamily="2"/>
                <a:cs typeface="Consolas" panose="020B0609020204030204" pitchFamily="49" charset="0"/>
              </a:rPr>
              <a:t>retire</a:t>
            </a:r>
            <a:r>
              <a:rPr lang="en-US" sz="28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 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operation</a:t>
            </a:r>
            <a:endParaRPr lang="en-US" sz="2800" b="1" dirty="0">
              <a:solidFill>
                <a:srgbClr val="00FF00"/>
              </a:solidFill>
              <a:latin typeface="Consolas" panose="020B0609020204030204" pitchFamily="49" charset="0"/>
              <a:ea typeface="Tahoma" pitchFamily="2"/>
              <a:cs typeface="Consolas" panose="020B0609020204030204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554480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26080" y="2011680"/>
            <a:ext cx="39934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0;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N; ++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</a:t>
            </a:r>
            <a:r>
              <a:rPr lang="en-US" sz="2000" b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3;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743200" y="6766560"/>
            <a:ext cx="45720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1371600" y="2926080"/>
            <a:ext cx="914400" cy="2921943"/>
            <a:chOff x="2194560" y="2926080"/>
            <a:chExt cx="914400" cy="2921943"/>
          </a:xfrm>
        </p:grpSpPr>
        <p:sp>
          <p:nvSpPr>
            <p:cNvPr id="56" name="Rounded Rectangle 55"/>
            <p:cNvSpPr/>
            <p:nvPr/>
          </p:nvSpPr>
          <p:spPr>
            <a:xfrm>
              <a:off x="2194560" y="292608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58" name="Rounded Rectangle 57"/>
            <p:cNvSpPr/>
            <p:nvPr/>
          </p:nvSpPr>
          <p:spPr>
            <a:xfrm>
              <a:off x="2194560" y="3749040"/>
              <a:ext cx="914400" cy="453063"/>
            </a:xfrm>
            <a:prstGeom prst="round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mul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-1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59" name="Rounded Rectangle 58"/>
            <p:cNvSpPr/>
            <p:nvPr/>
          </p:nvSpPr>
          <p:spPr>
            <a:xfrm>
              <a:off x="2194560" y="4572000"/>
              <a:ext cx="914400" cy="453063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store</a:t>
              </a:r>
              <a:r>
                <a:rPr lang="en-US" sz="20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-4</a:t>
              </a:r>
              <a:endParaRPr lang="en-US" sz="20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99" name="Rounded Rectangle 98"/>
            <p:cNvSpPr/>
            <p:nvPr/>
          </p:nvSpPr>
          <p:spPr>
            <a:xfrm>
              <a:off x="2194560" y="5394960"/>
              <a:ext cx="914400" cy="453063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6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retire</a:t>
              </a:r>
              <a:r>
                <a:rPr lang="en-US" sz="12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(2)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grpSp>
        <p:nvGrpSpPr>
          <p:cNvPr id="105" name="Group 104"/>
          <p:cNvGrpSpPr/>
          <p:nvPr/>
        </p:nvGrpSpPr>
        <p:grpSpPr>
          <a:xfrm>
            <a:off x="1600200" y="4134742"/>
            <a:ext cx="457200" cy="228600"/>
            <a:chOff x="6848475" y="4861560"/>
            <a:chExt cx="914400" cy="457200"/>
          </a:xfrm>
        </p:grpSpPr>
        <p:sp>
          <p:nvSpPr>
            <p:cNvPr id="106" name="Rounded Rectangle 105"/>
            <p:cNvSpPr/>
            <p:nvPr/>
          </p:nvSpPr>
          <p:spPr>
            <a:xfrm>
              <a:off x="6848475" y="4861560"/>
              <a:ext cx="914400" cy="457200"/>
            </a:xfrm>
            <a:prstGeom prst="roundRect">
              <a:avLst/>
            </a:prstGeom>
            <a:solidFill>
              <a:srgbClr val="FFC000"/>
            </a:solidFill>
            <a:ln w="127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107" name="Straight Connector 106"/>
            <p:cNvCxnSpPr/>
            <p:nvPr/>
          </p:nvCxnSpPr>
          <p:spPr>
            <a:xfrm>
              <a:off x="6848475" y="4861560"/>
              <a:ext cx="914400" cy="45720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flipH="1">
              <a:off x="6848475" y="4861560"/>
              <a:ext cx="914400" cy="45720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9" name="Group 108"/>
          <p:cNvGrpSpPr/>
          <p:nvPr/>
        </p:nvGrpSpPr>
        <p:grpSpPr>
          <a:xfrm>
            <a:off x="1600200" y="4943475"/>
            <a:ext cx="457200" cy="228600"/>
            <a:chOff x="6848475" y="4861560"/>
            <a:chExt cx="914400" cy="457200"/>
          </a:xfrm>
        </p:grpSpPr>
        <p:sp>
          <p:nvSpPr>
            <p:cNvPr id="110" name="Rounded Rectangle 109"/>
            <p:cNvSpPr/>
            <p:nvPr/>
          </p:nvSpPr>
          <p:spPr>
            <a:xfrm>
              <a:off x="6848475" y="4861560"/>
              <a:ext cx="914400" cy="457200"/>
            </a:xfrm>
            <a:prstGeom prst="roundRect">
              <a:avLst/>
            </a:prstGeom>
            <a:solidFill>
              <a:srgbClr val="FFC000"/>
            </a:solidFill>
            <a:ln w="127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111" name="Straight Connector 110"/>
            <p:cNvCxnSpPr/>
            <p:nvPr/>
          </p:nvCxnSpPr>
          <p:spPr>
            <a:xfrm>
              <a:off x="6848475" y="4861560"/>
              <a:ext cx="914400" cy="45720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 flipH="1">
              <a:off x="6848475" y="4861560"/>
              <a:ext cx="914400" cy="45720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3" name="Rectangle 62"/>
          <p:cNvSpPr/>
          <p:nvPr/>
        </p:nvSpPr>
        <p:spPr>
          <a:xfrm>
            <a:off x="1280160" y="2754511"/>
            <a:ext cx="2025015" cy="3217663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grpSp>
        <p:nvGrpSpPr>
          <p:cNvPr id="65" name="Group 64"/>
          <p:cNvGrpSpPr/>
          <p:nvPr/>
        </p:nvGrpSpPr>
        <p:grpSpPr>
          <a:xfrm>
            <a:off x="3200400" y="2926080"/>
            <a:ext cx="914400" cy="2921943"/>
            <a:chOff x="2194560" y="2926080"/>
            <a:chExt cx="914400" cy="2921943"/>
          </a:xfrm>
        </p:grpSpPr>
        <p:sp>
          <p:nvSpPr>
            <p:cNvPr id="66" name="Rounded Rectangle 65"/>
            <p:cNvSpPr/>
            <p:nvPr/>
          </p:nvSpPr>
          <p:spPr>
            <a:xfrm>
              <a:off x="2194560" y="292608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2</a:t>
              </a:r>
            </a:p>
          </p:txBody>
        </p:sp>
        <p:sp>
          <p:nvSpPr>
            <p:cNvPr id="67" name="Rounded Rectangle 66"/>
            <p:cNvSpPr/>
            <p:nvPr/>
          </p:nvSpPr>
          <p:spPr>
            <a:xfrm>
              <a:off x="2194560" y="3749040"/>
              <a:ext cx="914400" cy="453063"/>
            </a:xfrm>
            <a:prstGeom prst="round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mul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72" name="Rounded Rectangle 71"/>
            <p:cNvSpPr/>
            <p:nvPr/>
          </p:nvSpPr>
          <p:spPr>
            <a:xfrm>
              <a:off x="2194560" y="4572000"/>
              <a:ext cx="914400" cy="453063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store</a:t>
              </a:r>
              <a:r>
                <a:rPr lang="en-US" sz="20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-2</a:t>
              </a:r>
              <a:endParaRPr lang="en-US" sz="20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73" name="Rounded Rectangle 72"/>
            <p:cNvSpPr/>
            <p:nvPr/>
          </p:nvSpPr>
          <p:spPr>
            <a:xfrm>
              <a:off x="2194560" y="5394960"/>
              <a:ext cx="914400" cy="453063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6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retire</a:t>
              </a:r>
              <a:r>
                <a:rPr lang="en-US" sz="12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(2)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1371600" y="3749040"/>
            <a:ext cx="914400" cy="457200"/>
            <a:chOff x="7743825" y="4567863"/>
            <a:chExt cx="914400" cy="457200"/>
          </a:xfrm>
        </p:grpSpPr>
        <p:sp>
          <p:nvSpPr>
            <p:cNvPr id="101" name="Rounded Rectangle 100"/>
            <p:cNvSpPr/>
            <p:nvPr/>
          </p:nvSpPr>
          <p:spPr>
            <a:xfrm>
              <a:off x="7743825" y="4567863"/>
              <a:ext cx="914400" cy="457200"/>
            </a:xfrm>
            <a:prstGeom prst="roundRect">
              <a:avLst/>
            </a:prstGeom>
            <a:solidFill>
              <a:srgbClr val="FFC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102" name="Straight Connector 101"/>
            <p:cNvCxnSpPr/>
            <p:nvPr/>
          </p:nvCxnSpPr>
          <p:spPr>
            <a:xfrm>
              <a:off x="7743825" y="4567863"/>
              <a:ext cx="914400" cy="457200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flipH="1">
              <a:off x="7743825" y="4567863"/>
              <a:ext cx="914400" cy="457200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6"/>
          <p:cNvGrpSpPr/>
          <p:nvPr/>
        </p:nvGrpSpPr>
        <p:grpSpPr>
          <a:xfrm>
            <a:off x="2743200" y="6217920"/>
            <a:ext cx="4572000" cy="457200"/>
            <a:chOff x="2743200" y="6217920"/>
            <a:chExt cx="4572000" cy="457200"/>
          </a:xfrm>
        </p:grpSpPr>
        <p:grpSp>
          <p:nvGrpSpPr>
            <p:cNvPr id="68" name="Group 67"/>
            <p:cNvGrpSpPr/>
            <p:nvPr/>
          </p:nvGrpSpPr>
          <p:grpSpPr>
            <a:xfrm>
              <a:off x="6400800" y="6217920"/>
              <a:ext cx="914400" cy="457200"/>
              <a:chOff x="7743825" y="4567863"/>
              <a:chExt cx="914400" cy="457200"/>
            </a:xfrm>
          </p:grpSpPr>
          <p:sp>
            <p:nvSpPr>
              <p:cNvPr id="85" name="Rounded Rectangle 84"/>
              <p:cNvSpPr/>
              <p:nvPr/>
            </p:nvSpPr>
            <p:spPr>
              <a:xfrm>
                <a:off x="7743825" y="4567863"/>
                <a:ext cx="914400" cy="457200"/>
              </a:xfrm>
              <a:prstGeom prst="roundRect">
                <a:avLst/>
              </a:prstGeom>
              <a:solidFill>
                <a:srgbClr val="FFC0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86" name="Straight Connector 85"/>
              <p:cNvCxnSpPr/>
              <p:nvPr/>
            </p:nvCxnSpPr>
            <p:spPr>
              <a:xfrm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 flipH="1"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8" name="Rounded Rectangle 97"/>
            <p:cNvSpPr/>
            <p:nvPr/>
          </p:nvSpPr>
          <p:spPr>
            <a:xfrm>
              <a:off x="4572000" y="621792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grpSp>
          <p:nvGrpSpPr>
            <p:cNvPr id="45" name="Group 44"/>
            <p:cNvGrpSpPr/>
            <p:nvPr/>
          </p:nvGrpSpPr>
          <p:grpSpPr>
            <a:xfrm>
              <a:off x="5486400" y="6217920"/>
              <a:ext cx="914400" cy="457200"/>
              <a:chOff x="7743825" y="4567863"/>
              <a:chExt cx="914400" cy="457200"/>
            </a:xfrm>
          </p:grpSpPr>
          <p:sp>
            <p:nvSpPr>
              <p:cNvPr id="46" name="Rounded Rectangle 45"/>
              <p:cNvSpPr/>
              <p:nvPr/>
            </p:nvSpPr>
            <p:spPr>
              <a:xfrm>
                <a:off x="7743825" y="4567863"/>
                <a:ext cx="914400" cy="457200"/>
              </a:xfrm>
              <a:prstGeom prst="roundRect">
                <a:avLst/>
              </a:prstGeom>
              <a:solidFill>
                <a:srgbClr val="FFC0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47" name="Straight Connector 46"/>
              <p:cNvCxnSpPr/>
              <p:nvPr/>
            </p:nvCxnSpPr>
            <p:spPr>
              <a:xfrm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flipH="1"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4" name="Rounded Rectangle 73"/>
            <p:cNvSpPr/>
            <p:nvPr/>
          </p:nvSpPr>
          <p:spPr>
            <a:xfrm>
              <a:off x="2743200" y="621792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grpSp>
          <p:nvGrpSpPr>
            <p:cNvPr id="75" name="Group 74"/>
            <p:cNvGrpSpPr/>
            <p:nvPr/>
          </p:nvGrpSpPr>
          <p:grpSpPr>
            <a:xfrm>
              <a:off x="3657600" y="6217920"/>
              <a:ext cx="914400" cy="457200"/>
              <a:chOff x="7743825" y="4567863"/>
              <a:chExt cx="914400" cy="457200"/>
            </a:xfrm>
          </p:grpSpPr>
          <p:sp>
            <p:nvSpPr>
              <p:cNvPr id="80" name="Rounded Rectangle 79"/>
              <p:cNvSpPr/>
              <p:nvPr/>
            </p:nvSpPr>
            <p:spPr>
              <a:xfrm>
                <a:off x="7743825" y="4567863"/>
                <a:ext cx="914400" cy="457200"/>
              </a:xfrm>
              <a:prstGeom prst="roundRect">
                <a:avLst/>
              </a:prstGeom>
              <a:solidFill>
                <a:srgbClr val="FFC0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81" name="Straight Connector 80"/>
              <p:cNvCxnSpPr/>
              <p:nvPr/>
            </p:nvCxnSpPr>
            <p:spPr>
              <a:xfrm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 flipH="1"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2" name="Group 91"/>
          <p:cNvGrpSpPr/>
          <p:nvPr/>
        </p:nvGrpSpPr>
        <p:grpSpPr>
          <a:xfrm>
            <a:off x="3657600" y="6217920"/>
            <a:ext cx="914400" cy="457200"/>
            <a:chOff x="7743825" y="4567863"/>
            <a:chExt cx="914400" cy="457200"/>
          </a:xfrm>
        </p:grpSpPr>
        <p:sp>
          <p:nvSpPr>
            <p:cNvPr id="93" name="Rounded Rectangle 92"/>
            <p:cNvSpPr/>
            <p:nvPr/>
          </p:nvSpPr>
          <p:spPr>
            <a:xfrm>
              <a:off x="7743825" y="4567863"/>
              <a:ext cx="914400" cy="457200"/>
            </a:xfrm>
            <a:prstGeom prst="roundRect">
              <a:avLst/>
            </a:prstGeom>
            <a:solidFill>
              <a:srgbClr val="FFC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94" name="Straight Connector 93"/>
            <p:cNvCxnSpPr/>
            <p:nvPr/>
          </p:nvCxnSpPr>
          <p:spPr>
            <a:xfrm>
              <a:off x="7743825" y="4567863"/>
              <a:ext cx="914400" cy="457200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 flipH="1">
              <a:off x="7743825" y="4567863"/>
              <a:ext cx="914400" cy="457200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Rounded Rectangle 49"/>
          <p:cNvSpPr/>
          <p:nvPr/>
        </p:nvSpPr>
        <p:spPr>
          <a:xfrm>
            <a:off x="2743200" y="621792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3200400" y="29260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cxnSp>
        <p:nvCxnSpPr>
          <p:cNvPr id="96" name="Straight Arrow Connector 95"/>
          <p:cNvCxnSpPr>
            <a:stCxn id="50" idx="0"/>
            <a:endCxn id="67" idx="2"/>
          </p:cNvCxnSpPr>
          <p:nvPr/>
        </p:nvCxnSpPr>
        <p:spPr>
          <a:xfrm flipV="1">
            <a:off x="3200400" y="4202103"/>
            <a:ext cx="457200" cy="201581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>
            <a:stCxn id="93" idx="0"/>
            <a:endCxn id="72" idx="2"/>
          </p:cNvCxnSpPr>
          <p:nvPr/>
        </p:nvCxnSpPr>
        <p:spPr>
          <a:xfrm flipH="1" flipV="1">
            <a:off x="3657600" y="5025063"/>
            <a:ext cx="457200" cy="119285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H="1">
            <a:off x="2743200" y="5029200"/>
            <a:ext cx="640080" cy="640080"/>
          </a:xfrm>
          <a:prstGeom prst="straightConnector1">
            <a:avLst/>
          </a:prstGeom>
          <a:ln w="666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2" name="Group 51"/>
          <p:cNvGrpSpPr/>
          <p:nvPr/>
        </p:nvGrpSpPr>
        <p:grpSpPr>
          <a:xfrm>
            <a:off x="2834640" y="5120640"/>
            <a:ext cx="457200" cy="457200"/>
            <a:chOff x="7696200" y="2926080"/>
            <a:chExt cx="457200" cy="457200"/>
          </a:xfrm>
        </p:grpSpPr>
        <p:sp>
          <p:nvSpPr>
            <p:cNvPr id="53" name="Oval 52"/>
            <p:cNvSpPr/>
            <p:nvPr/>
          </p:nvSpPr>
          <p:spPr>
            <a:xfrm>
              <a:off x="7696200" y="2926080"/>
              <a:ext cx="457200" cy="457200"/>
            </a:xfrm>
            <a:prstGeom prst="ellipse">
              <a:avLst/>
            </a:prstGeom>
            <a:noFill/>
            <a:ln w="44450"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54" name="Straight Connector 53"/>
            <p:cNvCxnSpPr>
              <a:stCxn id="53" idx="1"/>
              <a:endCxn id="53" idx="5"/>
            </p:cNvCxnSpPr>
            <p:nvPr/>
          </p:nvCxnSpPr>
          <p:spPr>
            <a:xfrm>
              <a:off x="7763155" y="2993035"/>
              <a:ext cx="323290" cy="323290"/>
            </a:xfrm>
            <a:prstGeom prst="line">
              <a:avLst/>
            </a:prstGeom>
            <a:ln w="4445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6645409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5" dur="2000" fill="hold"/>
                                        <p:tgtEl>
                                          <p:spTgt spid="92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9.09091E-7 -2.61438E-6 L -0.0464 -0.1826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20" y="-913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" dur="2000" fill="hold"/>
                                        <p:tgtEl>
                                          <p:spTgt spid="50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1818E-6 -4.11765E-6 L 0.04356 -0.28799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78" y="-14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61438E-6 L 0.18182 -2.61438E-6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9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500"/>
                            </p:stCondLst>
                            <p:childTnLst>
                              <p:par>
                                <p:cTn id="4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95 0.00061 L -0.04546 0.42341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25" y="211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9 -0.00102 L 0.22728 0.3176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269" y="159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50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0" grpId="1" animBg="1"/>
      <p:bldP spid="50" grpId="2" animBg="1"/>
      <p:bldP spid="64" grpId="0" animBg="1"/>
      <p:bldP spid="64" grpId="1" animBg="1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oup 64"/>
          <p:cNvGrpSpPr/>
          <p:nvPr/>
        </p:nvGrpSpPr>
        <p:grpSpPr>
          <a:xfrm>
            <a:off x="3200400" y="2926080"/>
            <a:ext cx="914400" cy="2921943"/>
            <a:chOff x="2194560" y="2926080"/>
            <a:chExt cx="914400" cy="2921943"/>
          </a:xfrm>
        </p:grpSpPr>
        <p:sp>
          <p:nvSpPr>
            <p:cNvPr id="66" name="Rounded Rectangle 65"/>
            <p:cNvSpPr/>
            <p:nvPr/>
          </p:nvSpPr>
          <p:spPr>
            <a:xfrm>
              <a:off x="2194560" y="292608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2</a:t>
              </a:r>
            </a:p>
          </p:txBody>
        </p:sp>
        <p:sp>
          <p:nvSpPr>
            <p:cNvPr id="67" name="Rounded Rectangle 66"/>
            <p:cNvSpPr/>
            <p:nvPr/>
          </p:nvSpPr>
          <p:spPr>
            <a:xfrm>
              <a:off x="2194560" y="3749040"/>
              <a:ext cx="914400" cy="453063"/>
            </a:xfrm>
            <a:prstGeom prst="round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mul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72" name="Rounded Rectangle 71"/>
            <p:cNvSpPr/>
            <p:nvPr/>
          </p:nvSpPr>
          <p:spPr>
            <a:xfrm>
              <a:off x="2194560" y="4572000"/>
              <a:ext cx="914400" cy="453063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store</a:t>
              </a:r>
              <a:r>
                <a:rPr lang="en-US" sz="20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-2</a:t>
              </a:r>
              <a:endParaRPr lang="en-US" sz="20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73" name="Rounded Rectangle 72"/>
            <p:cNvSpPr/>
            <p:nvPr/>
          </p:nvSpPr>
          <p:spPr>
            <a:xfrm>
              <a:off x="2194560" y="5394960"/>
              <a:ext cx="914400" cy="453063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6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retire</a:t>
              </a:r>
              <a:r>
                <a:rPr lang="en-US" sz="12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(2)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117" name="Rounded Rectangle 116"/>
          <p:cNvSpPr/>
          <p:nvPr/>
        </p:nvSpPr>
        <p:spPr>
          <a:xfrm>
            <a:off x="3429000" y="4089544"/>
            <a:ext cx="457200" cy="228600"/>
          </a:xfrm>
          <a:prstGeom prst="roundRect">
            <a:avLst/>
          </a:prstGeom>
          <a:solidFill>
            <a:srgbClr val="C0504D"/>
          </a:solidFill>
          <a:ln w="952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7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grpSp>
        <p:nvGrpSpPr>
          <p:cNvPr id="118" name="Group 117"/>
          <p:cNvGrpSpPr/>
          <p:nvPr/>
        </p:nvGrpSpPr>
        <p:grpSpPr>
          <a:xfrm>
            <a:off x="3429000" y="4914900"/>
            <a:ext cx="457200" cy="228600"/>
            <a:chOff x="6848475" y="4861560"/>
            <a:chExt cx="914400" cy="457200"/>
          </a:xfrm>
        </p:grpSpPr>
        <p:sp>
          <p:nvSpPr>
            <p:cNvPr id="119" name="Rounded Rectangle 118"/>
            <p:cNvSpPr/>
            <p:nvPr/>
          </p:nvSpPr>
          <p:spPr>
            <a:xfrm>
              <a:off x="6848475" y="4861560"/>
              <a:ext cx="914400" cy="457200"/>
            </a:xfrm>
            <a:prstGeom prst="roundRect">
              <a:avLst/>
            </a:prstGeom>
            <a:solidFill>
              <a:srgbClr val="FFC000"/>
            </a:solidFill>
            <a:ln w="9525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120" name="Straight Connector 119"/>
            <p:cNvCxnSpPr/>
            <p:nvPr/>
          </p:nvCxnSpPr>
          <p:spPr>
            <a:xfrm>
              <a:off x="6848475" y="4861560"/>
              <a:ext cx="914400" cy="457200"/>
            </a:xfrm>
            <a:prstGeom prst="line">
              <a:avLst/>
            </a:prstGeom>
            <a:ln w="952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flipH="1">
              <a:off x="6848475" y="4861560"/>
              <a:ext cx="914400" cy="457200"/>
            </a:xfrm>
            <a:prstGeom prst="line">
              <a:avLst/>
            </a:prstGeom>
            <a:ln w="952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Group 54"/>
          <p:cNvGrpSpPr/>
          <p:nvPr/>
        </p:nvGrpSpPr>
        <p:grpSpPr>
          <a:xfrm>
            <a:off x="2286000" y="2926080"/>
            <a:ext cx="914400" cy="2921943"/>
            <a:chOff x="2194560" y="2926080"/>
            <a:chExt cx="914400" cy="2921943"/>
          </a:xfrm>
        </p:grpSpPr>
        <p:sp>
          <p:nvSpPr>
            <p:cNvPr id="57" name="Rounded Rectangle 56"/>
            <p:cNvSpPr/>
            <p:nvPr/>
          </p:nvSpPr>
          <p:spPr>
            <a:xfrm>
              <a:off x="2194560" y="292608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60" name="Rounded Rectangle 59"/>
            <p:cNvSpPr/>
            <p:nvPr/>
          </p:nvSpPr>
          <p:spPr>
            <a:xfrm>
              <a:off x="2194560" y="3749040"/>
              <a:ext cx="914400" cy="453063"/>
            </a:xfrm>
            <a:prstGeom prst="round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mul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61" name="Rounded Rectangle 60"/>
            <p:cNvSpPr/>
            <p:nvPr/>
          </p:nvSpPr>
          <p:spPr>
            <a:xfrm>
              <a:off x="2194560" y="4572000"/>
              <a:ext cx="914400" cy="453063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store</a:t>
              </a:r>
              <a:r>
                <a:rPr lang="en-US" sz="20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-3</a:t>
              </a:r>
              <a:endParaRPr lang="en-US" sz="20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2" name="Rounded Rectangle 61"/>
            <p:cNvSpPr/>
            <p:nvPr/>
          </p:nvSpPr>
          <p:spPr>
            <a:xfrm>
              <a:off x="2194560" y="5394960"/>
              <a:ext cx="914400" cy="453063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6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retire</a:t>
              </a:r>
              <a:r>
                <a:rPr lang="en-US" sz="12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(2)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grpSp>
        <p:nvGrpSpPr>
          <p:cNvPr id="112" name="Group 111"/>
          <p:cNvGrpSpPr/>
          <p:nvPr/>
        </p:nvGrpSpPr>
        <p:grpSpPr>
          <a:xfrm>
            <a:off x="2514600" y="4933950"/>
            <a:ext cx="457200" cy="228600"/>
            <a:chOff x="6848475" y="4861560"/>
            <a:chExt cx="914400" cy="457200"/>
          </a:xfrm>
        </p:grpSpPr>
        <p:sp>
          <p:nvSpPr>
            <p:cNvPr id="113" name="Rounded Rectangle 112"/>
            <p:cNvSpPr/>
            <p:nvPr/>
          </p:nvSpPr>
          <p:spPr>
            <a:xfrm>
              <a:off x="6848475" y="4861560"/>
              <a:ext cx="914400" cy="457200"/>
            </a:xfrm>
            <a:prstGeom prst="roundRect">
              <a:avLst/>
            </a:prstGeom>
            <a:solidFill>
              <a:srgbClr val="FFC000"/>
            </a:solidFill>
            <a:ln w="9525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114" name="Straight Connector 113"/>
            <p:cNvCxnSpPr/>
            <p:nvPr/>
          </p:nvCxnSpPr>
          <p:spPr>
            <a:xfrm>
              <a:off x="6848475" y="4861560"/>
              <a:ext cx="914400" cy="457200"/>
            </a:xfrm>
            <a:prstGeom prst="line">
              <a:avLst/>
            </a:prstGeom>
            <a:ln w="952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 flipH="1">
              <a:off x="6848475" y="4861560"/>
              <a:ext cx="914400" cy="457200"/>
            </a:xfrm>
            <a:prstGeom prst="line">
              <a:avLst/>
            </a:prstGeom>
            <a:ln w="952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6" name="Rounded Rectangle 115"/>
          <p:cNvSpPr/>
          <p:nvPr/>
        </p:nvSpPr>
        <p:spPr>
          <a:xfrm>
            <a:off x="2514600" y="4074188"/>
            <a:ext cx="457200" cy="228600"/>
          </a:xfrm>
          <a:prstGeom prst="roundRect">
            <a:avLst/>
          </a:prstGeom>
          <a:solidFill>
            <a:srgbClr val="C0504D"/>
          </a:solidFill>
          <a:ln w="952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7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0138" y="731520"/>
            <a:ext cx="4181850" cy="58022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lvl="0" hangingPunct="0"/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</a:t>
            </a:r>
            <a:r>
              <a:rPr lang="en-US" sz="2800" b="1" dirty="0" smtClean="0">
                <a:solidFill>
                  <a:srgbClr val="00FF00"/>
                </a:solidFill>
                <a:latin typeface="Consolas" panose="020B0609020204030204" pitchFamily="49" charset="0"/>
                <a:ea typeface="Tahoma" pitchFamily="2"/>
                <a:cs typeface="Consolas" panose="020B0609020204030204" pitchFamily="49" charset="0"/>
              </a:rPr>
              <a:t>retire</a:t>
            </a:r>
            <a:r>
              <a:rPr lang="en-US" sz="28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 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operation</a:t>
            </a:r>
            <a:endParaRPr lang="en-US" sz="2800" b="1" dirty="0">
              <a:solidFill>
                <a:srgbClr val="00FF00"/>
              </a:solidFill>
              <a:latin typeface="Consolas" panose="020B0609020204030204" pitchFamily="49" charset="0"/>
              <a:ea typeface="Tahoma" pitchFamily="2"/>
              <a:cs typeface="Consolas" panose="020B0609020204030204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554480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26080" y="2011680"/>
            <a:ext cx="39934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0;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N; ++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</a:t>
            </a:r>
            <a:r>
              <a:rPr lang="en-US" sz="2000" b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3;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743200" y="6766560"/>
            <a:ext cx="45720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1371600" y="2926080"/>
            <a:ext cx="914400" cy="2921943"/>
            <a:chOff x="2194560" y="2926080"/>
            <a:chExt cx="914400" cy="2921943"/>
          </a:xfrm>
        </p:grpSpPr>
        <p:sp>
          <p:nvSpPr>
            <p:cNvPr id="56" name="Rounded Rectangle 55"/>
            <p:cNvSpPr/>
            <p:nvPr/>
          </p:nvSpPr>
          <p:spPr>
            <a:xfrm>
              <a:off x="2194560" y="292608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58" name="Rounded Rectangle 57"/>
            <p:cNvSpPr/>
            <p:nvPr/>
          </p:nvSpPr>
          <p:spPr>
            <a:xfrm>
              <a:off x="2194560" y="3749040"/>
              <a:ext cx="914400" cy="453063"/>
            </a:xfrm>
            <a:prstGeom prst="round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mul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-1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59" name="Rounded Rectangle 58"/>
            <p:cNvSpPr/>
            <p:nvPr/>
          </p:nvSpPr>
          <p:spPr>
            <a:xfrm>
              <a:off x="2194560" y="4572000"/>
              <a:ext cx="914400" cy="453063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store</a:t>
              </a:r>
              <a:r>
                <a:rPr lang="en-US" sz="20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-4</a:t>
              </a:r>
              <a:endParaRPr lang="en-US" sz="20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99" name="Rounded Rectangle 98"/>
            <p:cNvSpPr/>
            <p:nvPr/>
          </p:nvSpPr>
          <p:spPr>
            <a:xfrm>
              <a:off x="2194560" y="5394960"/>
              <a:ext cx="914400" cy="453063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6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retire</a:t>
              </a:r>
              <a:r>
                <a:rPr lang="en-US" sz="12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(2)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1600200" y="4087803"/>
            <a:ext cx="457200" cy="228600"/>
            <a:chOff x="6848475" y="4861560"/>
            <a:chExt cx="914400" cy="457200"/>
          </a:xfrm>
        </p:grpSpPr>
        <p:sp>
          <p:nvSpPr>
            <p:cNvPr id="103" name="Rounded Rectangle 102"/>
            <p:cNvSpPr/>
            <p:nvPr/>
          </p:nvSpPr>
          <p:spPr>
            <a:xfrm>
              <a:off x="6848475" y="4861560"/>
              <a:ext cx="914400" cy="457200"/>
            </a:xfrm>
            <a:prstGeom prst="roundRect">
              <a:avLst/>
            </a:prstGeom>
            <a:solidFill>
              <a:srgbClr val="FFC000"/>
            </a:solidFill>
            <a:ln w="9525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106" name="Straight Connector 105"/>
            <p:cNvCxnSpPr/>
            <p:nvPr/>
          </p:nvCxnSpPr>
          <p:spPr>
            <a:xfrm>
              <a:off x="6848475" y="4861560"/>
              <a:ext cx="914400" cy="457200"/>
            </a:xfrm>
            <a:prstGeom prst="line">
              <a:avLst/>
            </a:prstGeom>
            <a:ln w="952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flipH="1">
              <a:off x="6848475" y="4861560"/>
              <a:ext cx="914400" cy="457200"/>
            </a:xfrm>
            <a:prstGeom prst="line">
              <a:avLst/>
            </a:prstGeom>
            <a:ln w="952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8" name="Group 107"/>
          <p:cNvGrpSpPr/>
          <p:nvPr/>
        </p:nvGrpSpPr>
        <p:grpSpPr>
          <a:xfrm>
            <a:off x="1600200" y="4914900"/>
            <a:ext cx="457200" cy="228600"/>
            <a:chOff x="6848475" y="4861560"/>
            <a:chExt cx="914400" cy="457200"/>
          </a:xfrm>
        </p:grpSpPr>
        <p:sp>
          <p:nvSpPr>
            <p:cNvPr id="109" name="Rounded Rectangle 108"/>
            <p:cNvSpPr/>
            <p:nvPr/>
          </p:nvSpPr>
          <p:spPr>
            <a:xfrm>
              <a:off x="6848475" y="4861560"/>
              <a:ext cx="914400" cy="457200"/>
            </a:xfrm>
            <a:prstGeom prst="roundRect">
              <a:avLst/>
            </a:prstGeom>
            <a:solidFill>
              <a:srgbClr val="FFC000"/>
            </a:solidFill>
            <a:ln w="9525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110" name="Straight Connector 109"/>
            <p:cNvCxnSpPr/>
            <p:nvPr/>
          </p:nvCxnSpPr>
          <p:spPr>
            <a:xfrm>
              <a:off x="6848475" y="4861560"/>
              <a:ext cx="914400" cy="457200"/>
            </a:xfrm>
            <a:prstGeom prst="line">
              <a:avLst/>
            </a:prstGeom>
            <a:ln w="952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 flipH="1">
              <a:off x="6848475" y="4861560"/>
              <a:ext cx="914400" cy="457200"/>
            </a:xfrm>
            <a:prstGeom prst="line">
              <a:avLst/>
            </a:prstGeom>
            <a:ln w="952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3" name="Rectangle 62"/>
          <p:cNvSpPr/>
          <p:nvPr/>
        </p:nvSpPr>
        <p:spPr>
          <a:xfrm>
            <a:off x="1280160" y="2754511"/>
            <a:ext cx="2967990" cy="3217663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7315200" y="6217920"/>
            <a:ext cx="1828800" cy="457200"/>
            <a:chOff x="7315200" y="6217920"/>
            <a:chExt cx="1828800" cy="457200"/>
          </a:xfrm>
        </p:grpSpPr>
        <p:grpSp>
          <p:nvGrpSpPr>
            <p:cNvPr id="68" name="Group 67"/>
            <p:cNvGrpSpPr/>
            <p:nvPr/>
          </p:nvGrpSpPr>
          <p:grpSpPr>
            <a:xfrm>
              <a:off x="8229600" y="6217920"/>
              <a:ext cx="914400" cy="457200"/>
              <a:chOff x="7743825" y="4567863"/>
              <a:chExt cx="914400" cy="457200"/>
            </a:xfrm>
          </p:grpSpPr>
          <p:sp>
            <p:nvSpPr>
              <p:cNvPr id="85" name="Rounded Rectangle 84"/>
              <p:cNvSpPr/>
              <p:nvPr/>
            </p:nvSpPr>
            <p:spPr>
              <a:xfrm>
                <a:off x="7743825" y="4567863"/>
                <a:ext cx="914400" cy="457200"/>
              </a:xfrm>
              <a:prstGeom prst="roundRect">
                <a:avLst/>
              </a:prstGeom>
              <a:solidFill>
                <a:srgbClr val="FFC0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86" name="Straight Connector 85"/>
              <p:cNvCxnSpPr/>
              <p:nvPr/>
            </p:nvCxnSpPr>
            <p:spPr>
              <a:xfrm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 flipH="1"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5" name="Group 44"/>
            <p:cNvGrpSpPr/>
            <p:nvPr/>
          </p:nvGrpSpPr>
          <p:grpSpPr>
            <a:xfrm>
              <a:off x="7315200" y="6217920"/>
              <a:ext cx="914400" cy="457200"/>
              <a:chOff x="7743825" y="4567863"/>
              <a:chExt cx="914400" cy="457200"/>
            </a:xfrm>
          </p:grpSpPr>
          <p:sp>
            <p:nvSpPr>
              <p:cNvPr id="46" name="Rounded Rectangle 45"/>
              <p:cNvSpPr/>
              <p:nvPr/>
            </p:nvSpPr>
            <p:spPr>
              <a:xfrm>
                <a:off x="7743825" y="4567863"/>
                <a:ext cx="914400" cy="457200"/>
              </a:xfrm>
              <a:prstGeom prst="roundRect">
                <a:avLst/>
              </a:prstGeom>
              <a:solidFill>
                <a:srgbClr val="FFC0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47" name="Straight Connector 46"/>
              <p:cNvCxnSpPr/>
              <p:nvPr/>
            </p:nvCxnSpPr>
            <p:spPr>
              <a:xfrm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flipH="1"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" name="Group 3"/>
          <p:cNvGrpSpPr/>
          <p:nvPr/>
        </p:nvGrpSpPr>
        <p:grpSpPr>
          <a:xfrm>
            <a:off x="2743200" y="6217920"/>
            <a:ext cx="4572000" cy="457200"/>
            <a:chOff x="2743200" y="6217920"/>
            <a:chExt cx="4572000" cy="457200"/>
          </a:xfrm>
        </p:grpSpPr>
        <p:sp>
          <p:nvSpPr>
            <p:cNvPr id="98" name="Rounded Rectangle 97"/>
            <p:cNvSpPr/>
            <p:nvPr/>
          </p:nvSpPr>
          <p:spPr>
            <a:xfrm>
              <a:off x="6400800" y="621792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74" name="Rounded Rectangle 73"/>
            <p:cNvSpPr/>
            <p:nvPr/>
          </p:nvSpPr>
          <p:spPr>
            <a:xfrm>
              <a:off x="4572000" y="621792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grpSp>
          <p:nvGrpSpPr>
            <p:cNvPr id="75" name="Group 74"/>
            <p:cNvGrpSpPr/>
            <p:nvPr/>
          </p:nvGrpSpPr>
          <p:grpSpPr>
            <a:xfrm>
              <a:off x="5486400" y="6217920"/>
              <a:ext cx="914400" cy="457200"/>
              <a:chOff x="7743825" y="4567863"/>
              <a:chExt cx="914400" cy="457200"/>
            </a:xfrm>
          </p:grpSpPr>
          <p:sp>
            <p:nvSpPr>
              <p:cNvPr id="80" name="Rounded Rectangle 79"/>
              <p:cNvSpPr/>
              <p:nvPr/>
            </p:nvSpPr>
            <p:spPr>
              <a:xfrm>
                <a:off x="7743825" y="4567863"/>
                <a:ext cx="914400" cy="457200"/>
              </a:xfrm>
              <a:prstGeom prst="roundRect">
                <a:avLst/>
              </a:prstGeom>
              <a:solidFill>
                <a:srgbClr val="FFC0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81" name="Straight Connector 80"/>
              <p:cNvCxnSpPr/>
              <p:nvPr/>
            </p:nvCxnSpPr>
            <p:spPr>
              <a:xfrm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 flipH="1"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2" name="Group 91"/>
            <p:cNvGrpSpPr/>
            <p:nvPr/>
          </p:nvGrpSpPr>
          <p:grpSpPr>
            <a:xfrm>
              <a:off x="3657600" y="6217920"/>
              <a:ext cx="914400" cy="457200"/>
              <a:chOff x="7743825" y="4567863"/>
              <a:chExt cx="914400" cy="457200"/>
            </a:xfrm>
          </p:grpSpPr>
          <p:sp>
            <p:nvSpPr>
              <p:cNvPr id="93" name="Rounded Rectangle 92"/>
              <p:cNvSpPr/>
              <p:nvPr/>
            </p:nvSpPr>
            <p:spPr>
              <a:xfrm>
                <a:off x="7743825" y="4567863"/>
                <a:ext cx="914400" cy="457200"/>
              </a:xfrm>
              <a:prstGeom prst="roundRect">
                <a:avLst/>
              </a:prstGeom>
              <a:solidFill>
                <a:srgbClr val="FFC0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94" name="Straight Connector 93"/>
              <p:cNvCxnSpPr/>
              <p:nvPr/>
            </p:nvCxnSpPr>
            <p:spPr>
              <a:xfrm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/>
              <p:nvPr/>
            </p:nvCxnSpPr>
            <p:spPr>
              <a:xfrm flipH="1"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0" name="Rounded Rectangle 49"/>
            <p:cNvSpPr/>
            <p:nvPr/>
          </p:nvSpPr>
          <p:spPr>
            <a:xfrm>
              <a:off x="2743200" y="621792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2</a:t>
              </a:r>
            </a:p>
          </p:txBody>
        </p:sp>
      </p:grpSp>
      <p:cxnSp>
        <p:nvCxnSpPr>
          <p:cNvPr id="51" name="Straight Arrow Connector 50"/>
          <p:cNvCxnSpPr/>
          <p:nvPr/>
        </p:nvCxnSpPr>
        <p:spPr>
          <a:xfrm flipH="1">
            <a:off x="3657600" y="5029200"/>
            <a:ext cx="640080" cy="640080"/>
          </a:xfrm>
          <a:prstGeom prst="straightConnector1">
            <a:avLst/>
          </a:prstGeom>
          <a:ln w="666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Rounded Rectangle 104"/>
          <p:cNvSpPr/>
          <p:nvPr/>
        </p:nvSpPr>
        <p:spPr>
          <a:xfrm>
            <a:off x="2286000" y="3749040"/>
            <a:ext cx="914400" cy="453063"/>
          </a:xfrm>
          <a:prstGeom prst="roundRect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mul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grpSp>
        <p:nvGrpSpPr>
          <p:cNvPr id="83" name="Group 82"/>
          <p:cNvGrpSpPr/>
          <p:nvPr/>
        </p:nvGrpSpPr>
        <p:grpSpPr>
          <a:xfrm>
            <a:off x="4114800" y="2926080"/>
            <a:ext cx="914400" cy="2921943"/>
            <a:chOff x="2194560" y="2926080"/>
            <a:chExt cx="914400" cy="2921943"/>
          </a:xfrm>
        </p:grpSpPr>
        <p:sp>
          <p:nvSpPr>
            <p:cNvPr id="88" name="Rounded Rectangle 87"/>
            <p:cNvSpPr/>
            <p:nvPr/>
          </p:nvSpPr>
          <p:spPr>
            <a:xfrm>
              <a:off x="2194560" y="292608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3</a:t>
              </a:r>
            </a:p>
          </p:txBody>
        </p:sp>
        <p:sp>
          <p:nvSpPr>
            <p:cNvPr id="89" name="Rounded Rectangle 88"/>
            <p:cNvSpPr/>
            <p:nvPr/>
          </p:nvSpPr>
          <p:spPr>
            <a:xfrm>
              <a:off x="2194560" y="3749040"/>
              <a:ext cx="914400" cy="453063"/>
            </a:xfrm>
            <a:prstGeom prst="round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mul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2</a:t>
              </a:r>
            </a:p>
          </p:txBody>
        </p:sp>
        <p:sp>
          <p:nvSpPr>
            <p:cNvPr id="90" name="Rounded Rectangle 89"/>
            <p:cNvSpPr/>
            <p:nvPr/>
          </p:nvSpPr>
          <p:spPr>
            <a:xfrm>
              <a:off x="2194560" y="4572000"/>
              <a:ext cx="914400" cy="453063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store</a:t>
              </a:r>
              <a:r>
                <a:rPr lang="en-US" sz="20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-1</a:t>
              </a:r>
              <a:endParaRPr lang="en-US" sz="20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91" name="Rounded Rectangle 90"/>
            <p:cNvSpPr/>
            <p:nvPr/>
          </p:nvSpPr>
          <p:spPr>
            <a:xfrm>
              <a:off x="2194560" y="5394960"/>
              <a:ext cx="914400" cy="453063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6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retire</a:t>
              </a:r>
              <a:r>
                <a:rPr lang="en-US" sz="12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(2)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64" name="Rounded Rectangle 63"/>
          <p:cNvSpPr/>
          <p:nvPr/>
        </p:nvSpPr>
        <p:spPr>
          <a:xfrm>
            <a:off x="4114800" y="29260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</p:txBody>
      </p:sp>
      <p:cxnSp>
        <p:nvCxnSpPr>
          <p:cNvPr id="97" name="Straight Arrow Connector 96"/>
          <p:cNvCxnSpPr>
            <a:stCxn id="93" idx="0"/>
            <a:endCxn id="90" idx="2"/>
          </p:cNvCxnSpPr>
          <p:nvPr/>
        </p:nvCxnSpPr>
        <p:spPr>
          <a:xfrm flipV="1">
            <a:off x="4114800" y="5025063"/>
            <a:ext cx="457200" cy="119285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>
            <a:stCxn id="50" idx="0"/>
            <a:endCxn id="89" idx="2"/>
          </p:cNvCxnSpPr>
          <p:nvPr/>
        </p:nvCxnSpPr>
        <p:spPr>
          <a:xfrm flipV="1">
            <a:off x="3200400" y="4202103"/>
            <a:ext cx="1371600" cy="201581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Rounded Rectangle 103"/>
          <p:cNvSpPr/>
          <p:nvPr/>
        </p:nvSpPr>
        <p:spPr>
          <a:xfrm>
            <a:off x="2743200" y="621792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grpSp>
        <p:nvGrpSpPr>
          <p:cNvPr id="70" name="Group 69"/>
          <p:cNvGrpSpPr/>
          <p:nvPr/>
        </p:nvGrpSpPr>
        <p:grpSpPr>
          <a:xfrm>
            <a:off x="3657600" y="6217920"/>
            <a:ext cx="914400" cy="457200"/>
            <a:chOff x="7743825" y="4567863"/>
            <a:chExt cx="914400" cy="457200"/>
          </a:xfrm>
        </p:grpSpPr>
        <p:sp>
          <p:nvSpPr>
            <p:cNvPr id="71" name="Rounded Rectangle 70"/>
            <p:cNvSpPr/>
            <p:nvPr/>
          </p:nvSpPr>
          <p:spPr>
            <a:xfrm>
              <a:off x="7743825" y="4567863"/>
              <a:ext cx="914400" cy="457200"/>
            </a:xfrm>
            <a:prstGeom prst="roundRect">
              <a:avLst/>
            </a:prstGeom>
            <a:solidFill>
              <a:srgbClr val="FFC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76" name="Straight Connector 75"/>
            <p:cNvCxnSpPr/>
            <p:nvPr/>
          </p:nvCxnSpPr>
          <p:spPr>
            <a:xfrm>
              <a:off x="7743825" y="4567863"/>
              <a:ext cx="914400" cy="457200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flipH="1">
              <a:off x="7743825" y="4567863"/>
              <a:ext cx="914400" cy="457200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Group 51"/>
          <p:cNvGrpSpPr/>
          <p:nvPr/>
        </p:nvGrpSpPr>
        <p:grpSpPr>
          <a:xfrm>
            <a:off x="3749040" y="5120640"/>
            <a:ext cx="457200" cy="457200"/>
            <a:chOff x="7696200" y="2926080"/>
            <a:chExt cx="457200" cy="457200"/>
          </a:xfrm>
        </p:grpSpPr>
        <p:sp>
          <p:nvSpPr>
            <p:cNvPr id="53" name="Oval 52"/>
            <p:cNvSpPr/>
            <p:nvPr/>
          </p:nvSpPr>
          <p:spPr>
            <a:xfrm>
              <a:off x="7696200" y="2926080"/>
              <a:ext cx="457200" cy="457200"/>
            </a:xfrm>
            <a:prstGeom prst="ellipse">
              <a:avLst/>
            </a:prstGeom>
            <a:noFill/>
            <a:ln w="44450"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54" name="Straight Connector 53"/>
            <p:cNvCxnSpPr>
              <a:stCxn id="53" idx="1"/>
              <a:endCxn id="53" idx="5"/>
            </p:cNvCxnSpPr>
            <p:nvPr/>
          </p:nvCxnSpPr>
          <p:spPr>
            <a:xfrm>
              <a:off x="7763155" y="2993035"/>
              <a:ext cx="323290" cy="323290"/>
            </a:xfrm>
            <a:prstGeom prst="line">
              <a:avLst/>
            </a:prstGeom>
            <a:ln w="4445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8446411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104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1818E-6 -4.11765E-6 L 0.13731 -0.29044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66" y="-14522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2" dur="2000" fill="hold"/>
                                        <p:tgtEl>
                                          <p:spTgt spid="70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95 -0.00021 L 0.04451 -0.18035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78" y="-90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61438E-6 L 0.18087 -2.61438E-6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44" y="0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95 0.00061 L -0.13636 0.4234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66" y="211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9 0.00286 L 0.13731 0.31781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71" y="157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/>
      <p:bldP spid="105" grpId="1" animBg="1"/>
      <p:bldP spid="64" grpId="0" animBg="1"/>
      <p:bldP spid="64" grpId="1" animBg="1"/>
      <p:bldP spid="104" grpId="0" animBg="1"/>
      <p:bldP spid="104" grpId="1" animBg="1"/>
      <p:bldP spid="104" grpId="2" animBg="1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" name="Group 82"/>
          <p:cNvGrpSpPr/>
          <p:nvPr/>
        </p:nvGrpSpPr>
        <p:grpSpPr>
          <a:xfrm>
            <a:off x="4114800" y="2926080"/>
            <a:ext cx="914400" cy="2921943"/>
            <a:chOff x="2194560" y="2926080"/>
            <a:chExt cx="914400" cy="2921943"/>
          </a:xfrm>
        </p:grpSpPr>
        <p:sp>
          <p:nvSpPr>
            <p:cNvPr id="88" name="Rounded Rectangle 87"/>
            <p:cNvSpPr/>
            <p:nvPr/>
          </p:nvSpPr>
          <p:spPr>
            <a:xfrm>
              <a:off x="2194560" y="292608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3</a:t>
              </a:r>
            </a:p>
          </p:txBody>
        </p:sp>
        <p:sp>
          <p:nvSpPr>
            <p:cNvPr id="89" name="Rounded Rectangle 88"/>
            <p:cNvSpPr/>
            <p:nvPr/>
          </p:nvSpPr>
          <p:spPr>
            <a:xfrm>
              <a:off x="2194560" y="3749040"/>
              <a:ext cx="914400" cy="453063"/>
            </a:xfrm>
            <a:prstGeom prst="round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mul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2</a:t>
              </a:r>
            </a:p>
          </p:txBody>
        </p:sp>
        <p:sp>
          <p:nvSpPr>
            <p:cNvPr id="90" name="Rounded Rectangle 89"/>
            <p:cNvSpPr/>
            <p:nvPr/>
          </p:nvSpPr>
          <p:spPr>
            <a:xfrm>
              <a:off x="2194560" y="4572000"/>
              <a:ext cx="914400" cy="453063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store</a:t>
              </a:r>
              <a:r>
                <a:rPr lang="en-US" sz="20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-1</a:t>
              </a:r>
              <a:endParaRPr lang="en-US" sz="20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91" name="Rounded Rectangle 90"/>
            <p:cNvSpPr/>
            <p:nvPr/>
          </p:nvSpPr>
          <p:spPr>
            <a:xfrm>
              <a:off x="2194560" y="5394960"/>
              <a:ext cx="914400" cy="453063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6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retire</a:t>
              </a:r>
              <a:r>
                <a:rPr lang="en-US" sz="12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(2)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68" name="Rounded Rectangle 67"/>
          <p:cNvSpPr/>
          <p:nvPr/>
        </p:nvSpPr>
        <p:spPr>
          <a:xfrm>
            <a:off x="4343400" y="4096761"/>
            <a:ext cx="457200" cy="228600"/>
          </a:xfrm>
          <a:prstGeom prst="roundRect">
            <a:avLst/>
          </a:prstGeom>
          <a:solidFill>
            <a:srgbClr val="C0504D"/>
          </a:solidFill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7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grpSp>
        <p:nvGrpSpPr>
          <p:cNvPr id="86" name="Group 85"/>
          <p:cNvGrpSpPr/>
          <p:nvPr/>
        </p:nvGrpSpPr>
        <p:grpSpPr>
          <a:xfrm>
            <a:off x="4343400" y="4910763"/>
            <a:ext cx="457200" cy="228600"/>
            <a:chOff x="6848475" y="4861560"/>
            <a:chExt cx="914400" cy="457200"/>
          </a:xfrm>
        </p:grpSpPr>
        <p:sp>
          <p:nvSpPr>
            <p:cNvPr id="87" name="Rounded Rectangle 86"/>
            <p:cNvSpPr/>
            <p:nvPr/>
          </p:nvSpPr>
          <p:spPr>
            <a:xfrm>
              <a:off x="6848475" y="4861560"/>
              <a:ext cx="914400" cy="457200"/>
            </a:xfrm>
            <a:prstGeom prst="roundRect">
              <a:avLst/>
            </a:prstGeom>
            <a:solidFill>
              <a:srgbClr val="FFC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111" name="Straight Connector 110"/>
            <p:cNvCxnSpPr/>
            <p:nvPr/>
          </p:nvCxnSpPr>
          <p:spPr>
            <a:xfrm>
              <a:off x="6848475" y="4861560"/>
              <a:ext cx="914400" cy="457200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 flipH="1">
              <a:off x="6848475" y="4861560"/>
              <a:ext cx="914400" cy="457200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" name="Group 64"/>
          <p:cNvGrpSpPr/>
          <p:nvPr/>
        </p:nvGrpSpPr>
        <p:grpSpPr>
          <a:xfrm>
            <a:off x="3200400" y="2926080"/>
            <a:ext cx="914400" cy="2921943"/>
            <a:chOff x="2194560" y="2926080"/>
            <a:chExt cx="914400" cy="2921943"/>
          </a:xfrm>
        </p:grpSpPr>
        <p:sp>
          <p:nvSpPr>
            <p:cNvPr id="66" name="Rounded Rectangle 65"/>
            <p:cNvSpPr/>
            <p:nvPr/>
          </p:nvSpPr>
          <p:spPr>
            <a:xfrm>
              <a:off x="2194560" y="292608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2</a:t>
              </a:r>
            </a:p>
          </p:txBody>
        </p:sp>
        <p:sp>
          <p:nvSpPr>
            <p:cNvPr id="67" name="Rounded Rectangle 66"/>
            <p:cNvSpPr/>
            <p:nvPr/>
          </p:nvSpPr>
          <p:spPr>
            <a:xfrm>
              <a:off x="2194560" y="3749040"/>
              <a:ext cx="914400" cy="453063"/>
            </a:xfrm>
            <a:prstGeom prst="round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mul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72" name="Rounded Rectangle 71"/>
            <p:cNvSpPr/>
            <p:nvPr/>
          </p:nvSpPr>
          <p:spPr>
            <a:xfrm>
              <a:off x="2194560" y="4572000"/>
              <a:ext cx="914400" cy="453063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store</a:t>
              </a:r>
              <a:r>
                <a:rPr lang="en-US" sz="20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-2</a:t>
              </a:r>
              <a:endParaRPr lang="en-US" sz="20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73" name="Rounded Rectangle 72"/>
            <p:cNvSpPr/>
            <p:nvPr/>
          </p:nvSpPr>
          <p:spPr>
            <a:xfrm>
              <a:off x="2194560" y="5394960"/>
              <a:ext cx="914400" cy="453063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6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retire</a:t>
              </a:r>
              <a:r>
                <a:rPr lang="en-US" sz="12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(2)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2286000" y="2926080"/>
            <a:ext cx="914400" cy="2921943"/>
            <a:chOff x="2194560" y="2926080"/>
            <a:chExt cx="914400" cy="2921943"/>
          </a:xfrm>
        </p:grpSpPr>
        <p:sp>
          <p:nvSpPr>
            <p:cNvPr id="57" name="Rounded Rectangle 56"/>
            <p:cNvSpPr/>
            <p:nvPr/>
          </p:nvSpPr>
          <p:spPr>
            <a:xfrm>
              <a:off x="2194560" y="292608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60" name="Rounded Rectangle 59"/>
            <p:cNvSpPr/>
            <p:nvPr/>
          </p:nvSpPr>
          <p:spPr>
            <a:xfrm>
              <a:off x="2194560" y="3749040"/>
              <a:ext cx="914400" cy="453063"/>
            </a:xfrm>
            <a:prstGeom prst="round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mul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61" name="Rounded Rectangle 60"/>
            <p:cNvSpPr/>
            <p:nvPr/>
          </p:nvSpPr>
          <p:spPr>
            <a:xfrm>
              <a:off x="2194560" y="4572000"/>
              <a:ext cx="914400" cy="453063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store</a:t>
              </a:r>
              <a:r>
                <a:rPr lang="en-US" sz="20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-3</a:t>
              </a:r>
              <a:endParaRPr lang="en-US" sz="20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2" name="Rounded Rectangle 61"/>
            <p:cNvSpPr/>
            <p:nvPr/>
          </p:nvSpPr>
          <p:spPr>
            <a:xfrm>
              <a:off x="2194560" y="5394960"/>
              <a:ext cx="914400" cy="453063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6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retire</a:t>
              </a:r>
              <a:r>
                <a:rPr lang="en-US" sz="12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(2)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grpSp>
        <p:nvGrpSpPr>
          <p:cNvPr id="113" name="Group 112"/>
          <p:cNvGrpSpPr/>
          <p:nvPr/>
        </p:nvGrpSpPr>
        <p:grpSpPr>
          <a:xfrm>
            <a:off x="3429000" y="4935691"/>
            <a:ext cx="457200" cy="228600"/>
            <a:chOff x="6848475" y="4861560"/>
            <a:chExt cx="914400" cy="457200"/>
          </a:xfrm>
        </p:grpSpPr>
        <p:sp>
          <p:nvSpPr>
            <p:cNvPr id="114" name="Rounded Rectangle 113"/>
            <p:cNvSpPr/>
            <p:nvPr/>
          </p:nvSpPr>
          <p:spPr>
            <a:xfrm>
              <a:off x="6848475" y="4861560"/>
              <a:ext cx="914400" cy="457200"/>
            </a:xfrm>
            <a:prstGeom prst="roundRect">
              <a:avLst/>
            </a:prstGeom>
            <a:solidFill>
              <a:srgbClr val="FFC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115" name="Straight Connector 114"/>
            <p:cNvCxnSpPr/>
            <p:nvPr/>
          </p:nvCxnSpPr>
          <p:spPr>
            <a:xfrm>
              <a:off x="6848475" y="4861560"/>
              <a:ext cx="914400" cy="457200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 flipH="1">
              <a:off x="6848475" y="4861560"/>
              <a:ext cx="914400" cy="457200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7" name="Group 116"/>
          <p:cNvGrpSpPr/>
          <p:nvPr/>
        </p:nvGrpSpPr>
        <p:grpSpPr>
          <a:xfrm>
            <a:off x="2514600" y="4910763"/>
            <a:ext cx="457200" cy="228600"/>
            <a:chOff x="6848475" y="4861560"/>
            <a:chExt cx="914400" cy="457200"/>
          </a:xfrm>
        </p:grpSpPr>
        <p:sp>
          <p:nvSpPr>
            <p:cNvPr id="118" name="Rounded Rectangle 117"/>
            <p:cNvSpPr/>
            <p:nvPr/>
          </p:nvSpPr>
          <p:spPr>
            <a:xfrm>
              <a:off x="6848475" y="4861560"/>
              <a:ext cx="914400" cy="457200"/>
            </a:xfrm>
            <a:prstGeom prst="roundRect">
              <a:avLst/>
            </a:prstGeom>
            <a:solidFill>
              <a:srgbClr val="FFC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119" name="Straight Connector 118"/>
            <p:cNvCxnSpPr/>
            <p:nvPr/>
          </p:nvCxnSpPr>
          <p:spPr>
            <a:xfrm>
              <a:off x="6848475" y="4861560"/>
              <a:ext cx="914400" cy="457200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flipH="1">
              <a:off x="6848475" y="4861560"/>
              <a:ext cx="914400" cy="457200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9" name="Rounded Rectangle 128"/>
          <p:cNvSpPr/>
          <p:nvPr/>
        </p:nvSpPr>
        <p:spPr>
          <a:xfrm>
            <a:off x="3461887" y="4096761"/>
            <a:ext cx="457200" cy="228600"/>
          </a:xfrm>
          <a:prstGeom prst="roundRect">
            <a:avLst/>
          </a:prstGeom>
          <a:solidFill>
            <a:srgbClr val="C0504D"/>
          </a:solidFill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7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130" name="Rounded Rectangle 129"/>
          <p:cNvSpPr/>
          <p:nvPr/>
        </p:nvSpPr>
        <p:spPr>
          <a:xfrm>
            <a:off x="2514600" y="4087803"/>
            <a:ext cx="457200" cy="228600"/>
          </a:xfrm>
          <a:prstGeom prst="roundRect">
            <a:avLst/>
          </a:prstGeom>
          <a:solidFill>
            <a:srgbClr val="C0504D"/>
          </a:solidFill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7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0138" y="731520"/>
            <a:ext cx="4181850" cy="58022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lvl="0" hangingPunct="0"/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</a:t>
            </a:r>
            <a:r>
              <a:rPr lang="en-US" sz="2800" b="1" dirty="0" smtClean="0">
                <a:solidFill>
                  <a:srgbClr val="00FF00"/>
                </a:solidFill>
                <a:latin typeface="Consolas" panose="020B0609020204030204" pitchFamily="49" charset="0"/>
                <a:ea typeface="Tahoma" pitchFamily="2"/>
                <a:cs typeface="Consolas" panose="020B0609020204030204" pitchFamily="49" charset="0"/>
              </a:rPr>
              <a:t>retire</a:t>
            </a:r>
            <a:r>
              <a:rPr lang="en-US" sz="28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 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operation</a:t>
            </a:r>
            <a:endParaRPr lang="en-US" sz="2800" b="1" dirty="0">
              <a:solidFill>
                <a:srgbClr val="00FF00"/>
              </a:solidFill>
              <a:latin typeface="Consolas" panose="020B0609020204030204" pitchFamily="49" charset="0"/>
              <a:ea typeface="Tahoma" pitchFamily="2"/>
              <a:cs typeface="Consolas" panose="020B0609020204030204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554480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26080" y="2011680"/>
            <a:ext cx="39934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0;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N; ++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</a:t>
            </a:r>
            <a:r>
              <a:rPr lang="en-US" sz="2000" b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3;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743200" y="6766560"/>
            <a:ext cx="45720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1371600" y="2926080"/>
            <a:ext cx="914400" cy="2921943"/>
            <a:chOff x="2194560" y="2926080"/>
            <a:chExt cx="914400" cy="2921943"/>
          </a:xfrm>
        </p:grpSpPr>
        <p:sp>
          <p:nvSpPr>
            <p:cNvPr id="56" name="Rounded Rectangle 55"/>
            <p:cNvSpPr/>
            <p:nvPr/>
          </p:nvSpPr>
          <p:spPr>
            <a:xfrm>
              <a:off x="2194560" y="292608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58" name="Rounded Rectangle 57"/>
            <p:cNvSpPr/>
            <p:nvPr/>
          </p:nvSpPr>
          <p:spPr>
            <a:xfrm>
              <a:off x="2194560" y="3749040"/>
              <a:ext cx="914400" cy="453063"/>
            </a:xfrm>
            <a:prstGeom prst="round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mul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-1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59" name="Rounded Rectangle 58"/>
            <p:cNvSpPr/>
            <p:nvPr/>
          </p:nvSpPr>
          <p:spPr>
            <a:xfrm>
              <a:off x="2194560" y="4572000"/>
              <a:ext cx="914400" cy="453063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store</a:t>
              </a:r>
              <a:r>
                <a:rPr lang="en-US" sz="20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-4</a:t>
              </a:r>
              <a:endParaRPr lang="en-US" sz="20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99" name="Rounded Rectangle 98"/>
            <p:cNvSpPr/>
            <p:nvPr/>
          </p:nvSpPr>
          <p:spPr>
            <a:xfrm>
              <a:off x="2194560" y="5394960"/>
              <a:ext cx="914400" cy="453063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6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retire</a:t>
              </a:r>
              <a:r>
                <a:rPr lang="en-US" sz="12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(2)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1621657" y="4910763"/>
            <a:ext cx="457200" cy="228600"/>
            <a:chOff x="6848475" y="4861560"/>
            <a:chExt cx="914400" cy="457200"/>
          </a:xfrm>
        </p:grpSpPr>
        <p:sp>
          <p:nvSpPr>
            <p:cNvPr id="122" name="Rounded Rectangle 121"/>
            <p:cNvSpPr/>
            <p:nvPr/>
          </p:nvSpPr>
          <p:spPr>
            <a:xfrm>
              <a:off x="6848475" y="4861560"/>
              <a:ext cx="914400" cy="457200"/>
            </a:xfrm>
            <a:prstGeom prst="roundRect">
              <a:avLst/>
            </a:prstGeom>
            <a:solidFill>
              <a:srgbClr val="FFC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123" name="Straight Connector 122"/>
            <p:cNvCxnSpPr/>
            <p:nvPr/>
          </p:nvCxnSpPr>
          <p:spPr>
            <a:xfrm>
              <a:off x="6848475" y="4861560"/>
              <a:ext cx="914400" cy="457200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flipH="1">
              <a:off x="6848475" y="4861560"/>
              <a:ext cx="914400" cy="457200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5" name="Group 124"/>
          <p:cNvGrpSpPr/>
          <p:nvPr/>
        </p:nvGrpSpPr>
        <p:grpSpPr>
          <a:xfrm>
            <a:off x="1600200" y="4087803"/>
            <a:ext cx="457200" cy="228600"/>
            <a:chOff x="6848475" y="4861560"/>
            <a:chExt cx="914400" cy="457200"/>
          </a:xfrm>
        </p:grpSpPr>
        <p:sp>
          <p:nvSpPr>
            <p:cNvPr id="126" name="Rounded Rectangle 125"/>
            <p:cNvSpPr/>
            <p:nvPr/>
          </p:nvSpPr>
          <p:spPr>
            <a:xfrm>
              <a:off x="6848475" y="4861560"/>
              <a:ext cx="914400" cy="457200"/>
            </a:xfrm>
            <a:prstGeom prst="roundRect">
              <a:avLst/>
            </a:prstGeom>
            <a:solidFill>
              <a:srgbClr val="FFC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127" name="Straight Connector 126"/>
            <p:cNvCxnSpPr/>
            <p:nvPr/>
          </p:nvCxnSpPr>
          <p:spPr>
            <a:xfrm>
              <a:off x="6848475" y="4861560"/>
              <a:ext cx="914400" cy="457200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 flipH="1">
              <a:off x="6848475" y="4861560"/>
              <a:ext cx="914400" cy="457200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3" name="Rectangle 62"/>
          <p:cNvSpPr/>
          <p:nvPr/>
        </p:nvSpPr>
        <p:spPr>
          <a:xfrm>
            <a:off x="1280160" y="2743200"/>
            <a:ext cx="3891915" cy="3217663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7315200" y="6217920"/>
            <a:ext cx="1828800" cy="457200"/>
            <a:chOff x="7315200" y="6035040"/>
            <a:chExt cx="1828800" cy="457200"/>
          </a:xfrm>
        </p:grpSpPr>
        <p:sp>
          <p:nvSpPr>
            <p:cNvPr id="98" name="Rounded Rectangle 97"/>
            <p:cNvSpPr/>
            <p:nvPr/>
          </p:nvSpPr>
          <p:spPr>
            <a:xfrm>
              <a:off x="8229600" y="603504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grpSp>
          <p:nvGrpSpPr>
            <p:cNvPr id="75" name="Group 74"/>
            <p:cNvGrpSpPr/>
            <p:nvPr/>
          </p:nvGrpSpPr>
          <p:grpSpPr>
            <a:xfrm>
              <a:off x="7315200" y="6035040"/>
              <a:ext cx="914400" cy="457200"/>
              <a:chOff x="7743825" y="4567863"/>
              <a:chExt cx="914400" cy="457200"/>
            </a:xfrm>
          </p:grpSpPr>
          <p:sp>
            <p:nvSpPr>
              <p:cNvPr id="80" name="Rounded Rectangle 79"/>
              <p:cNvSpPr/>
              <p:nvPr/>
            </p:nvSpPr>
            <p:spPr>
              <a:xfrm>
                <a:off x="7743825" y="4567863"/>
                <a:ext cx="914400" cy="457200"/>
              </a:xfrm>
              <a:prstGeom prst="roundRect">
                <a:avLst/>
              </a:prstGeom>
              <a:solidFill>
                <a:srgbClr val="FFC0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81" name="Straight Connector 80"/>
              <p:cNvCxnSpPr/>
              <p:nvPr/>
            </p:nvCxnSpPr>
            <p:spPr>
              <a:xfrm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 flipH="1"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" name="Group 5"/>
          <p:cNvGrpSpPr/>
          <p:nvPr/>
        </p:nvGrpSpPr>
        <p:grpSpPr>
          <a:xfrm>
            <a:off x="2743200" y="6217920"/>
            <a:ext cx="4572000" cy="457200"/>
            <a:chOff x="2743200" y="6035040"/>
            <a:chExt cx="4572000" cy="457200"/>
          </a:xfrm>
        </p:grpSpPr>
        <p:sp>
          <p:nvSpPr>
            <p:cNvPr id="74" name="Rounded Rectangle 73"/>
            <p:cNvSpPr/>
            <p:nvPr/>
          </p:nvSpPr>
          <p:spPr>
            <a:xfrm>
              <a:off x="6400800" y="603504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grpSp>
          <p:nvGrpSpPr>
            <p:cNvPr id="92" name="Group 91"/>
            <p:cNvGrpSpPr/>
            <p:nvPr/>
          </p:nvGrpSpPr>
          <p:grpSpPr>
            <a:xfrm>
              <a:off x="5486400" y="6035040"/>
              <a:ext cx="914400" cy="457200"/>
              <a:chOff x="7743825" y="4567863"/>
              <a:chExt cx="914400" cy="457200"/>
            </a:xfrm>
          </p:grpSpPr>
          <p:sp>
            <p:nvSpPr>
              <p:cNvPr id="93" name="Rounded Rectangle 92"/>
              <p:cNvSpPr/>
              <p:nvPr/>
            </p:nvSpPr>
            <p:spPr>
              <a:xfrm>
                <a:off x="7743825" y="4567863"/>
                <a:ext cx="914400" cy="457200"/>
              </a:xfrm>
              <a:prstGeom prst="roundRect">
                <a:avLst/>
              </a:prstGeom>
              <a:solidFill>
                <a:srgbClr val="FFC0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cxnSp>
            <p:nvCxnSpPr>
              <p:cNvPr id="94" name="Straight Connector 93"/>
              <p:cNvCxnSpPr/>
              <p:nvPr/>
            </p:nvCxnSpPr>
            <p:spPr>
              <a:xfrm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/>
              <p:nvPr/>
            </p:nvCxnSpPr>
            <p:spPr>
              <a:xfrm flipH="1">
                <a:off x="7743825" y="4567863"/>
                <a:ext cx="914400" cy="45720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0" name="Rounded Rectangle 49"/>
            <p:cNvSpPr/>
            <p:nvPr/>
          </p:nvSpPr>
          <p:spPr>
            <a:xfrm>
              <a:off x="4572000" y="603504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2</a:t>
              </a:r>
            </a:p>
          </p:txBody>
        </p:sp>
        <p:sp>
          <p:nvSpPr>
            <p:cNvPr id="105" name="Rounded Rectangle 104"/>
            <p:cNvSpPr/>
            <p:nvPr/>
          </p:nvSpPr>
          <p:spPr>
            <a:xfrm>
              <a:off x="3657600" y="6035040"/>
              <a:ext cx="914400" cy="453063"/>
            </a:xfrm>
            <a:prstGeom prst="round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mul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64" name="Rounded Rectangle 63"/>
            <p:cNvSpPr/>
            <p:nvPr/>
          </p:nvSpPr>
          <p:spPr>
            <a:xfrm>
              <a:off x="2743200" y="603504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3</a:t>
              </a:r>
            </a:p>
          </p:txBody>
        </p:sp>
      </p:grpSp>
      <p:cxnSp>
        <p:nvCxnSpPr>
          <p:cNvPr id="97" name="Straight Arrow Connector 96"/>
          <p:cNvCxnSpPr>
            <a:stCxn id="107" idx="0"/>
            <a:endCxn id="103" idx="2"/>
          </p:cNvCxnSpPr>
          <p:nvPr/>
        </p:nvCxnSpPr>
        <p:spPr>
          <a:xfrm flipV="1">
            <a:off x="4114800" y="5025063"/>
            <a:ext cx="1371600" cy="119285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>
            <a:stCxn id="104" idx="0"/>
            <a:endCxn id="102" idx="2"/>
          </p:cNvCxnSpPr>
          <p:nvPr/>
        </p:nvCxnSpPr>
        <p:spPr>
          <a:xfrm flipV="1">
            <a:off x="3200400" y="4202103"/>
            <a:ext cx="2286000" cy="201581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0" name="Group 99"/>
          <p:cNvGrpSpPr/>
          <p:nvPr/>
        </p:nvGrpSpPr>
        <p:grpSpPr>
          <a:xfrm>
            <a:off x="5029200" y="2926080"/>
            <a:ext cx="914400" cy="2921943"/>
            <a:chOff x="2194560" y="2926080"/>
            <a:chExt cx="914400" cy="2921943"/>
          </a:xfrm>
        </p:grpSpPr>
        <p:sp>
          <p:nvSpPr>
            <p:cNvPr id="101" name="Rounded Rectangle 100"/>
            <p:cNvSpPr/>
            <p:nvPr/>
          </p:nvSpPr>
          <p:spPr>
            <a:xfrm>
              <a:off x="2194560" y="2926080"/>
              <a:ext cx="914400" cy="453063"/>
            </a:xfrm>
            <a:prstGeom prst="roundRect">
              <a:avLst/>
            </a:prstGeom>
            <a:solidFill>
              <a:srgbClr val="C0504D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r>
                <a:rPr lang="en-US" sz="24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4</a:t>
              </a:r>
            </a:p>
          </p:txBody>
        </p:sp>
        <p:sp>
          <p:nvSpPr>
            <p:cNvPr id="102" name="Rounded Rectangle 101"/>
            <p:cNvSpPr/>
            <p:nvPr/>
          </p:nvSpPr>
          <p:spPr>
            <a:xfrm>
              <a:off x="2194560" y="3749040"/>
              <a:ext cx="914400" cy="453063"/>
            </a:xfrm>
            <a:prstGeom prst="round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mul</a:t>
              </a:r>
              <a:r>
                <a:rPr lang="en-US" sz="2400" baseline="-25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3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03" name="Rounded Rectangle 102"/>
            <p:cNvSpPr/>
            <p:nvPr/>
          </p:nvSpPr>
          <p:spPr>
            <a:xfrm>
              <a:off x="2194560" y="4572000"/>
              <a:ext cx="914400" cy="453063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store</a:t>
              </a:r>
              <a:r>
                <a:rPr lang="en-US" sz="2000" baseline="-25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106" name="Rounded Rectangle 105"/>
            <p:cNvSpPr/>
            <p:nvPr/>
          </p:nvSpPr>
          <p:spPr>
            <a:xfrm>
              <a:off x="2194560" y="5394960"/>
              <a:ext cx="914400" cy="453063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6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retire</a:t>
              </a:r>
              <a:r>
                <a:rPr lang="en-US" sz="12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(2)</a:t>
              </a:r>
              <a:endPara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108" name="Rounded Rectangle 107"/>
          <p:cNvSpPr/>
          <p:nvPr/>
        </p:nvSpPr>
        <p:spPr>
          <a:xfrm>
            <a:off x="5029200" y="29260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</a:p>
        </p:txBody>
      </p:sp>
      <p:sp>
        <p:nvSpPr>
          <p:cNvPr id="109" name="Rounded Rectangle 108"/>
          <p:cNvSpPr/>
          <p:nvPr/>
        </p:nvSpPr>
        <p:spPr>
          <a:xfrm>
            <a:off x="3200400" y="3749040"/>
            <a:ext cx="914400" cy="453063"/>
          </a:xfrm>
          <a:prstGeom prst="roundRect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mul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1645920" y="6858000"/>
            <a:ext cx="16049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to memory!!!</a:t>
            </a:r>
          </a:p>
        </p:txBody>
      </p:sp>
      <p:sp>
        <p:nvSpPr>
          <p:cNvPr id="104" name="Rounded Rectangle 103"/>
          <p:cNvSpPr/>
          <p:nvPr/>
        </p:nvSpPr>
        <p:spPr>
          <a:xfrm>
            <a:off x="2743200" y="621792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</p:txBody>
      </p:sp>
      <p:sp>
        <p:nvSpPr>
          <p:cNvPr id="107" name="Rounded Rectangle 106"/>
          <p:cNvSpPr/>
          <p:nvPr/>
        </p:nvSpPr>
        <p:spPr>
          <a:xfrm>
            <a:off x="3657600" y="6217920"/>
            <a:ext cx="914400" cy="453063"/>
          </a:xfrm>
          <a:prstGeom prst="roundRect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mul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cxnSp>
        <p:nvCxnSpPr>
          <p:cNvPr id="51" name="Straight Arrow Connector 50"/>
          <p:cNvCxnSpPr>
            <a:endCxn id="110" idx="3"/>
          </p:cNvCxnSpPr>
          <p:nvPr/>
        </p:nvCxnSpPr>
        <p:spPr>
          <a:xfrm flipH="1">
            <a:off x="3250847" y="5025063"/>
            <a:ext cx="1934563" cy="2032992"/>
          </a:xfrm>
          <a:prstGeom prst="straightConnector1">
            <a:avLst/>
          </a:prstGeom>
          <a:ln w="666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4911988" y="2743200"/>
            <a:ext cx="1164962" cy="3217663"/>
          </a:xfrm>
          <a:prstGeom prst="roundRect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6126480" y="3657600"/>
            <a:ext cx="93345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217920" y="2834640"/>
            <a:ext cx="36911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One trip through the loop to reach steady state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217920" y="3931920"/>
            <a:ext cx="33158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Thereafter one iteration per cycle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217920" y="4846320"/>
            <a:ext cx="31536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ILP limited only by hardware compute capacity</a:t>
            </a:r>
          </a:p>
        </p:txBody>
      </p:sp>
    </p:spTree>
    <p:extLst>
      <p:ext uri="{BB962C8B-B14F-4D97-AF65-F5344CB8AC3E}">
        <p14:creationId xmlns:p14="http://schemas.microsoft.com/office/powerpoint/2010/main" val="295114571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104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1818E-6 -4.11765E-6 L 0.22254 -0.28921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127" y="-14461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2" dur="2000" fill="hold"/>
                                        <p:tgtEl>
                                          <p:spTgt spid="107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9.09091E-7 -4.11765E-6 L 0.13636 -0.18259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18" y="-91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57516E-7 L 0.17992 -0.00245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96" y="-123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94 -0.00061 L -0.22728 0.42341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11" y="21201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9 -0.00102 L 0.04546 0.31761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78" y="159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/>
      <p:bldP spid="108" grpId="1" animBg="1"/>
      <p:bldP spid="109" grpId="0" animBg="1"/>
      <p:bldP spid="109" grpId="1" animBg="1"/>
      <p:bldP spid="110" grpId="0"/>
      <p:bldP spid="104" grpId="0" animBg="1"/>
      <p:bldP spid="104" grpId="1" animBg="1"/>
      <p:bldP spid="104" grpId="2" animBg="1"/>
      <p:bldP spid="107" grpId="0" animBg="1"/>
      <p:bldP spid="107" grpId="1" animBg="1"/>
      <p:bldP spid="107" grpId="2" animBg="1"/>
      <p:bldP spid="20" grpId="0" animBg="1"/>
      <p:bldP spid="24" grpId="0"/>
      <p:bldP spid="24" grpId="1"/>
      <p:bldP spid="25" grpId="0"/>
      <p:bldP spid="25" grpId="1"/>
      <p:bldP spid="26" grpId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2941511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Use it or lose it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828800"/>
            <a:ext cx="74911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Belt has a fixed size, suitable for common usage.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2743200"/>
            <a:ext cx="70485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If there are too many loop-carried variables, they will fall off the end before they can be used.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3931920"/>
            <a:ext cx="73533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Excess belt data that will be needed later can be spilled to the scratchpad, a special hardware buffer.</a:t>
            </a:r>
          </a:p>
        </p:txBody>
      </p:sp>
    </p:spTree>
    <p:extLst>
      <p:ext uri="{BB962C8B-B14F-4D97-AF65-F5344CB8AC3E}">
        <p14:creationId xmlns:p14="http://schemas.microsoft.com/office/powerpoint/2010/main" val="320619510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4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4697633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Review - the scratchpad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941871" y="3886200"/>
            <a:ext cx="456336" cy="469868"/>
          </a:xfrm>
          <a:prstGeom prst="rect">
            <a:avLst/>
          </a:prstGeom>
          <a:solidFill>
            <a:schemeClr val="accent4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8</a:t>
            </a:r>
            <a:endParaRPr lang="en-US" sz="2400" dirty="0"/>
          </a:p>
        </p:txBody>
      </p:sp>
      <p:grpSp>
        <p:nvGrpSpPr>
          <p:cNvPr id="38" name="Group 37"/>
          <p:cNvGrpSpPr/>
          <p:nvPr/>
        </p:nvGrpSpPr>
        <p:grpSpPr>
          <a:xfrm>
            <a:off x="2280973" y="3886200"/>
            <a:ext cx="3660898" cy="469868"/>
            <a:chOff x="2285293" y="3781425"/>
            <a:chExt cx="3667832" cy="457200"/>
          </a:xfrm>
        </p:grpSpPr>
        <p:grpSp>
          <p:nvGrpSpPr>
            <p:cNvPr id="5" name="Group 4"/>
            <p:cNvGrpSpPr/>
            <p:nvPr/>
          </p:nvGrpSpPr>
          <p:grpSpPr>
            <a:xfrm>
              <a:off x="2285293" y="3781425"/>
              <a:ext cx="1371600" cy="457200"/>
              <a:chOff x="6366614" y="2790825"/>
              <a:chExt cx="1371600" cy="4572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6366614" y="2790825"/>
                <a:ext cx="457200" cy="457200"/>
              </a:xfrm>
              <a:prstGeom prst="rect">
                <a:avLst/>
              </a:prstGeom>
              <a:solidFill>
                <a:schemeClr val="tx2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 smtClean="0"/>
                  <a:t>8</a:t>
                </a:r>
                <a:endParaRPr lang="en-US" sz="2400" dirty="0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6823814" y="2790825"/>
                <a:ext cx="457200" cy="457200"/>
              </a:xfrm>
              <a:prstGeom prst="rect">
                <a:avLst/>
              </a:prstGeom>
              <a:solidFill>
                <a:schemeClr val="accent5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 smtClean="0"/>
                  <a:t>3</a:t>
                </a:r>
                <a:endParaRPr lang="en-US" sz="2400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7281014" y="2790825"/>
                <a:ext cx="457200" cy="457200"/>
              </a:xfrm>
              <a:prstGeom prst="rect">
                <a:avLst/>
              </a:prstGeom>
              <a:solidFill>
                <a:schemeClr val="accent2">
                  <a:lumMod val="5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 smtClean="0"/>
                  <a:t>3</a:t>
                </a:r>
                <a:endParaRPr lang="en-US" sz="2400" dirty="0"/>
              </a:p>
            </p:txBody>
          </p:sp>
        </p:grpSp>
        <p:sp>
          <p:nvSpPr>
            <p:cNvPr id="12" name="Rectangle 11"/>
            <p:cNvSpPr/>
            <p:nvPr/>
          </p:nvSpPr>
          <p:spPr>
            <a:xfrm>
              <a:off x="4590464" y="3781425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6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133264" y="3781425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495925" y="3781425"/>
              <a:ext cx="457200" cy="4572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038725" y="3781425"/>
              <a:ext cx="457200" cy="4572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666539" y="3781425"/>
              <a:ext cx="457200" cy="457200"/>
            </a:xfrm>
            <a:prstGeom prst="rect">
              <a:avLst/>
            </a:prstGeom>
            <a:solidFill>
              <a:schemeClr val="accent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1368302" y="5765672"/>
            <a:ext cx="7325613" cy="469868"/>
            <a:chOff x="1370893" y="5610225"/>
            <a:chExt cx="7339487" cy="457200"/>
          </a:xfrm>
        </p:grpSpPr>
        <p:cxnSp>
          <p:nvCxnSpPr>
            <p:cNvPr id="3" name="Straight Connector 2"/>
            <p:cNvCxnSpPr/>
            <p:nvPr/>
          </p:nvCxnSpPr>
          <p:spPr>
            <a:xfrm>
              <a:off x="2285293" y="5610225"/>
              <a:ext cx="5496632" cy="0"/>
            </a:xfrm>
            <a:prstGeom prst="line">
              <a:avLst/>
            </a:prstGeom>
            <a:ln w="381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7781925" y="5610225"/>
              <a:ext cx="914400" cy="0"/>
            </a:xfrm>
            <a:prstGeom prst="line">
              <a:avLst/>
            </a:prstGeom>
            <a:ln w="38100">
              <a:solidFill>
                <a:srgbClr val="FFFF00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1370893" y="5610225"/>
              <a:ext cx="914400" cy="0"/>
            </a:xfrm>
            <a:prstGeom prst="line">
              <a:avLst/>
            </a:prstGeom>
            <a:ln w="38100">
              <a:solidFill>
                <a:srgbClr val="FFFF00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2299348" y="6067425"/>
              <a:ext cx="5496632" cy="0"/>
            </a:xfrm>
            <a:prstGeom prst="line">
              <a:avLst/>
            </a:prstGeom>
            <a:ln w="381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7795980" y="6067425"/>
              <a:ext cx="914400" cy="0"/>
            </a:xfrm>
            <a:prstGeom prst="line">
              <a:avLst/>
            </a:prstGeom>
            <a:ln w="38100">
              <a:solidFill>
                <a:srgbClr val="FFFF00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1384948" y="6067425"/>
              <a:ext cx="914400" cy="0"/>
            </a:xfrm>
            <a:prstGeom prst="line">
              <a:avLst/>
            </a:prstGeom>
            <a:ln w="38100">
              <a:solidFill>
                <a:srgbClr val="FFFF00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Rectangle 32"/>
          <p:cNvSpPr/>
          <p:nvPr/>
        </p:nvSpPr>
        <p:spPr>
          <a:xfrm>
            <a:off x="5485536" y="3886200"/>
            <a:ext cx="456336" cy="469868"/>
          </a:xfrm>
          <a:prstGeom prst="rect">
            <a:avLst/>
          </a:prstGeom>
          <a:solidFill>
            <a:schemeClr val="accent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/>
              <a:t>3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186116" y="3335726"/>
            <a:ext cx="680310" cy="4744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belt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83173" y="6392163"/>
            <a:ext cx="1688292" cy="4744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scratchpad</a:t>
            </a:r>
          </a:p>
        </p:txBody>
      </p:sp>
      <p:cxnSp>
        <p:nvCxnSpPr>
          <p:cNvPr id="37" name="Straight Arrow Connector 36"/>
          <p:cNvCxnSpPr>
            <a:stCxn id="33" idx="2"/>
            <a:endCxn id="40" idx="0"/>
          </p:cNvCxnSpPr>
          <p:nvPr/>
        </p:nvCxnSpPr>
        <p:spPr>
          <a:xfrm flipH="1">
            <a:off x="4798166" y="4356068"/>
            <a:ext cx="915538" cy="1409604"/>
          </a:xfrm>
          <a:prstGeom prst="straightConnector1">
            <a:avLst/>
          </a:prstGeom>
          <a:ln w="19050">
            <a:solidFill>
              <a:srgbClr val="FFFF00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927041" y="4980264"/>
            <a:ext cx="715508" cy="4744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spill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569998" y="5765672"/>
            <a:ext cx="456336" cy="469868"/>
          </a:xfrm>
          <a:prstGeom prst="rect">
            <a:avLst/>
          </a:prstGeom>
          <a:solidFill>
            <a:schemeClr val="accent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/>
              <a:t>3</a:t>
            </a:r>
          </a:p>
        </p:txBody>
      </p:sp>
      <p:cxnSp>
        <p:nvCxnSpPr>
          <p:cNvPr id="44" name="Straight Arrow Connector 43"/>
          <p:cNvCxnSpPr>
            <a:endCxn id="7" idx="2"/>
          </p:cNvCxnSpPr>
          <p:nvPr/>
        </p:nvCxnSpPr>
        <p:spPr>
          <a:xfrm flipH="1" flipV="1">
            <a:off x="2509141" y="4356068"/>
            <a:ext cx="2265797" cy="1381804"/>
          </a:xfrm>
          <a:prstGeom prst="straightConnector1">
            <a:avLst/>
          </a:prstGeom>
          <a:ln w="19050">
            <a:solidFill>
              <a:srgbClr val="FFFF00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2737309" y="5040901"/>
            <a:ext cx="475511" cy="4744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fill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872654" y="1536860"/>
            <a:ext cx="7035399" cy="16131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Frame local – each function has a new scratchpad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Fixed max size, must explicitly allocate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Static byte addressing, must be aligned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Three cycle spill-to-fill latency</a:t>
            </a:r>
          </a:p>
        </p:txBody>
      </p:sp>
    </p:spTree>
    <p:extLst>
      <p:ext uri="{BB962C8B-B14F-4D97-AF65-F5344CB8AC3E}">
        <p14:creationId xmlns:p14="http://schemas.microsoft.com/office/powerpoint/2010/main" val="360177022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0085E-6 6.08988E-7 L -0.08927 0.24191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72" y="12096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5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9027E-6 6.08988E-7 L 0.04913 6.08988E-7 C 0.07101 6.08988E-7 0.09825 0.04158 0.09825 0.07539 L 0.09825 0.1512 " pathEditMode="relative" rAng="0" ptsTypes="FfFF">
                                      <p:cBhvr>
                                        <p:cTn id="3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13" y="7560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2867E-6 6.08988E-7 L 0.04582 6.08988E-7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83" y="0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7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2 -4.55271E-6 L -0.22611 -0.24191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321" y="-12096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33" grpId="0" animBg="1"/>
      <p:bldP spid="33" grpId="1" animBg="1"/>
      <p:bldP spid="39" grpId="0"/>
      <p:bldP spid="39" grpId="1"/>
      <p:bldP spid="40" grpId="0" animBg="1"/>
      <p:bldP spid="40" grpId="1" animBg="1"/>
      <p:bldP spid="40" grpId="2" animBg="1"/>
      <p:bldP spid="48" grpId="0"/>
      <p:bldP spid="48" grpId="1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2165721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he rotator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463040"/>
            <a:ext cx="76485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Each scratchpad allocation makes a new portion of scratchpad available to </a:t>
            </a:r>
            <a:r>
              <a:rPr lang="en-US" sz="2000" i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spill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and </a:t>
            </a:r>
            <a:r>
              <a:rPr lang="en-US" sz="2000" i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fill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0400" y="2468880"/>
            <a:ext cx="17363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scratchf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(…)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45920" y="6278880"/>
            <a:ext cx="14382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scratchpad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1638300" y="5905500"/>
            <a:ext cx="914400" cy="365760"/>
            <a:chOff x="1638300" y="4381500"/>
            <a:chExt cx="914400" cy="365760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1638300" y="4381500"/>
              <a:ext cx="0" cy="365760"/>
            </a:xfrm>
            <a:prstGeom prst="line">
              <a:avLst/>
            </a:prstGeom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1638300" y="4747260"/>
              <a:ext cx="914400" cy="0"/>
            </a:xfrm>
            <a:prstGeom prst="line">
              <a:avLst/>
            </a:prstGeom>
            <a:ln w="25400">
              <a:solidFill>
                <a:srgbClr val="FFFF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1638300" y="4381500"/>
              <a:ext cx="914400" cy="0"/>
            </a:xfrm>
            <a:prstGeom prst="line">
              <a:avLst/>
            </a:prstGeom>
            <a:ln w="25400">
              <a:solidFill>
                <a:srgbClr val="FFFF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0" name="Straight Arrow Connector 29"/>
          <p:cNvCxnSpPr/>
          <p:nvPr/>
        </p:nvCxnSpPr>
        <p:spPr>
          <a:xfrm>
            <a:off x="1476375" y="5572125"/>
            <a:ext cx="161925" cy="333375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186883" y="5181540"/>
            <a:ext cx="740908" cy="3657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base</a:t>
            </a:r>
          </a:p>
        </p:txBody>
      </p:sp>
      <p:cxnSp>
        <p:nvCxnSpPr>
          <p:cNvPr id="45" name="Straight Arrow Connector 44"/>
          <p:cNvCxnSpPr/>
          <p:nvPr/>
        </p:nvCxnSpPr>
        <p:spPr>
          <a:xfrm flipH="1">
            <a:off x="1645920" y="5577840"/>
            <a:ext cx="833438" cy="333375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2103120" y="5212080"/>
            <a:ext cx="811441" cy="3657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fence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3084134" y="6480870"/>
            <a:ext cx="9144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5" name="Group 54"/>
          <p:cNvGrpSpPr/>
          <p:nvPr/>
        </p:nvGrpSpPr>
        <p:grpSpPr>
          <a:xfrm>
            <a:off x="1638300" y="5905500"/>
            <a:ext cx="3657600" cy="365760"/>
            <a:chOff x="3337558" y="3901439"/>
            <a:chExt cx="3657600" cy="365760"/>
          </a:xfrm>
        </p:grpSpPr>
        <p:cxnSp>
          <p:nvCxnSpPr>
            <p:cNvPr id="52" name="Straight Connector 51"/>
            <p:cNvCxnSpPr/>
            <p:nvPr/>
          </p:nvCxnSpPr>
          <p:spPr>
            <a:xfrm>
              <a:off x="6080758" y="4267199"/>
              <a:ext cx="914400" cy="0"/>
            </a:xfrm>
            <a:prstGeom prst="line">
              <a:avLst/>
            </a:prstGeom>
            <a:ln w="25400">
              <a:solidFill>
                <a:srgbClr val="FFFF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6073136" y="3907153"/>
              <a:ext cx="914400" cy="0"/>
            </a:xfrm>
            <a:prstGeom prst="line">
              <a:avLst/>
            </a:prstGeom>
            <a:ln w="25400">
              <a:solidFill>
                <a:srgbClr val="FFFF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Rectangle 42"/>
            <p:cNvSpPr/>
            <p:nvPr/>
          </p:nvSpPr>
          <p:spPr>
            <a:xfrm>
              <a:off x="3337558" y="3901439"/>
              <a:ext cx="2743200" cy="36576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1645920" y="5212080"/>
            <a:ext cx="1268641" cy="699135"/>
            <a:chOff x="1638300" y="3657540"/>
            <a:chExt cx="1268641" cy="699135"/>
          </a:xfrm>
        </p:grpSpPr>
        <p:cxnSp>
          <p:nvCxnSpPr>
            <p:cNvPr id="21" name="Straight Arrow Connector 20"/>
            <p:cNvCxnSpPr/>
            <p:nvPr/>
          </p:nvCxnSpPr>
          <p:spPr>
            <a:xfrm flipH="1">
              <a:off x="1638300" y="4023300"/>
              <a:ext cx="833438" cy="333375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2095500" y="3657540"/>
              <a:ext cx="811441" cy="3657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fence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0091404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24242E-6 -4.40678E-6 L 0.26909 -0.0004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47" y="-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11" grpId="0"/>
      <p:bldP spid="31" grpId="0"/>
      <p:bldP spid="46" grpId="0"/>
      <p:bldP spid="46" grpId="1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2165721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he rotator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463040"/>
            <a:ext cx="76485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Each scratchpad allocation makes a new portion of scratchpad available to </a:t>
            </a:r>
            <a:r>
              <a:rPr lang="en-US" sz="2000" i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spill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and </a:t>
            </a:r>
            <a:r>
              <a:rPr lang="en-US" sz="2000" i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fill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0400" y="2468880"/>
            <a:ext cx="17363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scratchf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(…)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45920" y="6269355"/>
            <a:ext cx="14382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scratchpad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1638300" y="5895975"/>
            <a:ext cx="914400" cy="365760"/>
            <a:chOff x="1638300" y="4381500"/>
            <a:chExt cx="914400" cy="365760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1638300" y="4381500"/>
              <a:ext cx="0" cy="365760"/>
            </a:xfrm>
            <a:prstGeom prst="line">
              <a:avLst/>
            </a:prstGeom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1638300" y="4747260"/>
              <a:ext cx="914400" cy="0"/>
            </a:xfrm>
            <a:prstGeom prst="line">
              <a:avLst/>
            </a:prstGeom>
            <a:ln w="25400">
              <a:solidFill>
                <a:srgbClr val="FFFF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1638300" y="4381500"/>
              <a:ext cx="914400" cy="0"/>
            </a:xfrm>
            <a:prstGeom prst="line">
              <a:avLst/>
            </a:prstGeom>
            <a:ln w="25400">
              <a:solidFill>
                <a:srgbClr val="FFFF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0" name="Straight Arrow Connector 29"/>
          <p:cNvCxnSpPr/>
          <p:nvPr/>
        </p:nvCxnSpPr>
        <p:spPr>
          <a:xfrm>
            <a:off x="1476375" y="5562600"/>
            <a:ext cx="161925" cy="333375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186883" y="5172015"/>
            <a:ext cx="740908" cy="3657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base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4352925" y="5172015"/>
            <a:ext cx="1276261" cy="723960"/>
            <a:chOff x="1638300" y="3657540"/>
            <a:chExt cx="1276261" cy="723960"/>
          </a:xfrm>
        </p:grpSpPr>
        <p:cxnSp>
          <p:nvCxnSpPr>
            <p:cNvPr id="45" name="Straight Arrow Connector 44"/>
            <p:cNvCxnSpPr/>
            <p:nvPr/>
          </p:nvCxnSpPr>
          <p:spPr>
            <a:xfrm flipH="1">
              <a:off x="1638300" y="4048125"/>
              <a:ext cx="833438" cy="333375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2103120" y="3657540"/>
              <a:ext cx="811441" cy="3657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fence</a:t>
              </a:r>
            </a:p>
          </p:txBody>
        </p:sp>
      </p:grpSp>
      <p:cxnSp>
        <p:nvCxnSpPr>
          <p:cNvPr id="36" name="Straight Arrow Connector 35"/>
          <p:cNvCxnSpPr/>
          <p:nvPr/>
        </p:nvCxnSpPr>
        <p:spPr>
          <a:xfrm>
            <a:off x="3084134" y="6471345"/>
            <a:ext cx="9144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4381500" y="6261735"/>
            <a:ext cx="914400" cy="0"/>
          </a:xfrm>
          <a:prstGeom prst="line">
            <a:avLst/>
          </a:prstGeom>
          <a:ln w="25400">
            <a:solidFill>
              <a:srgbClr val="FFFF00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4373878" y="5901689"/>
            <a:ext cx="914400" cy="0"/>
          </a:xfrm>
          <a:prstGeom prst="line">
            <a:avLst/>
          </a:prstGeom>
          <a:ln w="25400">
            <a:solidFill>
              <a:srgbClr val="FFFF00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1638300" y="5895975"/>
            <a:ext cx="2743200" cy="36576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19820" y="1580604"/>
            <a:ext cx="8679887" cy="1288386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00400" y="256032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…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00400" y="3108960"/>
            <a:ext cx="17363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scratchf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(…)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4389120" y="5895975"/>
            <a:ext cx="3657600" cy="365760"/>
            <a:chOff x="3337558" y="3901439"/>
            <a:chExt cx="3657600" cy="365760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6080758" y="4267199"/>
              <a:ext cx="914400" cy="0"/>
            </a:xfrm>
            <a:prstGeom prst="line">
              <a:avLst/>
            </a:prstGeom>
            <a:ln w="25400">
              <a:solidFill>
                <a:srgbClr val="FFFF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6073136" y="3907153"/>
              <a:ext cx="914400" cy="0"/>
            </a:xfrm>
            <a:prstGeom prst="line">
              <a:avLst/>
            </a:prstGeom>
            <a:ln w="25400">
              <a:solidFill>
                <a:srgbClr val="FFFF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tangle 27"/>
            <p:cNvSpPr/>
            <p:nvPr/>
          </p:nvSpPr>
          <p:spPr>
            <a:xfrm>
              <a:off x="3337558" y="3901439"/>
              <a:ext cx="2743200" cy="36576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2687858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12121E-6 1.96078E-7 L 0.27652 1.96078E-7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2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24" grpId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4389120" y="5895975"/>
            <a:ext cx="3657600" cy="365760"/>
            <a:chOff x="3337558" y="3901439"/>
            <a:chExt cx="3657600" cy="365760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6080758" y="4267199"/>
              <a:ext cx="914400" cy="0"/>
            </a:xfrm>
            <a:prstGeom prst="line">
              <a:avLst/>
            </a:prstGeom>
            <a:ln w="25400">
              <a:solidFill>
                <a:srgbClr val="FFFF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6073136" y="3907153"/>
              <a:ext cx="914400" cy="0"/>
            </a:xfrm>
            <a:prstGeom prst="line">
              <a:avLst/>
            </a:prstGeom>
            <a:ln w="25400">
              <a:solidFill>
                <a:srgbClr val="FFFF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tangle 27"/>
            <p:cNvSpPr/>
            <p:nvPr/>
          </p:nvSpPr>
          <p:spPr>
            <a:xfrm>
              <a:off x="3337558" y="3901439"/>
              <a:ext cx="2743200" cy="36576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731520" y="731520"/>
            <a:ext cx="2165721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he rotator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463040"/>
            <a:ext cx="76485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Each scratchpad allocation makes a new portion of scratchpad available to </a:t>
            </a:r>
            <a:r>
              <a:rPr lang="en-US" sz="2000" i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spill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and </a:t>
            </a:r>
            <a:r>
              <a:rPr lang="en-US" sz="2000" i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fill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0400" y="2468880"/>
            <a:ext cx="17363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scratchf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(…)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45920" y="6269355"/>
            <a:ext cx="14382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scratchpad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1638300" y="5895975"/>
            <a:ext cx="914400" cy="365760"/>
            <a:chOff x="1638300" y="4381500"/>
            <a:chExt cx="914400" cy="365760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1638300" y="4381500"/>
              <a:ext cx="0" cy="365760"/>
            </a:xfrm>
            <a:prstGeom prst="line">
              <a:avLst/>
            </a:prstGeom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1638300" y="4747260"/>
              <a:ext cx="914400" cy="0"/>
            </a:xfrm>
            <a:prstGeom prst="line">
              <a:avLst/>
            </a:prstGeom>
            <a:ln w="25400">
              <a:solidFill>
                <a:srgbClr val="FFFF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1638300" y="4381500"/>
              <a:ext cx="914400" cy="0"/>
            </a:xfrm>
            <a:prstGeom prst="line">
              <a:avLst/>
            </a:prstGeom>
            <a:ln w="25400">
              <a:solidFill>
                <a:srgbClr val="FFFF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0" name="Straight Arrow Connector 29"/>
          <p:cNvCxnSpPr/>
          <p:nvPr/>
        </p:nvCxnSpPr>
        <p:spPr>
          <a:xfrm>
            <a:off x="1476375" y="5562600"/>
            <a:ext cx="161925" cy="333375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186883" y="5172015"/>
            <a:ext cx="740908" cy="3657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base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7105650" y="5172015"/>
            <a:ext cx="1276261" cy="723960"/>
            <a:chOff x="1638300" y="3657540"/>
            <a:chExt cx="1276261" cy="723960"/>
          </a:xfrm>
        </p:grpSpPr>
        <p:cxnSp>
          <p:nvCxnSpPr>
            <p:cNvPr id="45" name="Straight Arrow Connector 44"/>
            <p:cNvCxnSpPr/>
            <p:nvPr/>
          </p:nvCxnSpPr>
          <p:spPr>
            <a:xfrm flipH="1">
              <a:off x="1638300" y="4048125"/>
              <a:ext cx="833438" cy="333375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2103120" y="3657540"/>
              <a:ext cx="811441" cy="3657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fence</a:t>
              </a:r>
            </a:p>
          </p:txBody>
        </p:sp>
      </p:grpSp>
      <p:cxnSp>
        <p:nvCxnSpPr>
          <p:cNvPr id="36" name="Straight Arrow Connector 35"/>
          <p:cNvCxnSpPr/>
          <p:nvPr/>
        </p:nvCxnSpPr>
        <p:spPr>
          <a:xfrm>
            <a:off x="3084134" y="6471345"/>
            <a:ext cx="9144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1638300" y="5895975"/>
            <a:ext cx="2743200" cy="36576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19820" y="1580604"/>
            <a:ext cx="8679887" cy="1288386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00400" y="256032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…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00400" y="3108960"/>
            <a:ext cx="17363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scratchf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(…)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4000500"/>
            <a:ext cx="61269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Each allocation has a corresponding rotator</a:t>
            </a:r>
          </a:p>
        </p:txBody>
      </p:sp>
    </p:spTree>
    <p:extLst>
      <p:ext uri="{BB962C8B-B14F-4D97-AF65-F5344CB8AC3E}">
        <p14:creationId xmlns:p14="http://schemas.microsoft.com/office/powerpoint/2010/main" val="96786176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5" grpId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4389120" y="5895975"/>
            <a:ext cx="3657600" cy="365760"/>
            <a:chOff x="3337558" y="3901439"/>
            <a:chExt cx="3657600" cy="365760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6080758" y="4267199"/>
              <a:ext cx="914400" cy="0"/>
            </a:xfrm>
            <a:prstGeom prst="line">
              <a:avLst/>
            </a:prstGeom>
            <a:ln w="25400">
              <a:solidFill>
                <a:srgbClr val="FFFF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6073136" y="3907153"/>
              <a:ext cx="914400" cy="0"/>
            </a:xfrm>
            <a:prstGeom prst="line">
              <a:avLst/>
            </a:prstGeom>
            <a:ln w="25400">
              <a:solidFill>
                <a:srgbClr val="FFFF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tangle 27"/>
            <p:cNvSpPr/>
            <p:nvPr/>
          </p:nvSpPr>
          <p:spPr>
            <a:xfrm>
              <a:off x="3337558" y="3901439"/>
              <a:ext cx="2743200" cy="36576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731520" y="731520"/>
            <a:ext cx="2165721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he rotator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463040"/>
            <a:ext cx="76485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Each scratchpad allocation makes a new portion of scratchpad available to </a:t>
            </a:r>
            <a:r>
              <a:rPr lang="en-US" sz="2000" i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spill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and </a:t>
            </a:r>
            <a:r>
              <a:rPr lang="en-US" sz="2000" i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fill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0400" y="2468880"/>
            <a:ext cx="17363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scratchf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(…)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1638300" y="5895975"/>
            <a:ext cx="914400" cy="365760"/>
            <a:chOff x="1638300" y="4381500"/>
            <a:chExt cx="914400" cy="365760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1638300" y="4381500"/>
              <a:ext cx="0" cy="365760"/>
            </a:xfrm>
            <a:prstGeom prst="line">
              <a:avLst/>
            </a:prstGeom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1638300" y="4747260"/>
              <a:ext cx="914400" cy="0"/>
            </a:xfrm>
            <a:prstGeom prst="line">
              <a:avLst/>
            </a:prstGeom>
            <a:ln w="25400">
              <a:solidFill>
                <a:srgbClr val="FFFF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1638300" y="4381500"/>
              <a:ext cx="914400" cy="0"/>
            </a:xfrm>
            <a:prstGeom prst="line">
              <a:avLst/>
            </a:prstGeom>
            <a:ln w="25400">
              <a:solidFill>
                <a:srgbClr val="FFFF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0" name="Straight Arrow Connector 29"/>
          <p:cNvCxnSpPr/>
          <p:nvPr/>
        </p:nvCxnSpPr>
        <p:spPr>
          <a:xfrm>
            <a:off x="1476375" y="5562600"/>
            <a:ext cx="161925" cy="333375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186883" y="5172015"/>
            <a:ext cx="740908" cy="3657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base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7105650" y="5172015"/>
            <a:ext cx="1276261" cy="723960"/>
            <a:chOff x="1638300" y="3657540"/>
            <a:chExt cx="1276261" cy="723960"/>
          </a:xfrm>
        </p:grpSpPr>
        <p:cxnSp>
          <p:nvCxnSpPr>
            <p:cNvPr id="45" name="Straight Arrow Connector 44"/>
            <p:cNvCxnSpPr/>
            <p:nvPr/>
          </p:nvCxnSpPr>
          <p:spPr>
            <a:xfrm flipH="1">
              <a:off x="1638300" y="4048125"/>
              <a:ext cx="833438" cy="333375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2103120" y="3657540"/>
              <a:ext cx="811441" cy="3657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fence</a:t>
              </a:r>
            </a:p>
          </p:txBody>
        </p:sp>
      </p:grpSp>
      <p:sp>
        <p:nvSpPr>
          <p:cNvPr id="43" name="Rectangle 42"/>
          <p:cNvSpPr/>
          <p:nvPr/>
        </p:nvSpPr>
        <p:spPr>
          <a:xfrm>
            <a:off x="1638300" y="5895975"/>
            <a:ext cx="2743200" cy="36576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19820" y="1580604"/>
            <a:ext cx="8679887" cy="1288386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00400" y="256032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…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00400" y="3108960"/>
            <a:ext cx="17363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scratchf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(…)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4000500"/>
            <a:ext cx="61269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Each allocation has a corresponding rotator</a:t>
            </a:r>
          </a:p>
        </p:txBody>
      </p:sp>
      <p:sp>
        <p:nvSpPr>
          <p:cNvPr id="7" name="Right Brace 6"/>
          <p:cNvSpPr/>
          <p:nvPr/>
        </p:nvSpPr>
        <p:spPr>
          <a:xfrm rot="5400000">
            <a:off x="2796540" y="5193684"/>
            <a:ext cx="365760" cy="2743200"/>
          </a:xfrm>
          <a:prstGeom prst="rightBrace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ight Brace 28"/>
          <p:cNvSpPr/>
          <p:nvPr/>
        </p:nvSpPr>
        <p:spPr>
          <a:xfrm rot="5400000">
            <a:off x="5596890" y="5193684"/>
            <a:ext cx="365760" cy="2743200"/>
          </a:xfrm>
          <a:prstGeom prst="rightBrace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221062" y="6715065"/>
            <a:ext cx="15776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outer rotator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990932" y="6715065"/>
            <a:ext cx="15648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inner rotator</a:t>
            </a:r>
          </a:p>
        </p:txBody>
      </p:sp>
    </p:spTree>
    <p:extLst>
      <p:ext uri="{BB962C8B-B14F-4D97-AF65-F5344CB8AC3E}">
        <p14:creationId xmlns:p14="http://schemas.microsoft.com/office/powerpoint/2010/main" val="163489184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9" grpId="0" animBg="1"/>
      <p:bldP spid="8" grpId="0"/>
      <p:bldP spid="32" grpId="0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4389120" y="5895975"/>
            <a:ext cx="3657600" cy="365760"/>
            <a:chOff x="3337558" y="3901439"/>
            <a:chExt cx="3657600" cy="365760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6080758" y="4267199"/>
              <a:ext cx="914400" cy="0"/>
            </a:xfrm>
            <a:prstGeom prst="line">
              <a:avLst/>
            </a:prstGeom>
            <a:ln w="25400">
              <a:solidFill>
                <a:srgbClr val="FFFF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6073136" y="3907153"/>
              <a:ext cx="914400" cy="0"/>
            </a:xfrm>
            <a:prstGeom prst="line">
              <a:avLst/>
            </a:prstGeom>
            <a:ln w="25400">
              <a:solidFill>
                <a:srgbClr val="FFFF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tangle 27"/>
            <p:cNvSpPr/>
            <p:nvPr/>
          </p:nvSpPr>
          <p:spPr>
            <a:xfrm>
              <a:off x="3337558" y="3901439"/>
              <a:ext cx="2743200" cy="36576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731520" y="731520"/>
            <a:ext cx="2165721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he rotator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463040"/>
            <a:ext cx="76485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Each scratchpad allocation makes a new portion of scratchpad available to </a:t>
            </a:r>
            <a:r>
              <a:rPr lang="en-US" sz="2000" i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spill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and </a:t>
            </a:r>
            <a:r>
              <a:rPr lang="en-US" sz="2000" i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fill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0400" y="2468880"/>
            <a:ext cx="17363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scratchf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(…)</a:t>
            </a:r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1476375" y="5562600"/>
            <a:ext cx="161925" cy="333375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186883" y="5172015"/>
            <a:ext cx="740908" cy="3657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base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7105650" y="5172015"/>
            <a:ext cx="1276261" cy="723960"/>
            <a:chOff x="1638300" y="3657540"/>
            <a:chExt cx="1276261" cy="723960"/>
          </a:xfrm>
        </p:grpSpPr>
        <p:cxnSp>
          <p:nvCxnSpPr>
            <p:cNvPr id="45" name="Straight Arrow Connector 44"/>
            <p:cNvCxnSpPr/>
            <p:nvPr/>
          </p:nvCxnSpPr>
          <p:spPr>
            <a:xfrm flipH="1">
              <a:off x="1638300" y="4048125"/>
              <a:ext cx="833438" cy="333375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2103120" y="3657540"/>
              <a:ext cx="811441" cy="3657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fence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3200400" y="256032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…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00400" y="3108960"/>
            <a:ext cx="17363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scratchf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(…)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4000500"/>
            <a:ext cx="61269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Each allocation has a corresponding rotator</a:t>
            </a:r>
          </a:p>
        </p:txBody>
      </p:sp>
      <p:sp>
        <p:nvSpPr>
          <p:cNvPr id="29" name="Right Brace 28"/>
          <p:cNvSpPr/>
          <p:nvPr/>
        </p:nvSpPr>
        <p:spPr>
          <a:xfrm rot="5400000">
            <a:off x="5596890" y="5193684"/>
            <a:ext cx="365760" cy="2743200"/>
          </a:xfrm>
          <a:prstGeom prst="rightBrace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4990932" y="6715065"/>
            <a:ext cx="15648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inner rotator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19820" y="1463040"/>
            <a:ext cx="8679887" cy="1451223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855943" y="1333559"/>
            <a:ext cx="8679887" cy="3286065"/>
          </a:xfrm>
          <a:prstGeom prst="rect">
            <a:avLst/>
          </a:prstGeom>
          <a:solidFill>
            <a:srgbClr val="070E97"/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351021" y="5172016"/>
            <a:ext cx="3992790" cy="1847910"/>
          </a:xfrm>
          <a:prstGeom prst="rect">
            <a:avLst/>
          </a:prstGeom>
          <a:solidFill>
            <a:srgbClr val="070E97"/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607820" y="5895975"/>
            <a:ext cx="2773680" cy="1219200"/>
            <a:chOff x="1607820" y="5895975"/>
            <a:chExt cx="2773680" cy="1219200"/>
          </a:xfrm>
        </p:grpSpPr>
        <p:sp>
          <p:nvSpPr>
            <p:cNvPr id="43" name="Rectangle 42"/>
            <p:cNvSpPr/>
            <p:nvPr/>
          </p:nvSpPr>
          <p:spPr>
            <a:xfrm>
              <a:off x="1638300" y="5895975"/>
              <a:ext cx="2743200" cy="36576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7" name="Right Brace 6"/>
            <p:cNvSpPr/>
            <p:nvPr/>
          </p:nvSpPr>
          <p:spPr>
            <a:xfrm rot="5400000">
              <a:off x="2796540" y="5193684"/>
              <a:ext cx="365760" cy="2743200"/>
            </a:xfrm>
            <a:prstGeom prst="rightBrace">
              <a:avLst/>
            </a:prstGeom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221062" y="6715065"/>
              <a:ext cx="15776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outer rotator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4266471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4141E-6 1.96078E-7 L 0.19129 -0.21324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64" y="-106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3" grpId="0" animBg="1"/>
      <p:bldP spid="3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2488053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An example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554480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26080" y="2011680"/>
            <a:ext cx="39934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0;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N; ++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]+3;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834640"/>
            <a:ext cx="7665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time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2194560" y="3108960"/>
            <a:ext cx="717083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1371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3200400" y="3383280"/>
            <a:ext cx="914400" cy="453063"/>
          </a:xfrm>
          <a:prstGeom prst="round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2286000" y="3385347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4114800" y="3385348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857162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5029200" y="338328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7771562" y="338328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5943600" y="3383280"/>
            <a:ext cx="914400" cy="453063"/>
          </a:xfrm>
          <a:prstGeom prst="round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8685962" y="3383280"/>
            <a:ext cx="914400" cy="453063"/>
          </a:xfrm>
          <a:prstGeom prst="round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1371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2286000" y="338328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41148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5029200" y="338328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68580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7771562" y="338328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1" name="Straight Arrow Connector 10"/>
          <p:cNvCxnSpPr>
            <a:stCxn id="6" idx="0"/>
            <a:endCxn id="22" idx="2"/>
          </p:cNvCxnSpPr>
          <p:nvPr/>
        </p:nvCxnSpPr>
        <p:spPr>
          <a:xfrm flipH="1" flipV="1">
            <a:off x="2743200" y="3838410"/>
            <a:ext cx="2286000" cy="164799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" idx="0"/>
            <a:endCxn id="21" idx="2"/>
          </p:cNvCxnSpPr>
          <p:nvPr/>
        </p:nvCxnSpPr>
        <p:spPr>
          <a:xfrm flipH="1" flipV="1">
            <a:off x="3657600" y="3836343"/>
            <a:ext cx="1371600" cy="165005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61" idx="0"/>
            <a:endCxn id="43" idx="2"/>
          </p:cNvCxnSpPr>
          <p:nvPr/>
        </p:nvCxnSpPr>
        <p:spPr>
          <a:xfrm flipV="1">
            <a:off x="5029200" y="3836343"/>
            <a:ext cx="457200" cy="165005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endCxn id="29" idx="2"/>
          </p:cNvCxnSpPr>
          <p:nvPr/>
        </p:nvCxnSpPr>
        <p:spPr>
          <a:xfrm flipV="1">
            <a:off x="5029200" y="3836343"/>
            <a:ext cx="1371600" cy="163106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62" idx="0"/>
            <a:endCxn id="44" idx="2"/>
          </p:cNvCxnSpPr>
          <p:nvPr/>
        </p:nvCxnSpPr>
        <p:spPr>
          <a:xfrm flipV="1">
            <a:off x="5029200" y="3836343"/>
            <a:ext cx="3199562" cy="165005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endCxn id="33" idx="2"/>
          </p:cNvCxnSpPr>
          <p:nvPr/>
        </p:nvCxnSpPr>
        <p:spPr>
          <a:xfrm flipV="1">
            <a:off x="5029200" y="3836343"/>
            <a:ext cx="4113962" cy="163106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ounded Rectangle 61"/>
          <p:cNvSpPr/>
          <p:nvPr/>
        </p:nvSpPr>
        <p:spPr>
          <a:xfrm>
            <a:off x="4572000" y="548640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4572000" y="548640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4572000" y="5488468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5" name="Rounded Rectangle 64"/>
          <p:cNvSpPr/>
          <p:nvPr/>
        </p:nvSpPr>
        <p:spPr>
          <a:xfrm>
            <a:off x="4572000" y="548640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66" name="Rounded Rectangle 65"/>
          <p:cNvSpPr/>
          <p:nvPr/>
        </p:nvSpPr>
        <p:spPr>
          <a:xfrm>
            <a:off x="4572000" y="548640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4572000" y="5486400"/>
            <a:ext cx="914400" cy="857310"/>
            <a:chOff x="4564824" y="5130166"/>
            <a:chExt cx="914400" cy="857310"/>
          </a:xfrm>
        </p:grpSpPr>
        <p:sp>
          <p:nvSpPr>
            <p:cNvPr id="37" name="TextBox 36"/>
            <p:cNvSpPr txBox="1"/>
            <p:nvPr/>
          </p:nvSpPr>
          <p:spPr>
            <a:xfrm>
              <a:off x="4663440" y="5587366"/>
              <a:ext cx="7681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reg</a:t>
              </a:r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1</a:t>
              </a: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4564824" y="5130166"/>
              <a:ext cx="914400" cy="457200"/>
            </a:xfrm>
            <a:prstGeom prst="round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61" name="Rounded Rectangle 60"/>
          <p:cNvSpPr/>
          <p:nvPr/>
        </p:nvSpPr>
        <p:spPr>
          <a:xfrm>
            <a:off x="4572000" y="548640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H="1">
            <a:off x="2553101" y="3838411"/>
            <a:ext cx="742549" cy="600239"/>
          </a:xfrm>
          <a:prstGeom prst="straightConnector1">
            <a:avLst/>
          </a:prstGeom>
          <a:ln w="539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645920" y="4480560"/>
            <a:ext cx="1297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memory</a:t>
            </a:r>
          </a:p>
        </p:txBody>
      </p:sp>
      <p:cxnSp>
        <p:nvCxnSpPr>
          <p:cNvPr id="30" name="Straight Arrow Connector 29"/>
          <p:cNvCxnSpPr/>
          <p:nvPr/>
        </p:nvCxnSpPr>
        <p:spPr>
          <a:xfrm flipH="1" flipV="1">
            <a:off x="1920240" y="3836343"/>
            <a:ext cx="165727" cy="602307"/>
          </a:xfrm>
          <a:prstGeom prst="straightConnector1">
            <a:avLst/>
          </a:prstGeom>
          <a:ln w="539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H="1">
            <a:off x="5410601" y="3860616"/>
            <a:ext cx="742549" cy="600239"/>
          </a:xfrm>
          <a:prstGeom prst="straightConnector1">
            <a:avLst/>
          </a:prstGeom>
          <a:ln w="539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4503420" y="4502765"/>
            <a:ext cx="1297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memory</a:t>
            </a:r>
          </a:p>
        </p:txBody>
      </p:sp>
      <p:cxnSp>
        <p:nvCxnSpPr>
          <p:cNvPr id="55" name="Straight Arrow Connector 54"/>
          <p:cNvCxnSpPr/>
          <p:nvPr/>
        </p:nvCxnSpPr>
        <p:spPr>
          <a:xfrm flipH="1" flipV="1">
            <a:off x="4777740" y="3858548"/>
            <a:ext cx="165727" cy="602307"/>
          </a:xfrm>
          <a:prstGeom prst="straightConnector1">
            <a:avLst/>
          </a:prstGeom>
          <a:ln w="539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flipH="1">
            <a:off x="8183443" y="3860615"/>
            <a:ext cx="742549" cy="600239"/>
          </a:xfrm>
          <a:prstGeom prst="straightConnector1">
            <a:avLst/>
          </a:prstGeom>
          <a:ln w="539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7276262" y="4502764"/>
            <a:ext cx="1297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memory</a:t>
            </a:r>
          </a:p>
        </p:txBody>
      </p:sp>
      <p:cxnSp>
        <p:nvCxnSpPr>
          <p:cNvPr id="60" name="Straight Arrow Connector 59"/>
          <p:cNvCxnSpPr/>
          <p:nvPr/>
        </p:nvCxnSpPr>
        <p:spPr>
          <a:xfrm flipH="1" flipV="1">
            <a:off x="7550582" y="3858547"/>
            <a:ext cx="165727" cy="602307"/>
          </a:xfrm>
          <a:prstGeom prst="straightConnector1">
            <a:avLst/>
          </a:prstGeom>
          <a:ln w="539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986107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mph" presetSubtype="0" fill="remove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50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2" dur="50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" dur="50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50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1818E-6 -7.84314E-7 L 0.31723 0.26961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62" y="134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9" dur="2000" fill="hold"/>
                                        <p:tgtEl>
                                          <p:spTgt spid="61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6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95 -0.00082 L -0.22348 -0.23979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127" y="-119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mph" presetSubtype="0" fill="remove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5" dur="50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6" dur="50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7" dur="50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50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3 -0.00082 L 0.22632 0.26961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48" y="135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1" dur="2000" fill="hold"/>
                                        <p:tgtEl>
                                          <p:spTgt spid="62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0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95 -0.00081 L -0.13637 -0.24101 " pathEditMode="relative" rAng="0" ptsTypes="AA">
                                      <p:cBhvr>
                                        <p:cTn id="103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71" y="-120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7" presetClass="emph" presetSubtype="0" fill="remove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7" dur="50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08" dur="50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9" dur="50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0" dur="50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2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000"/>
                            </p:stCondLst>
                            <p:childTnLst>
                              <p:par>
                                <p:cTn id="134" presetID="27" presetClass="emph" presetSubtype="0" fill="remove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5" dur="50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36" dur="50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7" dur="50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8" dur="50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2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2000"/>
                            </p:stCondLst>
                            <p:childTnLst>
                              <p:par>
                                <p:cTn id="14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5 -0.0002 L 0.04451 0.2692 " pathEditMode="relative" rAng="0" ptsTypes="AA">
                                      <p:cBhvr>
                                        <p:cTn id="153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25" y="134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6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000"/>
                            </p:stCondLst>
                            <p:childTnLst>
                              <p:par>
                                <p:cTn id="17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1500"/>
                            </p:stCondLst>
                            <p:childTnLst>
                              <p:par>
                                <p:cTn id="17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1" dur="2000" fill="hold"/>
                                        <p:tgtEl>
                                          <p:spTgt spid="63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8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95 -0.00082 L 0.04451 -0.23734 " pathEditMode="relative" rAng="0" ptsTypes="AA">
                                      <p:cBhvr>
                                        <p:cTn id="183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73" y="-118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3500"/>
                            </p:stCondLst>
                            <p:childTnLst>
                              <p:par>
                                <p:cTn id="185" presetID="27" presetClass="emph" presetSubtype="0" fill="remove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6" dur="50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87" dur="50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88" dur="50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9" dur="50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4500"/>
                            </p:stCondLst>
                            <p:childTnLst>
                              <p:par>
                                <p:cTn id="19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4545E-6 -7.84314E-7 L -0.0464 0.26961 " pathEditMode="relative" rAng="0" ptsTypes="AA">
                                      <p:cBhvr>
                                        <p:cTn id="198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20" y="134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0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0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0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1000"/>
                            </p:stCondLst>
                            <p:childTnLst>
                              <p:par>
                                <p:cTn id="21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1500"/>
                            </p:stCondLst>
                            <p:childTnLst>
                              <p:par>
                                <p:cTn id="21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0" dur="2000" fill="hold"/>
                                        <p:tgtEl>
                                          <p:spTgt spid="64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22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94 -0.00123 L 0.13463 -0.23877 " pathEditMode="relative" rAng="0" ptsTypes="AA">
                                      <p:cBhvr>
                                        <p:cTn id="222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71" y="-118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24" presetID="27" presetClass="emph" presetSubtype="0" fill="remove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5" dur="50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6" dur="50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7" dur="50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8" dur="50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2" presetID="10" presetClass="entr" presetSubtype="0" fill="hold" grpId="2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4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1000"/>
                            </p:stCondLst>
                            <p:childTnLst>
                              <p:par>
                                <p:cTn id="252" presetID="27" presetClass="emph" presetSubtype="0" fill="remove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3" dur="50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54" dur="50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55" dur="50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6" dur="50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0" presetID="2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>
                            <p:stCondLst>
                              <p:cond delay="2000"/>
                            </p:stCondLst>
                            <p:childTnLst>
                              <p:par>
                                <p:cTn id="26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1 -0.00062 L -0.22822 0.27001 " pathEditMode="relative" rAng="0" ptsTypes="AA">
                                      <p:cBhvr>
                                        <p:cTn id="271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27" y="135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7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7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7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8" fill="hold">
                            <p:stCondLst>
                              <p:cond delay="1000"/>
                            </p:stCondLst>
                            <p:childTnLst>
                              <p:par>
                                <p:cTn id="28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2" fill="hold">
                            <p:stCondLst>
                              <p:cond delay="1500"/>
                            </p:stCondLst>
                            <p:childTnLst>
                              <p:par>
                                <p:cTn id="29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6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8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99" dur="2000" fill="hold"/>
                                        <p:tgtEl>
                                          <p:spTgt spid="6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30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95 -0.00081 L 0.31344 -0.23978 " pathEditMode="relative" rAng="0" ptsTypes="AA">
                                      <p:cBhvr>
                                        <p:cTn id="301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720" y="-119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2" fill="hold">
                            <p:stCondLst>
                              <p:cond delay="3500"/>
                            </p:stCondLst>
                            <p:childTnLst>
                              <p:par>
                                <p:cTn id="303" presetID="27" presetClass="emph" presetSubtype="0" fill="remove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4" dur="50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05" dur="50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06" dur="50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7" dur="50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8" fill="hold">
                            <p:stCondLst>
                              <p:cond delay="4500"/>
                            </p:stCondLst>
                            <p:childTnLst>
                              <p:par>
                                <p:cTn id="30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3 -0.00061 L -0.31897 0.26961 " pathEditMode="relative" rAng="0" ptsTypes="AA">
                                      <p:cBhvr>
                                        <p:cTn id="316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988" y="135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7" fill="hold">
                      <p:stCondLst>
                        <p:cond delay="indefinite"/>
                      </p:stCondLst>
                      <p:childTnLst>
                        <p:par>
                          <p:cTn id="318" fill="hold">
                            <p:stCondLst>
                              <p:cond delay="0"/>
                            </p:stCondLst>
                            <p:childTnLst>
                              <p:par>
                                <p:cTn id="319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2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2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2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2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7" fill="hold">
                            <p:stCondLst>
                              <p:cond delay="1000"/>
                            </p:stCondLst>
                            <p:childTnLst>
                              <p:par>
                                <p:cTn id="3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3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7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38" dur="2000" fill="hold"/>
                                        <p:tgtEl>
                                          <p:spTgt spid="66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33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95 -0.00081 L 0.40625 -0.23978 " pathEditMode="relative" rAng="0" ptsTypes="AA">
                                      <p:cBhvr>
                                        <p:cTn id="340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360" y="-119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1" fill="hold">
                            <p:stCondLst>
                              <p:cond delay="3500"/>
                            </p:stCondLst>
                            <p:childTnLst>
                              <p:par>
                                <p:cTn id="342" presetID="27" presetClass="emph" presetSubtype="0" fill="remove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3" dur="5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44" dur="5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45" dur="5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6" dur="5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0" presetID="10" presetClass="entr" presetSubtype="0" fill="hold" grpId="2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3" fill="hold">
                            <p:stCondLst>
                              <p:cond delay="4500"/>
                            </p:stCondLst>
                            <p:childTnLst>
                              <p:par>
                                <p:cTn id="354" presetID="2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5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5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5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5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9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0" grpId="1" animBg="1"/>
      <p:bldP spid="20" grpId="2" animBg="1"/>
      <p:bldP spid="21" grpId="0" animBg="1"/>
      <p:bldP spid="21" grpId="1" animBg="1"/>
      <p:bldP spid="21" grpId="2" animBg="1"/>
      <p:bldP spid="22" grpId="0" animBg="1"/>
      <p:bldP spid="22" grpId="1" animBg="1"/>
      <p:bldP spid="22" grpId="2" animBg="1"/>
      <p:bldP spid="24" grpId="0" animBg="1"/>
      <p:bldP spid="24" grpId="1" animBg="1"/>
      <p:bldP spid="24" grpId="2" animBg="1"/>
      <p:bldP spid="25" grpId="0" animBg="1"/>
      <p:bldP spid="25" grpId="1" animBg="1"/>
      <p:bldP spid="25" grpId="2" animBg="1"/>
      <p:bldP spid="27" grpId="0" animBg="1"/>
      <p:bldP spid="27" grpId="1" animBg="1"/>
      <p:bldP spid="27" grpId="2" animBg="1"/>
      <p:bldP spid="28" grpId="0" animBg="1"/>
      <p:bldP spid="28" grpId="1" animBg="1"/>
      <p:bldP spid="28" grpId="2" animBg="1"/>
      <p:bldP spid="29" grpId="0" animBg="1"/>
      <p:bldP spid="29" grpId="1" animBg="1"/>
      <p:bldP spid="29" grpId="2" animBg="1"/>
      <p:bldP spid="33" grpId="0" animBg="1"/>
      <p:bldP spid="33" grpId="1" animBg="1"/>
      <p:bldP spid="33" grpId="2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3" grpId="0" animBg="1"/>
      <p:bldP spid="43" grpId="1" animBg="1"/>
      <p:bldP spid="42" grpId="0" animBg="1"/>
      <p:bldP spid="42" grpId="1" animBg="1"/>
      <p:bldP spid="44" grpId="0" animBg="1"/>
      <p:bldP spid="44" grpId="1" animBg="1"/>
      <p:bldP spid="62" grpId="0" animBg="1"/>
      <p:bldP spid="62" grpId="1" animBg="1"/>
      <p:bldP spid="62" grpId="2" animBg="1"/>
      <p:bldP spid="63" grpId="0" animBg="1"/>
      <p:bldP spid="63" grpId="1" animBg="1"/>
      <p:bldP spid="63" grpId="2" animBg="1"/>
      <p:bldP spid="64" grpId="0" animBg="1"/>
      <p:bldP spid="64" grpId="1" animBg="1"/>
      <p:bldP spid="64" grpId="2" animBg="1"/>
      <p:bldP spid="65" grpId="0" animBg="1"/>
      <p:bldP spid="65" grpId="1" animBg="1"/>
      <p:bldP spid="65" grpId="2" animBg="1"/>
      <p:bldP spid="66" grpId="0" animBg="1"/>
      <p:bldP spid="66" grpId="1" animBg="1"/>
      <p:bldP spid="66" grpId="2" animBg="1"/>
      <p:bldP spid="61" grpId="0" animBg="1"/>
      <p:bldP spid="61" grpId="1" animBg="1"/>
      <p:bldP spid="61" grpId="2" animBg="1"/>
      <p:bldP spid="23" grpId="0"/>
      <p:bldP spid="23" grpId="1"/>
      <p:bldP spid="23" grpId="2"/>
      <p:bldP spid="23" grpId="3"/>
      <p:bldP spid="54" grpId="0"/>
      <p:bldP spid="54" grpId="1"/>
      <p:bldP spid="54" grpId="2"/>
      <p:bldP spid="54" grpId="3"/>
      <p:bldP spid="58" grpId="0"/>
      <p:bldP spid="58" grpId="1"/>
      <p:bldP spid="58" grpId="2"/>
      <p:bldP spid="58" grpId="3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2165721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he rotator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3537585" y="4231659"/>
            <a:ext cx="2773680" cy="1219200"/>
            <a:chOff x="1607820" y="5895975"/>
            <a:chExt cx="2773680" cy="1219200"/>
          </a:xfrm>
        </p:grpSpPr>
        <p:sp>
          <p:nvSpPr>
            <p:cNvPr id="43" name="Rectangle 42"/>
            <p:cNvSpPr/>
            <p:nvPr/>
          </p:nvSpPr>
          <p:spPr>
            <a:xfrm>
              <a:off x="1638300" y="5895975"/>
              <a:ext cx="2743200" cy="36576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7" name="Right Brace 6"/>
            <p:cNvSpPr/>
            <p:nvPr/>
          </p:nvSpPr>
          <p:spPr>
            <a:xfrm rot="5400000">
              <a:off x="2796540" y="5193684"/>
              <a:ext cx="365760" cy="2743200"/>
            </a:xfrm>
            <a:prstGeom prst="rightBrace">
              <a:avLst/>
            </a:prstGeom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525862" y="6715065"/>
              <a:ext cx="92365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rotator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371600" y="1645920"/>
            <a:ext cx="57291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rotator is a circular address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remapper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3933825" y="3419475"/>
            <a:ext cx="1057275" cy="812184"/>
            <a:chOff x="3933825" y="3419475"/>
            <a:chExt cx="1057275" cy="812184"/>
          </a:xfrm>
        </p:grpSpPr>
        <p:cxnSp>
          <p:nvCxnSpPr>
            <p:cNvPr id="13" name="Straight Arrow Connector 12"/>
            <p:cNvCxnSpPr/>
            <p:nvPr/>
          </p:nvCxnSpPr>
          <p:spPr>
            <a:xfrm>
              <a:off x="4562475" y="3752850"/>
              <a:ext cx="428625" cy="478809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3933825" y="3419475"/>
              <a:ext cx="89639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cursor</a:t>
              </a: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1371600" y="2377440"/>
            <a:ext cx="80581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Scratchpad addresses in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spill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and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fill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are biased by the cursor, with wrap-around, before conversion to physical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371600" y="5486400"/>
            <a:ext cx="86507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rotate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operation advances the cursor, with wrap-around.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467600" y="4231659"/>
            <a:ext cx="17363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rotate(20);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2510790" y="3413493"/>
            <a:ext cx="1057275" cy="812184"/>
            <a:chOff x="3933825" y="3419475"/>
            <a:chExt cx="1057275" cy="812184"/>
          </a:xfrm>
        </p:grpSpPr>
        <p:cxnSp>
          <p:nvCxnSpPr>
            <p:cNvPr id="36" name="Straight Arrow Connector 35"/>
            <p:cNvCxnSpPr/>
            <p:nvPr/>
          </p:nvCxnSpPr>
          <p:spPr>
            <a:xfrm>
              <a:off x="4562475" y="3752850"/>
              <a:ext cx="428625" cy="478809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3933825" y="3419475"/>
              <a:ext cx="89639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cursor</a:t>
              </a: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1371600" y="6126480"/>
            <a:ext cx="78240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This gives belt-like renaming to the rotator’s scratchpad.</a:t>
            </a:r>
          </a:p>
        </p:txBody>
      </p:sp>
    </p:spTree>
    <p:extLst>
      <p:ext uri="{BB962C8B-B14F-4D97-AF65-F5344CB8AC3E}">
        <p14:creationId xmlns:p14="http://schemas.microsoft.com/office/powerpoint/2010/main" val="394911389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69697E-6 1.43791E-6 L 0.12878 -0.00123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39" y="-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6162E-6 -1.56863E-6 L 0.07386 -1.56863E-6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9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  <p:bldP spid="15" grpId="0"/>
      <p:bldP spid="15" grpId="1"/>
      <p:bldP spid="16" grpId="0"/>
      <p:bldP spid="17" grpId="0"/>
      <p:bldP spid="19" grpId="0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3799758" cy="475002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he </a:t>
            </a:r>
            <a:r>
              <a:rPr lang="en-US" sz="2800" b="1" dirty="0" smtClean="0">
                <a:solidFill>
                  <a:srgbClr val="00FF00"/>
                </a:solidFill>
                <a:latin typeface="Consolas" panose="020B0609020204030204" pitchFamily="49" charset="0"/>
                <a:ea typeface="Tahoma" pitchFamily="2"/>
                <a:cs typeface="Consolas" panose="020B0609020204030204" pitchFamily="49" charset="0"/>
              </a:rPr>
              <a:t>inner</a:t>
            </a:r>
            <a:r>
              <a:rPr lang="en-US" sz="28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 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operation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645920"/>
            <a:ext cx="69605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 treats loops as if they were like functions.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2286000"/>
            <a:ext cx="65957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inner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operation starts a new, nested loop.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2926080"/>
            <a:ext cx="4960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inner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take arguments just like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call: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91840" y="3566160"/>
            <a:ext cx="21595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inner(b5, b3);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4114800"/>
            <a:ext cx="76009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starts the loop with an empty belt, initialized with two values from the outer environment. Typically the arguments are initial values for control variables.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371600" y="5577840"/>
            <a:ext cx="74671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inner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does not change the stack frame or protection.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371599" y="6309360"/>
            <a:ext cx="72675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Like call, operations in-flight at inner are completed after loop exit</a:t>
            </a:r>
          </a:p>
        </p:txBody>
      </p:sp>
    </p:spTree>
    <p:extLst>
      <p:ext uri="{BB962C8B-B14F-4D97-AF65-F5344CB8AC3E}">
        <p14:creationId xmlns:p14="http://schemas.microsoft.com/office/powerpoint/2010/main" val="218706750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4" grpId="0"/>
      <p:bldP spid="4" grpId="1"/>
      <p:bldP spid="5" grpId="0"/>
      <p:bldP spid="5" grpId="1"/>
      <p:bldP spid="6" grpId="0"/>
      <p:bldP spid="6" grpId="1"/>
      <p:bldP spid="21" grpId="0"/>
      <p:bldP spid="21" grpId="1"/>
      <p:bldP spid="22" grpId="0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3897414" cy="475002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he </a:t>
            </a:r>
            <a:r>
              <a:rPr lang="en-US" sz="2800" b="1" dirty="0" smtClean="0">
                <a:solidFill>
                  <a:srgbClr val="00FF00"/>
                </a:solidFill>
                <a:latin typeface="Consolas" panose="020B0609020204030204" pitchFamily="49" charset="0"/>
                <a:ea typeface="Tahoma" pitchFamily="2"/>
                <a:cs typeface="Consolas" panose="020B0609020204030204" pitchFamily="49" charset="0"/>
              </a:rPr>
              <a:t>leave 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operation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1828800"/>
            <a:ext cx="62840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leave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operation exits the innermost loop.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2651760"/>
            <a:ext cx="53383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leave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take arguments just like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return: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91840" y="3200400"/>
            <a:ext cx="15953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leave(b4);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657600"/>
            <a:ext cx="76009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restores the belt to its state when the corresponding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inner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was executed, and drops the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leave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arguments at the front.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leave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arguments are used for searches.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5120640"/>
            <a:ext cx="78200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leave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discards any computation in-flight in the loop. Most pipelines can be broken-off by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leave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with no epilogue.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6217920"/>
            <a:ext cx="68961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leave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discards the innermost rotator if one was allocated in the loop.</a:t>
            </a:r>
          </a:p>
        </p:txBody>
      </p:sp>
    </p:spTree>
    <p:extLst>
      <p:ext uri="{BB962C8B-B14F-4D97-AF65-F5344CB8AC3E}">
        <p14:creationId xmlns:p14="http://schemas.microsoft.com/office/powerpoint/2010/main" val="36137314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8" grpId="0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2827056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Loop entrance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5230139" y="2163351"/>
            <a:ext cx="3650686" cy="469868"/>
            <a:chOff x="2295525" y="5000625"/>
            <a:chExt cx="3657600" cy="457200"/>
          </a:xfrm>
        </p:grpSpPr>
        <p:sp>
          <p:nvSpPr>
            <p:cNvPr id="16" name="Rectangle 15"/>
            <p:cNvSpPr/>
            <p:nvPr/>
          </p:nvSpPr>
          <p:spPr>
            <a:xfrm>
              <a:off x="5038725" y="5000625"/>
              <a:ext cx="457200" cy="4572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2295525" y="5000625"/>
              <a:ext cx="457200" cy="457200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2752725" y="5000625"/>
              <a:ext cx="457200" cy="457200"/>
            </a:xfrm>
            <a:prstGeom prst="rect">
              <a:avLst/>
            </a:prstGeom>
            <a:solidFill>
              <a:schemeClr val="accent5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209925" y="5000625"/>
              <a:ext cx="457200" cy="45720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590464" y="5000625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6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133264" y="5000625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666539" y="5000625"/>
              <a:ext cx="457200" cy="457200"/>
            </a:xfrm>
            <a:prstGeom prst="rect">
              <a:avLst/>
            </a:prstGeom>
            <a:solidFill>
              <a:schemeClr val="accent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495925" y="5000625"/>
              <a:ext cx="457200" cy="4572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3</a:t>
              </a:r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2011680" y="5761084"/>
            <a:ext cx="15359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Outer belt</a:t>
            </a:r>
          </a:p>
        </p:txBody>
      </p:sp>
      <p:grpSp>
        <p:nvGrpSpPr>
          <p:cNvPr id="43" name="Group 42"/>
          <p:cNvGrpSpPr/>
          <p:nvPr/>
        </p:nvGrpSpPr>
        <p:grpSpPr>
          <a:xfrm>
            <a:off x="8348434" y="1536860"/>
            <a:ext cx="526711" cy="621902"/>
            <a:chOff x="5047664" y="2333625"/>
            <a:chExt cx="527709" cy="605135"/>
          </a:xfrm>
        </p:grpSpPr>
        <p:sp>
          <p:nvSpPr>
            <p:cNvPr id="31" name="TextBox 30"/>
            <p:cNvSpPr txBox="1"/>
            <p:nvPr/>
          </p:nvSpPr>
          <p:spPr>
            <a:xfrm>
              <a:off x="5047664" y="2333625"/>
              <a:ext cx="5277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b7</a:t>
              </a:r>
            </a:p>
          </p:txBody>
        </p:sp>
        <p:cxnSp>
          <p:nvCxnSpPr>
            <p:cNvPr id="36" name="Straight Arrow Connector 35"/>
            <p:cNvCxnSpPr/>
            <p:nvPr/>
          </p:nvCxnSpPr>
          <p:spPr>
            <a:xfrm>
              <a:off x="5311519" y="2714625"/>
              <a:ext cx="3257" cy="224135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 46"/>
          <p:cNvGrpSpPr/>
          <p:nvPr/>
        </p:nvGrpSpPr>
        <p:grpSpPr>
          <a:xfrm>
            <a:off x="5159764" y="1536860"/>
            <a:ext cx="526711" cy="621902"/>
            <a:chOff x="5047664" y="2333625"/>
            <a:chExt cx="527709" cy="605135"/>
          </a:xfrm>
        </p:grpSpPr>
        <p:sp>
          <p:nvSpPr>
            <p:cNvPr id="50" name="TextBox 49"/>
            <p:cNvSpPr txBox="1"/>
            <p:nvPr/>
          </p:nvSpPr>
          <p:spPr>
            <a:xfrm>
              <a:off x="5047664" y="2333625"/>
              <a:ext cx="5277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b0</a:t>
              </a:r>
            </a:p>
          </p:txBody>
        </p:sp>
        <p:cxnSp>
          <p:nvCxnSpPr>
            <p:cNvPr id="51" name="Straight Arrow Connector 50"/>
            <p:cNvCxnSpPr/>
            <p:nvPr/>
          </p:nvCxnSpPr>
          <p:spPr>
            <a:xfrm>
              <a:off x="5311519" y="2714625"/>
              <a:ext cx="3257" cy="224135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2" name="Straight Connector 51"/>
          <p:cNvCxnSpPr/>
          <p:nvPr/>
        </p:nvCxnSpPr>
        <p:spPr>
          <a:xfrm>
            <a:off x="4849275" y="5278967"/>
            <a:ext cx="4411245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4877088" y="2946464"/>
            <a:ext cx="4411245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731520" y="2743200"/>
            <a:ext cx="42402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inner head,b1,b5,b3,b3</a:t>
            </a:r>
          </a:p>
        </p:txBody>
      </p:sp>
      <p:sp>
        <p:nvSpPr>
          <p:cNvPr id="39" name="Rectangle 38"/>
          <p:cNvSpPr/>
          <p:nvPr/>
        </p:nvSpPr>
        <p:spPr>
          <a:xfrm>
            <a:off x="8430170" y="3259709"/>
            <a:ext cx="456336" cy="469868"/>
          </a:xfrm>
          <a:prstGeom prst="rect">
            <a:avLst/>
          </a:prstGeom>
          <a:solidFill>
            <a:schemeClr val="tx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X</a:t>
            </a:r>
            <a:endParaRPr lang="en-US" sz="2400" dirty="0">
              <a:solidFill>
                <a:srgbClr val="FF0000"/>
              </a:solidFill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5257368" y="3259709"/>
            <a:ext cx="3172802" cy="469868"/>
            <a:chOff x="4962525" y="3400425"/>
            <a:chExt cx="3178811" cy="457200"/>
          </a:xfrm>
        </p:grpSpPr>
        <p:sp>
          <p:nvSpPr>
            <p:cNvPr id="35" name="Rectangle 34"/>
            <p:cNvSpPr/>
            <p:nvPr/>
          </p:nvSpPr>
          <p:spPr>
            <a:xfrm>
              <a:off x="5849645" y="3400425"/>
              <a:ext cx="457200" cy="457200"/>
            </a:xfrm>
            <a:prstGeom prst="rect">
              <a:avLst/>
            </a:prstGeom>
            <a:solidFill>
              <a:schemeClr val="tx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0000"/>
                  </a:solidFill>
                </a:rPr>
                <a:t>X</a:t>
              </a: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15784" y="3400425"/>
              <a:ext cx="457200" cy="457200"/>
            </a:xfrm>
            <a:prstGeom prst="rect">
              <a:avLst/>
            </a:prstGeom>
            <a:solidFill>
              <a:schemeClr val="tx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0000"/>
                  </a:solidFill>
                </a:rPr>
                <a:t>X</a:t>
              </a:r>
              <a:endParaRPr lang="en-US" sz="2400" dirty="0">
                <a:solidFill>
                  <a:srgbClr val="FF0000"/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6769736" y="3400425"/>
              <a:ext cx="457200" cy="457200"/>
            </a:xfrm>
            <a:prstGeom prst="rect">
              <a:avLst/>
            </a:prstGeom>
            <a:solidFill>
              <a:schemeClr val="tx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0000"/>
                  </a:solidFill>
                </a:rPr>
                <a:t>X</a:t>
              </a:r>
              <a:endParaRPr lang="en-US" sz="2400" dirty="0">
                <a:solidFill>
                  <a:srgbClr val="FF0000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7684136" y="3400425"/>
              <a:ext cx="457200" cy="457200"/>
            </a:xfrm>
            <a:prstGeom prst="rect">
              <a:avLst/>
            </a:prstGeom>
            <a:solidFill>
              <a:schemeClr val="tx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0000"/>
                  </a:solidFill>
                </a:rPr>
                <a:t>X</a:t>
              </a:r>
              <a:endParaRPr lang="en-US" sz="2400" dirty="0">
                <a:solidFill>
                  <a:srgbClr val="FF0000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226936" y="3400425"/>
              <a:ext cx="457200" cy="457200"/>
            </a:xfrm>
            <a:prstGeom prst="rect">
              <a:avLst/>
            </a:prstGeom>
            <a:solidFill>
              <a:schemeClr val="tx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0000"/>
                  </a:solidFill>
                </a:rPr>
                <a:t>X</a:t>
              </a:r>
              <a:endParaRPr lang="en-US" sz="2400" dirty="0">
                <a:solidFill>
                  <a:srgbClr val="FF0000"/>
                </a:solidFill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4962525" y="3400425"/>
              <a:ext cx="457200" cy="457200"/>
            </a:xfrm>
            <a:prstGeom prst="rect">
              <a:avLst/>
            </a:prstGeom>
            <a:solidFill>
              <a:schemeClr val="tx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0000"/>
                  </a:solidFill>
                </a:rPr>
                <a:t>X</a:t>
              </a:r>
              <a:endParaRPr lang="en-US" sz="2400" dirty="0">
                <a:solidFill>
                  <a:srgbClr val="FF0000"/>
                </a:solidFill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5419725" y="3400425"/>
              <a:ext cx="457200" cy="457200"/>
            </a:xfrm>
            <a:prstGeom prst="rect">
              <a:avLst/>
            </a:prstGeom>
            <a:solidFill>
              <a:schemeClr val="tx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0000"/>
                  </a:solidFill>
                </a:rPr>
                <a:t>X</a:t>
              </a:r>
              <a:endParaRPr lang="en-US" sz="2400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4877088" y="4042823"/>
            <a:ext cx="4411245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877088" y="4199445"/>
            <a:ext cx="4411245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2011680" y="3840480"/>
            <a:ext cx="14686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Inner belt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5257368" y="5609049"/>
            <a:ext cx="3194350" cy="469868"/>
            <a:chOff x="4962525" y="5610225"/>
            <a:chExt cx="3200400" cy="457200"/>
          </a:xfrm>
        </p:grpSpPr>
        <p:sp>
          <p:nvSpPr>
            <p:cNvPr id="58" name="Rectangle 57"/>
            <p:cNvSpPr/>
            <p:nvPr/>
          </p:nvSpPr>
          <p:spPr>
            <a:xfrm>
              <a:off x="7705725" y="5610225"/>
              <a:ext cx="457200" cy="4572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4962525" y="5610225"/>
              <a:ext cx="457200" cy="457200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5419725" y="5610225"/>
              <a:ext cx="457200" cy="457200"/>
            </a:xfrm>
            <a:prstGeom prst="rect">
              <a:avLst/>
            </a:prstGeom>
            <a:solidFill>
              <a:schemeClr val="accent5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5876925" y="5610225"/>
              <a:ext cx="457200" cy="45720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7257464" y="5610225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6</a:t>
              </a: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6800264" y="5610225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333539" y="5610225"/>
              <a:ext cx="457200" cy="457200"/>
            </a:xfrm>
            <a:prstGeom prst="rect">
              <a:avLst/>
            </a:prstGeom>
            <a:solidFill>
              <a:schemeClr val="accent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</p:grpSp>
      <p:sp>
        <p:nvSpPr>
          <p:cNvPr id="65" name="Rectangle 64"/>
          <p:cNvSpPr/>
          <p:nvPr/>
        </p:nvSpPr>
        <p:spPr>
          <a:xfrm>
            <a:off x="8454508" y="5609049"/>
            <a:ext cx="456336" cy="469868"/>
          </a:xfrm>
          <a:prstGeom prst="rect">
            <a:avLst/>
          </a:prstGeom>
          <a:solidFill>
            <a:schemeClr val="accent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/>
              <a:t>3</a:t>
            </a:r>
          </a:p>
        </p:txBody>
      </p:sp>
      <p:grpSp>
        <p:nvGrpSpPr>
          <p:cNvPr id="66" name="Group 65"/>
          <p:cNvGrpSpPr/>
          <p:nvPr/>
        </p:nvGrpSpPr>
        <p:grpSpPr>
          <a:xfrm>
            <a:off x="5257368" y="4512691"/>
            <a:ext cx="3650686" cy="469868"/>
            <a:chOff x="2295525" y="5000625"/>
            <a:chExt cx="3657600" cy="457200"/>
          </a:xfrm>
        </p:grpSpPr>
        <p:sp>
          <p:nvSpPr>
            <p:cNvPr id="67" name="Rectangle 66"/>
            <p:cNvSpPr/>
            <p:nvPr/>
          </p:nvSpPr>
          <p:spPr>
            <a:xfrm>
              <a:off x="5038725" y="5000625"/>
              <a:ext cx="457200" cy="457200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0</a:t>
              </a: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2295525" y="5000625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1</a:t>
              </a:r>
              <a:endParaRPr lang="en-US" sz="2400" dirty="0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752725" y="5000625"/>
              <a:ext cx="457200" cy="457200"/>
            </a:xfrm>
            <a:prstGeom prst="rect">
              <a:avLst/>
            </a:prstGeom>
            <a:solidFill>
              <a:schemeClr val="accent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4</a:t>
              </a: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3209925" y="5000625"/>
              <a:ext cx="457200" cy="457200"/>
            </a:xfrm>
            <a:prstGeom prst="rect">
              <a:avLst/>
            </a:prstGeom>
            <a:solidFill>
              <a:schemeClr val="accent5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9</a:t>
              </a: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4590464" y="5000625"/>
              <a:ext cx="457200" cy="4572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5</a:t>
              </a: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4133264" y="5000625"/>
              <a:ext cx="457200" cy="457200"/>
            </a:xfrm>
            <a:prstGeom prst="rect">
              <a:avLst/>
            </a:prstGeom>
            <a:solidFill>
              <a:schemeClr val="accent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2</a:t>
              </a: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3666539" y="5000625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7</a:t>
              </a:r>
              <a:endParaRPr lang="en-US" sz="2400" dirty="0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5495925" y="5000625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4</a:t>
              </a: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731520" y="5029200"/>
            <a:ext cx="16594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leave b4</a:t>
            </a:r>
          </a:p>
        </p:txBody>
      </p:sp>
      <p:sp>
        <p:nvSpPr>
          <p:cNvPr id="75" name="Rectangle 74"/>
          <p:cNvSpPr/>
          <p:nvPr/>
        </p:nvSpPr>
        <p:spPr>
          <a:xfrm>
            <a:off x="7091633" y="4512691"/>
            <a:ext cx="456336" cy="469868"/>
          </a:xfrm>
          <a:prstGeom prst="rect">
            <a:avLst/>
          </a:prstGeom>
          <a:solidFill>
            <a:schemeClr val="accent2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/>
              <a:t>2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2118020" y="1928417"/>
            <a:ext cx="15359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Outer belt</a:t>
            </a:r>
          </a:p>
        </p:txBody>
      </p:sp>
      <p:sp>
        <p:nvSpPr>
          <p:cNvPr id="20" name="Left Brace 19"/>
          <p:cNvSpPr/>
          <p:nvPr/>
        </p:nvSpPr>
        <p:spPr>
          <a:xfrm>
            <a:off x="4268642" y="3259709"/>
            <a:ext cx="510842" cy="1801161"/>
          </a:xfrm>
          <a:prstGeom prst="leftBrac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5686475" y="2163351"/>
            <a:ext cx="456336" cy="469868"/>
          </a:xfrm>
          <a:prstGeom prst="rect">
            <a:avLst/>
          </a:prstGeom>
          <a:solidFill>
            <a:schemeClr val="accent5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3</a:t>
            </a:r>
            <a:endParaRPr lang="en-US" sz="2400" dirty="0"/>
          </a:p>
        </p:txBody>
      </p:sp>
      <p:sp>
        <p:nvSpPr>
          <p:cNvPr id="79" name="Rectangle 78"/>
          <p:cNvSpPr/>
          <p:nvPr/>
        </p:nvSpPr>
        <p:spPr>
          <a:xfrm>
            <a:off x="7511818" y="2163351"/>
            <a:ext cx="456336" cy="469868"/>
          </a:xfrm>
          <a:prstGeom prst="rect">
            <a:avLst/>
          </a:prstGeom>
          <a:solidFill>
            <a:schemeClr val="accent4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/>
              <a:t>6</a:t>
            </a:r>
          </a:p>
        </p:txBody>
      </p:sp>
      <p:sp>
        <p:nvSpPr>
          <p:cNvPr id="80" name="Rectangle 79"/>
          <p:cNvSpPr/>
          <p:nvPr/>
        </p:nvSpPr>
        <p:spPr>
          <a:xfrm>
            <a:off x="6599146" y="2163351"/>
            <a:ext cx="456336" cy="469868"/>
          </a:xfrm>
          <a:prstGeom prst="rect">
            <a:avLst/>
          </a:prstGeom>
          <a:solidFill>
            <a:schemeClr val="accent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8</a:t>
            </a:r>
            <a:endParaRPr lang="en-US" sz="2400" dirty="0"/>
          </a:p>
        </p:txBody>
      </p:sp>
      <p:sp>
        <p:nvSpPr>
          <p:cNvPr id="81" name="Rectangle 80"/>
          <p:cNvSpPr/>
          <p:nvPr/>
        </p:nvSpPr>
        <p:spPr>
          <a:xfrm>
            <a:off x="6598562" y="2163351"/>
            <a:ext cx="456336" cy="469868"/>
          </a:xfrm>
          <a:prstGeom prst="rect">
            <a:avLst/>
          </a:prstGeom>
          <a:solidFill>
            <a:schemeClr val="accent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8</a:t>
            </a:r>
            <a:endParaRPr lang="en-US" sz="2400" dirty="0"/>
          </a:p>
        </p:txBody>
      </p:sp>
      <p:sp>
        <p:nvSpPr>
          <p:cNvPr id="82" name="Rectangle 81"/>
          <p:cNvSpPr/>
          <p:nvPr/>
        </p:nvSpPr>
        <p:spPr>
          <a:xfrm>
            <a:off x="4877088" y="3103087"/>
            <a:ext cx="4867581" cy="1252981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851405" y="1554480"/>
            <a:ext cx="8679887" cy="1170081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731520" y="3200400"/>
            <a:ext cx="8679887" cy="2275616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998235" y="6392163"/>
            <a:ext cx="718260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 loop has the same belt effects as an op like </a:t>
            </a:r>
            <a:r>
              <a:rPr lang="en-US" sz="2400" b="1" dirty="0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add</a:t>
            </a:r>
          </a:p>
          <a:p>
            <a:r>
              <a:rPr lang="en-US" sz="2400" dirty="0" smtClean="0">
                <a:solidFill>
                  <a:srgbClr val="FFFF00"/>
                </a:solidFill>
                <a:cs typeface="Courier New" pitchFamily="49" charset="0"/>
              </a:rPr>
              <a:t>A loop can drop multiple results</a:t>
            </a:r>
            <a:endParaRPr lang="en-US" sz="2400" dirty="0" smtClean="0">
              <a:solidFill>
                <a:srgbClr val="FFFF0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087446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87278E-9 -3.82612E-6 L -0.04267 0.14112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1" y="7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02E-6 -3.82612E-6 L -0.17871 0.14112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43" y="7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000"/>
                            </p:stCondLst>
                            <p:childTnLst>
                              <p:par>
                                <p:cTn id="63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097E-6 -3.82612E-6 L -0.04267 0.14112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1" y="7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000"/>
                            </p:stCondLst>
                            <p:childTnLst>
                              <p:par>
                                <p:cTn id="66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8455E-6 -3.82612E-6 L 0.00283 0.14112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" y="7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9" dur="2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2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2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5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835E-6 -4.55271E-6 L 0.04519 -4.55271E-6 C 0.06535 -4.55271E-6 0.09038 0.01659 0.09038 0.03003 L 0.09038 0.06048 " pathEditMode="relative" rAng="0" ptsTypes="FfFF">
                                      <p:cBhvr>
                                        <p:cTn id="125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19" y="3024"/>
                                    </p:animMotion>
                                  </p:childTnLst>
                                </p:cTn>
                              </p:par>
                              <p:par>
                                <p:cTn id="12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479E-6 -4.55271E-6 L 0.04535 -4.55271E-6 " pathEditMode="relative" rAng="0" ptsTypes="AA">
                                      <p:cBhvr>
                                        <p:cTn id="12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000"/>
                            </p:stCondLst>
                            <p:childTnLst>
                              <p:par>
                                <p:cTn id="129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3732E-6 2.62495E-6 L -0.18233 0.14111 " pathEditMode="relative" rAng="0" ptsTypes="AA">
                                      <p:cBhvr>
                                        <p:cTn id="130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17" y="7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55" grpId="0"/>
      <p:bldP spid="55" grpId="1"/>
      <p:bldP spid="39" grpId="0" animBg="1"/>
      <p:bldP spid="4" grpId="0"/>
      <p:bldP spid="65" grpId="0" animBg="1"/>
      <p:bldP spid="65" grpId="1" animBg="1"/>
      <p:bldP spid="65" grpId="2" animBg="1"/>
      <p:bldP spid="5" grpId="0"/>
      <p:bldP spid="75" grpId="0" animBg="1"/>
      <p:bldP spid="75" grpId="1" animBg="1"/>
      <p:bldP spid="77" grpId="0"/>
      <p:bldP spid="20" grpId="0" animBg="1"/>
      <p:bldP spid="78" grpId="0" animBg="1"/>
      <p:bldP spid="78" grpId="1" animBg="1"/>
      <p:bldP spid="79" grpId="0" animBg="1"/>
      <p:bldP spid="79" grpId="1" animBg="1"/>
      <p:bldP spid="80" grpId="0" animBg="1"/>
      <p:bldP spid="80" grpId="1" animBg="1"/>
      <p:bldP spid="81" grpId="0" animBg="1"/>
      <p:bldP spid="81" grpId="1" animBg="1"/>
      <p:bldP spid="82" grpId="0" animBg="1"/>
      <p:bldP spid="82" grpId="1" animBg="1"/>
      <p:bldP spid="84" grpId="0" animBg="1"/>
      <p:bldP spid="84" grpId="1" animBg="1"/>
      <p:bldP spid="85" grpId="0" animBg="1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5230139" y="2163351"/>
            <a:ext cx="3650686" cy="469868"/>
            <a:chOff x="2295525" y="5000625"/>
            <a:chExt cx="3657600" cy="457200"/>
          </a:xfrm>
        </p:grpSpPr>
        <p:sp>
          <p:nvSpPr>
            <p:cNvPr id="16" name="Rectangle 15"/>
            <p:cNvSpPr/>
            <p:nvPr/>
          </p:nvSpPr>
          <p:spPr>
            <a:xfrm>
              <a:off x="5038725" y="5000625"/>
              <a:ext cx="457200" cy="4572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2295525" y="5000625"/>
              <a:ext cx="457200" cy="457200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2752725" y="5000625"/>
              <a:ext cx="457200" cy="457200"/>
            </a:xfrm>
            <a:prstGeom prst="rect">
              <a:avLst/>
            </a:prstGeom>
            <a:solidFill>
              <a:schemeClr val="accent5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209925" y="5000625"/>
              <a:ext cx="457200" cy="45720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590464" y="5000625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6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133264" y="5000625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666539" y="5000625"/>
              <a:ext cx="457200" cy="457200"/>
            </a:xfrm>
            <a:prstGeom prst="rect">
              <a:avLst/>
            </a:prstGeom>
            <a:solidFill>
              <a:schemeClr val="accent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495925" y="5000625"/>
              <a:ext cx="457200" cy="4572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3</a:t>
              </a:r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2118020" y="5761084"/>
            <a:ext cx="15359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Outer belt</a:t>
            </a:r>
          </a:p>
        </p:txBody>
      </p:sp>
      <p:grpSp>
        <p:nvGrpSpPr>
          <p:cNvPr id="43" name="Group 42"/>
          <p:cNvGrpSpPr/>
          <p:nvPr/>
        </p:nvGrpSpPr>
        <p:grpSpPr>
          <a:xfrm>
            <a:off x="8348434" y="1536860"/>
            <a:ext cx="526711" cy="621902"/>
            <a:chOff x="5047664" y="2333625"/>
            <a:chExt cx="527709" cy="605135"/>
          </a:xfrm>
        </p:grpSpPr>
        <p:sp>
          <p:nvSpPr>
            <p:cNvPr id="31" name="TextBox 30"/>
            <p:cNvSpPr txBox="1"/>
            <p:nvPr/>
          </p:nvSpPr>
          <p:spPr>
            <a:xfrm>
              <a:off x="5047664" y="2333625"/>
              <a:ext cx="5277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b7</a:t>
              </a:r>
            </a:p>
          </p:txBody>
        </p:sp>
        <p:cxnSp>
          <p:nvCxnSpPr>
            <p:cNvPr id="36" name="Straight Arrow Connector 35"/>
            <p:cNvCxnSpPr/>
            <p:nvPr/>
          </p:nvCxnSpPr>
          <p:spPr>
            <a:xfrm>
              <a:off x="5311519" y="2714625"/>
              <a:ext cx="3257" cy="224135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 46"/>
          <p:cNvGrpSpPr/>
          <p:nvPr/>
        </p:nvGrpSpPr>
        <p:grpSpPr>
          <a:xfrm>
            <a:off x="5159764" y="1536860"/>
            <a:ext cx="526711" cy="621902"/>
            <a:chOff x="5047664" y="2333625"/>
            <a:chExt cx="527709" cy="605135"/>
          </a:xfrm>
        </p:grpSpPr>
        <p:sp>
          <p:nvSpPr>
            <p:cNvPr id="50" name="TextBox 49"/>
            <p:cNvSpPr txBox="1"/>
            <p:nvPr/>
          </p:nvSpPr>
          <p:spPr>
            <a:xfrm>
              <a:off x="5047664" y="2333625"/>
              <a:ext cx="5277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b0</a:t>
              </a:r>
            </a:p>
          </p:txBody>
        </p:sp>
        <p:cxnSp>
          <p:nvCxnSpPr>
            <p:cNvPr id="51" name="Straight Arrow Connector 50"/>
            <p:cNvCxnSpPr/>
            <p:nvPr/>
          </p:nvCxnSpPr>
          <p:spPr>
            <a:xfrm>
              <a:off x="5311519" y="2714625"/>
              <a:ext cx="3257" cy="224135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>
            <a:off x="5713704" y="5609049"/>
            <a:ext cx="3194350" cy="469868"/>
            <a:chOff x="4962525" y="5610225"/>
            <a:chExt cx="3200400" cy="457200"/>
          </a:xfrm>
        </p:grpSpPr>
        <p:sp>
          <p:nvSpPr>
            <p:cNvPr id="58" name="Rectangle 57"/>
            <p:cNvSpPr/>
            <p:nvPr/>
          </p:nvSpPr>
          <p:spPr>
            <a:xfrm>
              <a:off x="7705725" y="5610225"/>
              <a:ext cx="457200" cy="4572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4962525" y="5610225"/>
              <a:ext cx="457200" cy="457200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5419725" y="5610225"/>
              <a:ext cx="457200" cy="457200"/>
            </a:xfrm>
            <a:prstGeom prst="rect">
              <a:avLst/>
            </a:prstGeom>
            <a:solidFill>
              <a:schemeClr val="accent5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5876925" y="5610225"/>
              <a:ext cx="457200" cy="45720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7257464" y="5610225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6</a:t>
              </a: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6800264" y="5610225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333539" y="5610225"/>
              <a:ext cx="457200" cy="457200"/>
            </a:xfrm>
            <a:prstGeom prst="rect">
              <a:avLst/>
            </a:prstGeom>
            <a:solidFill>
              <a:schemeClr val="accent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</p:grpSp>
      <p:sp>
        <p:nvSpPr>
          <p:cNvPr id="77" name="TextBox 76"/>
          <p:cNvSpPr txBox="1"/>
          <p:nvPr/>
        </p:nvSpPr>
        <p:spPr>
          <a:xfrm>
            <a:off x="2118020" y="1928417"/>
            <a:ext cx="15359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Outer belt</a:t>
            </a:r>
          </a:p>
        </p:txBody>
      </p:sp>
      <p:sp>
        <p:nvSpPr>
          <p:cNvPr id="86" name="Rectangle 85"/>
          <p:cNvSpPr/>
          <p:nvPr/>
        </p:nvSpPr>
        <p:spPr>
          <a:xfrm>
            <a:off x="5257368" y="5609049"/>
            <a:ext cx="456336" cy="469868"/>
          </a:xfrm>
          <a:prstGeom prst="rect">
            <a:avLst/>
          </a:prstGeom>
          <a:solidFill>
            <a:schemeClr val="accent2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/>
              <a:t>2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834850" y="2868152"/>
            <a:ext cx="6931402" cy="23722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Spiller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is a background save/restore engine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Values are marked with the owning frame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Belt access is to the values of the current frame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Change the current frame id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the belt is empty!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Data is still there, can be spilled at leisure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Arguments passed by copy, get new frame id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731520"/>
            <a:ext cx="3301128" cy="484934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Belt save/restore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4877088" y="4042823"/>
            <a:ext cx="4411245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4877088" y="4199445"/>
            <a:ext cx="4411245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108960" y="3886200"/>
            <a:ext cx="15552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Inner loop</a:t>
            </a:r>
          </a:p>
        </p:txBody>
      </p:sp>
    </p:spTree>
    <p:extLst>
      <p:ext uri="{BB962C8B-B14F-4D97-AF65-F5344CB8AC3E}">
        <p14:creationId xmlns:p14="http://schemas.microsoft.com/office/powerpoint/2010/main" val="240234214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/>
          <p:nvPr/>
        </p:nvCxnSpPr>
        <p:spPr>
          <a:xfrm>
            <a:off x="2671465" y="4277757"/>
            <a:ext cx="2053511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31520" y="731520"/>
            <a:ext cx="3806811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In-flight over a loop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76502" y="2633219"/>
            <a:ext cx="990740" cy="313245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muls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376502" y="3572955"/>
            <a:ext cx="990740" cy="313245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inner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2671465" y="3259709"/>
            <a:ext cx="2053511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3127801" y="2633219"/>
            <a:ext cx="1052491" cy="2349340"/>
            <a:chOff x="3133725" y="2562225"/>
            <a:chExt cx="1054484" cy="2286000"/>
          </a:xfrm>
        </p:grpSpPr>
        <p:sp>
          <p:nvSpPr>
            <p:cNvPr id="22" name="Flowchart: Manual Operation 21"/>
            <p:cNvSpPr/>
            <p:nvPr/>
          </p:nvSpPr>
          <p:spPr>
            <a:xfrm>
              <a:off x="3133725" y="2790825"/>
              <a:ext cx="1054484" cy="1676400"/>
            </a:xfrm>
            <a:prstGeom prst="flowChartManualOperation">
              <a:avLst/>
            </a:prstGeom>
            <a:solidFill>
              <a:srgbClr val="00006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8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438525" y="2714625"/>
              <a:ext cx="42351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800" dirty="0" smtClean="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*</a:t>
              </a:r>
            </a:p>
          </p:txBody>
        </p:sp>
        <p:cxnSp>
          <p:nvCxnSpPr>
            <p:cNvPr id="24" name="Straight Arrow Connector 23"/>
            <p:cNvCxnSpPr/>
            <p:nvPr/>
          </p:nvCxnSpPr>
          <p:spPr>
            <a:xfrm>
              <a:off x="3971925" y="2562225"/>
              <a:ext cx="0" cy="2286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>
              <a:off x="3362325" y="2562225"/>
              <a:ext cx="0" cy="2286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>
              <a:stCxn id="22" idx="2"/>
            </p:cNvCxnSpPr>
            <p:nvPr/>
          </p:nvCxnSpPr>
          <p:spPr>
            <a:xfrm>
              <a:off x="3660967" y="4467225"/>
              <a:ext cx="0" cy="3810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5159764" y="1928416"/>
            <a:ext cx="3721062" cy="1096359"/>
            <a:chOff x="5169536" y="1876425"/>
            <a:chExt cx="3728109" cy="1066800"/>
          </a:xfrm>
        </p:grpSpPr>
        <p:grpSp>
          <p:nvGrpSpPr>
            <p:cNvPr id="33" name="Group 32"/>
            <p:cNvGrpSpPr/>
            <p:nvPr/>
          </p:nvGrpSpPr>
          <p:grpSpPr>
            <a:xfrm>
              <a:off x="5240045" y="2486025"/>
              <a:ext cx="3657600" cy="457200"/>
              <a:chOff x="2295525" y="5000625"/>
              <a:chExt cx="3657600" cy="457200"/>
            </a:xfrm>
          </p:grpSpPr>
          <p:sp>
            <p:nvSpPr>
              <p:cNvPr id="34" name="Rectangle 33"/>
              <p:cNvSpPr/>
              <p:nvPr/>
            </p:nvSpPr>
            <p:spPr>
              <a:xfrm>
                <a:off x="5038725" y="5000625"/>
                <a:ext cx="457200" cy="4572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/>
                  <a:t>8</a:t>
                </a:r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2295525" y="5000625"/>
                <a:ext cx="457200" cy="457200"/>
              </a:xfrm>
              <a:prstGeom prst="rect">
                <a:avLst/>
              </a:prstGeom>
              <a:solidFill>
                <a:schemeClr val="tx2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 smtClean="0"/>
                  <a:t>8</a:t>
                </a:r>
                <a:endParaRPr lang="en-US" sz="2400" dirty="0"/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2752725" y="5000625"/>
                <a:ext cx="457200" cy="457200"/>
              </a:xfrm>
              <a:prstGeom prst="rect">
                <a:avLst/>
              </a:prstGeom>
              <a:solidFill>
                <a:schemeClr val="accent5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 smtClean="0"/>
                  <a:t>3</a:t>
                </a:r>
                <a:endParaRPr lang="en-US" sz="2400" dirty="0"/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3209925" y="5000625"/>
                <a:ext cx="457200" cy="457200"/>
              </a:xfrm>
              <a:prstGeom prst="rect">
                <a:avLst/>
              </a:prstGeom>
              <a:solidFill>
                <a:schemeClr val="accent2">
                  <a:lumMod val="5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 smtClean="0"/>
                  <a:t>3</a:t>
                </a:r>
                <a:endParaRPr lang="en-US" sz="2400" dirty="0"/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4590464" y="5000625"/>
                <a:ext cx="457200" cy="457200"/>
              </a:xfrm>
              <a:prstGeom prst="rect">
                <a:avLst/>
              </a:prstGeom>
              <a:solidFill>
                <a:schemeClr val="accent4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/>
                  <a:t>6</a:t>
                </a:r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4133264" y="5000625"/>
                <a:ext cx="457200" cy="457200"/>
              </a:xfrm>
              <a:prstGeom prst="rect">
                <a:avLst/>
              </a:prstGeom>
              <a:solidFill>
                <a:schemeClr val="accent3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/>
                  <a:t>8</a:t>
                </a:r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3666539" y="5000625"/>
                <a:ext cx="457200" cy="457200"/>
              </a:xfrm>
              <a:prstGeom prst="rect">
                <a:avLst/>
              </a:prstGeom>
              <a:solidFill>
                <a:schemeClr val="accent6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 smtClean="0"/>
                  <a:t>8</a:t>
                </a:r>
                <a:endParaRPr lang="en-US" sz="2400" dirty="0"/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5495925" y="5000625"/>
                <a:ext cx="457200" cy="457200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/>
                  <a:t>3</a:t>
                </a:r>
              </a:p>
            </p:txBody>
          </p:sp>
        </p:grpSp>
        <p:grpSp>
          <p:nvGrpSpPr>
            <p:cNvPr id="47" name="Group 46"/>
            <p:cNvGrpSpPr/>
            <p:nvPr/>
          </p:nvGrpSpPr>
          <p:grpSpPr>
            <a:xfrm>
              <a:off x="8364245" y="1876425"/>
              <a:ext cx="527709" cy="605135"/>
              <a:chOff x="5047664" y="2333625"/>
              <a:chExt cx="527709" cy="605135"/>
            </a:xfrm>
          </p:grpSpPr>
          <p:sp>
            <p:nvSpPr>
              <p:cNvPr id="48" name="TextBox 47"/>
              <p:cNvSpPr txBox="1"/>
              <p:nvPr/>
            </p:nvSpPr>
            <p:spPr>
              <a:xfrm>
                <a:off x="5047664" y="2333625"/>
                <a:ext cx="52770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b7</a:t>
                </a:r>
              </a:p>
            </p:txBody>
          </p:sp>
          <p:cxnSp>
            <p:nvCxnSpPr>
              <p:cNvPr id="49" name="Straight Arrow Connector 48"/>
              <p:cNvCxnSpPr/>
              <p:nvPr/>
            </p:nvCxnSpPr>
            <p:spPr>
              <a:xfrm>
                <a:off x="5311519" y="2714625"/>
                <a:ext cx="3257" cy="224135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0" name="Group 49"/>
            <p:cNvGrpSpPr/>
            <p:nvPr/>
          </p:nvGrpSpPr>
          <p:grpSpPr>
            <a:xfrm>
              <a:off x="5169536" y="1876425"/>
              <a:ext cx="527709" cy="605135"/>
              <a:chOff x="5047664" y="2333625"/>
              <a:chExt cx="527709" cy="605135"/>
            </a:xfrm>
          </p:grpSpPr>
          <p:sp>
            <p:nvSpPr>
              <p:cNvPr id="51" name="TextBox 50"/>
              <p:cNvSpPr txBox="1"/>
              <p:nvPr/>
            </p:nvSpPr>
            <p:spPr>
              <a:xfrm>
                <a:off x="5047664" y="2333625"/>
                <a:ext cx="52770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b0</a:t>
                </a:r>
              </a:p>
            </p:txBody>
          </p:sp>
          <p:cxnSp>
            <p:nvCxnSpPr>
              <p:cNvPr id="52" name="Straight Arrow Connector 51"/>
              <p:cNvCxnSpPr/>
              <p:nvPr/>
            </p:nvCxnSpPr>
            <p:spPr>
              <a:xfrm>
                <a:off x="5311519" y="2714625"/>
                <a:ext cx="3257" cy="224135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3" name="Group 52"/>
          <p:cNvGrpSpPr/>
          <p:nvPr/>
        </p:nvGrpSpPr>
        <p:grpSpPr>
          <a:xfrm>
            <a:off x="5257368" y="3494643"/>
            <a:ext cx="3650686" cy="469868"/>
            <a:chOff x="2295525" y="5000625"/>
            <a:chExt cx="3657600" cy="457200"/>
          </a:xfrm>
        </p:grpSpPr>
        <p:sp>
          <p:nvSpPr>
            <p:cNvPr id="54" name="Rectangle 53"/>
            <p:cNvSpPr/>
            <p:nvPr/>
          </p:nvSpPr>
          <p:spPr>
            <a:xfrm>
              <a:off x="5038725" y="5000625"/>
              <a:ext cx="457200" cy="4572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2295525" y="5000625"/>
              <a:ext cx="457200" cy="457200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752725" y="5000625"/>
              <a:ext cx="457200" cy="457200"/>
            </a:xfrm>
            <a:prstGeom prst="rect">
              <a:avLst/>
            </a:prstGeom>
            <a:solidFill>
              <a:schemeClr val="accent5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3209925" y="5000625"/>
              <a:ext cx="457200" cy="45720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4590464" y="5000625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6</a:t>
              </a: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4133264" y="5000625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3666539" y="5000625"/>
              <a:ext cx="457200" cy="457200"/>
            </a:xfrm>
            <a:prstGeom prst="rect">
              <a:avLst/>
            </a:prstGeom>
            <a:solidFill>
              <a:schemeClr val="accent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5495925" y="5000625"/>
              <a:ext cx="457200" cy="4572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3</a:t>
              </a:r>
            </a:p>
          </p:txBody>
        </p:sp>
      </p:grpSp>
      <p:sp>
        <p:nvSpPr>
          <p:cNvPr id="82" name="TextBox 81"/>
          <p:cNvSpPr txBox="1"/>
          <p:nvPr/>
        </p:nvSpPr>
        <p:spPr>
          <a:xfrm>
            <a:off x="5941871" y="4417588"/>
            <a:ext cx="18646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 inner loop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2671465" y="5217493"/>
            <a:ext cx="2053511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Rectangle 80"/>
          <p:cNvSpPr/>
          <p:nvPr/>
        </p:nvSpPr>
        <p:spPr>
          <a:xfrm>
            <a:off x="3432025" y="4591002"/>
            <a:ext cx="456336" cy="469868"/>
          </a:xfrm>
          <a:prstGeom prst="rect">
            <a:avLst/>
          </a:prstGeom>
          <a:solidFill>
            <a:schemeClr val="accent3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9</a:t>
            </a:r>
            <a:endParaRPr lang="en-US" sz="2400" dirty="0"/>
          </a:p>
        </p:txBody>
      </p:sp>
      <p:sp>
        <p:nvSpPr>
          <p:cNvPr id="70" name="TextBox 69"/>
          <p:cNvSpPr txBox="1"/>
          <p:nvPr/>
        </p:nvSpPr>
        <p:spPr>
          <a:xfrm>
            <a:off x="5941871" y="5369527"/>
            <a:ext cx="11961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 inner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549803" y="6261053"/>
            <a:ext cx="912305" cy="6009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74291" y="6309263"/>
            <a:ext cx="66239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Should we drop in the middle of the inner loop?</a:t>
            </a:r>
          </a:p>
        </p:txBody>
      </p:sp>
      <p:sp>
        <p:nvSpPr>
          <p:cNvPr id="39" name="Rectangle 38"/>
          <p:cNvSpPr/>
          <p:nvPr/>
        </p:nvSpPr>
        <p:spPr>
          <a:xfrm>
            <a:off x="4673435" y="2006728"/>
            <a:ext cx="4538844" cy="1096359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4825547" y="3259709"/>
            <a:ext cx="4538844" cy="861425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67508381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5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6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7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98741E-6 3.75577E-6 L 0.18137 0.11078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68" y="5539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82" grpId="0"/>
      <p:bldP spid="82" grpId="1"/>
      <p:bldP spid="81" grpId="0" animBg="1"/>
      <p:bldP spid="81" grpId="1" animBg="1"/>
      <p:bldP spid="70" grpId="0"/>
      <p:bldP spid="2" grpId="0"/>
      <p:bldP spid="5" grpId="0"/>
      <p:bldP spid="39" grpId="0" animBg="1"/>
      <p:bldP spid="72" grpId="0" animBg="1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/>
          <p:nvPr/>
        </p:nvCxnSpPr>
        <p:spPr>
          <a:xfrm>
            <a:off x="2671465" y="4277757"/>
            <a:ext cx="2053511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2671465" y="4199445"/>
            <a:ext cx="2053511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4" name="Group 73"/>
          <p:cNvGrpSpPr/>
          <p:nvPr/>
        </p:nvGrpSpPr>
        <p:grpSpPr>
          <a:xfrm>
            <a:off x="5257368" y="5442772"/>
            <a:ext cx="3203272" cy="475634"/>
            <a:chOff x="5267325" y="5296030"/>
            <a:chExt cx="3209339" cy="462811"/>
          </a:xfrm>
        </p:grpSpPr>
        <p:sp>
          <p:nvSpPr>
            <p:cNvPr id="75" name="Rectangle 74"/>
            <p:cNvSpPr/>
            <p:nvPr/>
          </p:nvSpPr>
          <p:spPr>
            <a:xfrm>
              <a:off x="5724525" y="5301641"/>
              <a:ext cx="457200" cy="457200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6181725" y="5301641"/>
              <a:ext cx="457200" cy="457200"/>
            </a:xfrm>
            <a:prstGeom prst="rect">
              <a:avLst/>
            </a:prstGeom>
            <a:solidFill>
              <a:schemeClr val="accent5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77" name="Rectangle 76"/>
            <p:cNvSpPr/>
            <p:nvPr/>
          </p:nvSpPr>
          <p:spPr>
            <a:xfrm>
              <a:off x="6638925" y="5301641"/>
              <a:ext cx="457200" cy="45720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8019464" y="5301641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6</a:t>
              </a:r>
            </a:p>
          </p:txBody>
        </p:sp>
        <p:sp>
          <p:nvSpPr>
            <p:cNvPr id="79" name="Rectangle 78"/>
            <p:cNvSpPr/>
            <p:nvPr/>
          </p:nvSpPr>
          <p:spPr>
            <a:xfrm>
              <a:off x="7562264" y="5301641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7095539" y="5301641"/>
              <a:ext cx="457200" cy="457200"/>
            </a:xfrm>
            <a:prstGeom prst="rect">
              <a:avLst/>
            </a:prstGeom>
            <a:solidFill>
              <a:schemeClr val="accent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5267325" y="5296030"/>
              <a:ext cx="457200" cy="457200"/>
            </a:xfrm>
            <a:prstGeom prst="rect">
              <a:avLst/>
            </a:prstGeom>
            <a:solidFill>
              <a:schemeClr val="accent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2</a:t>
              </a: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731520" y="731520"/>
            <a:ext cx="3464603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In-flight over loop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76502" y="2633219"/>
            <a:ext cx="990740" cy="313245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muls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376502" y="3572955"/>
            <a:ext cx="990740" cy="313245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call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2671465" y="3259709"/>
            <a:ext cx="2053511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3127801" y="2633219"/>
            <a:ext cx="1052491" cy="2349340"/>
            <a:chOff x="3133725" y="2562225"/>
            <a:chExt cx="1054484" cy="2286000"/>
          </a:xfrm>
        </p:grpSpPr>
        <p:sp>
          <p:nvSpPr>
            <p:cNvPr id="22" name="Flowchart: Manual Operation 21"/>
            <p:cNvSpPr/>
            <p:nvPr/>
          </p:nvSpPr>
          <p:spPr>
            <a:xfrm>
              <a:off x="3133725" y="2790825"/>
              <a:ext cx="1054484" cy="1676400"/>
            </a:xfrm>
            <a:prstGeom prst="flowChartManualOperation">
              <a:avLst/>
            </a:prstGeom>
            <a:solidFill>
              <a:srgbClr val="00006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8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438525" y="2714625"/>
              <a:ext cx="42351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800" dirty="0" smtClean="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*</a:t>
              </a:r>
            </a:p>
          </p:txBody>
        </p:sp>
        <p:cxnSp>
          <p:nvCxnSpPr>
            <p:cNvPr id="24" name="Straight Arrow Connector 23"/>
            <p:cNvCxnSpPr/>
            <p:nvPr/>
          </p:nvCxnSpPr>
          <p:spPr>
            <a:xfrm>
              <a:off x="3971925" y="2562225"/>
              <a:ext cx="0" cy="2286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>
              <a:off x="3362325" y="2562225"/>
              <a:ext cx="0" cy="2286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>
              <a:stCxn id="22" idx="2"/>
            </p:cNvCxnSpPr>
            <p:nvPr/>
          </p:nvCxnSpPr>
          <p:spPr>
            <a:xfrm>
              <a:off x="3660967" y="4467225"/>
              <a:ext cx="0" cy="3810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5159764" y="1928416"/>
            <a:ext cx="3721062" cy="1096359"/>
            <a:chOff x="5169536" y="1876425"/>
            <a:chExt cx="3728109" cy="1066800"/>
          </a:xfrm>
        </p:grpSpPr>
        <p:grpSp>
          <p:nvGrpSpPr>
            <p:cNvPr id="33" name="Group 32"/>
            <p:cNvGrpSpPr/>
            <p:nvPr/>
          </p:nvGrpSpPr>
          <p:grpSpPr>
            <a:xfrm>
              <a:off x="5240045" y="2486025"/>
              <a:ext cx="3657600" cy="457200"/>
              <a:chOff x="2295525" y="5000625"/>
              <a:chExt cx="3657600" cy="457200"/>
            </a:xfrm>
          </p:grpSpPr>
          <p:sp>
            <p:nvSpPr>
              <p:cNvPr id="34" name="Rectangle 33"/>
              <p:cNvSpPr/>
              <p:nvPr/>
            </p:nvSpPr>
            <p:spPr>
              <a:xfrm>
                <a:off x="5038725" y="5000625"/>
                <a:ext cx="457200" cy="4572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/>
                  <a:t>8</a:t>
                </a:r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2295525" y="5000625"/>
                <a:ext cx="457200" cy="457200"/>
              </a:xfrm>
              <a:prstGeom prst="rect">
                <a:avLst/>
              </a:prstGeom>
              <a:solidFill>
                <a:schemeClr val="tx2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 smtClean="0"/>
                  <a:t>8</a:t>
                </a:r>
                <a:endParaRPr lang="en-US" sz="2400" dirty="0"/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2752725" y="5000625"/>
                <a:ext cx="457200" cy="457200"/>
              </a:xfrm>
              <a:prstGeom prst="rect">
                <a:avLst/>
              </a:prstGeom>
              <a:solidFill>
                <a:schemeClr val="accent5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 smtClean="0"/>
                  <a:t>3</a:t>
                </a:r>
                <a:endParaRPr lang="en-US" sz="2400" dirty="0"/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3209925" y="5000625"/>
                <a:ext cx="457200" cy="457200"/>
              </a:xfrm>
              <a:prstGeom prst="rect">
                <a:avLst/>
              </a:prstGeom>
              <a:solidFill>
                <a:schemeClr val="accent2">
                  <a:lumMod val="5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 smtClean="0"/>
                  <a:t>3</a:t>
                </a:r>
                <a:endParaRPr lang="en-US" sz="2400" dirty="0"/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4590464" y="5000625"/>
                <a:ext cx="457200" cy="457200"/>
              </a:xfrm>
              <a:prstGeom prst="rect">
                <a:avLst/>
              </a:prstGeom>
              <a:solidFill>
                <a:schemeClr val="accent4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/>
                  <a:t>6</a:t>
                </a:r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4133264" y="5000625"/>
                <a:ext cx="457200" cy="457200"/>
              </a:xfrm>
              <a:prstGeom prst="rect">
                <a:avLst/>
              </a:prstGeom>
              <a:solidFill>
                <a:schemeClr val="accent3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/>
                  <a:t>8</a:t>
                </a:r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3666539" y="5000625"/>
                <a:ext cx="457200" cy="457200"/>
              </a:xfrm>
              <a:prstGeom prst="rect">
                <a:avLst/>
              </a:prstGeom>
              <a:solidFill>
                <a:schemeClr val="accent6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 smtClean="0"/>
                  <a:t>8</a:t>
                </a:r>
                <a:endParaRPr lang="en-US" sz="2400" dirty="0"/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5495925" y="5000625"/>
                <a:ext cx="457200" cy="457200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/>
                  <a:t>3</a:t>
                </a:r>
              </a:p>
            </p:txBody>
          </p:sp>
        </p:grpSp>
        <p:grpSp>
          <p:nvGrpSpPr>
            <p:cNvPr id="47" name="Group 46"/>
            <p:cNvGrpSpPr/>
            <p:nvPr/>
          </p:nvGrpSpPr>
          <p:grpSpPr>
            <a:xfrm>
              <a:off x="8364245" y="1876425"/>
              <a:ext cx="527709" cy="605135"/>
              <a:chOff x="5047664" y="2333625"/>
              <a:chExt cx="527709" cy="605135"/>
            </a:xfrm>
          </p:grpSpPr>
          <p:sp>
            <p:nvSpPr>
              <p:cNvPr id="48" name="TextBox 47"/>
              <p:cNvSpPr txBox="1"/>
              <p:nvPr/>
            </p:nvSpPr>
            <p:spPr>
              <a:xfrm>
                <a:off x="5047664" y="2333625"/>
                <a:ext cx="52770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b7</a:t>
                </a:r>
              </a:p>
            </p:txBody>
          </p:sp>
          <p:cxnSp>
            <p:nvCxnSpPr>
              <p:cNvPr id="49" name="Straight Arrow Connector 48"/>
              <p:cNvCxnSpPr/>
              <p:nvPr/>
            </p:nvCxnSpPr>
            <p:spPr>
              <a:xfrm>
                <a:off x="5311519" y="2714625"/>
                <a:ext cx="3257" cy="224135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0" name="Group 49"/>
            <p:cNvGrpSpPr/>
            <p:nvPr/>
          </p:nvGrpSpPr>
          <p:grpSpPr>
            <a:xfrm>
              <a:off x="5169536" y="1876425"/>
              <a:ext cx="527709" cy="605135"/>
              <a:chOff x="5047664" y="2333625"/>
              <a:chExt cx="527709" cy="605135"/>
            </a:xfrm>
          </p:grpSpPr>
          <p:sp>
            <p:nvSpPr>
              <p:cNvPr id="51" name="TextBox 50"/>
              <p:cNvSpPr txBox="1"/>
              <p:nvPr/>
            </p:nvSpPr>
            <p:spPr>
              <a:xfrm>
                <a:off x="5047664" y="2333625"/>
                <a:ext cx="52770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b0</a:t>
                </a:r>
              </a:p>
            </p:txBody>
          </p:sp>
          <p:cxnSp>
            <p:nvCxnSpPr>
              <p:cNvPr id="52" name="Straight Arrow Connector 51"/>
              <p:cNvCxnSpPr/>
              <p:nvPr/>
            </p:nvCxnSpPr>
            <p:spPr>
              <a:xfrm>
                <a:off x="5311519" y="2714625"/>
                <a:ext cx="3257" cy="224135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3" name="Group 52"/>
          <p:cNvGrpSpPr/>
          <p:nvPr/>
        </p:nvGrpSpPr>
        <p:grpSpPr>
          <a:xfrm>
            <a:off x="5257368" y="3416332"/>
            <a:ext cx="3650686" cy="469868"/>
            <a:chOff x="2295525" y="5000625"/>
            <a:chExt cx="3657600" cy="457200"/>
          </a:xfrm>
        </p:grpSpPr>
        <p:sp>
          <p:nvSpPr>
            <p:cNvPr id="54" name="Rectangle 53"/>
            <p:cNvSpPr/>
            <p:nvPr/>
          </p:nvSpPr>
          <p:spPr>
            <a:xfrm>
              <a:off x="5038725" y="5000625"/>
              <a:ext cx="457200" cy="4572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2295525" y="5000625"/>
              <a:ext cx="457200" cy="457200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752725" y="5000625"/>
              <a:ext cx="457200" cy="457200"/>
            </a:xfrm>
            <a:prstGeom prst="rect">
              <a:avLst/>
            </a:prstGeom>
            <a:solidFill>
              <a:schemeClr val="accent5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3209925" y="5000625"/>
              <a:ext cx="457200" cy="45720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4590464" y="5000625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6</a:t>
              </a: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4133264" y="5000625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3666539" y="5000625"/>
              <a:ext cx="457200" cy="457200"/>
            </a:xfrm>
            <a:prstGeom prst="rect">
              <a:avLst/>
            </a:prstGeom>
            <a:solidFill>
              <a:schemeClr val="accent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5495925" y="5000625"/>
              <a:ext cx="457200" cy="4572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3</a:t>
              </a:r>
            </a:p>
          </p:txBody>
        </p:sp>
      </p:grpSp>
      <p:sp>
        <p:nvSpPr>
          <p:cNvPr id="44" name="Rectangle 43"/>
          <p:cNvSpPr/>
          <p:nvPr/>
        </p:nvSpPr>
        <p:spPr>
          <a:xfrm>
            <a:off x="5257368" y="5452427"/>
            <a:ext cx="456336" cy="469868"/>
          </a:xfrm>
          <a:prstGeom prst="rect">
            <a:avLst/>
          </a:prstGeom>
          <a:solidFill>
            <a:schemeClr val="accent3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/>
              <a:t>9</a:t>
            </a:r>
          </a:p>
        </p:txBody>
      </p:sp>
      <p:grpSp>
        <p:nvGrpSpPr>
          <p:cNvPr id="63" name="Group 62"/>
          <p:cNvGrpSpPr/>
          <p:nvPr/>
        </p:nvGrpSpPr>
        <p:grpSpPr>
          <a:xfrm>
            <a:off x="5257368" y="4508802"/>
            <a:ext cx="3650686" cy="473757"/>
            <a:chOff x="5267325" y="4314825"/>
            <a:chExt cx="3657600" cy="460984"/>
          </a:xfrm>
        </p:grpSpPr>
        <p:sp>
          <p:nvSpPr>
            <p:cNvPr id="64" name="Rectangle 63"/>
            <p:cNvSpPr/>
            <p:nvPr/>
          </p:nvSpPr>
          <p:spPr>
            <a:xfrm>
              <a:off x="8467725" y="4314825"/>
              <a:ext cx="457200" cy="4572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724525" y="4314825"/>
              <a:ext cx="457200" cy="457200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6181725" y="4314825"/>
              <a:ext cx="457200" cy="457200"/>
            </a:xfrm>
            <a:prstGeom prst="rect">
              <a:avLst/>
            </a:prstGeom>
            <a:solidFill>
              <a:schemeClr val="accent5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638925" y="4314825"/>
              <a:ext cx="457200" cy="45720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8019464" y="4314825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6</a:t>
              </a: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7562264" y="4314825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7095539" y="4314825"/>
              <a:ext cx="457200" cy="457200"/>
            </a:xfrm>
            <a:prstGeom prst="rect">
              <a:avLst/>
            </a:prstGeom>
            <a:solidFill>
              <a:schemeClr val="accent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267325" y="4318609"/>
              <a:ext cx="457200" cy="457200"/>
            </a:xfrm>
            <a:prstGeom prst="rect">
              <a:avLst/>
            </a:prstGeom>
            <a:solidFill>
              <a:schemeClr val="accent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2</a:t>
              </a:r>
            </a:p>
          </p:txBody>
        </p:sp>
      </p:grpSp>
      <p:sp>
        <p:nvSpPr>
          <p:cNvPr id="73" name="Rectangle 72"/>
          <p:cNvSpPr/>
          <p:nvPr/>
        </p:nvSpPr>
        <p:spPr>
          <a:xfrm>
            <a:off x="8451718" y="5448538"/>
            <a:ext cx="456336" cy="469868"/>
          </a:xfrm>
          <a:prstGeom prst="rect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/>
              <a:t>8</a:t>
            </a:r>
          </a:p>
        </p:txBody>
      </p:sp>
      <p:cxnSp>
        <p:nvCxnSpPr>
          <p:cNvPr id="84" name="Straight Connector 83"/>
          <p:cNvCxnSpPr/>
          <p:nvPr/>
        </p:nvCxnSpPr>
        <p:spPr>
          <a:xfrm>
            <a:off x="2671465" y="5217493"/>
            <a:ext cx="2053511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376502" y="6043463"/>
            <a:ext cx="42226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Loops are atomic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In-flights retire after loop exits</a:t>
            </a:r>
          </a:p>
        </p:txBody>
      </p:sp>
      <p:sp>
        <p:nvSpPr>
          <p:cNvPr id="39" name="Rectangle 38"/>
          <p:cNvSpPr/>
          <p:nvPr/>
        </p:nvSpPr>
        <p:spPr>
          <a:xfrm>
            <a:off x="4880306" y="1690304"/>
            <a:ext cx="4183078" cy="1569406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4963358" y="3259709"/>
            <a:ext cx="4183078" cy="783114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5115470" y="4277756"/>
            <a:ext cx="4183078" cy="783114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747972" y="3959923"/>
            <a:ext cx="2635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(whole inner loop)</a:t>
            </a:r>
          </a:p>
        </p:txBody>
      </p:sp>
    </p:spTree>
    <p:extLst>
      <p:ext uri="{BB962C8B-B14F-4D97-AF65-F5344CB8AC3E}">
        <p14:creationId xmlns:p14="http://schemas.microsoft.com/office/powerpoint/2010/main" val="131610534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81108E-6 -9.69366E-7 L -0.18137 -0.1107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068" y="-55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2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5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5844E-6 -1.33026E-6 L 0.03778 -1.33026E-6 C 0.05462 -1.33026E-6 0.07556 0.02224 0.07556 0.0405 L 0.07556 0.08099 " pathEditMode="relative" rAng="0" ptsTypes="FfFF">
                                      <p:cBhvr>
                                        <p:cTn id="48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78" y="4050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36776E-6 -1.69115E-6 L 0.04487 0.00084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36" y="42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137 -0.11078 L 4.81108E-6 -9.69366E-7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68" y="55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4" grpId="1" animBg="1"/>
      <p:bldP spid="73" grpId="0" animBg="1"/>
      <p:bldP spid="73" grpId="1" animBg="1"/>
      <p:bldP spid="73" grpId="2" animBg="1"/>
      <p:bldP spid="87" grpId="0" animBg="1"/>
      <p:bldP spid="88" grpId="0" animBg="1"/>
      <p:bldP spid="2" grpId="0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4863254" cy="475002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800" b="1" dirty="0" smtClean="0">
                <a:solidFill>
                  <a:srgbClr val="00FF00"/>
                </a:solidFill>
                <a:latin typeface="Consolas" panose="020B0609020204030204" pitchFamily="49" charset="0"/>
                <a:ea typeface="Tahoma" pitchFamily="2"/>
                <a:cs typeface="Consolas" panose="020B0609020204030204" pitchFamily="49" charset="0"/>
              </a:rPr>
              <a:t>inner/leave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 at 30,000 feet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4880306" y="1690304"/>
            <a:ext cx="4183078" cy="1569406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19300" y="1905000"/>
            <a:ext cx="6083717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0; </a:t>
            </a:r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N; ++</a:t>
            </a:r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</a:p>
          <a:p>
            <a:pPr lvl="1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x = A[</a:t>
            </a:r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];</a:t>
            </a:r>
          </a:p>
          <a:p>
            <a:pPr lvl="1"/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for (</a:t>
            </a:r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j = 0; j &lt; M; ++j) {</a:t>
            </a:r>
            <a:endParaRPr lang="en-US" sz="24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2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if (S[j].f == x) {</a:t>
            </a:r>
          </a:p>
          <a:p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	B[</a:t>
            </a:r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S[j].g;</a:t>
            </a:r>
          </a:p>
          <a:p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	break;</a:t>
            </a:r>
          </a:p>
          <a:p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}</a:t>
            </a:r>
          </a:p>
          <a:p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47900" y="5229225"/>
            <a:ext cx="212750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	&lt;A[</a:t>
            </a:r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]&gt;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inner	</a:t>
            </a:r>
          </a:p>
        </p:txBody>
      </p:sp>
    </p:spTree>
    <p:extLst>
      <p:ext uri="{BB962C8B-B14F-4D97-AF65-F5344CB8AC3E}">
        <p14:creationId xmlns:p14="http://schemas.microsoft.com/office/powerpoint/2010/main" val="153806447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7" y="731520"/>
            <a:ext cx="2762038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Summary #1: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4253" y="1536860"/>
            <a:ext cx="17331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34076" y="3749040"/>
            <a:ext cx="38956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 prologue needed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34076" y="2286000"/>
            <a:ext cx="61526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Can pipeline essentially any loop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55480" y="2834640"/>
            <a:ext cx="5732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Embedded calls, control flow no problem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55480" y="4297680"/>
            <a:ext cx="59202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Steady-state loop body works as prologue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34076" y="5120640"/>
            <a:ext cx="48373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Treats loop like a function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555480" y="5760720"/>
            <a:ext cx="60596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Permits pipelining nested loops at all levels</a:t>
            </a:r>
          </a:p>
        </p:txBody>
      </p:sp>
    </p:spTree>
    <p:extLst>
      <p:ext uri="{BB962C8B-B14F-4D97-AF65-F5344CB8AC3E}">
        <p14:creationId xmlns:p14="http://schemas.microsoft.com/office/powerpoint/2010/main" val="20994295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/>
      <p:bldP spid="7" grpId="1"/>
      <p:bldP spid="9" grpId="0"/>
      <p:bldP spid="9" grpId="1"/>
      <p:bldP spid="12" grpId="0"/>
      <p:bldP spid="12" grpId="1"/>
      <p:bldP spid="13" grpId="0"/>
      <p:bldP spid="14" grpId="0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7" y="731520"/>
            <a:ext cx="2625399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Summary #2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4253" y="1536860"/>
            <a:ext cx="17331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34076" y="3749040"/>
            <a:ext cx="59234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Unlimited loop-carried variables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34076" y="2286000"/>
            <a:ext cx="4421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Unlimited loop distance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55480" y="2834640"/>
            <a:ext cx="5780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Near data on belt, far data on scratchpad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55480" y="4297680"/>
            <a:ext cx="3320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 unrolling, no copies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34076" y="5120640"/>
            <a:ext cx="62199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Loop exit automatically cleans up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555480" y="5760720"/>
            <a:ext cx="46875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In-flight computation is discarded</a:t>
            </a:r>
          </a:p>
        </p:txBody>
      </p:sp>
    </p:spTree>
    <p:extLst>
      <p:ext uri="{BB962C8B-B14F-4D97-AF65-F5344CB8AC3E}">
        <p14:creationId xmlns:p14="http://schemas.microsoft.com/office/powerpoint/2010/main" val="389501951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/>
      <p:bldP spid="7" grpId="1"/>
      <p:bldP spid="9" grpId="0"/>
      <p:bldP spid="9" grpId="1"/>
      <p:bldP spid="12" grpId="0"/>
      <p:bldP spid="12" grpId="1"/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2488053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An example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554480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26080" y="2011680"/>
            <a:ext cx="39934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0;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N; ++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]+3;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834640"/>
            <a:ext cx="7665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time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2194560" y="3108960"/>
            <a:ext cx="717083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1371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3200400" y="3383280"/>
            <a:ext cx="914400" cy="453063"/>
          </a:xfrm>
          <a:prstGeom prst="round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5943600" y="3383280"/>
            <a:ext cx="914400" cy="453063"/>
          </a:xfrm>
          <a:prstGeom prst="round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8685962" y="3383280"/>
            <a:ext cx="914400" cy="453063"/>
          </a:xfrm>
          <a:prstGeom prst="round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2286000" y="338328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41148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5029200" y="338328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68580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7771562" y="338328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63040" y="5029200"/>
            <a:ext cx="78197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Subscripts indicate the iteration number of the operation</a:t>
            </a:r>
          </a:p>
        </p:txBody>
      </p:sp>
      <p:sp>
        <p:nvSpPr>
          <p:cNvPr id="5" name="Oval 4"/>
          <p:cNvSpPr/>
          <p:nvPr/>
        </p:nvSpPr>
        <p:spPr>
          <a:xfrm>
            <a:off x="1920240" y="3566160"/>
            <a:ext cx="365760" cy="365760"/>
          </a:xfrm>
          <a:prstGeom prst="ellipse">
            <a:avLst/>
          </a:prstGeom>
          <a:noFill/>
          <a:ln w="38100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1" name="Oval 50"/>
          <p:cNvSpPr/>
          <p:nvPr/>
        </p:nvSpPr>
        <p:spPr>
          <a:xfrm>
            <a:off x="2834640" y="3566160"/>
            <a:ext cx="365760" cy="365760"/>
          </a:xfrm>
          <a:prstGeom prst="ellipse">
            <a:avLst/>
          </a:prstGeom>
          <a:noFill/>
          <a:ln w="38100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7" name="Oval 66"/>
          <p:cNvSpPr/>
          <p:nvPr/>
        </p:nvSpPr>
        <p:spPr>
          <a:xfrm>
            <a:off x="3749040" y="3566160"/>
            <a:ext cx="365760" cy="365760"/>
          </a:xfrm>
          <a:prstGeom prst="ellipse">
            <a:avLst/>
          </a:prstGeom>
          <a:noFill/>
          <a:ln w="38100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8" name="Oval 67"/>
          <p:cNvSpPr/>
          <p:nvPr/>
        </p:nvSpPr>
        <p:spPr>
          <a:xfrm>
            <a:off x="4663440" y="3566160"/>
            <a:ext cx="365760" cy="365760"/>
          </a:xfrm>
          <a:prstGeom prst="ellipse">
            <a:avLst/>
          </a:prstGeom>
          <a:noFill/>
          <a:ln w="38100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9" name="Oval 68"/>
          <p:cNvSpPr/>
          <p:nvPr/>
        </p:nvSpPr>
        <p:spPr>
          <a:xfrm>
            <a:off x="5577840" y="3566160"/>
            <a:ext cx="365760" cy="365760"/>
          </a:xfrm>
          <a:prstGeom prst="ellipse">
            <a:avLst/>
          </a:prstGeom>
          <a:noFill/>
          <a:ln w="38100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0" name="Oval 69"/>
          <p:cNvSpPr/>
          <p:nvPr/>
        </p:nvSpPr>
        <p:spPr>
          <a:xfrm>
            <a:off x="6492240" y="3566160"/>
            <a:ext cx="365760" cy="365760"/>
          </a:xfrm>
          <a:prstGeom prst="ellipse">
            <a:avLst/>
          </a:prstGeom>
          <a:noFill/>
          <a:ln w="38100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1" name="Oval 70"/>
          <p:cNvSpPr/>
          <p:nvPr/>
        </p:nvSpPr>
        <p:spPr>
          <a:xfrm>
            <a:off x="7405802" y="3566160"/>
            <a:ext cx="365760" cy="365760"/>
          </a:xfrm>
          <a:prstGeom prst="ellipse">
            <a:avLst/>
          </a:prstGeom>
          <a:noFill/>
          <a:ln w="38100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2" name="Oval 71"/>
          <p:cNvSpPr/>
          <p:nvPr/>
        </p:nvSpPr>
        <p:spPr>
          <a:xfrm>
            <a:off x="8321040" y="3566160"/>
            <a:ext cx="365760" cy="365760"/>
          </a:xfrm>
          <a:prstGeom prst="ellipse">
            <a:avLst/>
          </a:prstGeom>
          <a:noFill/>
          <a:ln w="38100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3" name="Oval 72"/>
          <p:cNvSpPr/>
          <p:nvPr/>
        </p:nvSpPr>
        <p:spPr>
          <a:xfrm>
            <a:off x="9234602" y="3566160"/>
            <a:ext cx="365760" cy="365760"/>
          </a:xfrm>
          <a:prstGeom prst="ellipse">
            <a:avLst/>
          </a:prstGeom>
          <a:noFill/>
          <a:ln w="38100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528496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1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7" y="731520"/>
            <a:ext cx="2625399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Summary #3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4253" y="1536860"/>
            <a:ext cx="17331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34076" y="2286000"/>
            <a:ext cx="78486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inner/leave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operations support modularity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55480" y="2834640"/>
            <a:ext cx="50449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Loops get arguments, return results</a:t>
            </a:r>
          </a:p>
        </p:txBody>
      </p:sp>
    </p:spTree>
    <p:extLst>
      <p:ext uri="{BB962C8B-B14F-4D97-AF65-F5344CB8AC3E}">
        <p14:creationId xmlns:p14="http://schemas.microsoft.com/office/powerpoint/2010/main" val="2066960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9" grpId="0"/>
      <p:bldP spid="9" grpId="1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0137" y="731520"/>
            <a:ext cx="6846040" cy="442120"/>
          </a:xfrm>
          <a:prstGeom prst="rect">
            <a:avLst/>
          </a:prstGeom>
          <a:noFill/>
          <a:ln w="0">
            <a:noFill/>
          </a:ln>
        </p:spPr>
        <p:txBody>
          <a:bodyPr vert="horz" wrap="none" lIns="91440" tIns="45720" rIns="91440" bIns="4572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ea typeface="Tahoma" pitchFamily="2"/>
                <a:cs typeface="Tahoma" pitchFamily="2"/>
              </a:rPr>
              <a:t>Shameless plug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54480" y="1920240"/>
            <a:ext cx="6949001" cy="4744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For technical info about the Mill CPU architecture: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88720" y="2286000"/>
            <a:ext cx="776366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millcomputing.com/docs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828800" y="3749040"/>
            <a:ext cx="63445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or future announcements, white papers etc.: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" y="4114800"/>
            <a:ext cx="83647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millcomputing.com/mailing-list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91840" y="5577840"/>
            <a:ext cx="35044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For investor information: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5943600"/>
            <a:ext cx="874309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millcomputing.com/investor-list</a:t>
            </a:r>
          </a:p>
        </p:txBody>
      </p:sp>
    </p:spTree>
    <p:extLst>
      <p:ext uri="{BB962C8B-B14F-4D97-AF65-F5344CB8AC3E}">
        <p14:creationId xmlns:p14="http://schemas.microsoft.com/office/powerpoint/2010/main" val="418857280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4865050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What’s under the hood?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554480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26080" y="2011680"/>
            <a:ext cx="39934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0;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N; ++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A[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]+3;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834640"/>
            <a:ext cx="7665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time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2194560" y="3108960"/>
            <a:ext cx="717083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ight Brace 37"/>
          <p:cNvSpPr/>
          <p:nvPr/>
        </p:nvSpPr>
        <p:spPr>
          <a:xfrm rot="5400000">
            <a:off x="3015123" y="3291840"/>
            <a:ext cx="390574" cy="1808780"/>
          </a:xfrm>
          <a:prstGeom prst="rightBrac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2868930" y="4389120"/>
            <a:ext cx="6655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idle</a:t>
            </a:r>
          </a:p>
        </p:txBody>
      </p:sp>
      <p:sp>
        <p:nvSpPr>
          <p:cNvPr id="41" name="Right Brace 40"/>
          <p:cNvSpPr/>
          <p:nvPr/>
        </p:nvSpPr>
        <p:spPr>
          <a:xfrm rot="5400000">
            <a:off x="3936682" y="4292918"/>
            <a:ext cx="390574" cy="1823099"/>
          </a:xfrm>
          <a:prstGeom prst="rightBrac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3798734" y="5394960"/>
            <a:ext cx="6655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idle</a:t>
            </a:r>
          </a:p>
        </p:txBody>
      </p:sp>
      <p:sp>
        <p:nvSpPr>
          <p:cNvPr id="43" name="Right Brace 42"/>
          <p:cNvSpPr/>
          <p:nvPr/>
        </p:nvSpPr>
        <p:spPr>
          <a:xfrm rot="5400000">
            <a:off x="1635760" y="4754880"/>
            <a:ext cx="390574" cy="894140"/>
          </a:xfrm>
          <a:prstGeom prst="rightBrac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1463040" y="5394960"/>
            <a:ext cx="6655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idle</a:t>
            </a:r>
          </a:p>
        </p:txBody>
      </p:sp>
      <p:sp>
        <p:nvSpPr>
          <p:cNvPr id="46" name="Right Brace 45"/>
          <p:cNvSpPr/>
          <p:nvPr/>
        </p:nvSpPr>
        <p:spPr>
          <a:xfrm rot="5400000">
            <a:off x="4841347" y="5404485"/>
            <a:ext cx="390574" cy="1809750"/>
          </a:xfrm>
          <a:prstGeom prst="rightBrac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4663440" y="6492240"/>
            <a:ext cx="8026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idle</a:t>
            </a:r>
          </a:p>
        </p:txBody>
      </p:sp>
      <p:sp>
        <p:nvSpPr>
          <p:cNvPr id="48" name="Right Brace 47"/>
          <p:cNvSpPr/>
          <p:nvPr/>
        </p:nvSpPr>
        <p:spPr>
          <a:xfrm rot="5400000">
            <a:off x="2103120" y="5394960"/>
            <a:ext cx="390574" cy="1830594"/>
          </a:xfrm>
          <a:prstGeom prst="rightBrac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1892271" y="6492240"/>
            <a:ext cx="8026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idle</a:t>
            </a:r>
          </a:p>
        </p:txBody>
      </p:sp>
      <p:sp>
        <p:nvSpPr>
          <p:cNvPr id="50" name="Right Brace 49"/>
          <p:cNvSpPr/>
          <p:nvPr/>
        </p:nvSpPr>
        <p:spPr>
          <a:xfrm rot="5400000">
            <a:off x="5764788" y="3291840"/>
            <a:ext cx="390574" cy="1833111"/>
          </a:xfrm>
          <a:prstGeom prst="rightBrac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8321040" y="4389120"/>
            <a:ext cx="7676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idle</a:t>
            </a:r>
          </a:p>
        </p:txBody>
      </p:sp>
      <p:sp>
        <p:nvSpPr>
          <p:cNvPr id="52" name="Right Brace 51"/>
          <p:cNvSpPr/>
          <p:nvPr/>
        </p:nvSpPr>
        <p:spPr>
          <a:xfrm rot="5400000">
            <a:off x="6672633" y="4297470"/>
            <a:ext cx="390574" cy="1808959"/>
          </a:xfrm>
          <a:prstGeom prst="rightBrac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6546694" y="5394960"/>
            <a:ext cx="6655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idle</a:t>
            </a:r>
          </a:p>
        </p:txBody>
      </p:sp>
      <p:sp>
        <p:nvSpPr>
          <p:cNvPr id="60" name="Right Brace 59"/>
          <p:cNvSpPr/>
          <p:nvPr/>
        </p:nvSpPr>
        <p:spPr>
          <a:xfrm rot="5400000">
            <a:off x="8507988" y="3291840"/>
            <a:ext cx="390574" cy="1833111"/>
          </a:xfrm>
          <a:prstGeom prst="rightBrac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5576261" y="4389120"/>
            <a:ext cx="7676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idle</a:t>
            </a:r>
          </a:p>
        </p:txBody>
      </p:sp>
      <p:sp>
        <p:nvSpPr>
          <p:cNvPr id="63" name="Right Brace 62"/>
          <p:cNvSpPr/>
          <p:nvPr/>
        </p:nvSpPr>
        <p:spPr>
          <a:xfrm rot="5400000">
            <a:off x="8943752" y="4749711"/>
            <a:ext cx="390574" cy="904479"/>
          </a:xfrm>
          <a:prstGeom prst="rightBrac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8812853" y="5394961"/>
            <a:ext cx="6655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idle</a:t>
            </a:r>
          </a:p>
        </p:txBody>
      </p:sp>
      <p:sp>
        <p:nvSpPr>
          <p:cNvPr id="66" name="Right Brace 65"/>
          <p:cNvSpPr/>
          <p:nvPr/>
        </p:nvSpPr>
        <p:spPr>
          <a:xfrm rot="5400000">
            <a:off x="7565497" y="5404485"/>
            <a:ext cx="390574" cy="1809750"/>
          </a:xfrm>
          <a:prstGeom prst="rightBrac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7387590" y="6492240"/>
            <a:ext cx="8026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idle</a:t>
            </a:r>
          </a:p>
        </p:txBody>
      </p:sp>
      <p:sp>
        <p:nvSpPr>
          <p:cNvPr id="69" name="Rounded Rectangle 68"/>
          <p:cNvSpPr/>
          <p:nvPr/>
        </p:nvSpPr>
        <p:spPr>
          <a:xfrm>
            <a:off x="1371600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0" name="Rounded Rectangle 69"/>
          <p:cNvSpPr/>
          <p:nvPr/>
        </p:nvSpPr>
        <p:spPr>
          <a:xfrm>
            <a:off x="3200400" y="3383280"/>
            <a:ext cx="914400" cy="453063"/>
          </a:xfrm>
          <a:prstGeom prst="round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1" name="Rounded Rectangle 70"/>
          <p:cNvSpPr/>
          <p:nvPr/>
        </p:nvSpPr>
        <p:spPr>
          <a:xfrm>
            <a:off x="2286000" y="3385347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2" name="Rounded Rectangle 71"/>
          <p:cNvSpPr/>
          <p:nvPr/>
        </p:nvSpPr>
        <p:spPr>
          <a:xfrm>
            <a:off x="4114800" y="3385348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73" name="Rounded Rectangle 72"/>
          <p:cNvSpPr/>
          <p:nvPr/>
        </p:nvSpPr>
        <p:spPr>
          <a:xfrm>
            <a:off x="6857162" y="3383280"/>
            <a:ext cx="914400" cy="453063"/>
          </a:xfrm>
          <a:prstGeom prst="round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74" name="Rounded Rectangle 73"/>
          <p:cNvSpPr/>
          <p:nvPr/>
        </p:nvSpPr>
        <p:spPr>
          <a:xfrm>
            <a:off x="5029200" y="338328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5" name="Rounded Rectangle 74"/>
          <p:cNvSpPr/>
          <p:nvPr/>
        </p:nvSpPr>
        <p:spPr>
          <a:xfrm>
            <a:off x="7771562" y="3383280"/>
            <a:ext cx="914400" cy="453063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baseline="-25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endParaRPr lang="en-US" sz="2400" baseline="-25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6" name="Rounded Rectangle 75"/>
          <p:cNvSpPr/>
          <p:nvPr/>
        </p:nvSpPr>
        <p:spPr>
          <a:xfrm>
            <a:off x="5943600" y="3383280"/>
            <a:ext cx="914400" cy="453063"/>
          </a:xfrm>
          <a:prstGeom prst="round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77" name="Rounded Rectangle 76"/>
          <p:cNvSpPr/>
          <p:nvPr/>
        </p:nvSpPr>
        <p:spPr>
          <a:xfrm>
            <a:off x="8685962" y="3383280"/>
            <a:ext cx="914400" cy="453063"/>
          </a:xfrm>
          <a:prstGeom prst="round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  <a:r>
              <a:rPr lang="en-US" sz="2400" baseline="-25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371600" y="3931920"/>
            <a:ext cx="914400" cy="64008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 unit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4114800" y="3931920"/>
            <a:ext cx="914400" cy="64008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 unit</a:t>
            </a:r>
          </a:p>
        </p:txBody>
      </p:sp>
      <p:sp>
        <p:nvSpPr>
          <p:cNvPr id="81" name="Rounded Rectangle 80"/>
          <p:cNvSpPr/>
          <p:nvPr/>
        </p:nvSpPr>
        <p:spPr>
          <a:xfrm>
            <a:off x="6858000" y="3931920"/>
            <a:ext cx="914400" cy="64008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 unit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286000" y="4937760"/>
            <a:ext cx="914400" cy="36576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adder</a:t>
            </a:r>
          </a:p>
        </p:txBody>
      </p:sp>
      <p:sp>
        <p:nvSpPr>
          <p:cNvPr id="82" name="Rounded Rectangle 81"/>
          <p:cNvSpPr/>
          <p:nvPr/>
        </p:nvSpPr>
        <p:spPr>
          <a:xfrm>
            <a:off x="5027109" y="4937760"/>
            <a:ext cx="914400" cy="36576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adder</a:t>
            </a:r>
          </a:p>
        </p:txBody>
      </p:sp>
      <p:sp>
        <p:nvSpPr>
          <p:cNvPr id="83" name="Rounded Rectangle 82"/>
          <p:cNvSpPr/>
          <p:nvPr/>
        </p:nvSpPr>
        <p:spPr>
          <a:xfrm>
            <a:off x="7772400" y="4937760"/>
            <a:ext cx="914400" cy="36576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adder</a:t>
            </a:r>
          </a:p>
        </p:txBody>
      </p:sp>
      <p:sp>
        <p:nvSpPr>
          <p:cNvPr id="84" name="Rounded Rectangle 83"/>
          <p:cNvSpPr/>
          <p:nvPr/>
        </p:nvSpPr>
        <p:spPr>
          <a:xfrm>
            <a:off x="3200400" y="5943600"/>
            <a:ext cx="914400" cy="64008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 unit</a:t>
            </a:r>
          </a:p>
        </p:txBody>
      </p:sp>
      <p:sp>
        <p:nvSpPr>
          <p:cNvPr id="85" name="Rounded Rectangle 84"/>
          <p:cNvSpPr/>
          <p:nvPr/>
        </p:nvSpPr>
        <p:spPr>
          <a:xfrm>
            <a:off x="5941509" y="5943600"/>
            <a:ext cx="914400" cy="64008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 unit</a:t>
            </a:r>
          </a:p>
        </p:txBody>
      </p:sp>
      <p:sp>
        <p:nvSpPr>
          <p:cNvPr id="86" name="Rounded Rectangle 85"/>
          <p:cNvSpPr/>
          <p:nvPr/>
        </p:nvSpPr>
        <p:spPr>
          <a:xfrm>
            <a:off x="8686800" y="5943600"/>
            <a:ext cx="914400" cy="64008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 unit</a:t>
            </a:r>
          </a:p>
        </p:txBody>
      </p:sp>
    </p:spTree>
    <p:extLst>
      <p:ext uri="{BB962C8B-B14F-4D97-AF65-F5344CB8AC3E}">
        <p14:creationId xmlns:p14="http://schemas.microsoft.com/office/powerpoint/2010/main" val="260248814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5" presetClass="emph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6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5" presetClass="emph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7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8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000"/>
                            </p:stCondLst>
                            <p:childTnLst>
                              <p:par>
                                <p:cTn id="1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5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0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5" presetClass="emph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6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19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4000"/>
                            </p:stCondLst>
                            <p:childTnLst>
                              <p:par>
                                <p:cTn id="124" presetID="2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5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6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7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28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500"/>
                            </p:stCondLst>
                            <p:childTnLst>
                              <p:par>
                                <p:cTn id="1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500"/>
                            </p:stCondLst>
                            <p:childTnLst>
                              <p:par>
                                <p:cTn id="14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2500"/>
                            </p:stCondLst>
                            <p:childTnLst>
                              <p:par>
                                <p:cTn id="1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4500"/>
                            </p:stCondLst>
                            <p:childTnLst>
                              <p:par>
                                <p:cTn id="1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4500"/>
                            </p:stCondLst>
                            <p:childTnLst>
                              <p:par>
                                <p:cTn id="156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7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58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9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5500"/>
                            </p:stCondLst>
                            <p:childTnLst>
                              <p:par>
                                <p:cTn id="1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7500"/>
                            </p:stCondLst>
                            <p:childTnLst>
                              <p:par>
                                <p:cTn id="1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7500"/>
                            </p:stCondLst>
                            <p:childTnLst>
                              <p:par>
                                <p:cTn id="17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2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73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4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8500"/>
                            </p:stCondLst>
                            <p:childTnLst>
                              <p:par>
                                <p:cTn id="1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6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2000"/>
                            </p:stCondLst>
                            <p:childTnLst>
                              <p:par>
                                <p:cTn id="19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2000"/>
                            </p:stCondLst>
                            <p:childTnLst>
                              <p:par>
                                <p:cTn id="194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5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30A0"/>
                                      </p:to>
                                    </p:animClr>
                                    <p:set>
                                      <p:cBhvr>
                                        <p:cTn id="196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7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1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5000"/>
                            </p:stCondLst>
                            <p:childTnLst>
                              <p:par>
                                <p:cTn id="20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5000"/>
                            </p:stCondLst>
                            <p:childTnLst>
                              <p:par>
                                <p:cTn id="209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0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30A0"/>
                                      </p:to>
                                    </p:animClr>
                                    <p:set>
                                      <p:cBhvr>
                                        <p:cTn id="211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2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6000"/>
                            </p:stCondLst>
                            <p:childTnLst>
                              <p:par>
                                <p:cTn id="2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6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7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8000"/>
                            </p:stCondLst>
                            <p:childTnLst>
                              <p:par>
                                <p:cTn id="224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5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30A0"/>
                                      </p:to>
                                    </p:animClr>
                                    <p:set>
                                      <p:cBhvr>
                                        <p:cTn id="226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7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/>
      <p:bldP spid="41" grpId="0" animBg="1"/>
      <p:bldP spid="42" grpId="0"/>
      <p:bldP spid="43" grpId="0" animBg="1"/>
      <p:bldP spid="44" grpId="0"/>
      <p:bldP spid="46" grpId="0" animBg="1"/>
      <p:bldP spid="47" grpId="0"/>
      <p:bldP spid="48" grpId="0" animBg="1"/>
      <p:bldP spid="49" grpId="0"/>
      <p:bldP spid="50" grpId="0" animBg="1"/>
      <p:bldP spid="51" grpId="0"/>
      <p:bldP spid="52" grpId="0" animBg="1"/>
      <p:bldP spid="53" grpId="0"/>
      <p:bldP spid="60" grpId="0" animBg="1"/>
      <p:bldP spid="62" grpId="0"/>
      <p:bldP spid="63" grpId="0" animBg="1"/>
      <p:bldP spid="64" grpId="0"/>
      <p:bldP spid="66" grpId="0" animBg="1"/>
      <p:bldP spid="67" grpId="0"/>
      <p:bldP spid="69" grpId="0" animBg="1"/>
      <p:bldP spid="69" grpId="1" animBg="1"/>
      <p:bldP spid="70" grpId="0" animBg="1"/>
      <p:bldP spid="70" grpId="1" animBg="1"/>
      <p:bldP spid="71" grpId="0" animBg="1"/>
      <p:bldP spid="71" grpId="1" animBg="1"/>
      <p:bldP spid="72" grpId="0" animBg="1"/>
      <p:bldP spid="72" grpId="1" animBg="1"/>
      <p:bldP spid="73" grpId="0" animBg="1"/>
      <p:bldP spid="73" grpId="1" animBg="1"/>
      <p:bldP spid="74" grpId="0" animBg="1"/>
      <p:bldP spid="74" grpId="1" animBg="1"/>
      <p:bldP spid="75" grpId="0" animBg="1"/>
      <p:bldP spid="75" grpId="1" animBg="1"/>
      <p:bldP spid="76" grpId="0" animBg="1"/>
      <p:bldP spid="76" grpId="1" animBg="1"/>
      <p:bldP spid="77" grpId="0" animBg="1"/>
      <p:bldP spid="77" grpId="1" animBg="1"/>
      <p:bldP spid="6" grpId="0"/>
      <p:bldP spid="80" grpId="0"/>
      <p:bldP spid="81" grpId="0"/>
      <p:bldP spid="8" grpId="0"/>
      <p:bldP spid="82" grpId="0"/>
      <p:bldP spid="83" grpId="0"/>
      <p:bldP spid="84" grpId="0"/>
      <p:bldP spid="85" grpId="0"/>
      <p:bldP spid="86" grpId="0"/>
    </p:bldLst>
  </p:timing>
</p:sld>
</file>

<file path=ppt/theme/theme1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chDetail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C0504D"/>
        </a:solidFill>
        <a:ln>
          <a:solidFill>
            <a:srgbClr val="FFFF00"/>
          </a:solidFill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2000" dirty="0" smtClean="0">
            <a:solidFill>
              <a:srgbClr val="FFFF00"/>
            </a:solidFill>
            <a:latin typeface="Consolas" panose="020B0609020204030204" pitchFamily="49" charset="0"/>
            <a:cs typeface="Consolas" panose="020B0609020204030204" pitchFamily="49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FFFF00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 smtClean="0">
            <a:solidFill>
              <a:srgbClr val="FFFF00"/>
            </a:solidFill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260303</TotalTime>
  <Words>3654</Words>
  <Application>Microsoft Office PowerPoint</Application>
  <PresentationFormat>Custom</PresentationFormat>
  <Paragraphs>1461</Paragraphs>
  <Slides>81</Slides>
  <Notes>78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81</vt:i4>
      </vt:variant>
    </vt:vector>
  </HeadingPairs>
  <TitlesOfParts>
    <vt:vector size="83" baseType="lpstr">
      <vt:lpstr>Default</vt:lpstr>
      <vt:lpstr>TechDetail1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Ivan Godard</dc:creator>
  <cp:lastModifiedBy>ivan</cp:lastModifiedBy>
  <cp:revision>1641</cp:revision>
  <cp:lastPrinted>2004-01-09T12:06:43Z</cp:lastPrinted>
  <dcterms:created xsi:type="dcterms:W3CDTF">2003-11-29T13:45:59Z</dcterms:created>
  <dcterms:modified xsi:type="dcterms:W3CDTF">2014-07-29T12:09:31Z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