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3"/>
  </p:notesMasterIdLst>
  <p:handoutMasterIdLst>
    <p:handoutMasterId r:id="rId54"/>
  </p:handoutMasterIdLst>
  <p:sldIdLst>
    <p:sldId id="256" r:id="rId3"/>
    <p:sldId id="585" r:id="rId4"/>
    <p:sldId id="592" r:id="rId5"/>
    <p:sldId id="691" r:id="rId6"/>
    <p:sldId id="693" r:id="rId7"/>
    <p:sldId id="692" r:id="rId8"/>
    <p:sldId id="694" r:id="rId9"/>
    <p:sldId id="696" r:id="rId10"/>
    <p:sldId id="695" r:id="rId11"/>
    <p:sldId id="698" r:id="rId12"/>
    <p:sldId id="699" r:id="rId13"/>
    <p:sldId id="697" r:id="rId14"/>
    <p:sldId id="701" r:id="rId15"/>
    <p:sldId id="700" r:id="rId16"/>
    <p:sldId id="702" r:id="rId17"/>
    <p:sldId id="703" r:id="rId18"/>
    <p:sldId id="704" r:id="rId19"/>
    <p:sldId id="705" r:id="rId20"/>
    <p:sldId id="706" r:id="rId21"/>
    <p:sldId id="707" r:id="rId22"/>
    <p:sldId id="709" r:id="rId23"/>
    <p:sldId id="710" r:id="rId24"/>
    <p:sldId id="711" r:id="rId25"/>
    <p:sldId id="714" r:id="rId26"/>
    <p:sldId id="715" r:id="rId27"/>
    <p:sldId id="725" r:id="rId28"/>
    <p:sldId id="727" r:id="rId29"/>
    <p:sldId id="726" r:id="rId30"/>
    <p:sldId id="747" r:id="rId31"/>
    <p:sldId id="748" r:id="rId32"/>
    <p:sldId id="749" r:id="rId33"/>
    <p:sldId id="750" r:id="rId34"/>
    <p:sldId id="713" r:id="rId35"/>
    <p:sldId id="731" r:id="rId36"/>
    <p:sldId id="751" r:id="rId37"/>
    <p:sldId id="733" r:id="rId38"/>
    <p:sldId id="732" r:id="rId39"/>
    <p:sldId id="754" r:id="rId40"/>
    <p:sldId id="753" r:id="rId41"/>
    <p:sldId id="734" r:id="rId42"/>
    <p:sldId id="737" r:id="rId43"/>
    <p:sldId id="738" r:id="rId44"/>
    <p:sldId id="743" r:id="rId45"/>
    <p:sldId id="745" r:id="rId46"/>
    <p:sldId id="744" r:id="rId47"/>
    <p:sldId id="755" r:id="rId48"/>
    <p:sldId id="752" r:id="rId49"/>
    <p:sldId id="736" r:id="rId50"/>
    <p:sldId id="746" r:id="rId51"/>
    <p:sldId id="735" r:id="rId52"/>
  </p:sldIdLst>
  <p:sldSz cx="10077450" cy="7562850"/>
  <p:notesSz cx="7772400" cy="10058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50"/>
    <a:srgbClr val="FF3300"/>
    <a:srgbClr val="070E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9" autoAdjust="0"/>
    <p:restoredTop sz="93099" autoAdjust="0"/>
  </p:normalViewPr>
  <p:slideViewPr>
    <p:cSldViewPr snapToGrid="0">
      <p:cViewPr>
        <p:scale>
          <a:sx n="100" d="100"/>
          <a:sy n="100" d="100"/>
        </p:scale>
        <p:origin x="-828" y="-30"/>
      </p:cViewPr>
      <p:guideLst>
        <p:guide orient="horz" pos="2382"/>
        <p:guide pos="3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-2622" y="-108"/>
      </p:cViewPr>
      <p:guideLst>
        <p:guide orient="horz" pos="3168"/>
        <p:guide pos="24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496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587500" y="1006475"/>
            <a:ext cx="4595813" cy="344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3011" name="Notes Placeholder 2"/>
          <p:cNvSpPr txBox="1">
            <a:spLocks noGrp="1"/>
          </p:cNvSpPr>
          <p:nvPr>
            <p:ph type="body" sz="quarter" idx="3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4969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00" indent="-215900" algn="l" rtl="0" eaLnBrk="0" fontAlgn="base" hangingPunct="0">
      <a:spcBef>
        <a:spcPct val="30000"/>
      </a:spcBef>
      <a:spcAft>
        <a:spcPct val="0"/>
      </a:spcAft>
      <a:defRPr lang="en-US" sz="2000">
        <a:solidFill>
          <a:schemeClr val="tx1"/>
        </a:solidFill>
        <a:latin typeface="Times New Roman" pitchFamily="18"/>
        <a:ea typeface="Tahoma" pitchFamily="2"/>
        <a:cs typeface="Tahoma" pitchFamily="2"/>
      </a:defRPr>
    </a:lvl1pPr>
    <a:lvl2pPr marL="742950" indent="-28575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Tahoma" pitchFamily="34" charset="0"/>
      </a:defRPr>
    </a:lvl2pPr>
    <a:lvl3pPr marL="11430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Tahoma" pitchFamily="34" charset="0"/>
      </a:defRPr>
    </a:lvl3pPr>
    <a:lvl4pPr marL="16002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Tahoma" pitchFamily="34" charset="0"/>
      </a:defRPr>
    </a:lvl4pPr>
    <a:lvl5pPr marL="20574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Tahoma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4035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dirty="0"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9500"/>
            <a:ext cx="8566150" cy="1620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4286250"/>
            <a:ext cx="7054850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67077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67957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8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92582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9500"/>
            <a:ext cx="8566150" cy="1620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4286250"/>
            <a:ext cx="7054850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195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20366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859338"/>
            <a:ext cx="8566150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05163"/>
            <a:ext cx="8566150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5868809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90995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692275"/>
            <a:ext cx="4452937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398713"/>
            <a:ext cx="4452937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9688" y="1692275"/>
            <a:ext cx="4454525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9688" y="2398713"/>
            <a:ext cx="4454525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14162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10299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3316287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175" y="301625"/>
            <a:ext cx="5634038" cy="645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582738"/>
            <a:ext cx="3316287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83952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97933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4850" y="5294313"/>
            <a:ext cx="6046788" cy="623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4850" y="676275"/>
            <a:ext cx="60467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4850" y="5918200"/>
            <a:ext cx="6046788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6435763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53068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8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21471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859338"/>
            <a:ext cx="8566150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05163"/>
            <a:ext cx="8566150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231144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70625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692275"/>
            <a:ext cx="4452937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398713"/>
            <a:ext cx="4452937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9688" y="1692275"/>
            <a:ext cx="4454525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9688" y="2398713"/>
            <a:ext cx="4454525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35498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40994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8756319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3316287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175" y="301625"/>
            <a:ext cx="5634038" cy="645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582738"/>
            <a:ext cx="3316287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0503041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4850" y="5294313"/>
            <a:ext cx="6046788" cy="623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4850" y="676275"/>
            <a:ext cx="60467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4850" y="5918200"/>
            <a:ext cx="6046788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30863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E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/>
          </p:cNvSpPr>
          <p:nvPr>
            <p:ph type="title"/>
          </p:nvPr>
        </p:nvSpPr>
        <p:spPr bwMode="auto">
          <a:xfrm>
            <a:off x="739775" y="627063"/>
            <a:ext cx="8605838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the title text format</a:t>
            </a:r>
          </a:p>
        </p:txBody>
      </p:sp>
      <p:sp>
        <p:nvSpPr>
          <p:cNvPr id="1027" name="Text Placeholder 2"/>
          <p:cNvSpPr txBox="1">
            <a:spLocks noGrp="1"/>
          </p:cNvSpPr>
          <p:nvPr>
            <p:ph type="body" idx="1"/>
          </p:nvPr>
        </p:nvSpPr>
        <p:spPr bwMode="auto">
          <a:xfrm>
            <a:off x="739775" y="2101850"/>
            <a:ext cx="8605838" cy="476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3200" b="1">
          <a:solidFill>
            <a:srgbClr val="00FF00"/>
          </a:solidFill>
          <a:latin typeface="Arial" pitchFamily="34"/>
          <a:ea typeface="Tahoma" pitchFamily="2"/>
          <a:cs typeface="Tahoma" pitchFamily="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9pPr>
    </p:titleStyle>
    <p:bodyStyle>
      <a:lvl1pPr algn="l" rtl="0" eaLnBrk="0" fontAlgn="base" hangingPunct="0">
        <a:spcBef>
          <a:spcPct val="0"/>
        </a:spcBef>
        <a:spcAft>
          <a:spcPts val="1413"/>
        </a:spcAft>
        <a:defRPr lang="en-US" sz="3200">
          <a:solidFill>
            <a:schemeClr val="tx1"/>
          </a:solidFill>
          <a:latin typeface="Times New Roman" pitchFamily="18"/>
          <a:ea typeface="Tahoma" pitchFamily="2"/>
          <a:cs typeface="Tahoma" pitchFamily="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9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E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6600" y="6575425"/>
            <a:ext cx="1647825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1438" y="7315200"/>
            <a:ext cx="915987" cy="23018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12</a:t>
            </a:r>
            <a:r>
              <a:rPr lang="en-US" sz="1600" b="1" baseline="0" dirty="0" smtClean="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 </a:t>
            </a:r>
            <a:r>
              <a:rPr lang="en-US" sz="1600" b="1" dirty="0" smtClean="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July 2017</a:t>
            </a:r>
            <a:endParaRPr lang="en-US" sz="1600" b="1" dirty="0"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70450" y="7199313"/>
            <a:ext cx="282575" cy="2667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fld id="{CED9C81C-C869-485F-AD06-6734BEBEBB8B}" type="slidenum">
              <a:rPr>
                <a:solidFill>
                  <a:schemeClr val="bg2"/>
                </a:solidFill>
                <a:latin typeface="+mn-lt"/>
                <a:cs typeface="+mn-cs"/>
              </a:rPr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2000" b="1" dirty="0">
              <a:solidFill>
                <a:schemeClr val="bg2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3413" y="7316788"/>
            <a:ext cx="1744004" cy="23596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Mill Computing, Inc.</a:t>
            </a:r>
            <a:endParaRPr lang="en-US" sz="1600" dirty="0"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6138" y="7316788"/>
            <a:ext cx="1304925" cy="23653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Patents pending</a:t>
            </a:r>
          </a:p>
        </p:txBody>
      </p:sp>
      <p:sp>
        <p:nvSpPr>
          <p:cNvPr id="2055" name="Title Placeholder 6"/>
          <p:cNvSpPr txBox="1">
            <a:spLocks noGrp="1"/>
          </p:cNvSpPr>
          <p:nvPr>
            <p:ph type="title"/>
          </p:nvPr>
        </p:nvSpPr>
        <p:spPr bwMode="auto">
          <a:xfrm>
            <a:off x="739775" y="627063"/>
            <a:ext cx="8605838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sp>
        <p:nvSpPr>
          <p:cNvPr id="2056" name="Text Placeholder 7"/>
          <p:cNvSpPr txBox="1">
            <a:spLocks noGrp="1"/>
          </p:cNvSpPr>
          <p:nvPr>
            <p:ph type="body" idx="1"/>
          </p:nvPr>
        </p:nvSpPr>
        <p:spPr bwMode="auto">
          <a:xfrm>
            <a:off x="739775" y="2101850"/>
            <a:ext cx="8605838" cy="476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3200" b="1">
          <a:solidFill>
            <a:srgbClr val="00FF00"/>
          </a:solidFill>
          <a:latin typeface="Arial" pitchFamily="34"/>
          <a:ea typeface="Arial Unicode MS" pitchFamily="34" charset="-128"/>
          <a:cs typeface="Arial Unicode MS" pitchFamily="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9pPr>
    </p:titleStyle>
    <p:bodyStyle>
      <a:lvl1pPr marL="431800" indent="-323850" algn="l" rtl="0" eaLnBrk="0" fontAlgn="base" hangingPunct="0">
        <a:spcBef>
          <a:spcPct val="0"/>
        </a:spcBef>
        <a:spcAft>
          <a:spcPts val="1413"/>
        </a:spcAft>
        <a:defRPr lang="en-US" sz="2400" b="1">
          <a:solidFill>
            <a:srgbClr val="FFFF00"/>
          </a:solidFill>
          <a:latin typeface="Arial" pitchFamily="34"/>
          <a:ea typeface="Arial Unicode MS" pitchFamily="34" charset="-128"/>
          <a:cs typeface="Arial Unicode MS" pitchFamily="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e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6859587" cy="43021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+mn-lt"/>
                <a:ea typeface="Tahoma" pitchFamily="2"/>
                <a:cs typeface="Tahoma" pitchFamily="2"/>
              </a:rPr>
              <a:t>One of a series…</a:t>
            </a:r>
            <a:endParaRPr lang="en-US" sz="3200" b="1" dirty="0">
              <a:solidFill>
                <a:srgbClr val="00FF00"/>
              </a:solidFill>
              <a:latin typeface="+mn-lt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2881313"/>
            <a:ext cx="8229600" cy="19192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Drinking from the Firehose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Switches: a Mill story</a:t>
            </a:r>
            <a:endParaRPr lang="en-US" sz="2800" b="1" i="1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4468724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Switch implementation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14400" y="1737360"/>
            <a:ext cx="41951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Binary tree of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’s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Entry per case run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LogN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tests executed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4754880" y="3474720"/>
            <a:ext cx="1097280" cy="365760"/>
          </a:xfrm>
          <a:prstGeom prst="rect">
            <a:avLst/>
          </a:prstGeom>
          <a:solidFill>
            <a:srgbClr val="070E97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x &lt;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8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00" name="Straight Arrow Connector 99"/>
          <p:cNvCxnSpPr>
            <a:stCxn id="99" idx="3"/>
            <a:endCxn id="146" idx="0"/>
          </p:cNvCxnSpPr>
          <p:nvPr/>
        </p:nvCxnSpPr>
        <p:spPr>
          <a:xfrm>
            <a:off x="5852160" y="3657600"/>
            <a:ext cx="1280160" cy="11887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endCxn id="45" idx="0"/>
          </p:cNvCxnSpPr>
          <p:nvPr/>
        </p:nvCxnSpPr>
        <p:spPr>
          <a:xfrm flipH="1">
            <a:off x="3290164" y="3657600"/>
            <a:ext cx="1466392" cy="54864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7772400" y="5943600"/>
            <a:ext cx="410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∞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5852160" y="5486400"/>
            <a:ext cx="1097280" cy="365760"/>
          </a:xfrm>
          <a:prstGeom prst="rect">
            <a:avLst/>
          </a:prstGeom>
          <a:solidFill>
            <a:srgbClr val="070E97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x &lt; 100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5" name="Straight Arrow Connector 134"/>
          <p:cNvCxnSpPr/>
          <p:nvPr/>
        </p:nvCxnSpPr>
        <p:spPr>
          <a:xfrm>
            <a:off x="6676796" y="5897880"/>
            <a:ext cx="0" cy="2743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>
            <a:off x="6110716" y="5889553"/>
            <a:ext cx="0" cy="2743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/>
          <p:cNvSpPr txBox="1"/>
          <p:nvPr/>
        </p:nvSpPr>
        <p:spPr>
          <a:xfrm>
            <a:off x="5760720" y="612648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8-99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6400800" y="612648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100</a:t>
            </a:r>
          </a:p>
        </p:txBody>
      </p:sp>
      <p:grpSp>
        <p:nvGrpSpPr>
          <p:cNvPr id="161" name="Group 160"/>
          <p:cNvGrpSpPr/>
          <p:nvPr/>
        </p:nvGrpSpPr>
        <p:grpSpPr>
          <a:xfrm>
            <a:off x="640080" y="4206240"/>
            <a:ext cx="5029200" cy="2413575"/>
            <a:chOff x="640080" y="4206240"/>
            <a:chExt cx="5029200" cy="2413575"/>
          </a:xfrm>
        </p:grpSpPr>
        <p:sp>
          <p:nvSpPr>
            <p:cNvPr id="121" name="TextBox 120"/>
            <p:cNvSpPr txBox="1"/>
            <p:nvPr/>
          </p:nvSpPr>
          <p:spPr>
            <a:xfrm>
              <a:off x="640080" y="6035040"/>
              <a:ext cx="5806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  <a:r>
                <a:rPr lang="en-US" sz="3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∞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832964" y="4206240"/>
              <a:ext cx="91440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</a:t>
              </a:r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4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46" name="Straight Arrow Connector 45"/>
            <p:cNvCxnSpPr>
              <a:stCxn id="45" idx="3"/>
            </p:cNvCxnSpPr>
            <p:nvPr/>
          </p:nvCxnSpPr>
          <p:spPr>
            <a:xfrm>
              <a:off x="3747364" y="4389120"/>
              <a:ext cx="73152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H="1">
              <a:off x="2377440" y="4389120"/>
              <a:ext cx="4572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1463040" y="4846320"/>
              <a:ext cx="91440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1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50" name="Straight Arrow Connector 49"/>
            <p:cNvCxnSpPr>
              <a:stCxn id="49" idx="3"/>
              <a:endCxn id="109" idx="0"/>
            </p:cNvCxnSpPr>
            <p:nvPr/>
          </p:nvCxnSpPr>
          <p:spPr>
            <a:xfrm>
              <a:off x="2377440" y="5029200"/>
              <a:ext cx="18288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49" idx="1"/>
              <a:endCxn id="58" idx="0"/>
            </p:cNvCxnSpPr>
            <p:nvPr/>
          </p:nvCxnSpPr>
          <p:spPr>
            <a:xfrm flipH="1">
              <a:off x="1280160" y="5029200"/>
              <a:ext cx="18288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31520" y="548640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0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59" name="Straight Arrow Connector 58"/>
            <p:cNvCxnSpPr/>
            <p:nvPr/>
          </p:nvCxnSpPr>
          <p:spPr>
            <a:xfrm>
              <a:off x="1556156" y="589788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>
              <a:off x="990076" y="5889553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Rectangle 108"/>
            <p:cNvSpPr/>
            <p:nvPr/>
          </p:nvSpPr>
          <p:spPr>
            <a:xfrm>
              <a:off x="2011680" y="548640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2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10" name="Straight Arrow Connector 109"/>
            <p:cNvCxnSpPr/>
            <p:nvPr/>
          </p:nvCxnSpPr>
          <p:spPr>
            <a:xfrm>
              <a:off x="2836316" y="589788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>
              <a:off x="2270236" y="5889553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Rectangle 112"/>
            <p:cNvSpPr/>
            <p:nvPr/>
          </p:nvSpPr>
          <p:spPr>
            <a:xfrm>
              <a:off x="3291840" y="548640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5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14" name="Straight Arrow Connector 113"/>
            <p:cNvCxnSpPr/>
            <p:nvPr/>
          </p:nvCxnSpPr>
          <p:spPr>
            <a:xfrm>
              <a:off x="4116476" y="589788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>
              <a:off x="3550396" y="5889553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Box 121"/>
            <p:cNvSpPr txBox="1"/>
            <p:nvPr/>
          </p:nvSpPr>
          <p:spPr>
            <a:xfrm>
              <a:off x="1371600" y="612648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2103120" y="612648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560320" y="6126480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2-3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383280" y="612648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3931920" y="612648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572000" y="548640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7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18" name="Straight Arrow Connector 117"/>
            <p:cNvCxnSpPr/>
            <p:nvPr/>
          </p:nvCxnSpPr>
          <p:spPr>
            <a:xfrm>
              <a:off x="5396636" y="589788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>
              <a:off x="4830556" y="5889553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TextBox 126"/>
            <p:cNvSpPr txBox="1"/>
            <p:nvPr/>
          </p:nvSpPr>
          <p:spPr>
            <a:xfrm>
              <a:off x="4663440" y="612648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6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212080" y="612648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4114800" y="4846320"/>
              <a:ext cx="91440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6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43" name="Straight Arrow Connector 142"/>
            <p:cNvCxnSpPr>
              <a:stCxn id="142" idx="3"/>
            </p:cNvCxnSpPr>
            <p:nvPr/>
          </p:nvCxnSpPr>
          <p:spPr>
            <a:xfrm>
              <a:off x="5029200" y="5029200"/>
              <a:ext cx="18288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/>
            <p:cNvCxnSpPr>
              <a:stCxn id="142" idx="1"/>
            </p:cNvCxnSpPr>
            <p:nvPr/>
          </p:nvCxnSpPr>
          <p:spPr>
            <a:xfrm flipH="1">
              <a:off x="3931920" y="5029200"/>
              <a:ext cx="18288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6" name="Rectangle 145"/>
          <p:cNvSpPr/>
          <p:nvPr/>
        </p:nvSpPr>
        <p:spPr>
          <a:xfrm>
            <a:off x="6583680" y="4846320"/>
            <a:ext cx="1097280" cy="365760"/>
          </a:xfrm>
          <a:prstGeom prst="rect">
            <a:avLst/>
          </a:prstGeom>
          <a:solidFill>
            <a:srgbClr val="070E97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x &lt; 101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47" name="Straight Arrow Connector 146"/>
          <p:cNvCxnSpPr>
            <a:stCxn id="146" idx="1"/>
            <a:endCxn id="134" idx="0"/>
          </p:cNvCxnSpPr>
          <p:nvPr/>
        </p:nvCxnSpPr>
        <p:spPr>
          <a:xfrm flipH="1">
            <a:off x="6400800" y="5029200"/>
            <a:ext cx="18288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146" idx="3"/>
          </p:cNvCxnSpPr>
          <p:nvPr/>
        </p:nvCxnSpPr>
        <p:spPr>
          <a:xfrm>
            <a:off x="7680960" y="5029199"/>
            <a:ext cx="223909" cy="109728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Rectangle 158"/>
          <p:cNvSpPr/>
          <p:nvPr/>
        </p:nvSpPr>
        <p:spPr>
          <a:xfrm>
            <a:off x="6583680" y="2979390"/>
            <a:ext cx="32688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Exercise: when is N/2 &lt; </a:t>
            </a:r>
            <a:r>
              <a:rPr lang="en-US" dirty="0" err="1" smtClean="0">
                <a:solidFill>
                  <a:srgbClr val="00FF50"/>
                </a:solidFill>
                <a:latin typeface="Arial" pitchFamily="34" charset="0"/>
              </a:rPr>
              <a:t>logN</a:t>
            </a:r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?</a:t>
            </a:r>
            <a:endParaRPr lang="en-US" dirty="0">
              <a:solidFill>
                <a:srgbClr val="00FF5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2529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120" grpId="0"/>
      <p:bldP spid="134" grpId="0" animBg="1"/>
      <p:bldP spid="132" grpId="0"/>
      <p:bldP spid="133" grpId="0"/>
      <p:bldP spid="146" grpId="0" animBg="1"/>
      <p:bldP spid="1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4468724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Switch implementation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2651760" y="4480560"/>
            <a:ext cx="1097280" cy="365760"/>
          </a:xfrm>
          <a:prstGeom prst="rect">
            <a:avLst/>
          </a:prstGeom>
          <a:solidFill>
            <a:srgbClr val="070E97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x &lt; 0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00" name="Straight Arrow Connector 99"/>
          <p:cNvCxnSpPr>
            <a:stCxn id="99" idx="3"/>
            <a:endCxn id="146" idx="1"/>
          </p:cNvCxnSpPr>
          <p:nvPr/>
        </p:nvCxnSpPr>
        <p:spPr>
          <a:xfrm>
            <a:off x="3749040" y="4663440"/>
            <a:ext cx="1920240" cy="36576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stCxn id="99" idx="1"/>
          </p:cNvCxnSpPr>
          <p:nvPr/>
        </p:nvCxnSpPr>
        <p:spPr>
          <a:xfrm flipH="1">
            <a:off x="1065229" y="4663440"/>
            <a:ext cx="1586531" cy="1256593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7772400" y="5852160"/>
            <a:ext cx="410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∞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40080" y="6035040"/>
            <a:ext cx="5806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  <a:r>
              <a:rPr lang="en-US" sz="32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∞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5669280" y="4846320"/>
            <a:ext cx="1097280" cy="365760"/>
          </a:xfrm>
          <a:prstGeom prst="rect">
            <a:avLst/>
          </a:prstGeom>
          <a:solidFill>
            <a:srgbClr val="070E97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x &lt; 101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47" name="Straight Arrow Connector 146"/>
          <p:cNvCxnSpPr>
            <a:stCxn id="146" idx="3"/>
          </p:cNvCxnSpPr>
          <p:nvPr/>
        </p:nvCxnSpPr>
        <p:spPr>
          <a:xfrm>
            <a:off x="6766560" y="5029200"/>
            <a:ext cx="1005840" cy="890833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146" idx="2"/>
          </p:cNvCxnSpPr>
          <p:nvPr/>
        </p:nvCxnSpPr>
        <p:spPr>
          <a:xfrm flipH="1">
            <a:off x="4100660" y="5212080"/>
            <a:ext cx="2117260" cy="54864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1463040" y="5760720"/>
            <a:ext cx="5852160" cy="548640"/>
            <a:chOff x="3657600" y="1737360"/>
            <a:chExt cx="5852160" cy="548640"/>
          </a:xfrm>
        </p:grpSpPr>
        <p:grpSp>
          <p:nvGrpSpPr>
            <p:cNvPr id="6" name="Group 5"/>
            <p:cNvGrpSpPr/>
            <p:nvPr/>
          </p:nvGrpSpPr>
          <p:grpSpPr>
            <a:xfrm>
              <a:off x="3657600" y="1828800"/>
              <a:ext cx="5852160" cy="365760"/>
              <a:chOff x="3657600" y="1828800"/>
              <a:chExt cx="5852160" cy="365760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3657600" y="1828800"/>
                <a:ext cx="36576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4023360" y="1828800"/>
                <a:ext cx="36576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4389120" y="1828800"/>
                <a:ext cx="36576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2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754880" y="1828800"/>
                <a:ext cx="36576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3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5120640" y="1828800"/>
                <a:ext cx="36576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4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486400" y="1828800"/>
                <a:ext cx="36576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5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5852160" y="1828800"/>
                <a:ext cx="36576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6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6217920" y="1828800"/>
                <a:ext cx="36576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7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6583680" y="1828800"/>
                <a:ext cx="36576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8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6949440" y="1828800"/>
                <a:ext cx="36576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9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7315200" y="1828800"/>
                <a:ext cx="36576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10</a:t>
                </a:r>
                <a:endParaRPr lang="en-US" sz="12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7680960" y="1828800"/>
                <a:ext cx="36576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11</a:t>
                </a:r>
                <a:endParaRPr lang="en-US" sz="12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8046720" y="1828800"/>
                <a:ext cx="36576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8412480" y="1828800"/>
                <a:ext cx="36576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98</a:t>
                </a:r>
                <a:endParaRPr lang="en-US" sz="12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8778240" y="1828800"/>
                <a:ext cx="36576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99</a:t>
                </a:r>
                <a:endParaRPr lang="en-US" sz="12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9144000" y="1828800"/>
                <a:ext cx="36576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100</a:t>
                </a:r>
                <a:endParaRPr lang="en-US" sz="8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sp>
          <p:nvSpPr>
            <p:cNvPr id="8" name="Flowchart: Collate 7"/>
            <p:cNvSpPr/>
            <p:nvPr/>
          </p:nvSpPr>
          <p:spPr>
            <a:xfrm>
              <a:off x="8065574" y="1737360"/>
              <a:ext cx="274320" cy="548640"/>
            </a:xfrm>
            <a:prstGeom prst="flowChartCollate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645920" y="6217920"/>
            <a:ext cx="5486400" cy="274320"/>
            <a:chOff x="1645920" y="6217920"/>
            <a:chExt cx="5486400" cy="274320"/>
          </a:xfrm>
        </p:grpSpPr>
        <p:cxnSp>
          <p:nvCxnSpPr>
            <p:cNvPr id="85" name="Straight Arrow Connector 84"/>
            <p:cNvCxnSpPr/>
            <p:nvPr/>
          </p:nvCxnSpPr>
          <p:spPr>
            <a:xfrm>
              <a:off x="164592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/>
            <p:nvPr/>
          </p:nvCxnSpPr>
          <p:spPr>
            <a:xfrm>
              <a:off x="201168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>
              <a:off x="237744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>
              <a:off x="274320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>
              <a:off x="310896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>
              <a:off x="347472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>
              <a:off x="384048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420624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457200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>
              <a:off x="493776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530352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>
              <a:off x="566928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640080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>
              <a:off x="676656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>
              <a:off x="713232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914400" y="1554480"/>
            <a:ext cx="32635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Jump table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Entry per case, not per case run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Two tests plus indexed indirect jump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70215" y="2164518"/>
            <a:ext cx="405271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Where do you put the table?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</a:rPr>
              <a:t>In the code?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In the data space?</a:t>
            </a:r>
          </a:p>
        </p:txBody>
      </p:sp>
    </p:spTree>
    <p:extLst>
      <p:ext uri="{BB962C8B-B14F-4D97-AF65-F5344CB8AC3E}">
        <p14:creationId xmlns:p14="http://schemas.microsoft.com/office/powerpoint/2010/main" val="16714353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10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10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10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120" grpId="0"/>
      <p:bldP spid="121" grpId="0"/>
      <p:bldP spid="14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5631926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Why are switches annoying?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88488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Megamorphic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Wide distribution of likely taken paths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Rare to always go the same way – even with </a:t>
            </a:r>
            <a:r>
              <a:rPr lang="en-US" sz="2400" smtClean="0">
                <a:solidFill>
                  <a:srgbClr val="FFFF00"/>
                </a:solidFill>
                <a:latin typeface="Arial" pitchFamily="34" charset="0"/>
              </a:rPr>
              <a:t>good history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2286942" y="3017520"/>
            <a:ext cx="3657600" cy="914400"/>
            <a:chOff x="1645920" y="3657600"/>
            <a:chExt cx="3657600" cy="914400"/>
          </a:xfrm>
        </p:grpSpPr>
        <p:grpSp>
          <p:nvGrpSpPr>
            <p:cNvPr id="10" name="Group 9"/>
            <p:cNvGrpSpPr/>
            <p:nvPr/>
          </p:nvGrpSpPr>
          <p:grpSpPr>
            <a:xfrm>
              <a:off x="1645920" y="3657600"/>
              <a:ext cx="3657600" cy="914400"/>
              <a:chOff x="1725105" y="3799002"/>
              <a:chExt cx="3657600" cy="9144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 flipH="1">
                <a:off x="1725105" y="3799002"/>
                <a:ext cx="0" cy="914400"/>
              </a:xfrm>
              <a:prstGeom prst="line">
                <a:avLst/>
              </a:prstGeom>
              <a:ln w="28575">
                <a:solidFill>
                  <a:srgbClr val="00FF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 flipH="1">
                <a:off x="1725105" y="4696119"/>
                <a:ext cx="3657600" cy="0"/>
              </a:xfrm>
              <a:prstGeom prst="line">
                <a:avLst/>
              </a:prstGeom>
              <a:ln w="28575">
                <a:solidFill>
                  <a:srgbClr val="00FF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/>
            <p:cNvGrpSpPr/>
            <p:nvPr/>
          </p:nvGrpSpPr>
          <p:grpSpPr>
            <a:xfrm>
              <a:off x="2011680" y="3657600"/>
              <a:ext cx="3054288" cy="914400"/>
              <a:chOff x="2124169" y="3819425"/>
              <a:chExt cx="3054288" cy="91440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3869477" y="4639557"/>
                <a:ext cx="0" cy="94268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2124169" y="4545289"/>
                <a:ext cx="0" cy="18288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2560496" y="4639557"/>
                <a:ext cx="0" cy="94268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2996823" y="4639557"/>
                <a:ext cx="0" cy="94268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H="1">
                <a:off x="3433150" y="3819425"/>
                <a:ext cx="0" cy="91440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4305804" y="4545289"/>
                <a:ext cx="0" cy="18288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4742131" y="4639557"/>
                <a:ext cx="0" cy="94268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178457" y="4639557"/>
                <a:ext cx="0" cy="94268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1" name="TextBox 40"/>
          <p:cNvSpPr txBox="1"/>
          <p:nvPr/>
        </p:nvSpPr>
        <p:spPr>
          <a:xfrm>
            <a:off x="5486400" y="3108960"/>
            <a:ext cx="4006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Yes, this happens, but rare in the wild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828800" y="4206240"/>
            <a:ext cx="58272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“But I can rewrite this as </a:t>
            </a:r>
          </a:p>
          <a:p>
            <a:pPr lvl="1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(x ==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hotval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{} else switch(x){}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”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463040" y="5029200"/>
            <a:ext cx="70541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Yes you can – but you still have a multiway branch</a:t>
            </a:r>
          </a:p>
          <a:p>
            <a:r>
              <a:rPr lang="en-US" sz="2400" i="1" dirty="0">
                <a:solidFill>
                  <a:srgbClr val="FFFF00"/>
                </a:solidFill>
                <a:latin typeface="Arial" pitchFamily="34" charset="0"/>
              </a:rPr>
              <a:t>	</a:t>
            </a:r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</a:rPr>
              <a:t>All you’ve done is hand-compile it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14400" y="5943600"/>
            <a:ext cx="7955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talk is about the impact of architecture on switches –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It is not about how best to write one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828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1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1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1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1000" fill="hold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1000" fill="hold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1000" fill="hold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5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1" grpId="1"/>
      <p:bldP spid="42" grpId="0"/>
      <p:bldP spid="4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5631926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Why are switches annoying?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60596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Megamorphic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Wide distribution of likely taken paths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Modal path has low probability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2286000" y="3017520"/>
            <a:ext cx="3657600" cy="914400"/>
            <a:chOff x="1645920" y="3657600"/>
            <a:chExt cx="3657600" cy="914400"/>
          </a:xfrm>
        </p:grpSpPr>
        <p:grpSp>
          <p:nvGrpSpPr>
            <p:cNvPr id="10" name="Group 9"/>
            <p:cNvGrpSpPr/>
            <p:nvPr/>
          </p:nvGrpSpPr>
          <p:grpSpPr>
            <a:xfrm>
              <a:off x="1645920" y="3657600"/>
              <a:ext cx="3657600" cy="914400"/>
              <a:chOff x="1725105" y="3799002"/>
              <a:chExt cx="3657600" cy="9144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 flipH="1">
                <a:off x="1725105" y="3799002"/>
                <a:ext cx="0" cy="914400"/>
              </a:xfrm>
              <a:prstGeom prst="line">
                <a:avLst/>
              </a:prstGeom>
              <a:ln w="28575">
                <a:solidFill>
                  <a:srgbClr val="00FF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 flipH="1">
                <a:off x="1725105" y="4696119"/>
                <a:ext cx="3657600" cy="0"/>
              </a:xfrm>
              <a:prstGeom prst="line">
                <a:avLst/>
              </a:prstGeom>
              <a:ln w="28575">
                <a:solidFill>
                  <a:srgbClr val="00FF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/>
            <p:cNvGrpSpPr/>
            <p:nvPr/>
          </p:nvGrpSpPr>
          <p:grpSpPr>
            <a:xfrm>
              <a:off x="2011680" y="3749040"/>
              <a:ext cx="3054288" cy="822960"/>
              <a:chOff x="2124169" y="3910865"/>
              <a:chExt cx="3054288" cy="82296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3869477" y="4002305"/>
                <a:ext cx="0" cy="73152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2124169" y="3910865"/>
                <a:ext cx="0" cy="82296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2560496" y="4186106"/>
                <a:ext cx="0" cy="547719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2996823" y="4093745"/>
                <a:ext cx="0" cy="64008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3415703" y="4186106"/>
                <a:ext cx="0" cy="547719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4305804" y="4276625"/>
                <a:ext cx="0" cy="45720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4742131" y="4093745"/>
                <a:ext cx="0" cy="64008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178457" y="4002305"/>
                <a:ext cx="0" cy="73152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1" name="TextBox 40"/>
          <p:cNvSpPr txBox="1"/>
          <p:nvPr/>
        </p:nvSpPr>
        <p:spPr>
          <a:xfrm>
            <a:off x="5303520" y="4114800"/>
            <a:ext cx="44124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Most path distributions look like this</a:t>
            </a:r>
          </a:p>
          <a:p>
            <a:r>
              <a:rPr lang="en-US" i="1" dirty="0">
                <a:solidFill>
                  <a:srgbClr val="FFFF00"/>
                </a:solidFill>
                <a:latin typeface="Arial" pitchFamily="34" charset="0"/>
              </a:rPr>
              <a:t>(plus some never-taken paths not shown</a:t>
            </a:r>
            <a:r>
              <a:rPr lang="en-US" i="1" dirty="0" smtClean="0">
                <a:solidFill>
                  <a:srgbClr val="FFFF00"/>
                </a:solidFill>
                <a:latin typeface="Arial" pitchFamily="34" charset="0"/>
              </a:rPr>
              <a:t>)</a:t>
            </a:r>
            <a:endParaRPr lang="en-US" i="1" dirty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371600" y="4937760"/>
            <a:ext cx="71406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Your predictor will guess the modal path every time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Unless the modal path is taken 90+% of the time</a:t>
            </a:r>
          </a:p>
          <a:p>
            <a:pPr algn="ctr"/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</a:rPr>
              <a:t>Welcome to mispredict hell!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011680" y="6309360"/>
            <a:ext cx="56545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a first approximation, a switch will mispredict</a:t>
            </a:r>
          </a:p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</a:rPr>
              <a:t>EVERY TIME!</a:t>
            </a:r>
          </a:p>
        </p:txBody>
      </p:sp>
    </p:spTree>
    <p:extLst>
      <p:ext uri="{BB962C8B-B14F-4D97-AF65-F5344CB8AC3E}">
        <p14:creationId xmlns:p14="http://schemas.microsoft.com/office/powerpoint/2010/main" val="13525322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1000" fill="hold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1000" fill="hold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1000" fill="hold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1" grpId="1"/>
      <p:bldP spid="4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26480" y="1828800"/>
            <a:ext cx="187743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test low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test high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oad address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jump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1520" y="731520"/>
            <a:ext cx="5631926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Why are switches annoying?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640080" y="4480560"/>
            <a:ext cx="7543010" cy="2139255"/>
            <a:chOff x="640080" y="4480560"/>
            <a:chExt cx="7543010" cy="2139255"/>
          </a:xfrm>
        </p:grpSpPr>
        <p:sp>
          <p:nvSpPr>
            <p:cNvPr id="34" name="Rectangle 33"/>
            <p:cNvSpPr/>
            <p:nvPr/>
          </p:nvSpPr>
          <p:spPr>
            <a:xfrm>
              <a:off x="2651760" y="448056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0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35" name="Straight Arrow Connector 34"/>
            <p:cNvCxnSpPr>
              <a:stCxn id="34" idx="3"/>
              <a:endCxn id="39" idx="1"/>
            </p:cNvCxnSpPr>
            <p:nvPr/>
          </p:nvCxnSpPr>
          <p:spPr>
            <a:xfrm>
              <a:off x="3749040" y="4663440"/>
              <a:ext cx="1920240" cy="36576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34" idx="1"/>
            </p:cNvCxnSpPr>
            <p:nvPr/>
          </p:nvCxnSpPr>
          <p:spPr>
            <a:xfrm flipH="1">
              <a:off x="1065229" y="4663440"/>
              <a:ext cx="1586531" cy="1256593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7772400" y="5852160"/>
              <a:ext cx="41069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∞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40080" y="6035040"/>
              <a:ext cx="5806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  <a:r>
                <a:rPr lang="en-US" sz="3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∞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669280" y="484632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101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45" name="Straight Arrow Connector 44"/>
            <p:cNvCxnSpPr>
              <a:stCxn id="39" idx="3"/>
            </p:cNvCxnSpPr>
            <p:nvPr/>
          </p:nvCxnSpPr>
          <p:spPr>
            <a:xfrm>
              <a:off x="6766560" y="5029200"/>
              <a:ext cx="1005840" cy="890833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39" idx="2"/>
            </p:cNvCxnSpPr>
            <p:nvPr/>
          </p:nvCxnSpPr>
          <p:spPr>
            <a:xfrm flipH="1">
              <a:off x="4100660" y="5212080"/>
              <a:ext cx="2117260" cy="54864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7" name="Group 46"/>
            <p:cNvGrpSpPr/>
            <p:nvPr/>
          </p:nvGrpSpPr>
          <p:grpSpPr>
            <a:xfrm>
              <a:off x="1463040" y="5760720"/>
              <a:ext cx="5852160" cy="548640"/>
              <a:chOff x="3657600" y="1737360"/>
              <a:chExt cx="5852160" cy="548640"/>
            </a:xfrm>
          </p:grpSpPr>
          <p:grpSp>
            <p:nvGrpSpPr>
              <p:cNvPr id="63" name="Group 62"/>
              <p:cNvGrpSpPr/>
              <p:nvPr/>
            </p:nvGrpSpPr>
            <p:grpSpPr>
              <a:xfrm>
                <a:off x="3657600" y="1828800"/>
                <a:ext cx="5852160" cy="365760"/>
                <a:chOff x="3657600" y="1828800"/>
                <a:chExt cx="5852160" cy="365760"/>
              </a:xfrm>
            </p:grpSpPr>
            <p:sp>
              <p:nvSpPr>
                <p:cNvPr id="65" name="Rectangle 64"/>
                <p:cNvSpPr/>
                <p:nvPr/>
              </p:nvSpPr>
              <p:spPr>
                <a:xfrm>
                  <a:off x="365760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0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402336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1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438912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2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475488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3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512064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4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548640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5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1" name="Rectangle 70"/>
                <p:cNvSpPr/>
                <p:nvPr/>
              </p:nvSpPr>
              <p:spPr>
                <a:xfrm>
                  <a:off x="585216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6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2" name="Rectangle 71"/>
                <p:cNvSpPr/>
                <p:nvPr/>
              </p:nvSpPr>
              <p:spPr>
                <a:xfrm>
                  <a:off x="621792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7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3" name="Rectangle 72"/>
                <p:cNvSpPr/>
                <p:nvPr/>
              </p:nvSpPr>
              <p:spPr>
                <a:xfrm>
                  <a:off x="658368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8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694944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9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5" name="Rectangle 74"/>
                <p:cNvSpPr/>
                <p:nvPr/>
              </p:nvSpPr>
              <p:spPr>
                <a:xfrm>
                  <a:off x="731520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10</a:t>
                  </a:r>
                  <a:endParaRPr lang="en-US" sz="1200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6" name="Rectangle 75"/>
                <p:cNvSpPr/>
                <p:nvPr/>
              </p:nvSpPr>
              <p:spPr>
                <a:xfrm>
                  <a:off x="768096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11</a:t>
                  </a:r>
                  <a:endParaRPr lang="en-US" sz="1200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804672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841248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98</a:t>
                  </a:r>
                  <a:endParaRPr lang="en-US" sz="1200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877824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99</a:t>
                  </a:r>
                  <a:endParaRPr lang="en-US" sz="1200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914400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100</a:t>
                  </a:r>
                  <a:endParaRPr lang="en-US" sz="800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</p:grpSp>
          <p:sp>
            <p:nvSpPr>
              <p:cNvPr id="64" name="Flowchart: Collate 63"/>
              <p:cNvSpPr/>
              <p:nvPr/>
            </p:nvSpPr>
            <p:spPr>
              <a:xfrm>
                <a:off x="8065574" y="1737360"/>
                <a:ext cx="274320" cy="548640"/>
              </a:xfrm>
              <a:prstGeom prst="flowChartCollat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48" name="Straight Arrow Connector 47"/>
            <p:cNvCxnSpPr/>
            <p:nvPr/>
          </p:nvCxnSpPr>
          <p:spPr>
            <a:xfrm>
              <a:off x="164592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201168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237744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274320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310896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347472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>
              <a:off x="384048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420624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>
              <a:off x="457200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493776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530352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566928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>
              <a:off x="640080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>
            <a:xfrm>
              <a:off x="676656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713232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Box 80"/>
          <p:cNvSpPr txBox="1"/>
          <p:nvPr/>
        </p:nvSpPr>
        <p:spPr>
          <a:xfrm>
            <a:off x="914400" y="1554480"/>
            <a:ext cx="32635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Jump table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Entry per case, not per case run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Two tests plus indexed indirect jump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46720" y="2011680"/>
            <a:ext cx="146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Predict OK</a:t>
            </a:r>
          </a:p>
        </p:txBody>
      </p:sp>
      <p:sp>
        <p:nvSpPr>
          <p:cNvPr id="8" name="Left Brace 7"/>
          <p:cNvSpPr/>
          <p:nvPr/>
        </p:nvSpPr>
        <p:spPr>
          <a:xfrm rot="10800000">
            <a:off x="7772400" y="1986915"/>
            <a:ext cx="274320" cy="457200"/>
          </a:xfrm>
          <a:prstGeom prst="leftBrace">
            <a:avLst/>
          </a:prstGeom>
          <a:ln w="25400">
            <a:solidFill>
              <a:srgbClr val="00FF5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83" name="Left Brace 82"/>
          <p:cNvSpPr/>
          <p:nvPr/>
        </p:nvSpPr>
        <p:spPr>
          <a:xfrm rot="10800000">
            <a:off x="7772400" y="2834640"/>
            <a:ext cx="274320" cy="274320"/>
          </a:xfrm>
          <a:prstGeom prst="leftBrace">
            <a:avLst/>
          </a:prstGeom>
          <a:ln w="25400">
            <a:solidFill>
              <a:srgbClr val="FF33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8046720" y="2743200"/>
            <a:ext cx="146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Mispredict</a:t>
            </a:r>
          </a:p>
        </p:txBody>
      </p:sp>
    </p:spTree>
    <p:extLst>
      <p:ext uri="{BB962C8B-B14F-4D97-AF65-F5344CB8AC3E}">
        <p14:creationId xmlns:p14="http://schemas.microsoft.com/office/powerpoint/2010/main" val="20172107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83" grpId="0" animBg="1"/>
      <p:bldP spid="8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5631926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Why are switches annoying?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640080" y="4480560"/>
            <a:ext cx="7543010" cy="2139255"/>
            <a:chOff x="640080" y="4480560"/>
            <a:chExt cx="7543010" cy="2139255"/>
          </a:xfrm>
        </p:grpSpPr>
        <p:sp>
          <p:nvSpPr>
            <p:cNvPr id="34" name="Rectangle 33"/>
            <p:cNvSpPr/>
            <p:nvPr/>
          </p:nvSpPr>
          <p:spPr>
            <a:xfrm>
              <a:off x="2651760" y="448056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0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35" name="Straight Arrow Connector 34"/>
            <p:cNvCxnSpPr>
              <a:stCxn id="34" idx="3"/>
              <a:endCxn id="39" idx="1"/>
            </p:cNvCxnSpPr>
            <p:nvPr/>
          </p:nvCxnSpPr>
          <p:spPr>
            <a:xfrm>
              <a:off x="3749040" y="4663440"/>
              <a:ext cx="1920240" cy="36576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34" idx="1"/>
            </p:cNvCxnSpPr>
            <p:nvPr/>
          </p:nvCxnSpPr>
          <p:spPr>
            <a:xfrm flipH="1">
              <a:off x="1065229" y="4663440"/>
              <a:ext cx="1586531" cy="1256593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7772400" y="5852160"/>
              <a:ext cx="41069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∞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40080" y="6035040"/>
              <a:ext cx="5806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  <a:r>
                <a:rPr lang="en-US" sz="3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∞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669280" y="484632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101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45" name="Straight Arrow Connector 44"/>
            <p:cNvCxnSpPr>
              <a:stCxn id="39" idx="3"/>
            </p:cNvCxnSpPr>
            <p:nvPr/>
          </p:nvCxnSpPr>
          <p:spPr>
            <a:xfrm>
              <a:off x="6766560" y="5029200"/>
              <a:ext cx="1005840" cy="890833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39" idx="2"/>
            </p:cNvCxnSpPr>
            <p:nvPr/>
          </p:nvCxnSpPr>
          <p:spPr>
            <a:xfrm flipH="1">
              <a:off x="4100660" y="5212080"/>
              <a:ext cx="2117260" cy="54864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7" name="Group 46"/>
            <p:cNvGrpSpPr/>
            <p:nvPr/>
          </p:nvGrpSpPr>
          <p:grpSpPr>
            <a:xfrm>
              <a:off x="1463040" y="5760720"/>
              <a:ext cx="5852160" cy="548640"/>
              <a:chOff x="3657600" y="1737360"/>
              <a:chExt cx="5852160" cy="548640"/>
            </a:xfrm>
          </p:grpSpPr>
          <p:grpSp>
            <p:nvGrpSpPr>
              <p:cNvPr id="63" name="Group 62"/>
              <p:cNvGrpSpPr/>
              <p:nvPr/>
            </p:nvGrpSpPr>
            <p:grpSpPr>
              <a:xfrm>
                <a:off x="3657600" y="1828800"/>
                <a:ext cx="5852160" cy="365760"/>
                <a:chOff x="3657600" y="1828800"/>
                <a:chExt cx="5852160" cy="365760"/>
              </a:xfrm>
            </p:grpSpPr>
            <p:sp>
              <p:nvSpPr>
                <p:cNvPr id="65" name="Rectangle 64"/>
                <p:cNvSpPr/>
                <p:nvPr/>
              </p:nvSpPr>
              <p:spPr>
                <a:xfrm>
                  <a:off x="365760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0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402336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1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438912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2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475488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3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512064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4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548640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5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1" name="Rectangle 70"/>
                <p:cNvSpPr/>
                <p:nvPr/>
              </p:nvSpPr>
              <p:spPr>
                <a:xfrm>
                  <a:off x="585216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6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2" name="Rectangle 71"/>
                <p:cNvSpPr/>
                <p:nvPr/>
              </p:nvSpPr>
              <p:spPr>
                <a:xfrm>
                  <a:off x="621792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7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3" name="Rectangle 72"/>
                <p:cNvSpPr/>
                <p:nvPr/>
              </p:nvSpPr>
              <p:spPr>
                <a:xfrm>
                  <a:off x="658368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8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694944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9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5" name="Rectangle 74"/>
                <p:cNvSpPr/>
                <p:nvPr/>
              </p:nvSpPr>
              <p:spPr>
                <a:xfrm>
                  <a:off x="731520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10</a:t>
                  </a:r>
                  <a:endParaRPr lang="en-US" sz="1200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6" name="Rectangle 75"/>
                <p:cNvSpPr/>
                <p:nvPr/>
              </p:nvSpPr>
              <p:spPr>
                <a:xfrm>
                  <a:off x="768096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11</a:t>
                  </a:r>
                  <a:endParaRPr lang="en-US" sz="1200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804672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841248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98</a:t>
                  </a:r>
                  <a:endParaRPr lang="en-US" sz="1200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877824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99</a:t>
                  </a:r>
                  <a:endParaRPr lang="en-US" sz="1200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914400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100</a:t>
                  </a:r>
                  <a:endParaRPr lang="en-US" sz="800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</p:grpSp>
          <p:sp>
            <p:nvSpPr>
              <p:cNvPr id="64" name="Flowchart: Collate 63"/>
              <p:cNvSpPr/>
              <p:nvPr/>
            </p:nvSpPr>
            <p:spPr>
              <a:xfrm>
                <a:off x="8065574" y="1737360"/>
                <a:ext cx="274320" cy="548640"/>
              </a:xfrm>
              <a:prstGeom prst="flowChartCollat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48" name="Straight Arrow Connector 47"/>
            <p:cNvCxnSpPr/>
            <p:nvPr/>
          </p:nvCxnSpPr>
          <p:spPr>
            <a:xfrm>
              <a:off x="164592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201168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237744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274320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310896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347472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>
              <a:off x="384048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420624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>
              <a:off x="457200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493776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530352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566928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>
              <a:off x="640080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>
            <a:xfrm>
              <a:off x="676656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713232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Box 80"/>
          <p:cNvSpPr txBox="1"/>
          <p:nvPr/>
        </p:nvSpPr>
        <p:spPr>
          <a:xfrm>
            <a:off x="914400" y="1554480"/>
            <a:ext cx="32635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Jump table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Entry per case, not per case run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Two tests plus indexed indirect jump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26480" y="1828800"/>
            <a:ext cx="187743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test low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test high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oad address</a:t>
            </a:r>
          </a:p>
          <a:p>
            <a:r>
              <a:rPr lang="en-US" sz="2000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TLB miss</a:t>
            </a:r>
          </a:p>
          <a:p>
            <a:r>
              <a:rPr lang="en-US" sz="2000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D$1 miss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000" dirty="0" smtClean="0">
              <a:solidFill>
                <a:srgbClr val="FF33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mispredict</a:t>
            </a:r>
          </a:p>
        </p:txBody>
      </p:sp>
      <p:sp>
        <p:nvSpPr>
          <p:cNvPr id="3" name="Rectangle 2"/>
          <p:cNvSpPr/>
          <p:nvPr/>
        </p:nvSpPr>
        <p:spPr>
          <a:xfrm>
            <a:off x="6126480" y="2746030"/>
            <a:ext cx="7489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jump</a:t>
            </a:r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9072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46196E-6 1.41898E-6 L 0.00032 0.080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4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5631926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Why are switches annoying?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640080" y="4480560"/>
            <a:ext cx="7543010" cy="2139255"/>
            <a:chOff x="640080" y="4480560"/>
            <a:chExt cx="7543010" cy="2139255"/>
          </a:xfrm>
        </p:grpSpPr>
        <p:sp>
          <p:nvSpPr>
            <p:cNvPr id="34" name="Rectangle 33"/>
            <p:cNvSpPr/>
            <p:nvPr/>
          </p:nvSpPr>
          <p:spPr>
            <a:xfrm>
              <a:off x="2651760" y="448056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0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35" name="Straight Arrow Connector 34"/>
            <p:cNvCxnSpPr>
              <a:stCxn id="34" idx="3"/>
              <a:endCxn id="39" idx="1"/>
            </p:cNvCxnSpPr>
            <p:nvPr/>
          </p:nvCxnSpPr>
          <p:spPr>
            <a:xfrm>
              <a:off x="3749040" y="4663440"/>
              <a:ext cx="1920240" cy="36576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34" idx="1"/>
            </p:cNvCxnSpPr>
            <p:nvPr/>
          </p:nvCxnSpPr>
          <p:spPr>
            <a:xfrm flipH="1">
              <a:off x="1065229" y="4663440"/>
              <a:ext cx="1586531" cy="1256593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7772400" y="5852160"/>
              <a:ext cx="41069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∞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40080" y="6035040"/>
              <a:ext cx="5806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  <a:r>
                <a:rPr lang="en-US" sz="3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∞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669280" y="484632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101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45" name="Straight Arrow Connector 44"/>
            <p:cNvCxnSpPr>
              <a:stCxn id="39" idx="3"/>
            </p:cNvCxnSpPr>
            <p:nvPr/>
          </p:nvCxnSpPr>
          <p:spPr>
            <a:xfrm>
              <a:off x="6766560" y="5029200"/>
              <a:ext cx="1005840" cy="890833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39" idx="2"/>
            </p:cNvCxnSpPr>
            <p:nvPr/>
          </p:nvCxnSpPr>
          <p:spPr>
            <a:xfrm flipH="1">
              <a:off x="4100660" y="5212080"/>
              <a:ext cx="2117260" cy="54864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7" name="Group 46"/>
            <p:cNvGrpSpPr/>
            <p:nvPr/>
          </p:nvGrpSpPr>
          <p:grpSpPr>
            <a:xfrm>
              <a:off x="1463040" y="5760720"/>
              <a:ext cx="5852160" cy="548640"/>
              <a:chOff x="3657600" y="1737360"/>
              <a:chExt cx="5852160" cy="548640"/>
            </a:xfrm>
          </p:grpSpPr>
          <p:grpSp>
            <p:nvGrpSpPr>
              <p:cNvPr id="63" name="Group 62"/>
              <p:cNvGrpSpPr/>
              <p:nvPr/>
            </p:nvGrpSpPr>
            <p:grpSpPr>
              <a:xfrm>
                <a:off x="3657600" y="1828800"/>
                <a:ext cx="5852160" cy="365760"/>
                <a:chOff x="3657600" y="1828800"/>
                <a:chExt cx="5852160" cy="365760"/>
              </a:xfrm>
            </p:grpSpPr>
            <p:sp>
              <p:nvSpPr>
                <p:cNvPr id="65" name="Rectangle 64"/>
                <p:cNvSpPr/>
                <p:nvPr/>
              </p:nvSpPr>
              <p:spPr>
                <a:xfrm>
                  <a:off x="365760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0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402336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1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438912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2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475488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3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512064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4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548640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5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1" name="Rectangle 70"/>
                <p:cNvSpPr/>
                <p:nvPr/>
              </p:nvSpPr>
              <p:spPr>
                <a:xfrm>
                  <a:off x="585216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6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2" name="Rectangle 71"/>
                <p:cNvSpPr/>
                <p:nvPr/>
              </p:nvSpPr>
              <p:spPr>
                <a:xfrm>
                  <a:off x="621792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7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3" name="Rectangle 72"/>
                <p:cNvSpPr/>
                <p:nvPr/>
              </p:nvSpPr>
              <p:spPr>
                <a:xfrm>
                  <a:off x="658368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8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694944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9</a:t>
                  </a:r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5" name="Rectangle 74"/>
                <p:cNvSpPr/>
                <p:nvPr/>
              </p:nvSpPr>
              <p:spPr>
                <a:xfrm>
                  <a:off x="731520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10</a:t>
                  </a:r>
                  <a:endParaRPr lang="en-US" sz="1200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6" name="Rectangle 75"/>
                <p:cNvSpPr/>
                <p:nvPr/>
              </p:nvSpPr>
              <p:spPr>
                <a:xfrm>
                  <a:off x="768096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11</a:t>
                  </a:r>
                  <a:endParaRPr lang="en-US" sz="1200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804672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841248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98</a:t>
                  </a:r>
                  <a:endParaRPr lang="en-US" sz="1200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877824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99</a:t>
                  </a:r>
                  <a:endParaRPr lang="en-US" sz="1200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9144000" y="1828800"/>
                  <a:ext cx="365760" cy="365760"/>
                </a:xfrm>
                <a:prstGeom prst="rect">
                  <a:avLst/>
                </a:prstGeom>
                <a:solidFill>
                  <a:srgbClr val="070E97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100</a:t>
                  </a:r>
                  <a:endParaRPr lang="en-US" sz="800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</p:grpSp>
          <p:sp>
            <p:nvSpPr>
              <p:cNvPr id="64" name="Flowchart: Collate 63"/>
              <p:cNvSpPr/>
              <p:nvPr/>
            </p:nvSpPr>
            <p:spPr>
              <a:xfrm>
                <a:off x="8065574" y="1737360"/>
                <a:ext cx="274320" cy="548640"/>
              </a:xfrm>
              <a:prstGeom prst="flowChartCollat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48" name="Straight Arrow Connector 47"/>
            <p:cNvCxnSpPr/>
            <p:nvPr/>
          </p:nvCxnSpPr>
          <p:spPr>
            <a:xfrm>
              <a:off x="164592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201168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237744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274320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310896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347472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>
              <a:off x="384048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420624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>
              <a:off x="457200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493776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530352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566928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>
              <a:off x="640080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>
            <a:xfrm>
              <a:off x="676656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7132320" y="621792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Box 80"/>
          <p:cNvSpPr txBox="1"/>
          <p:nvPr/>
        </p:nvSpPr>
        <p:spPr>
          <a:xfrm>
            <a:off x="914400" y="1554480"/>
            <a:ext cx="4754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Jump table</a:t>
            </a:r>
            <a:endParaRPr lang="en-US" sz="2400" i="1" dirty="0" smtClean="0">
              <a:solidFill>
                <a:srgbClr val="00FF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26480" y="1828800"/>
            <a:ext cx="187743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test low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test high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oad address</a:t>
            </a:r>
          </a:p>
          <a:p>
            <a:r>
              <a:rPr lang="en-US" sz="2000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TLB miss</a:t>
            </a:r>
          </a:p>
          <a:p>
            <a:r>
              <a:rPr lang="en-US" sz="2000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D$1 miss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ump</a:t>
            </a:r>
          </a:p>
          <a:p>
            <a:r>
              <a:rPr lang="en-US" sz="2000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mispredict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217920" y="3200400"/>
            <a:ext cx="1188720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217920" y="2926080"/>
            <a:ext cx="1188720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914400" y="1554480"/>
            <a:ext cx="5038725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>
                <a:solidFill>
                  <a:srgbClr val="00FF50"/>
                </a:solidFill>
                <a:latin typeface="Arial" pitchFamily="34" charset="0"/>
              </a:rPr>
              <a:t>                   - </a:t>
            </a:r>
            <a:r>
              <a:rPr lang="en-US" sz="2400" i="1" dirty="0">
                <a:solidFill>
                  <a:srgbClr val="00FF50"/>
                </a:solidFill>
                <a:latin typeface="Arial" pitchFamily="34" charset="0"/>
              </a:rPr>
              <a:t>why not put it in the code </a:t>
            </a:r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</a:rPr>
              <a:t>space, after </a:t>
            </a:r>
            <a:r>
              <a:rPr lang="en-US" sz="2400" i="1" dirty="0">
                <a:solidFill>
                  <a:srgbClr val="00FF50"/>
                </a:solidFill>
                <a:latin typeface="Arial" pitchFamily="34" charset="0"/>
              </a:rPr>
              <a:t>the jump?</a:t>
            </a:r>
          </a:p>
          <a:p>
            <a:r>
              <a:rPr lang="en-US" sz="2400" i="1" dirty="0">
                <a:solidFill>
                  <a:srgbClr val="00FF50"/>
                </a:solidFill>
                <a:latin typeface="Arial" pitchFamily="34" charset="0"/>
              </a:rPr>
              <a:t>Table is read-only, like code</a:t>
            </a:r>
          </a:p>
          <a:p>
            <a:r>
              <a:rPr lang="en-US" sz="2400" i="1" dirty="0">
                <a:solidFill>
                  <a:srgbClr val="00FF50"/>
                </a:solidFill>
                <a:latin typeface="Arial" pitchFamily="34" charset="0"/>
              </a:rPr>
              <a:t>No TLB miss</a:t>
            </a:r>
          </a:p>
          <a:p>
            <a:r>
              <a:rPr lang="en-US" sz="2400" i="1" dirty="0">
                <a:solidFill>
                  <a:srgbClr val="00FF50"/>
                </a:solidFill>
                <a:latin typeface="Arial" pitchFamily="34" charset="0"/>
              </a:rPr>
              <a:t>No i$1 miss</a:t>
            </a:r>
          </a:p>
          <a:p>
            <a:r>
              <a:rPr lang="en-US" sz="2400" i="1" dirty="0">
                <a:solidFill>
                  <a:srgbClr val="00FF50"/>
                </a:solidFill>
                <a:latin typeface="Arial" pitchFamily="34" charset="0"/>
              </a:rPr>
              <a:t>Special range-check instruction?</a:t>
            </a:r>
          </a:p>
        </p:txBody>
      </p:sp>
    </p:spTree>
    <p:extLst>
      <p:ext uri="{BB962C8B-B14F-4D97-AF65-F5344CB8AC3E}">
        <p14:creationId xmlns:p14="http://schemas.microsoft.com/office/powerpoint/2010/main" val="8465452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4758419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Welcome to architecture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914400" y="1554480"/>
            <a:ext cx="4754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Jump table </a:t>
            </a:r>
            <a:r>
              <a:rPr lang="en-US" sz="24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why not put it in the code after the jump?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560320"/>
            <a:ext cx="76922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Table-in-code works for machines with no cache and data paths &lt;= address size. </a:t>
            </a: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Today’s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machines have caches that fill line-at-a-time, and instruction fetch 16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(+ or ++)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bytes at a time.</a:t>
            </a:r>
          </a:p>
          <a:p>
            <a:endParaRPr lang="en-US" sz="2400" i="1" dirty="0" smtClean="0">
              <a:solidFill>
                <a:srgbClr val="00FF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</a:rPr>
              <a:t>Where do you put the shifters that select one address out of the middle of a code line? In a critical path for clock?</a:t>
            </a:r>
          </a:p>
          <a:p>
            <a:endParaRPr lang="en-US" sz="2400" i="1" dirty="0">
              <a:solidFill>
                <a:srgbClr val="00FF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You don’t. Your microcode loads the line to the data side, where the shifters already exist. Live with it.</a:t>
            </a:r>
          </a:p>
        </p:txBody>
      </p:sp>
      <p:sp>
        <p:nvSpPr>
          <p:cNvPr id="7" name="Rectangle 6"/>
          <p:cNvSpPr/>
          <p:nvPr/>
        </p:nvSpPr>
        <p:spPr>
          <a:xfrm>
            <a:off x="6492240" y="2979420"/>
            <a:ext cx="14943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rgbClr val="00FF50"/>
                </a:solidFill>
                <a:latin typeface="Arial" pitchFamily="34" charset="0"/>
              </a:rPr>
              <a:t>Say - 1980.</a:t>
            </a:r>
          </a:p>
        </p:txBody>
      </p:sp>
    </p:spTree>
    <p:extLst>
      <p:ext uri="{BB962C8B-B14F-4D97-AF65-F5344CB8AC3E}">
        <p14:creationId xmlns:p14="http://schemas.microsoft.com/office/powerpoint/2010/main" val="1470502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3511154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Branch prediction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657600" y="1463040"/>
            <a:ext cx="56545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a first approximation, a switch will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-predict</a:t>
            </a:r>
          </a:p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</a:rPr>
              <a:t>EVERY TIME!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1280160" y="1828800"/>
            <a:ext cx="2209406" cy="5120640"/>
            <a:chOff x="2281051" y="1828800"/>
            <a:chExt cx="2209406" cy="5120640"/>
          </a:xfrm>
        </p:grpSpPr>
        <p:grpSp>
          <p:nvGrpSpPr>
            <p:cNvPr id="33" name="Group 32"/>
            <p:cNvGrpSpPr/>
            <p:nvPr/>
          </p:nvGrpSpPr>
          <p:grpSpPr>
            <a:xfrm>
              <a:off x="2286000" y="1828800"/>
              <a:ext cx="2194559" cy="731520"/>
              <a:chOff x="2601798" y="1894788"/>
              <a:chExt cx="2194559" cy="731520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0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63" name="Straight Arrow Connector 62"/>
              <p:cNvCxnSpPr>
                <a:stCxn id="62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>
                <a:stCxn id="62" idx="2"/>
                <a:endCxn id="59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/>
            <p:cNvGrpSpPr/>
            <p:nvPr/>
          </p:nvGrpSpPr>
          <p:grpSpPr>
            <a:xfrm>
              <a:off x="2286000" y="2560320"/>
              <a:ext cx="2194559" cy="731520"/>
              <a:chOff x="2601798" y="1894788"/>
              <a:chExt cx="2194559" cy="731520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2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60" name="Straight Arrow Connector 59"/>
              <p:cNvCxnSpPr>
                <a:stCxn id="59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/>
              <p:cNvCxnSpPr>
                <a:stCxn id="59" idx="2"/>
                <a:endCxn id="56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/>
            <p:cNvGrpSpPr/>
            <p:nvPr/>
          </p:nvGrpSpPr>
          <p:grpSpPr>
            <a:xfrm>
              <a:off x="2286000" y="3291840"/>
              <a:ext cx="2194559" cy="731520"/>
              <a:chOff x="2601798" y="1894788"/>
              <a:chExt cx="2194559" cy="73152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3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7" name="Straight Arrow Connector 56"/>
              <p:cNvCxnSpPr>
                <a:stCxn id="56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>
                <a:stCxn id="56" idx="2"/>
                <a:endCxn id="53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2286000" y="4023360"/>
              <a:ext cx="2194559" cy="731520"/>
              <a:chOff x="2601798" y="1894788"/>
              <a:chExt cx="2194559" cy="73152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5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4" name="Straight Arrow Connector 53"/>
              <p:cNvCxnSpPr>
                <a:stCxn id="53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>
                <a:stCxn id="53" idx="2"/>
                <a:endCxn id="50" idx="0"/>
              </p:cNvCxnSpPr>
              <p:nvPr/>
            </p:nvCxnSpPr>
            <p:spPr>
              <a:xfrm flipH="1">
                <a:off x="3145489" y="2260548"/>
                <a:ext cx="4949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36"/>
            <p:cNvGrpSpPr/>
            <p:nvPr/>
          </p:nvGrpSpPr>
          <p:grpSpPr>
            <a:xfrm>
              <a:off x="2281051" y="4754880"/>
              <a:ext cx="2194559" cy="731520"/>
              <a:chOff x="2601798" y="1894788"/>
              <a:chExt cx="2194559" cy="731520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6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1" name="Straight Arrow Connector 50"/>
              <p:cNvCxnSpPr>
                <a:stCxn id="50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>
                <a:stCxn id="50" idx="2"/>
                <a:endCxn id="45" idx="0"/>
              </p:cNvCxnSpPr>
              <p:nvPr/>
            </p:nvCxnSpPr>
            <p:spPr>
              <a:xfrm>
                <a:off x="3150438" y="2260548"/>
                <a:ext cx="4949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oup 37"/>
            <p:cNvGrpSpPr/>
            <p:nvPr/>
          </p:nvGrpSpPr>
          <p:grpSpPr>
            <a:xfrm>
              <a:off x="2286000" y="5486400"/>
              <a:ext cx="2194559" cy="731520"/>
              <a:chOff x="2601798" y="1894788"/>
              <a:chExt cx="2194559" cy="73152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7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48" name="Straight Arrow Connector 47"/>
              <p:cNvCxnSpPr>
                <a:stCxn id="45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>
                <a:stCxn id="45" idx="2"/>
                <a:endCxn id="42" idx="0"/>
              </p:cNvCxnSpPr>
              <p:nvPr/>
            </p:nvCxnSpPr>
            <p:spPr>
              <a:xfrm>
                <a:off x="3150438" y="2260548"/>
                <a:ext cx="9898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>
              <a:off x="2295898" y="6217920"/>
              <a:ext cx="2194559" cy="731520"/>
              <a:chOff x="-1201918" y="3392707"/>
              <a:chExt cx="2194559" cy="731520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-1201918" y="3392707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100 </a:t>
                </a:r>
                <a:endParaRPr lang="en-US" sz="16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43" name="Straight Arrow Connector 42"/>
              <p:cNvCxnSpPr/>
              <p:nvPr/>
            </p:nvCxnSpPr>
            <p:spPr>
              <a:xfrm>
                <a:off x="-13198" y="3552727"/>
                <a:ext cx="100583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>
              <a:xfrm flipH="1">
                <a:off x="-607558" y="3758467"/>
                <a:ext cx="872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TextBox 6"/>
          <p:cNvSpPr txBox="1"/>
          <p:nvPr/>
        </p:nvSpPr>
        <p:spPr>
          <a:xfrm>
            <a:off x="3901754" y="4937760"/>
            <a:ext cx="14093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</a:rPr>
              <a:t>First taken</a:t>
            </a:r>
            <a:endParaRPr lang="en-US" sz="2000" dirty="0" smtClean="0">
              <a:solidFill>
                <a:srgbClr val="00FF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predicted</a:t>
            </a:r>
          </a:p>
        </p:txBody>
      </p:sp>
      <p:cxnSp>
        <p:nvCxnSpPr>
          <p:cNvPr id="9" name="Straight Arrow Connector 8"/>
          <p:cNvCxnSpPr>
            <a:stCxn id="7" idx="1"/>
          </p:cNvCxnSpPr>
          <p:nvPr/>
        </p:nvCxnSpPr>
        <p:spPr>
          <a:xfrm flipH="1">
            <a:off x="2468880" y="5291703"/>
            <a:ext cx="1432874" cy="194697"/>
          </a:xfrm>
          <a:prstGeom prst="straightConnector1">
            <a:avLst/>
          </a:prstGeom>
          <a:ln w="1905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931920" y="3474720"/>
            <a:ext cx="869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actual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2468880" y="3657600"/>
            <a:ext cx="1432874" cy="348585"/>
          </a:xfrm>
          <a:prstGeom prst="straightConnector1">
            <a:avLst/>
          </a:prstGeom>
          <a:ln w="1905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5524107" y="2468880"/>
            <a:ext cx="40233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Mispredict when execute == 5</a:t>
            </a:r>
          </a:p>
          <a:p>
            <a:r>
              <a:rPr lang="en-US" sz="2000" i="1" dirty="0" smtClean="0">
                <a:solidFill>
                  <a:srgbClr val="00FF50"/>
                </a:solidFill>
                <a:latin typeface="Arial" pitchFamily="34" charset="0"/>
              </a:rPr>
              <a:t>Toss pipeline, in-flights, re-orders; restore state; resume decode</a:t>
            </a:r>
          </a:p>
          <a:p>
            <a:endParaRPr lang="en-US" sz="2000" dirty="0" smtClean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000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~15-20 cycles typical</a:t>
            </a:r>
          </a:p>
          <a:p>
            <a:endParaRPr lang="en-US" sz="20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cost of the search chain disappears into the cost of the miss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49040" y="5760720"/>
            <a:ext cx="599555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is early-miss: the miss precedes the prediction</a:t>
            </a:r>
          </a:p>
          <a:p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good news: only one miss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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914400" y="1828800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F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14400" y="2560320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F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14400" y="3291840"/>
            <a:ext cx="341760" cy="1863150"/>
            <a:chOff x="914400" y="3291840"/>
            <a:chExt cx="341760" cy="1863150"/>
          </a:xfrm>
        </p:grpSpPr>
        <p:sp>
          <p:nvSpPr>
            <p:cNvPr id="71" name="TextBox 70"/>
            <p:cNvSpPr txBox="1"/>
            <p:nvPr/>
          </p:nvSpPr>
          <p:spPr>
            <a:xfrm>
              <a:off x="914400" y="475488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00FF50"/>
                  </a:solidFill>
                  <a:latin typeface="Arial" pitchFamily="34" charset="0"/>
                  <a:cs typeface="Arial" pitchFamily="34" charset="0"/>
                </a:rPr>
                <a:t>F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914400" y="329184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00FF50"/>
                  </a:solidFill>
                  <a:latin typeface="Arial" pitchFamily="34" charset="0"/>
                  <a:cs typeface="Arial" pitchFamily="34" charset="0"/>
                </a:rPr>
                <a:t>F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914400" y="402336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00FF50"/>
                  </a:solidFill>
                  <a:latin typeface="Arial" pitchFamily="34" charset="0"/>
                  <a:cs typeface="Arial" pitchFamily="34" charset="0"/>
                </a:rPr>
                <a:t>F</a:t>
              </a: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914400" y="6217920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914400" y="5486400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749040" y="3749040"/>
            <a:ext cx="1311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3300"/>
                </a:solidFill>
                <a:latin typeface="Arial" pitchFamily="34" charset="0"/>
              </a:rPr>
              <a:t>(will miss)</a:t>
            </a:r>
          </a:p>
        </p:txBody>
      </p:sp>
    </p:spTree>
    <p:extLst>
      <p:ext uri="{BB962C8B-B14F-4D97-AF65-F5344CB8AC3E}">
        <p14:creationId xmlns:p14="http://schemas.microsoft.com/office/powerpoint/2010/main" val="13510729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1000" fill="hold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1000" fill="hold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1000" fill="hold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1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1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1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9" dur="1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7" grpId="0"/>
      <p:bldP spid="4" grpId="0"/>
      <p:bldP spid="70" grpId="0"/>
      <p:bldP spid="72" grpId="0"/>
      <p:bldP spid="75" grpId="0"/>
      <p:bldP spid="76" grpId="0"/>
      <p:bldP spid="7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5631926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Why are switches annoying?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657600" y="1463040"/>
            <a:ext cx="56545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a first approximation, a switch will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-predict</a:t>
            </a:r>
          </a:p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</a:rPr>
              <a:t>EVERY TIME!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1280160" y="1828800"/>
            <a:ext cx="2209406" cy="5120640"/>
            <a:chOff x="2281051" y="1828800"/>
            <a:chExt cx="2209406" cy="5120640"/>
          </a:xfrm>
        </p:grpSpPr>
        <p:grpSp>
          <p:nvGrpSpPr>
            <p:cNvPr id="33" name="Group 32"/>
            <p:cNvGrpSpPr/>
            <p:nvPr/>
          </p:nvGrpSpPr>
          <p:grpSpPr>
            <a:xfrm>
              <a:off x="2286000" y="1828800"/>
              <a:ext cx="2194559" cy="731520"/>
              <a:chOff x="2601798" y="1894788"/>
              <a:chExt cx="2194559" cy="731520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0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63" name="Straight Arrow Connector 62"/>
              <p:cNvCxnSpPr>
                <a:stCxn id="62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>
                <a:stCxn id="62" idx="2"/>
                <a:endCxn id="59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/>
            <p:cNvGrpSpPr/>
            <p:nvPr/>
          </p:nvGrpSpPr>
          <p:grpSpPr>
            <a:xfrm>
              <a:off x="2286000" y="2560320"/>
              <a:ext cx="2194559" cy="731520"/>
              <a:chOff x="2601798" y="1894788"/>
              <a:chExt cx="2194559" cy="731520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2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60" name="Straight Arrow Connector 59"/>
              <p:cNvCxnSpPr>
                <a:stCxn id="59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/>
              <p:cNvCxnSpPr>
                <a:stCxn id="59" idx="2"/>
                <a:endCxn id="56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/>
            <p:cNvGrpSpPr/>
            <p:nvPr/>
          </p:nvGrpSpPr>
          <p:grpSpPr>
            <a:xfrm>
              <a:off x="2286000" y="3291840"/>
              <a:ext cx="2194559" cy="731520"/>
              <a:chOff x="2601798" y="1894788"/>
              <a:chExt cx="2194559" cy="73152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3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7" name="Straight Arrow Connector 56"/>
              <p:cNvCxnSpPr>
                <a:stCxn id="56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>
                <a:stCxn id="56" idx="2"/>
                <a:endCxn id="53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2286000" y="4023360"/>
              <a:ext cx="2194559" cy="731520"/>
              <a:chOff x="2601798" y="1894788"/>
              <a:chExt cx="2194559" cy="73152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5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4" name="Straight Arrow Connector 53"/>
              <p:cNvCxnSpPr>
                <a:stCxn id="53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>
                <a:stCxn id="53" idx="2"/>
                <a:endCxn id="50" idx="0"/>
              </p:cNvCxnSpPr>
              <p:nvPr/>
            </p:nvCxnSpPr>
            <p:spPr>
              <a:xfrm flipH="1">
                <a:off x="3145489" y="2260548"/>
                <a:ext cx="4949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36"/>
            <p:cNvGrpSpPr/>
            <p:nvPr/>
          </p:nvGrpSpPr>
          <p:grpSpPr>
            <a:xfrm>
              <a:off x="2281051" y="4754880"/>
              <a:ext cx="2194559" cy="731520"/>
              <a:chOff x="2601798" y="1894788"/>
              <a:chExt cx="2194559" cy="731520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6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1" name="Straight Arrow Connector 50"/>
              <p:cNvCxnSpPr>
                <a:stCxn id="50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>
                <a:stCxn id="50" idx="2"/>
                <a:endCxn id="45" idx="0"/>
              </p:cNvCxnSpPr>
              <p:nvPr/>
            </p:nvCxnSpPr>
            <p:spPr>
              <a:xfrm>
                <a:off x="3150438" y="2260548"/>
                <a:ext cx="4949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oup 37"/>
            <p:cNvGrpSpPr/>
            <p:nvPr/>
          </p:nvGrpSpPr>
          <p:grpSpPr>
            <a:xfrm>
              <a:off x="2286000" y="5486400"/>
              <a:ext cx="2194559" cy="731520"/>
              <a:chOff x="2601798" y="1894788"/>
              <a:chExt cx="2194559" cy="73152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7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48" name="Straight Arrow Connector 47"/>
              <p:cNvCxnSpPr>
                <a:stCxn id="45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>
                <a:stCxn id="45" idx="2"/>
                <a:endCxn id="42" idx="0"/>
              </p:cNvCxnSpPr>
              <p:nvPr/>
            </p:nvCxnSpPr>
            <p:spPr>
              <a:xfrm>
                <a:off x="3150438" y="2260548"/>
                <a:ext cx="9898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>
              <a:off x="2295898" y="6217920"/>
              <a:ext cx="2194559" cy="731520"/>
              <a:chOff x="-1201918" y="3392707"/>
              <a:chExt cx="2194559" cy="731520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-1201918" y="3392707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100 </a:t>
                </a:r>
                <a:endParaRPr lang="en-US" sz="16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43" name="Straight Arrow Connector 42"/>
              <p:cNvCxnSpPr/>
              <p:nvPr/>
            </p:nvCxnSpPr>
            <p:spPr>
              <a:xfrm>
                <a:off x="-13198" y="3552727"/>
                <a:ext cx="100583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>
              <a:xfrm flipH="1">
                <a:off x="-607558" y="3758467"/>
                <a:ext cx="872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TextBox 6"/>
          <p:cNvSpPr txBox="1"/>
          <p:nvPr/>
        </p:nvSpPr>
        <p:spPr>
          <a:xfrm>
            <a:off x="3901754" y="3474720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predicted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483727" y="3657600"/>
            <a:ext cx="1418027" cy="365760"/>
          </a:xfrm>
          <a:prstGeom prst="straightConnector1">
            <a:avLst/>
          </a:prstGeom>
          <a:ln w="1905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931920" y="4937760"/>
            <a:ext cx="869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actual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2468880" y="5120640"/>
            <a:ext cx="1432874" cy="348585"/>
          </a:xfrm>
          <a:prstGeom prst="straightConnector1">
            <a:avLst/>
          </a:prstGeom>
          <a:ln w="1905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5524107" y="2468880"/>
            <a:ext cx="40233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Mispredict when execute == 5</a:t>
            </a:r>
          </a:p>
          <a:p>
            <a:endParaRPr lang="en-US" sz="2000" dirty="0" smtClean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</a:rPr>
              <a:t>Execute == 6, miss again</a:t>
            </a:r>
          </a:p>
          <a:p>
            <a:endParaRPr lang="en-US" sz="20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000" dirty="0" smtClean="0">
                <a:solidFill>
                  <a:srgbClr val="FF3300"/>
                </a:solidFill>
                <a:latin typeface="Arial" pitchFamily="34" charset="0"/>
              </a:rPr>
              <a:t>~30-40 cycles</a:t>
            </a:r>
          </a:p>
          <a:p>
            <a:endParaRPr lang="en-US" sz="20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000" i="1" dirty="0">
                <a:solidFill>
                  <a:srgbClr val="00FF50"/>
                </a:solidFill>
                <a:latin typeface="Arial" pitchFamily="34" charset="0"/>
              </a:rPr>
              <a:t>May miss again on </a:t>
            </a:r>
            <a:r>
              <a:rPr lang="en-US" sz="2000" i="1" dirty="0" smtClean="0">
                <a:solidFill>
                  <a:srgbClr val="00FF50"/>
                </a:solidFill>
                <a:latin typeface="Arial" pitchFamily="34" charset="0"/>
              </a:rPr>
              <a:t>actual</a:t>
            </a:r>
            <a:endParaRPr lang="en-US" sz="2000" i="1" dirty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749040" y="5760720"/>
            <a:ext cx="58528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is late-miss: the prediction precedes the miss</a:t>
            </a:r>
          </a:p>
          <a:p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bad news: many misses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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931920" y="4023360"/>
            <a:ext cx="15921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FF50"/>
                </a:solidFill>
                <a:latin typeface="Arial" pitchFamily="34" charset="0"/>
              </a:rPr>
              <a:t>s</a:t>
            </a:r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</a:rPr>
              <a:t>econd guess</a:t>
            </a:r>
            <a:endParaRPr lang="en-US" sz="2000" dirty="0" smtClean="0">
              <a:solidFill>
                <a:srgbClr val="00FF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1" name="Straight Arrow Connector 70"/>
          <p:cNvCxnSpPr/>
          <p:nvPr/>
        </p:nvCxnSpPr>
        <p:spPr>
          <a:xfrm flipH="1">
            <a:off x="2468880" y="4389120"/>
            <a:ext cx="1432874" cy="348585"/>
          </a:xfrm>
          <a:prstGeom prst="straightConnector1">
            <a:avLst/>
          </a:prstGeom>
          <a:ln w="1905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914400" y="1828800"/>
            <a:ext cx="341760" cy="4789230"/>
            <a:chOff x="914400" y="1828800"/>
            <a:chExt cx="341760" cy="4789230"/>
          </a:xfrm>
        </p:grpSpPr>
        <p:sp>
          <p:nvSpPr>
            <p:cNvPr id="72" name="TextBox 71"/>
            <p:cNvSpPr txBox="1"/>
            <p:nvPr/>
          </p:nvSpPr>
          <p:spPr>
            <a:xfrm>
              <a:off x="914400" y="182880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00FF50"/>
                  </a:solidFill>
                  <a:latin typeface="Arial" pitchFamily="34" charset="0"/>
                  <a:cs typeface="Arial" pitchFamily="34" charset="0"/>
                </a:rPr>
                <a:t>F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914400" y="256032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00FF50"/>
                  </a:solidFill>
                  <a:latin typeface="Arial" pitchFamily="34" charset="0"/>
                  <a:cs typeface="Arial" pitchFamily="34" charset="0"/>
                </a:rPr>
                <a:t>F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914400" y="475488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3300"/>
                  </a:solidFill>
                  <a:latin typeface="Arial" pitchFamily="34" charset="0"/>
                  <a:cs typeface="Arial" pitchFamily="34" charset="0"/>
                </a:rPr>
                <a:t>T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914400" y="329184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00FF50"/>
                  </a:solidFill>
                  <a:latin typeface="Arial" pitchFamily="34" charset="0"/>
                  <a:cs typeface="Arial" pitchFamily="34" charset="0"/>
                </a:rPr>
                <a:t>F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914400" y="402336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3300"/>
                  </a:solidFill>
                  <a:latin typeface="Arial" pitchFamily="34" charset="0"/>
                  <a:cs typeface="Arial" pitchFamily="34" charset="0"/>
                </a:rPr>
                <a:t>T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914400" y="621792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00FF50"/>
                  </a:solidFill>
                  <a:latin typeface="Arial" pitchFamily="34" charset="0"/>
                  <a:cs typeface="Arial" pitchFamily="34" charset="0"/>
                </a:rPr>
                <a:t>F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914400" y="548640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3300"/>
                  </a:solidFill>
                  <a:latin typeface="Arial" pitchFamily="34" charset="0"/>
                  <a:cs typeface="Arial" pitchFamily="34" charset="0"/>
                </a:rPr>
                <a:t>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64996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3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1000" fill="hold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1000" fill="hold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1000" fill="hold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1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1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1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94560" y="228103"/>
            <a:ext cx="239360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Encoding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Belt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Metadata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Execution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Security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Pipelining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Compiling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Switches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…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212080" y="3638727"/>
            <a:ext cx="871276" cy="395443"/>
          </a:xfrm>
          <a:prstGeom prst="straightConnector1">
            <a:avLst/>
          </a:prstGeom>
          <a:ln w="762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217920" y="3313505"/>
            <a:ext cx="29460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are here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1680" y="5120640"/>
            <a:ext cx="54040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Slides and videos of other talks are at: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5669280"/>
            <a:ext cx="57743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MillComputing.com/docs</a:t>
            </a:r>
          </a:p>
        </p:txBody>
      </p:sp>
      <p:sp>
        <p:nvSpPr>
          <p:cNvPr id="3" name="Right Brace 2"/>
          <p:cNvSpPr/>
          <p:nvPr/>
        </p:nvSpPr>
        <p:spPr>
          <a:xfrm>
            <a:off x="4389120" y="3941328"/>
            <a:ext cx="457200" cy="36576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011712" y="116457"/>
            <a:ext cx="2149311" cy="1966868"/>
          </a:xfrm>
          <a:prstGeom prst="rect">
            <a:avLst/>
          </a:prstGeom>
          <a:solidFill>
            <a:srgbClr val="070E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1520" y="731520"/>
            <a:ext cx="6859006" cy="4302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+mn-lt"/>
                <a:ea typeface="Tahoma" pitchFamily="2"/>
                <a:cs typeface="Tahoma" pitchFamily="2"/>
              </a:rPr>
              <a:t>Talks in this series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+mn-lt"/>
              <a:ea typeface="Tahoma" pitchFamily="2"/>
              <a:cs typeface="Tahoma" pitchFamily="2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98120" y="1549454"/>
            <a:ext cx="4331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51219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4468724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Switch implementation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5852160" y="1828800"/>
            <a:ext cx="2209406" cy="5120640"/>
            <a:chOff x="2281051" y="1828800"/>
            <a:chExt cx="2209406" cy="5120640"/>
          </a:xfrm>
        </p:grpSpPr>
        <p:grpSp>
          <p:nvGrpSpPr>
            <p:cNvPr id="9" name="Group 8"/>
            <p:cNvGrpSpPr/>
            <p:nvPr/>
          </p:nvGrpSpPr>
          <p:grpSpPr>
            <a:xfrm>
              <a:off x="2286000" y="1828800"/>
              <a:ext cx="2194559" cy="731520"/>
              <a:chOff x="2601798" y="1894788"/>
              <a:chExt cx="2194559" cy="731520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0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" name="Straight Arrow Connector 4"/>
              <p:cNvCxnSpPr>
                <a:stCxn id="3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>
                <a:stCxn id="3" idx="2"/>
                <a:endCxn id="12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/>
            <p:cNvGrpSpPr/>
            <p:nvPr/>
          </p:nvGrpSpPr>
          <p:grpSpPr>
            <a:xfrm>
              <a:off x="2286000" y="2560320"/>
              <a:ext cx="2194559" cy="731520"/>
              <a:chOff x="2601798" y="1894788"/>
              <a:chExt cx="2194559" cy="731520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2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13" name="Straight Arrow Connector 12"/>
              <p:cNvCxnSpPr>
                <a:stCxn id="12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>
                <a:stCxn id="12" idx="2"/>
                <a:endCxn id="16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>
              <a:off x="2286000" y="3291840"/>
              <a:ext cx="2194559" cy="731520"/>
              <a:chOff x="2601798" y="1894788"/>
              <a:chExt cx="2194559" cy="73152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3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18" name="Straight Arrow Connector 17"/>
              <p:cNvCxnSpPr>
                <a:stCxn id="16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>
                <a:stCxn id="16" idx="2"/>
                <a:endCxn id="21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2286000" y="4023360"/>
              <a:ext cx="2194559" cy="731520"/>
              <a:chOff x="2601798" y="1894788"/>
              <a:chExt cx="2194559" cy="731520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5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22" name="Straight Arrow Connector 21"/>
              <p:cNvCxnSpPr>
                <a:stCxn id="21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>
                <a:stCxn id="21" idx="2"/>
                <a:endCxn id="33" idx="0"/>
              </p:cNvCxnSpPr>
              <p:nvPr/>
            </p:nvCxnSpPr>
            <p:spPr>
              <a:xfrm flipH="1">
                <a:off x="3145489" y="2260548"/>
                <a:ext cx="4949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/>
            <p:cNvGrpSpPr/>
            <p:nvPr/>
          </p:nvGrpSpPr>
          <p:grpSpPr>
            <a:xfrm>
              <a:off x="2281051" y="4754880"/>
              <a:ext cx="2194559" cy="731520"/>
              <a:chOff x="2601798" y="1894788"/>
              <a:chExt cx="2194559" cy="731520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6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34" name="Straight Arrow Connector 33"/>
              <p:cNvCxnSpPr>
                <a:stCxn id="33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>
                <a:stCxn id="33" idx="2"/>
                <a:endCxn id="37" idx="0"/>
              </p:cNvCxnSpPr>
              <p:nvPr/>
            </p:nvCxnSpPr>
            <p:spPr>
              <a:xfrm>
                <a:off x="3150438" y="2260548"/>
                <a:ext cx="4949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2286000" y="5486400"/>
              <a:ext cx="2194559" cy="731520"/>
              <a:chOff x="2601798" y="1894788"/>
              <a:chExt cx="2194559" cy="731520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7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38" name="Straight Arrow Connector 37"/>
              <p:cNvCxnSpPr>
                <a:stCxn id="37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>
                <a:stCxn id="37" idx="2"/>
                <a:endCxn id="41" idx="0"/>
              </p:cNvCxnSpPr>
              <p:nvPr/>
            </p:nvCxnSpPr>
            <p:spPr>
              <a:xfrm>
                <a:off x="3150438" y="2260548"/>
                <a:ext cx="9898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/>
            <p:cNvGrpSpPr/>
            <p:nvPr/>
          </p:nvGrpSpPr>
          <p:grpSpPr>
            <a:xfrm>
              <a:off x="2295898" y="6217920"/>
              <a:ext cx="2194559" cy="731520"/>
              <a:chOff x="-1201918" y="3392707"/>
              <a:chExt cx="2194559" cy="731520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-1201918" y="3392707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100 </a:t>
                </a:r>
                <a:endParaRPr lang="en-US" sz="16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42" name="Straight Arrow Connector 41"/>
              <p:cNvCxnSpPr/>
              <p:nvPr/>
            </p:nvCxnSpPr>
            <p:spPr>
              <a:xfrm>
                <a:off x="-13198" y="3552727"/>
                <a:ext cx="100583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/>
              <p:cNvCxnSpPr/>
              <p:nvPr/>
            </p:nvCxnSpPr>
            <p:spPr>
              <a:xfrm flipH="1">
                <a:off x="-607558" y="3758467"/>
                <a:ext cx="872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1" name="TextBox 50"/>
          <p:cNvSpPr txBox="1"/>
          <p:nvPr/>
        </p:nvSpPr>
        <p:spPr>
          <a:xfrm>
            <a:off x="914400" y="2103120"/>
            <a:ext cx="41951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Linear chain of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’s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Average ½ tests executed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Miss once if you’re lucky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Potentially miss several times</a:t>
            </a:r>
            <a:endParaRPr lang="en-US" dirty="0" smtClean="0">
              <a:solidFill>
                <a:srgbClr val="FFFF00"/>
              </a:solidFill>
              <a:latin typeface="Arial" pitchFamily="34" charset="0"/>
            </a:endParaRP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8849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4468724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Switch implementation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14400" y="2103120"/>
            <a:ext cx="41951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Binary tree of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’s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LogN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tests executed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</p:txBody>
      </p:sp>
      <p:grpSp>
        <p:nvGrpSpPr>
          <p:cNvPr id="158" name="Group 157"/>
          <p:cNvGrpSpPr/>
          <p:nvPr/>
        </p:nvGrpSpPr>
        <p:grpSpPr>
          <a:xfrm>
            <a:off x="640080" y="3474720"/>
            <a:ext cx="7543010" cy="3145095"/>
            <a:chOff x="640080" y="2468880"/>
            <a:chExt cx="7543010" cy="3145095"/>
          </a:xfrm>
        </p:grpSpPr>
        <p:sp>
          <p:nvSpPr>
            <p:cNvPr id="45" name="Rectangle 44"/>
            <p:cNvSpPr/>
            <p:nvPr/>
          </p:nvSpPr>
          <p:spPr>
            <a:xfrm>
              <a:off x="2832964" y="3200400"/>
              <a:ext cx="91440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</a:t>
              </a:r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4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46" name="Straight Arrow Connector 45"/>
            <p:cNvCxnSpPr>
              <a:stCxn id="45" idx="3"/>
            </p:cNvCxnSpPr>
            <p:nvPr/>
          </p:nvCxnSpPr>
          <p:spPr>
            <a:xfrm>
              <a:off x="3747364" y="3383280"/>
              <a:ext cx="73152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H="1">
              <a:off x="2377440" y="3383280"/>
              <a:ext cx="4572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1463040" y="3840480"/>
              <a:ext cx="91440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1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50" name="Straight Arrow Connector 49"/>
            <p:cNvCxnSpPr>
              <a:stCxn id="49" idx="3"/>
              <a:endCxn id="109" idx="0"/>
            </p:cNvCxnSpPr>
            <p:nvPr/>
          </p:nvCxnSpPr>
          <p:spPr>
            <a:xfrm>
              <a:off x="2377440" y="4023360"/>
              <a:ext cx="18288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49" idx="1"/>
              <a:endCxn id="58" idx="0"/>
            </p:cNvCxnSpPr>
            <p:nvPr/>
          </p:nvCxnSpPr>
          <p:spPr>
            <a:xfrm flipH="1">
              <a:off x="1280160" y="4023360"/>
              <a:ext cx="18288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31520" y="448056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0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59" name="Straight Arrow Connector 58"/>
            <p:cNvCxnSpPr/>
            <p:nvPr/>
          </p:nvCxnSpPr>
          <p:spPr>
            <a:xfrm>
              <a:off x="1556156" y="489204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>
              <a:off x="990076" y="4883713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Rectangle 98"/>
            <p:cNvSpPr/>
            <p:nvPr/>
          </p:nvSpPr>
          <p:spPr>
            <a:xfrm>
              <a:off x="4754880" y="246888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</a:t>
              </a:r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8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00" name="Straight Arrow Connector 99"/>
            <p:cNvCxnSpPr>
              <a:stCxn id="99" idx="3"/>
              <a:endCxn id="146" idx="0"/>
            </p:cNvCxnSpPr>
            <p:nvPr/>
          </p:nvCxnSpPr>
          <p:spPr>
            <a:xfrm>
              <a:off x="5852160" y="2651760"/>
              <a:ext cx="128016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endCxn id="45" idx="0"/>
            </p:cNvCxnSpPr>
            <p:nvPr/>
          </p:nvCxnSpPr>
          <p:spPr>
            <a:xfrm flipH="1">
              <a:off x="3290164" y="2651760"/>
              <a:ext cx="1466392" cy="54864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Rectangle 108"/>
            <p:cNvSpPr/>
            <p:nvPr/>
          </p:nvSpPr>
          <p:spPr>
            <a:xfrm>
              <a:off x="2011680" y="448056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2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10" name="Straight Arrow Connector 109"/>
            <p:cNvCxnSpPr/>
            <p:nvPr/>
          </p:nvCxnSpPr>
          <p:spPr>
            <a:xfrm>
              <a:off x="2836316" y="489204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>
              <a:off x="2270236" y="4883713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Rectangle 112"/>
            <p:cNvSpPr/>
            <p:nvPr/>
          </p:nvSpPr>
          <p:spPr>
            <a:xfrm>
              <a:off x="3291840" y="448056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5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14" name="Straight Arrow Connector 113"/>
            <p:cNvCxnSpPr/>
            <p:nvPr/>
          </p:nvCxnSpPr>
          <p:spPr>
            <a:xfrm>
              <a:off x="4116476" y="489204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>
              <a:off x="3550396" y="4883713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Box 119"/>
            <p:cNvSpPr txBox="1"/>
            <p:nvPr/>
          </p:nvSpPr>
          <p:spPr>
            <a:xfrm>
              <a:off x="7772400" y="4846320"/>
              <a:ext cx="41069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∞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40080" y="5029200"/>
              <a:ext cx="5806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  <a:r>
                <a:rPr lang="en-US" sz="3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∞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1371600" y="512064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2103120" y="512064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560320" y="5120640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2/3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383280" y="512064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3931920" y="512064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572000" y="448056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7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18" name="Straight Arrow Connector 117"/>
            <p:cNvCxnSpPr/>
            <p:nvPr/>
          </p:nvCxnSpPr>
          <p:spPr>
            <a:xfrm>
              <a:off x="5396636" y="489204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>
              <a:off x="4830556" y="4883713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TextBox 126"/>
            <p:cNvSpPr txBox="1"/>
            <p:nvPr/>
          </p:nvSpPr>
          <p:spPr>
            <a:xfrm>
              <a:off x="4663440" y="512064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6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212080" y="512064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5852160" y="448056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100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35" name="Straight Arrow Connector 134"/>
            <p:cNvCxnSpPr/>
            <p:nvPr/>
          </p:nvCxnSpPr>
          <p:spPr>
            <a:xfrm>
              <a:off x="6676796" y="4892040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/>
            <p:nvPr/>
          </p:nvCxnSpPr>
          <p:spPr>
            <a:xfrm>
              <a:off x="6110716" y="4883713"/>
              <a:ext cx="0" cy="2743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TextBox 131"/>
            <p:cNvSpPr txBox="1"/>
            <p:nvPr/>
          </p:nvSpPr>
          <p:spPr>
            <a:xfrm>
              <a:off x="5760720" y="5120640"/>
              <a:ext cx="633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8/99</a:t>
              </a: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6400800" y="5120640"/>
              <a:ext cx="5693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100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4114800" y="3840480"/>
              <a:ext cx="91440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6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43" name="Straight Arrow Connector 142"/>
            <p:cNvCxnSpPr>
              <a:stCxn id="142" idx="3"/>
            </p:cNvCxnSpPr>
            <p:nvPr/>
          </p:nvCxnSpPr>
          <p:spPr>
            <a:xfrm>
              <a:off x="5029200" y="4023360"/>
              <a:ext cx="18288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/>
            <p:cNvCxnSpPr>
              <a:stCxn id="142" idx="1"/>
            </p:cNvCxnSpPr>
            <p:nvPr/>
          </p:nvCxnSpPr>
          <p:spPr>
            <a:xfrm flipH="1">
              <a:off x="3931920" y="4023360"/>
              <a:ext cx="18288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Rectangle 145"/>
            <p:cNvSpPr/>
            <p:nvPr/>
          </p:nvSpPr>
          <p:spPr>
            <a:xfrm>
              <a:off x="6583680" y="3840480"/>
              <a:ext cx="1097280" cy="365760"/>
            </a:xfrm>
            <a:prstGeom prst="rect">
              <a:avLst/>
            </a:prstGeom>
            <a:solidFill>
              <a:srgbClr val="070E97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x &lt; 101 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47" name="Straight Arrow Connector 146"/>
            <p:cNvCxnSpPr>
              <a:stCxn id="146" idx="1"/>
              <a:endCxn id="134" idx="0"/>
            </p:cNvCxnSpPr>
            <p:nvPr/>
          </p:nvCxnSpPr>
          <p:spPr>
            <a:xfrm flipH="1">
              <a:off x="6400800" y="4023360"/>
              <a:ext cx="18288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/>
            <p:cNvCxnSpPr>
              <a:stCxn id="146" idx="3"/>
            </p:cNvCxnSpPr>
            <p:nvPr/>
          </p:nvCxnSpPr>
          <p:spPr>
            <a:xfrm>
              <a:off x="7680960" y="4023360"/>
              <a:ext cx="223909" cy="997513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Rectangle 158"/>
          <p:cNvSpPr/>
          <p:nvPr/>
        </p:nvSpPr>
        <p:spPr>
          <a:xfrm>
            <a:off x="4391278" y="1554480"/>
            <a:ext cx="463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Exercise: </a:t>
            </a:r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for a given selector distribution, what is the expected miss rate?</a:t>
            </a:r>
            <a:endParaRPr lang="en-US" dirty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12080" y="2468880"/>
            <a:ext cx="4610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Answer: to a first approximation, miss at every other level</a:t>
            </a:r>
          </a:p>
        </p:txBody>
      </p:sp>
    </p:spTree>
    <p:extLst>
      <p:ext uri="{BB962C8B-B14F-4D97-AF65-F5344CB8AC3E}">
        <p14:creationId xmlns:p14="http://schemas.microsoft.com/office/powerpoint/2010/main" val="37628818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1641155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In short: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40480" y="3383280"/>
            <a:ext cx="18085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YUCK!</a:t>
            </a:r>
          </a:p>
        </p:txBody>
      </p:sp>
    </p:spTree>
    <p:extLst>
      <p:ext uri="{BB962C8B-B14F-4D97-AF65-F5344CB8AC3E}">
        <p14:creationId xmlns:p14="http://schemas.microsoft.com/office/powerpoint/2010/main" val="42081736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417200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Architecture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720" y="2011680"/>
            <a:ext cx="828784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 does the Mill bring to the switch party?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Wide issue: 5-30+ ops per cycle superscalar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Phasing: schedule short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</a:rPr>
              <a:t>dataflows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, not single ops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Exit prediction: not branch prediction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5 cycle mispredict: not 20+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Multi-branching: several branch ops in one instruction</a:t>
            </a:r>
          </a:p>
        </p:txBody>
      </p:sp>
    </p:spTree>
    <p:extLst>
      <p:ext uri="{BB962C8B-B14F-4D97-AF65-F5344CB8AC3E}">
        <p14:creationId xmlns:p14="http://schemas.microsoft.com/office/powerpoint/2010/main" val="21464085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11798"/>
            <a:ext cx="273844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Specification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3526" y="1571625"/>
            <a:ext cx="65" cy="14155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5090" y="2847190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abstract</a:t>
            </a:r>
          </a:p>
        </p:txBody>
      </p:sp>
      <p:sp>
        <p:nvSpPr>
          <p:cNvPr id="4" name="Rectangle 3"/>
          <p:cNvSpPr/>
          <p:nvPr/>
        </p:nvSpPr>
        <p:spPr>
          <a:xfrm>
            <a:off x="3664528" y="2847191"/>
            <a:ext cx="3067977" cy="355899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nsolas" panose="020B0609020204030204" pitchFamily="49" charset="0"/>
              </a:rPr>
              <a:t>Mill CPU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7745" y="4092837"/>
            <a:ext cx="14658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family members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6461" y="4359761"/>
            <a:ext cx="916132" cy="3558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Tin</a:t>
            </a:r>
          </a:p>
        </p:txBody>
      </p:sp>
      <p:sp>
        <p:nvSpPr>
          <p:cNvPr id="9" name="Rectangle 8"/>
          <p:cNvSpPr/>
          <p:nvPr/>
        </p:nvSpPr>
        <p:spPr>
          <a:xfrm>
            <a:off x="4580659" y="4359761"/>
            <a:ext cx="1264122" cy="3558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Copper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29697" y="4359761"/>
            <a:ext cx="1246367" cy="3558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Silver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78734" y="4359761"/>
            <a:ext cx="916132" cy="3558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Gold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74198" y="1423596"/>
            <a:ext cx="7126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a family of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member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CPUs sharing an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abstract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operation set and micro-architecture.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73534" y="3292065"/>
            <a:ext cx="1618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 driven</a:t>
            </a:r>
          </a:p>
        </p:txBody>
      </p:sp>
      <p:cxnSp>
        <p:nvCxnSpPr>
          <p:cNvPr id="22" name="Straight Arrow Connector 21"/>
          <p:cNvCxnSpPr>
            <a:stCxn id="4" idx="2"/>
            <a:endCxn id="6" idx="0"/>
          </p:cNvCxnSpPr>
          <p:nvPr/>
        </p:nvCxnSpPr>
        <p:spPr>
          <a:xfrm flipH="1">
            <a:off x="3664528" y="3203090"/>
            <a:ext cx="1533989" cy="115667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4" idx="2"/>
            <a:endCxn id="9" idx="0"/>
          </p:cNvCxnSpPr>
          <p:nvPr/>
        </p:nvCxnSpPr>
        <p:spPr>
          <a:xfrm>
            <a:off x="5198516" y="3203090"/>
            <a:ext cx="14204" cy="115667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4" idx="2"/>
            <a:endCxn id="11" idx="0"/>
          </p:cNvCxnSpPr>
          <p:nvPr/>
        </p:nvCxnSpPr>
        <p:spPr>
          <a:xfrm>
            <a:off x="5198517" y="3203090"/>
            <a:ext cx="1654364" cy="115667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4" idx="2"/>
            <a:endCxn id="13" idx="0"/>
          </p:cNvCxnSpPr>
          <p:nvPr/>
        </p:nvCxnSpPr>
        <p:spPr>
          <a:xfrm>
            <a:off x="5198517" y="3203090"/>
            <a:ext cx="3138283" cy="115667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374198" y="5249507"/>
            <a:ext cx="7512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embers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differ in </a:t>
            </a:r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concrete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operation set and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micro-architecture..</a:t>
            </a:r>
            <a:endParaRPr lang="en-U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74197" y="5961305"/>
            <a:ext cx="79937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</a:rPr>
              <a:t>A d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esigner describes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concrete member by writing a </a:t>
            </a:r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3" name="Oval 22"/>
          <p:cNvSpPr/>
          <p:nvPr/>
        </p:nvSpPr>
        <p:spPr>
          <a:xfrm>
            <a:off x="7315200" y="3292064"/>
            <a:ext cx="1979804" cy="628905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7023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6" grpId="0" animBg="1"/>
      <p:bldP spid="9" grpId="0" animBg="1"/>
      <p:bldP spid="11" grpId="0" animBg="1"/>
      <p:bldP spid="13" grpId="0" animBg="1"/>
      <p:bldP spid="18" grpId="0"/>
      <p:bldP spid="19" grpId="0"/>
      <p:bldP spid="3" grpId="0"/>
      <p:bldP spid="3" grpId="1"/>
      <p:bldP spid="21" grpId="0"/>
      <p:bldP spid="2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11798"/>
            <a:ext cx="273844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Specification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3526" y="1571625"/>
            <a:ext cx="65" cy="14155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5090" y="2847190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abstract</a:t>
            </a:r>
          </a:p>
        </p:txBody>
      </p:sp>
      <p:sp>
        <p:nvSpPr>
          <p:cNvPr id="4" name="Rectangle 3"/>
          <p:cNvSpPr/>
          <p:nvPr/>
        </p:nvSpPr>
        <p:spPr>
          <a:xfrm>
            <a:off x="3664528" y="2847191"/>
            <a:ext cx="3067977" cy="355899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nsolas" panose="020B0609020204030204" pitchFamily="49" charset="0"/>
              </a:rPr>
              <a:t>Mill CPU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7745" y="4092837"/>
            <a:ext cx="14658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family members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6461" y="4359761"/>
            <a:ext cx="916132" cy="3558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29697" y="4359761"/>
            <a:ext cx="1246367" cy="3558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Silver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78734" y="4359761"/>
            <a:ext cx="916132" cy="3558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Gold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2584" y="5961306"/>
            <a:ext cx="916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tools</a:t>
            </a:r>
          </a:p>
        </p:txBody>
      </p:sp>
      <p:sp>
        <p:nvSpPr>
          <p:cNvPr id="8" name="Rectangle 7"/>
          <p:cNvSpPr/>
          <p:nvPr/>
        </p:nvSpPr>
        <p:spPr>
          <a:xfrm>
            <a:off x="2290330" y="6050280"/>
            <a:ext cx="1557424" cy="35589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compiler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22593" y="6050280"/>
            <a:ext cx="732905" cy="35589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asm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130338" y="6050280"/>
            <a:ext cx="1557424" cy="35589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debugger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970347" y="6050280"/>
            <a:ext cx="1099358" cy="35589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HWgen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962602" y="6050280"/>
            <a:ext cx="732905" cy="35589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74199" y="1387448"/>
            <a:ext cx="80497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Toolchain software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automatically creates system software, verification tests, documentation, and a hardware framework for the new member from the specification.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73534" y="3292065"/>
            <a:ext cx="1618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 driven</a:t>
            </a:r>
          </a:p>
        </p:txBody>
      </p:sp>
      <p:cxnSp>
        <p:nvCxnSpPr>
          <p:cNvPr id="22" name="Straight Arrow Connector 21"/>
          <p:cNvCxnSpPr>
            <a:stCxn id="4" idx="2"/>
            <a:endCxn id="6" idx="0"/>
          </p:cNvCxnSpPr>
          <p:nvPr/>
        </p:nvCxnSpPr>
        <p:spPr>
          <a:xfrm flipH="1">
            <a:off x="3664528" y="3203090"/>
            <a:ext cx="1533989" cy="115667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4" idx="2"/>
            <a:endCxn id="9" idx="0"/>
          </p:cNvCxnSpPr>
          <p:nvPr/>
        </p:nvCxnSpPr>
        <p:spPr>
          <a:xfrm>
            <a:off x="5198516" y="3203090"/>
            <a:ext cx="14204" cy="115667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4" idx="2"/>
            <a:endCxn id="11" idx="0"/>
          </p:cNvCxnSpPr>
          <p:nvPr/>
        </p:nvCxnSpPr>
        <p:spPr>
          <a:xfrm>
            <a:off x="5198517" y="3203090"/>
            <a:ext cx="1654364" cy="115667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4" idx="2"/>
            <a:endCxn id="13" idx="0"/>
          </p:cNvCxnSpPr>
          <p:nvPr/>
        </p:nvCxnSpPr>
        <p:spPr>
          <a:xfrm>
            <a:off x="5198517" y="3203090"/>
            <a:ext cx="3138283" cy="115667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78797" y="2688877"/>
            <a:ext cx="9267846" cy="2694093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0" name="Straight Arrow Connector 29"/>
          <p:cNvCxnSpPr>
            <a:stCxn id="9" idx="2"/>
            <a:endCxn id="8" idx="0"/>
          </p:cNvCxnSpPr>
          <p:nvPr/>
        </p:nvCxnSpPr>
        <p:spPr>
          <a:xfrm flipH="1">
            <a:off x="3069042" y="4715659"/>
            <a:ext cx="2143678" cy="133462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9" idx="2"/>
            <a:endCxn id="14" idx="0"/>
          </p:cNvCxnSpPr>
          <p:nvPr/>
        </p:nvCxnSpPr>
        <p:spPr>
          <a:xfrm flipH="1">
            <a:off x="4489046" y="4715659"/>
            <a:ext cx="723674" cy="133462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9" idx="2"/>
            <a:endCxn id="15" idx="0"/>
          </p:cNvCxnSpPr>
          <p:nvPr/>
        </p:nvCxnSpPr>
        <p:spPr>
          <a:xfrm>
            <a:off x="5212720" y="4715659"/>
            <a:ext cx="696330" cy="133462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9" idx="2"/>
            <a:endCxn id="17" idx="0"/>
          </p:cNvCxnSpPr>
          <p:nvPr/>
        </p:nvCxnSpPr>
        <p:spPr>
          <a:xfrm>
            <a:off x="5212720" y="4715659"/>
            <a:ext cx="2116335" cy="133462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9" idx="2"/>
            <a:endCxn id="16" idx="0"/>
          </p:cNvCxnSpPr>
          <p:nvPr/>
        </p:nvCxnSpPr>
        <p:spPr>
          <a:xfrm>
            <a:off x="5212720" y="4715659"/>
            <a:ext cx="3307306" cy="133462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580659" y="4359761"/>
            <a:ext cx="1264122" cy="3558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Copper</a:t>
            </a:r>
          </a:p>
        </p:txBody>
      </p:sp>
      <p:sp>
        <p:nvSpPr>
          <p:cNvPr id="21" name="Oval 20"/>
          <p:cNvSpPr/>
          <p:nvPr/>
        </p:nvSpPr>
        <p:spPr>
          <a:xfrm>
            <a:off x="7663548" y="5208123"/>
            <a:ext cx="1374198" cy="471773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95507" y="5249507"/>
            <a:ext cx="1374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 driven</a:t>
            </a:r>
          </a:p>
        </p:txBody>
      </p:sp>
    </p:spTree>
    <p:extLst>
      <p:ext uri="{BB962C8B-B14F-4D97-AF65-F5344CB8AC3E}">
        <p14:creationId xmlns:p14="http://schemas.microsoft.com/office/powerpoint/2010/main" val="39818661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4" grpId="0" animBg="1"/>
      <p:bldP spid="15" grpId="0" animBg="1"/>
      <p:bldP spid="16" grpId="0" animBg="1"/>
      <p:bldP spid="17" grpId="0" animBg="1"/>
      <p:bldP spid="18" grpId="0"/>
      <p:bldP spid="3" grpId="0" animBg="1"/>
      <p:bldP spid="21" grpId="0" animBg="1"/>
      <p:bldP spid="2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3352071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target: Silver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2377440"/>
            <a:ext cx="7747634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This talk will use Silver, a mid-range Mill</a:t>
            </a: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</a:endParaRPr>
          </a:p>
          <a:p>
            <a:pPr lvl="1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</a:rPr>
              <a:t>32k d$1, 2x 1k i$0, 2x 64k i$1 </a:t>
            </a:r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– plus other caches outside the core</a:t>
            </a:r>
            <a:endParaRPr lang="en-US" sz="2000" dirty="0" smtClean="0">
              <a:solidFill>
                <a:srgbClr val="00FF50"/>
              </a:solidFill>
              <a:latin typeface="Arial" pitchFamily="34" charset="0"/>
            </a:endParaRPr>
          </a:p>
          <a:p>
            <a:pPr lvl="1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</a:rPr>
              <a:t>4x ALU, 2x FPU, 3x branch, 4x LS, 9x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</a:rPr>
              <a:t>misc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– not all at once</a:t>
            </a:r>
          </a:p>
          <a:p>
            <a:pPr lvl="1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</a:rPr>
              <a:t>Maximum sustained issue/retire rate 17 ops per clock</a:t>
            </a:r>
          </a:p>
          <a:p>
            <a:pPr lvl="1"/>
            <a:endParaRPr lang="en-US" sz="2000" dirty="0">
              <a:solidFill>
                <a:srgbClr val="FFFF00"/>
              </a:solidFill>
              <a:latin typeface="Arial" pitchFamily="34" charset="0"/>
            </a:endParaRPr>
          </a:p>
          <a:p>
            <a:pPr lvl="1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</a:rPr>
              <a:t>You can think of Silver as a 17-wide superscalar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51760" y="5303520"/>
            <a:ext cx="46019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Yes, that is a mid-range Mill</a:t>
            </a:r>
          </a:p>
        </p:txBody>
      </p:sp>
    </p:spTree>
    <p:extLst>
      <p:ext uri="{BB962C8B-B14F-4D97-AF65-F5344CB8AC3E}">
        <p14:creationId xmlns:p14="http://schemas.microsoft.com/office/powerpoint/2010/main" val="5170297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485873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example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74456" y="1564849"/>
            <a:ext cx="686271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bar(</a:t>
            </a:r>
            <a:r>
              <a:rPr lang="en-US" sz="24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x) {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switch(x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0: return 1;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2: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3: return foo(x);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5: return 5;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6: return 6;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7: return 7;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100: break;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default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return 4; }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3; }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64611" y="5833106"/>
            <a:ext cx="21339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(remember this?)</a:t>
            </a:r>
          </a:p>
        </p:txBody>
      </p:sp>
    </p:spTree>
    <p:extLst>
      <p:ext uri="{BB962C8B-B14F-4D97-AF65-F5344CB8AC3E}">
        <p14:creationId xmlns:p14="http://schemas.microsoft.com/office/powerpoint/2010/main" val="18741662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462469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genAsm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80160" y="1463040"/>
            <a:ext cx="863778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define external function @bar w (in 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w)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$0: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%1 = con(w(1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switch(%0, $1, 0, $2, 2, $3, 3, $3, 5, $4, 6, $5, 7, $6, 100, $7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%2 = con(w(4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$2: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%3 = phi(w, %2, $1, %5, $7, %0, $6, %0, $5, %0, $4, %4, $3, %1, $0);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(%3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%4 = call w(@foo, in w %0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%5 = con(w(3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23360" y="4846320"/>
            <a:ext cx="4714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This is what clang/LLVM gives 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66242" y="5394960"/>
            <a:ext cx="62071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Our clang/LLVM is almost unchanged</a:t>
            </a:r>
          </a:p>
          <a:p>
            <a:pPr algn="ctr"/>
            <a:r>
              <a:rPr lang="en-US" sz="2400" i="1" dirty="0" err="1" smtClean="0">
                <a:solidFill>
                  <a:srgbClr val="00FF50"/>
                </a:solidFill>
                <a:latin typeface="Arial" pitchFamily="34" charset="0"/>
              </a:rPr>
              <a:t>Backends</a:t>
            </a:r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</a:rPr>
              <a:t> for other architectures get this too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97993" y="914400"/>
            <a:ext cx="17716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(edited for clarity)</a:t>
            </a:r>
          </a:p>
        </p:txBody>
      </p:sp>
    </p:spTree>
    <p:extLst>
      <p:ext uri="{BB962C8B-B14F-4D97-AF65-F5344CB8AC3E}">
        <p14:creationId xmlns:p14="http://schemas.microsoft.com/office/powerpoint/2010/main" val="27235604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3" grpId="1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1962754" y="5351472"/>
            <a:ext cx="661383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286000" y="1933575"/>
            <a:ext cx="523875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578916" y="1924050"/>
            <a:ext cx="871491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362200" y="4086225"/>
            <a:ext cx="523875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812989" y="4023360"/>
            <a:ext cx="2000250" cy="5524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700816" y="5353050"/>
            <a:ext cx="523875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1520" y="731520"/>
            <a:ext cx="2462469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genAsm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97993" y="914400"/>
            <a:ext cx="17716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(edited for clarity)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0" y="5120640"/>
            <a:ext cx="3643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These are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</a:rPr>
              <a:t>Mill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5120640"/>
            <a:ext cx="2924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FF00"/>
                </a:solidFill>
                <a:latin typeface="Arial" pitchFamily="34" charset="0"/>
              </a:rPr>
              <a:t>a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nd their arguments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1280160" y="1463040"/>
            <a:ext cx="863778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define external function @bar w (in 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w)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$0: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%1 = con(w(1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switch(%0, $1, 0, $2, 2, $3, 3, $3, 5, $4, 6, $5, 7, $6, 100, $7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%2 = con(w(4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$2: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%3 = phi(w, %2, $1, %5, $7, %0, $6, %0, $5, %0, $4, %4, $3, %1, $0);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(%3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%4 = call w(@foo, in w %0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%5 = con(w(3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508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7" grpId="0" animBg="1"/>
      <p:bldP spid="7" grpId="1" animBg="1"/>
      <p:bldP spid="12" grpId="0" animBg="1"/>
      <p:bldP spid="9" grpId="0" animBg="1"/>
      <p:bldP spid="9" grpId="1" animBg="1"/>
      <p:bldP spid="14" grpId="0" animBg="1"/>
      <p:bldP spid="8" grpId="0" animBg="1"/>
      <p:bldP spid="8" grpId="1" animBg="1"/>
      <p:bldP spid="10" grpId="0"/>
      <p:bldP spid="10" grpId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11798"/>
            <a:ext cx="184845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Caution!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3526" y="1571625"/>
            <a:ext cx="65" cy="14155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5840" y="2103120"/>
            <a:ext cx="79560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Gross over-simplification!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28800" y="3474720"/>
            <a:ext cx="64735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talk tries to convey an intuitive understanding to the non-specialist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reality is more complicated.</a:t>
            </a:r>
          </a:p>
          <a:p>
            <a:pPr algn="ctr"/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6035040"/>
            <a:ext cx="6331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(we try not to over-simplify, but sometimes…)</a:t>
            </a:r>
          </a:p>
        </p:txBody>
      </p:sp>
    </p:spTree>
    <p:extLst>
      <p:ext uri="{BB962C8B-B14F-4D97-AF65-F5344CB8AC3E}">
        <p14:creationId xmlns:p14="http://schemas.microsoft.com/office/powerpoint/2010/main" val="12884699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462469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genAsm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80160" y="1463040"/>
            <a:ext cx="863778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define external function @bar w (in 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w)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$0: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%1 = con(w(1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switch(%0, $1, 0, $2, 2, $3, 3, $3, 5, $4, 6, $5, 7, $6, 100, $7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%2 = con(w(4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$2: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%3 = phi(w, %2, $1, %5, $7, %0, $6, %0, $5, %0, $4, %4, $3, %1, $0);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(%3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%4 = call w(@foo, in w %0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%5 = con(w(3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97993" y="914400"/>
            <a:ext cx="17716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(edited for clarity)</a:t>
            </a:r>
          </a:p>
        </p:txBody>
      </p:sp>
      <p:sp>
        <p:nvSpPr>
          <p:cNvPr id="7" name="Oval 6"/>
          <p:cNvSpPr/>
          <p:nvPr/>
        </p:nvSpPr>
        <p:spPr>
          <a:xfrm>
            <a:off x="1275397" y="2438400"/>
            <a:ext cx="1182053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337913" y="6076950"/>
            <a:ext cx="1119537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275397" y="4600575"/>
            <a:ext cx="1258253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0400" y="5120640"/>
            <a:ext cx="33345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These are basic blocks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57975" y="5120640"/>
            <a:ext cx="21194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a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nd their uses</a:t>
            </a:r>
          </a:p>
        </p:txBody>
      </p:sp>
      <p:sp>
        <p:nvSpPr>
          <p:cNvPr id="11" name="Oval 10"/>
          <p:cNvSpPr/>
          <p:nvPr/>
        </p:nvSpPr>
        <p:spPr>
          <a:xfrm>
            <a:off x="4513608" y="2133600"/>
            <a:ext cx="354075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165891" y="6572250"/>
            <a:ext cx="367759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541650" y="3400425"/>
            <a:ext cx="354075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1059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/>
      <p:bldP spid="10" grpId="1"/>
      <p:bldP spid="3" grpId="0"/>
      <p:bldP spid="11" grpId="0" animBg="1"/>
      <p:bldP spid="12" grpId="0" animBg="1"/>
      <p:bldP spid="1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462469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genAsm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80160" y="1463040"/>
            <a:ext cx="863778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define external function @bar w (in 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w)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$0: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%1 = con(w(1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switch(%0, $1, 0, $2, 2, $3, 3, $3, 5, $4, 6, $5, 7, $6, 100, $7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%2 = con(w(4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$2: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%3 = phi(w, %2, $1, %5, $7, %0, $6, %0, $5, %0, $4, %4, $3, %1, $0);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(%3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%4 = call w(@foo, in w %0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%5 = con(w(3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97993" y="914400"/>
            <a:ext cx="17716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(edited for clarity)</a:t>
            </a:r>
          </a:p>
        </p:txBody>
      </p:sp>
      <p:sp>
        <p:nvSpPr>
          <p:cNvPr id="7" name="Oval 6"/>
          <p:cNvSpPr/>
          <p:nvPr/>
        </p:nvSpPr>
        <p:spPr>
          <a:xfrm>
            <a:off x="1667241" y="2638425"/>
            <a:ext cx="591026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67241" y="6276975"/>
            <a:ext cx="559768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635983" y="4063811"/>
            <a:ext cx="622284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0400" y="5120640"/>
            <a:ext cx="6421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These are Static Single Assignment operands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37760" y="5486400"/>
            <a:ext cx="21194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FF00"/>
                </a:solidFill>
                <a:latin typeface="Arial" pitchFamily="34" charset="0"/>
              </a:rPr>
              <a:t>a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</a:rPr>
              <a:t>nd their uses</a:t>
            </a:r>
          </a:p>
        </p:txBody>
      </p:sp>
      <p:sp>
        <p:nvSpPr>
          <p:cNvPr id="11" name="Oval 10"/>
          <p:cNvSpPr/>
          <p:nvPr/>
        </p:nvSpPr>
        <p:spPr>
          <a:xfrm>
            <a:off x="2404516" y="2196911"/>
            <a:ext cx="591026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338591" y="3406586"/>
            <a:ext cx="559768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173483" y="4146172"/>
            <a:ext cx="622284" cy="40005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7249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3" grpId="0"/>
      <p:bldP spid="11" grpId="0" animBg="1"/>
      <p:bldP spid="12" grpId="0" animBg="1"/>
      <p:bldP spid="1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462469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genAsm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80160" y="1463040"/>
            <a:ext cx="863778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define external function @bar w (in 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w)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$0: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%1 = con(w(1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switch(%0, $1, 0, $2, 2, $3, 3, $3, 5, $4, 6, $5, 7, $6, 100, $7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%2 = con(w(4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$2: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%3 = phi(w, %2, $1, %5, $7, %0, $6, %0, $5, %0, $4, %4, $3, %1, $0);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(%3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%4 = call w(@foo, in w %0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 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7: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%5 = con(w(3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($2</a:t>
            </a:r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endParaRPr lang="en-US" sz="16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97993" y="914400"/>
            <a:ext cx="17716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(edited for clarity)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0" y="5120640"/>
            <a:ext cx="2545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is our switch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77840" y="5120640"/>
            <a:ext cx="1946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</a:rPr>
              <a:t>, the selector</a:t>
            </a:r>
          </a:p>
        </p:txBody>
      </p:sp>
      <p:sp>
        <p:nvSpPr>
          <p:cNvPr id="11" name="Oval 10"/>
          <p:cNvSpPr/>
          <p:nvPr/>
        </p:nvSpPr>
        <p:spPr>
          <a:xfrm>
            <a:off x="1667239" y="2196911"/>
            <a:ext cx="914400" cy="36576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560320" y="2194560"/>
            <a:ext cx="365760" cy="36576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FF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33505" y="5135880"/>
            <a:ext cx="1757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</a:rPr>
              <a:t>, the </a:t>
            </a:r>
            <a:r>
              <a:rPr lang="en-US" sz="2400" i="1" dirty="0" smtClean="0">
                <a:solidFill>
                  <a:srgbClr val="00B0F0"/>
                </a:solidFill>
                <a:latin typeface="Arial" pitchFamily="34" charset="0"/>
              </a:rPr>
              <a:t>cases,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06240" y="5577840"/>
            <a:ext cx="22381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</a:rPr>
              <a:t>and the </a:t>
            </a: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</a:rPr>
              <a:t>targets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3108960" y="2443608"/>
            <a:ext cx="5720715" cy="276225"/>
            <a:chOff x="3108960" y="2443608"/>
            <a:chExt cx="5720715" cy="276225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3108960" y="2443608"/>
              <a:ext cx="0" cy="276225"/>
            </a:xfrm>
            <a:prstGeom prst="straightConnector1">
              <a:avLst/>
            </a:prstGeom>
            <a:ln w="31750">
              <a:solidFill>
                <a:srgbClr val="FFC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V="1">
              <a:off x="3943350" y="2443608"/>
              <a:ext cx="0" cy="276225"/>
            </a:xfrm>
            <a:prstGeom prst="straightConnector1">
              <a:avLst/>
            </a:prstGeom>
            <a:ln w="31750">
              <a:solidFill>
                <a:srgbClr val="FFC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V="1">
              <a:off x="4705350" y="2443608"/>
              <a:ext cx="0" cy="276225"/>
            </a:xfrm>
            <a:prstGeom prst="straightConnector1">
              <a:avLst/>
            </a:prstGeom>
            <a:ln w="31750">
              <a:solidFill>
                <a:srgbClr val="FFC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flipV="1">
              <a:off x="5457825" y="2443608"/>
              <a:ext cx="0" cy="276225"/>
            </a:xfrm>
            <a:prstGeom prst="straightConnector1">
              <a:avLst/>
            </a:prstGeom>
            <a:ln w="31750">
              <a:solidFill>
                <a:srgbClr val="FFC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V="1">
              <a:off x="6286500" y="2443608"/>
              <a:ext cx="0" cy="276225"/>
            </a:xfrm>
            <a:prstGeom prst="straightConnector1">
              <a:avLst/>
            </a:prstGeom>
            <a:ln w="31750">
              <a:solidFill>
                <a:srgbClr val="FFC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7038975" y="2443608"/>
              <a:ext cx="0" cy="276225"/>
            </a:xfrm>
            <a:prstGeom prst="straightConnector1">
              <a:avLst/>
            </a:prstGeom>
            <a:ln w="31750">
              <a:solidFill>
                <a:srgbClr val="FFC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7829550" y="2443608"/>
              <a:ext cx="0" cy="276225"/>
            </a:xfrm>
            <a:prstGeom prst="straightConnector1">
              <a:avLst/>
            </a:prstGeom>
            <a:ln w="31750">
              <a:solidFill>
                <a:srgbClr val="FFC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V="1">
              <a:off x="8829675" y="2443608"/>
              <a:ext cx="0" cy="276225"/>
            </a:xfrm>
            <a:prstGeom prst="straightConnector1">
              <a:avLst/>
            </a:prstGeom>
            <a:ln w="31750">
              <a:solidFill>
                <a:srgbClr val="FFC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3543300" y="2007555"/>
            <a:ext cx="4752975" cy="290959"/>
            <a:chOff x="3543300" y="2007555"/>
            <a:chExt cx="4752975" cy="290959"/>
          </a:xfrm>
        </p:grpSpPr>
        <p:cxnSp>
          <p:nvCxnSpPr>
            <p:cNvPr id="29" name="Straight Arrow Connector 28"/>
            <p:cNvCxnSpPr/>
            <p:nvPr/>
          </p:nvCxnSpPr>
          <p:spPr>
            <a:xfrm>
              <a:off x="3543300" y="2007555"/>
              <a:ext cx="0" cy="290959"/>
            </a:xfrm>
            <a:prstGeom prst="straightConnector1">
              <a:avLst/>
            </a:prstGeom>
            <a:ln w="31750">
              <a:solidFill>
                <a:srgbClr val="00B0F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4305300" y="2007555"/>
              <a:ext cx="0" cy="290959"/>
            </a:xfrm>
            <a:prstGeom prst="straightConnector1">
              <a:avLst/>
            </a:prstGeom>
            <a:ln w="31750">
              <a:solidFill>
                <a:srgbClr val="00B0F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5105400" y="2007555"/>
              <a:ext cx="0" cy="290959"/>
            </a:xfrm>
            <a:prstGeom prst="straightConnector1">
              <a:avLst/>
            </a:prstGeom>
            <a:ln w="31750">
              <a:solidFill>
                <a:srgbClr val="00B0F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5886450" y="2007555"/>
              <a:ext cx="0" cy="290959"/>
            </a:xfrm>
            <a:prstGeom prst="straightConnector1">
              <a:avLst/>
            </a:prstGeom>
            <a:ln w="31750">
              <a:solidFill>
                <a:srgbClr val="00B0F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6636748" y="2007555"/>
              <a:ext cx="0" cy="290959"/>
            </a:xfrm>
            <a:prstGeom prst="straightConnector1">
              <a:avLst/>
            </a:prstGeom>
            <a:ln w="31750">
              <a:solidFill>
                <a:srgbClr val="00B0F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7438482" y="2007555"/>
              <a:ext cx="0" cy="290959"/>
            </a:xfrm>
            <a:prstGeom prst="straightConnector1">
              <a:avLst/>
            </a:prstGeom>
            <a:ln w="31750">
              <a:solidFill>
                <a:srgbClr val="00B0F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8296275" y="2007555"/>
              <a:ext cx="0" cy="290959"/>
            </a:xfrm>
            <a:prstGeom prst="straightConnector1">
              <a:avLst/>
            </a:prstGeom>
            <a:ln w="31750">
              <a:solidFill>
                <a:srgbClr val="00B0F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632813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11" grpId="0" animBg="1"/>
      <p:bldP spid="11" grpId="1" animBg="1"/>
      <p:bldP spid="14" grpId="0" animBg="1"/>
      <p:bldP spid="14" grpId="1" animBg="1"/>
      <p:bldP spid="15" grpId="0"/>
      <p:bldP spid="1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/>
          <p:cNvSpPr/>
          <p:nvPr/>
        </p:nvSpPr>
        <p:spPr>
          <a:xfrm>
            <a:off x="4124325" y="2562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shift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3209925" y="2562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/>
              <a:t>mul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295525" y="2562225"/>
            <a:ext cx="2734437" cy="306705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31520" y="731520"/>
            <a:ext cx="2139881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Wide issue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71725" y="1419224"/>
            <a:ext cx="6001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wide-issue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like a VLIW or EPIC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9925" y="2562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/>
              <a:t>mul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4115562" y="2564130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shift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295525" y="2562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78458" y="3417570"/>
            <a:ext cx="6096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7" idx="0"/>
          </p:cNvCxnSpPr>
          <p:nvPr/>
        </p:nvCxnSpPr>
        <p:spPr>
          <a:xfrm flipV="1">
            <a:off x="1683258" y="2868930"/>
            <a:ext cx="612267" cy="54864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78458" y="2105025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lot #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00325" y="210502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14725" y="210502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52925" y="210502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52725" y="2862560"/>
            <a:ext cx="1588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instruction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24125" y="3626792"/>
            <a:ext cx="67585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Instruction slots correspond to function pipelines</a:t>
            </a:r>
          </a:p>
        </p:txBody>
      </p:sp>
      <p:sp>
        <p:nvSpPr>
          <p:cNvPr id="20" name="Flowchart: Manual Operation 19"/>
          <p:cNvSpPr/>
          <p:nvPr/>
        </p:nvSpPr>
        <p:spPr>
          <a:xfrm>
            <a:off x="2011680" y="4937760"/>
            <a:ext cx="1752601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/>
              <a:t>m</a:t>
            </a:r>
            <a:r>
              <a:rPr lang="en-US" dirty="0" err="1" smtClean="0"/>
              <a:t>ult’er</a:t>
            </a:r>
            <a:endParaRPr lang="en-US" dirty="0"/>
          </a:p>
        </p:txBody>
      </p:sp>
      <p:sp>
        <p:nvSpPr>
          <p:cNvPr id="42" name="Flowchart: Manual Operation 41"/>
          <p:cNvSpPr/>
          <p:nvPr/>
        </p:nvSpPr>
        <p:spPr>
          <a:xfrm>
            <a:off x="1828800" y="5303520"/>
            <a:ext cx="1600200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shifter</a:t>
            </a:r>
            <a:endParaRPr lang="en-US" dirty="0"/>
          </a:p>
        </p:txBody>
      </p:sp>
      <p:sp>
        <p:nvSpPr>
          <p:cNvPr id="43" name="Flowchart: Manual Operation 42"/>
          <p:cNvSpPr/>
          <p:nvPr/>
        </p:nvSpPr>
        <p:spPr>
          <a:xfrm>
            <a:off x="1737360" y="5669280"/>
            <a:ext cx="1371600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adder</a:t>
            </a:r>
            <a:endParaRPr lang="en-US" dirty="0"/>
          </a:p>
        </p:txBody>
      </p:sp>
      <p:sp>
        <p:nvSpPr>
          <p:cNvPr id="45" name="Flowchart: Manual Operation 44"/>
          <p:cNvSpPr/>
          <p:nvPr/>
        </p:nvSpPr>
        <p:spPr>
          <a:xfrm>
            <a:off x="4389120" y="4937760"/>
            <a:ext cx="1752601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/>
              <a:t>m</a:t>
            </a:r>
            <a:r>
              <a:rPr lang="en-US" dirty="0" err="1" smtClean="0"/>
              <a:t>ult’er</a:t>
            </a:r>
            <a:endParaRPr lang="en-US" dirty="0"/>
          </a:p>
        </p:txBody>
      </p:sp>
      <p:sp>
        <p:nvSpPr>
          <p:cNvPr id="46" name="Flowchart: Manual Operation 45"/>
          <p:cNvSpPr/>
          <p:nvPr/>
        </p:nvSpPr>
        <p:spPr>
          <a:xfrm>
            <a:off x="4206240" y="5303520"/>
            <a:ext cx="1600200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shifter</a:t>
            </a:r>
            <a:endParaRPr lang="en-US" dirty="0"/>
          </a:p>
        </p:txBody>
      </p:sp>
      <p:sp>
        <p:nvSpPr>
          <p:cNvPr id="47" name="Flowchart: Manual Operation 46"/>
          <p:cNvSpPr/>
          <p:nvPr/>
        </p:nvSpPr>
        <p:spPr>
          <a:xfrm>
            <a:off x="4114800" y="5669280"/>
            <a:ext cx="1371600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adder</a:t>
            </a:r>
            <a:endParaRPr lang="en-US" dirty="0"/>
          </a:p>
        </p:txBody>
      </p:sp>
      <p:sp>
        <p:nvSpPr>
          <p:cNvPr id="49" name="Flowchart: Manual Operation 48"/>
          <p:cNvSpPr/>
          <p:nvPr/>
        </p:nvSpPr>
        <p:spPr>
          <a:xfrm>
            <a:off x="6675120" y="4937760"/>
            <a:ext cx="1752601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/>
              <a:t>m</a:t>
            </a:r>
            <a:r>
              <a:rPr lang="en-US" dirty="0" err="1" smtClean="0"/>
              <a:t>ult’er</a:t>
            </a:r>
            <a:endParaRPr lang="en-US" dirty="0"/>
          </a:p>
        </p:txBody>
      </p:sp>
      <p:sp>
        <p:nvSpPr>
          <p:cNvPr id="50" name="Flowchart: Manual Operation 49"/>
          <p:cNvSpPr/>
          <p:nvPr/>
        </p:nvSpPr>
        <p:spPr>
          <a:xfrm>
            <a:off x="6492240" y="5303520"/>
            <a:ext cx="1600200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shifter</a:t>
            </a:r>
            <a:endParaRPr lang="en-US" dirty="0"/>
          </a:p>
        </p:txBody>
      </p:sp>
      <p:sp>
        <p:nvSpPr>
          <p:cNvPr id="51" name="Flowchart: Manual Operation 50"/>
          <p:cNvSpPr/>
          <p:nvPr/>
        </p:nvSpPr>
        <p:spPr>
          <a:xfrm>
            <a:off x="6410325" y="5669280"/>
            <a:ext cx="1371600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adder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923925" y="4505996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ipe #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00325" y="450599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987337" y="450599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248525" y="450599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295525" y="4665093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3282747" y="4663440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4705735" y="4663440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5648325" y="4663440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6943725" y="4663440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7934325" y="4665093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2468880" y="6126480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4846320" y="6126480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7132320" y="6126480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119339" y="2493228"/>
            <a:ext cx="2791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Decode routes ops to matching pipes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295525" y="2562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9506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88665E-6 -2.06549E-6 L -0.00157 0.2605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13014"/>
                                    </p:animMotion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8741E-6 -2.06549E-6 L 0.14988 0.26029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94" y="13014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1184E-6 -2.06549E-6 L 0.28463 0.2605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32" y="13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2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3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4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7" dur="250" autoRev="1" fill="remov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8" dur="250" autoRev="1" fill="remove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9" dur="250" autoRev="1" fill="remove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250" autoRev="1" fill="remove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2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3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4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8" grpId="1" animBg="1"/>
      <p:bldP spid="68" grpId="2" animBg="1"/>
      <p:bldP spid="67" grpId="0" animBg="1"/>
      <p:bldP spid="67" grpId="1" animBg="1"/>
      <p:bldP spid="67" grpId="2" animBg="1"/>
      <p:bldP spid="9" grpId="0" animBg="1"/>
      <p:bldP spid="5" grpId="0"/>
      <p:bldP spid="6" grpId="0" animBg="1"/>
      <p:bldP spid="29" grpId="0" animBg="1"/>
      <p:bldP spid="41" grpId="0" animBg="1"/>
      <p:bldP spid="7" grpId="0" animBg="1"/>
      <p:bldP spid="14" grpId="0"/>
      <p:bldP spid="15" grpId="0"/>
      <p:bldP spid="16" grpId="0"/>
      <p:bldP spid="17" grpId="0"/>
      <p:bldP spid="18" grpId="0"/>
      <p:bldP spid="19" grpId="0"/>
      <p:bldP spid="19" grpId="1"/>
      <p:bldP spid="20" grpId="0" animBg="1"/>
      <p:bldP spid="42" grpId="0" animBg="1"/>
      <p:bldP spid="43" grpId="0" animBg="1"/>
      <p:bldP spid="43" grpId="1" animBg="1"/>
      <p:bldP spid="45" grpId="0" animBg="1"/>
      <p:bldP spid="45" grpId="1" animBg="1"/>
      <p:bldP spid="46" grpId="0" animBg="1"/>
      <p:bldP spid="47" grpId="0" animBg="1"/>
      <p:bldP spid="49" grpId="0" animBg="1"/>
      <p:bldP spid="50" grpId="0" animBg="1"/>
      <p:bldP spid="50" grpId="1" animBg="1"/>
      <p:bldP spid="51" grpId="0" animBg="1"/>
      <p:bldP spid="24" grpId="0"/>
      <p:bldP spid="52" grpId="0"/>
      <p:bldP spid="53" grpId="0"/>
      <p:bldP spid="54" grpId="0"/>
      <p:bldP spid="65" grpId="0"/>
      <p:bldP spid="66" grpId="0" animBg="1"/>
      <p:bldP spid="66" grpId="1" animBg="1"/>
      <p:bldP spid="66" grpId="2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462469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conAsm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1517715"/>
            <a:ext cx="5982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is the first instruction of function “bar”: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97993" y="914400"/>
            <a:ext cx="17716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(edited for clarity)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5486400"/>
            <a:ext cx="78638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Minor note: Mill is rather CISC, so things like function call and return are single ops, not lengthy multi-op idioms. Consequently they can be predicated instead of branched around: </a:t>
            </a:r>
            <a:r>
              <a:rPr lang="en-US" sz="2000" dirty="0" err="1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20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 (return if true)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23360" y="2011680"/>
            <a:ext cx="17219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FF50"/>
                </a:solidFill>
                <a:latin typeface="Arial" pitchFamily="34" charset="0"/>
              </a:rPr>
              <a:t>f</a:t>
            </a:r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unction entry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108960" y="2194560"/>
            <a:ext cx="966530" cy="369570"/>
          </a:xfrm>
          <a:prstGeom prst="straightConnector1">
            <a:avLst/>
          </a:prstGeom>
          <a:ln w="254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37760" y="2377440"/>
            <a:ext cx="27735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FF50"/>
                </a:solidFill>
                <a:latin typeface="Arial" pitchFamily="34" charset="0"/>
              </a:rPr>
              <a:t>f</a:t>
            </a:r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</a:rPr>
              <a:t>unction argument (“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</a:rPr>
              <a:t>x</a:t>
            </a:r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</a:rPr>
              <a:t>”)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023360" y="2564130"/>
            <a:ext cx="966530" cy="140970"/>
          </a:xfrm>
          <a:prstGeom prst="straightConnector1">
            <a:avLst/>
          </a:prstGeom>
          <a:ln w="254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14400" y="3749040"/>
            <a:ext cx="1382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operations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2286000" y="3638550"/>
            <a:ext cx="349479" cy="129540"/>
          </a:xfrm>
          <a:prstGeom prst="straightConnector1">
            <a:avLst/>
          </a:prstGeom>
          <a:ln w="254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331437" y="3949095"/>
            <a:ext cx="410785" cy="0"/>
          </a:xfrm>
          <a:prstGeom prst="straightConnector1">
            <a:avLst/>
          </a:prstGeom>
          <a:ln w="254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238900" y="4149150"/>
            <a:ext cx="407089" cy="129540"/>
          </a:xfrm>
          <a:prstGeom prst="straightConnector1">
            <a:avLst/>
          </a:prstGeom>
          <a:ln w="254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852160" y="3823305"/>
            <a:ext cx="2052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</a:rPr>
              <a:t>Result operands</a:t>
            </a:r>
            <a:endParaRPr lang="en-US" sz="2000" dirty="0" smtClean="0">
              <a:solidFill>
                <a:srgbClr val="00FF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4863026" y="3731895"/>
            <a:ext cx="819588" cy="135255"/>
          </a:xfrm>
          <a:prstGeom prst="straightConnector1">
            <a:avLst/>
          </a:prstGeom>
          <a:ln w="254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 flipV="1">
            <a:off x="5029200" y="4023360"/>
            <a:ext cx="653414" cy="0"/>
          </a:xfrm>
          <a:prstGeom prst="straightConnector1">
            <a:avLst/>
          </a:prstGeom>
          <a:ln w="254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4911604" y="4149150"/>
            <a:ext cx="771010" cy="129540"/>
          </a:xfrm>
          <a:prstGeom prst="straightConnector1">
            <a:avLst/>
          </a:prstGeom>
          <a:ln w="254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759363" y="4823430"/>
            <a:ext cx="21355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FF50"/>
                </a:solidFill>
                <a:latin typeface="Arial" pitchFamily="34" charset="0"/>
              </a:rPr>
              <a:t>e</a:t>
            </a:r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</a:rPr>
              <a:t>nd of instruction</a:t>
            </a:r>
            <a:endParaRPr lang="en-US" sz="2000" dirty="0" smtClean="0">
              <a:solidFill>
                <a:srgbClr val="00FF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5037077" y="5082570"/>
            <a:ext cx="620773" cy="140970"/>
          </a:xfrm>
          <a:prstGeom prst="straightConnector1">
            <a:avLst/>
          </a:prstGeom>
          <a:ln w="254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286000" y="2560320"/>
            <a:ext cx="3017520" cy="283464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F("bar") %0;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(w(1ul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1,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(w(4ul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%2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0) %7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lsss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2) %8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0, 4) %9,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7,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1),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8,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2),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9,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endParaRPr lang="en-US" sz="2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8682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8" grpId="1"/>
      <p:bldP spid="14" grpId="0"/>
      <p:bldP spid="14" grpId="1"/>
      <p:bldP spid="17" grpId="0"/>
      <p:bldP spid="17" grpId="1"/>
      <p:bldP spid="33" grpId="0"/>
      <p:bldP spid="33" grpId="1"/>
      <p:bldP spid="46" grpId="0"/>
      <p:bldP spid="46" grpId="1"/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462469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conAsm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2560320"/>
            <a:ext cx="3017520" cy="283464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F("bar") %0;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(w(1ul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1,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(w(4ul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%2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0) %7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lsss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2) %8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0, 4) %9,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7,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1),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8,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2),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9,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endParaRPr lang="en-US" sz="2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1517715"/>
            <a:ext cx="5982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is the first instruction of function “bar”: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97993" y="914400"/>
            <a:ext cx="17716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(edited for clarity)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20640" y="2560320"/>
            <a:ext cx="413446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dirty="0" smtClean="0">
              <a:solidFill>
                <a:srgbClr val="00FF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drop constant 1, call it %1</a:t>
            </a:r>
          </a:p>
          <a:p>
            <a:r>
              <a:rPr lang="en-US" sz="20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drop constant 4, call </a:t>
            </a:r>
            <a:r>
              <a:rPr lang="en-US" sz="2000" dirty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 %2</a:t>
            </a:r>
          </a:p>
          <a:p>
            <a:r>
              <a:rPr lang="en-US" sz="2000" dirty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</a:t>
            </a:r>
            <a:r>
              <a:rPr lang="en-US" sz="20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rop bool “x==0”, call it %7</a:t>
            </a:r>
          </a:p>
          <a:p>
            <a:r>
              <a:rPr lang="en-US" sz="2000" dirty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</a:t>
            </a:r>
            <a:r>
              <a:rPr lang="en-US" sz="20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rop bool “x&lt;2”, call it %8</a:t>
            </a:r>
          </a:p>
          <a:p>
            <a:r>
              <a:rPr lang="en-US" sz="2000" dirty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</a:t>
            </a:r>
            <a:r>
              <a:rPr lang="en-US" sz="20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rop bool “x==4”, call it %9</a:t>
            </a:r>
          </a:p>
          <a:p>
            <a:r>
              <a:rPr lang="en-US" sz="20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%7 </a:t>
            </a:r>
            <a:r>
              <a:rPr lang="en-US" sz="16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(x==0) </a:t>
            </a:r>
            <a:r>
              <a:rPr lang="en-US" sz="20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 %1 </a:t>
            </a:r>
            <a:r>
              <a:rPr lang="en-US" sz="16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(1)</a:t>
            </a:r>
          </a:p>
          <a:p>
            <a:r>
              <a:rPr lang="en-US" sz="2000" dirty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 %8 </a:t>
            </a:r>
            <a:r>
              <a:rPr lang="en-US" sz="16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(x&lt;2)</a:t>
            </a:r>
            <a:r>
              <a:rPr lang="en-US" sz="20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return %2 </a:t>
            </a:r>
            <a:r>
              <a:rPr lang="en-US" sz="16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(4)</a:t>
            </a:r>
          </a:p>
          <a:p>
            <a:r>
              <a:rPr lang="en-US" sz="2000" dirty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 %9 </a:t>
            </a:r>
            <a:r>
              <a:rPr lang="en-US" sz="16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(x==4)</a:t>
            </a:r>
            <a:r>
              <a:rPr lang="en-US" sz="20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return %2 </a:t>
            </a:r>
            <a:r>
              <a:rPr lang="en-US" sz="16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(4) </a:t>
            </a:r>
            <a:endParaRPr lang="en-US" sz="2000" dirty="0" smtClean="0">
              <a:solidFill>
                <a:srgbClr val="00FF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00" y="5760720"/>
            <a:ext cx="7029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But… </a:t>
            </a:r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(%7, %1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sz="2000" dirty="0" smtClean="0">
                <a:solidFill>
                  <a:srgbClr val="FFFF00"/>
                </a:solidFill>
                <a:latin typeface="+mn-lt"/>
                <a:cs typeface="Consolas" panose="020B0609020204030204" pitchFamily="49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+mn-lt"/>
                <a:cs typeface="Consolas" panose="020B0609020204030204" pitchFamily="49" charset="0"/>
              </a:rPr>
              <a:t>uses results produced in the same instruction!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97680" y="6126480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How?</a:t>
            </a:r>
          </a:p>
        </p:txBody>
      </p:sp>
      <p:sp>
        <p:nvSpPr>
          <p:cNvPr id="12" name="Oval 11"/>
          <p:cNvSpPr/>
          <p:nvPr/>
        </p:nvSpPr>
        <p:spPr>
          <a:xfrm>
            <a:off x="4401064" y="3463046"/>
            <a:ext cx="457200" cy="45720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840480" y="4389120"/>
            <a:ext cx="457200" cy="457200"/>
          </a:xfrm>
          <a:prstGeom prst="ellipse">
            <a:avLst/>
          </a:prstGeom>
          <a:noFill/>
          <a:ln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>
            <a:stCxn id="12" idx="3"/>
            <a:endCxn id="25" idx="7"/>
          </p:cNvCxnSpPr>
          <p:nvPr/>
        </p:nvCxnSpPr>
        <p:spPr>
          <a:xfrm flipH="1">
            <a:off x="4230725" y="3853291"/>
            <a:ext cx="237294" cy="602784"/>
          </a:xfrm>
          <a:prstGeom prst="straightConnector1">
            <a:avLst/>
          </a:prstGeom>
          <a:ln w="31750">
            <a:solidFill>
              <a:srgbClr val="00FF50"/>
            </a:solidFill>
            <a:headEnd type="triangl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7048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1" grpId="0"/>
      <p:bldP spid="12" grpId="0" animBg="1"/>
      <p:bldP spid="2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1596078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Phasing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2286000"/>
            <a:ext cx="2286000" cy="7315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(w(1ul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1,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(w(4ul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%2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04582" y="967450"/>
            <a:ext cx="53996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How can an op use the result of another op in the same instruction?</a:t>
            </a:r>
          </a:p>
        </p:txBody>
      </p:sp>
      <p:sp>
        <p:nvSpPr>
          <p:cNvPr id="3" name="Rectangle 2"/>
          <p:cNvSpPr/>
          <p:nvPr/>
        </p:nvSpPr>
        <p:spPr>
          <a:xfrm>
            <a:off x="1371600" y="2834640"/>
            <a:ext cx="2286000" cy="100584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0) %7,</a:t>
            </a:r>
          </a:p>
          <a:p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lsss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2) %8,</a:t>
            </a:r>
          </a:p>
          <a:p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4) %9,</a:t>
            </a:r>
          </a:p>
        </p:txBody>
      </p:sp>
      <p:sp>
        <p:nvSpPr>
          <p:cNvPr id="6" name="Rectangle 5"/>
          <p:cNvSpPr/>
          <p:nvPr/>
        </p:nvSpPr>
        <p:spPr>
          <a:xfrm>
            <a:off x="1371600" y="3749040"/>
            <a:ext cx="2377440" cy="109728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(%7, %1), </a:t>
            </a:r>
          </a:p>
          <a:p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(%8, %2), </a:t>
            </a:r>
          </a:p>
          <a:p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(%9, %2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endParaRPr lang="en-US" sz="2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188720" y="2286000"/>
            <a:ext cx="7680960" cy="2560320"/>
            <a:chOff x="1188720" y="2286000"/>
            <a:chExt cx="7680960" cy="2560320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3749040" y="2286000"/>
              <a:ext cx="0" cy="2560320"/>
            </a:xfrm>
            <a:prstGeom prst="line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309360" y="2286000"/>
              <a:ext cx="0" cy="2560320"/>
            </a:xfrm>
            <a:prstGeom prst="line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188720" y="2286000"/>
              <a:ext cx="0" cy="2560320"/>
            </a:xfrm>
            <a:prstGeom prst="line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8869680" y="2286000"/>
              <a:ext cx="0" cy="2560320"/>
            </a:xfrm>
            <a:prstGeom prst="line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914400" y="5029200"/>
            <a:ext cx="86255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Mill instruction is not a collection of ops that issue together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It is a collection of three-operation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</a:rPr>
              <a:t>dataflows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 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that are phase-issued over three cycles.</a:t>
            </a:r>
          </a:p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Dataflows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of consecutive instructions partially overlap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1628775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c</a:t>
            </a:r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ycle boundary</a:t>
            </a:r>
          </a:p>
        </p:txBody>
      </p:sp>
      <p:cxnSp>
        <p:nvCxnSpPr>
          <p:cNvPr id="16" name="Straight Arrow Connector 15"/>
          <p:cNvCxnSpPr>
            <a:stCxn id="14" idx="3"/>
          </p:cNvCxnSpPr>
          <p:nvPr/>
        </p:nvCxnSpPr>
        <p:spPr>
          <a:xfrm>
            <a:off x="3107973" y="1813441"/>
            <a:ext cx="549627" cy="472559"/>
          </a:xfrm>
          <a:prstGeom prst="straightConnector1">
            <a:avLst/>
          </a:prstGeom>
          <a:ln w="254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38142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8979E-6 4.13938E-6 L 0.24196 0.0006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98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2218E-6 1.67926E-8 L 0.49432 -0.0044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716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3122778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whole thing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3040" y="2011680"/>
            <a:ext cx="277807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F("bar") %0;</a:t>
            </a:r>
          </a:p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(w(1ul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1,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(w(4ul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%2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0) %7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lsss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2) %8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0, 4) %9,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7,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1), </a:t>
            </a:r>
            <a:endParaRPr lang="en-US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8,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2), </a:t>
            </a:r>
            <a:endParaRPr lang="en-US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9,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                                         </a:t>
            </a:r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89120" y="2286000"/>
            <a:ext cx="36576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(w(3ul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%5, 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con(w(100ul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%15,</a:t>
            </a:r>
          </a:p>
          <a:p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(w(4ul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%16, </a:t>
            </a:r>
          </a:p>
          <a:p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(w(4ul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%17,</a:t>
            </a:r>
          </a:p>
          <a:p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lsss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8) %13,</a:t>
            </a:r>
          </a:p>
          <a:p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%15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%14,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calltr1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(%13, "foo", %0) %4, 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(%14, %5, %2) %18,</a:t>
            </a:r>
          </a:p>
          <a:p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(%13, %4), </a:t>
            </a:r>
          </a:p>
          <a:p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(%18); </a:t>
            </a:r>
          </a:p>
        </p:txBody>
      </p:sp>
      <p:sp>
        <p:nvSpPr>
          <p:cNvPr id="6" name="Rectangle 5"/>
          <p:cNvSpPr/>
          <p:nvPr/>
        </p:nvSpPr>
        <p:spPr>
          <a:xfrm>
            <a:off x="1920240" y="4754880"/>
            <a:ext cx="219456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5) %10,</a:t>
            </a:r>
          </a:p>
          <a:p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6) %11,</a:t>
            </a:r>
          </a:p>
          <a:p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7) %12,</a:t>
            </a:r>
          </a:p>
          <a:p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(%10, %0), </a:t>
            </a:r>
          </a:p>
          <a:p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(%11, %0), </a:t>
            </a:r>
          </a:p>
          <a:p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(%12, %0);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46320" y="5303520"/>
            <a:ext cx="4166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Yes, that’s the whole function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69280" y="1005840"/>
            <a:ext cx="26324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Three instructions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Three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cycles max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Fewer if early-out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60720" y="5852160"/>
            <a:ext cx="1341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ILP == 8</a:t>
            </a:r>
          </a:p>
        </p:txBody>
      </p:sp>
    </p:spTree>
    <p:extLst>
      <p:ext uri="{BB962C8B-B14F-4D97-AF65-F5344CB8AC3E}">
        <p14:creationId xmlns:p14="http://schemas.microsoft.com/office/powerpoint/2010/main" val="3490396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6" grpId="0"/>
      <p:bldP spid="8" grpId="0"/>
      <p:bldP spid="1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3122778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whole thing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3040" y="2011680"/>
            <a:ext cx="277807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F("bar") %0;</a:t>
            </a:r>
          </a:p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(w(1ul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1,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(w(4ul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%2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0) %7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lsss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2) %8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0, 4) %9,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7,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1), </a:t>
            </a:r>
            <a:endParaRPr lang="en-US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8,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2), </a:t>
            </a:r>
            <a:endParaRPr lang="en-US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9,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                                         </a:t>
            </a:r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89120" y="2286000"/>
            <a:ext cx="36576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(w(3ul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%5, </a:t>
            </a:r>
          </a:p>
          <a:p>
            <a:r>
              <a:rPr lang="en-U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con(w(100ul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%15,</a:t>
            </a:r>
          </a:p>
          <a:p>
            <a:r>
              <a:rPr lang="en-US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(w(4ul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%16, </a:t>
            </a:r>
          </a:p>
          <a:p>
            <a:r>
              <a:rPr lang="en-US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(w(4ul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%17,</a:t>
            </a:r>
          </a:p>
          <a:p>
            <a:r>
              <a:rPr lang="en-US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lsss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8) %13,</a:t>
            </a:r>
          </a:p>
          <a:p>
            <a:r>
              <a:rPr lang="en-US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</a:t>
            </a:r>
            <a:r>
              <a:rPr lang="en-U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%15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%14,</a:t>
            </a:r>
          </a:p>
          <a:p>
            <a:r>
              <a:rPr lang="en-U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calltr1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(%13, "foo", %0) %4, </a:t>
            </a:r>
          </a:p>
          <a:p>
            <a:r>
              <a:rPr lang="en-U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(%14, %5, %2) %18,</a:t>
            </a:r>
          </a:p>
          <a:p>
            <a:r>
              <a:rPr lang="en-US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(%13, %4), </a:t>
            </a:r>
          </a:p>
          <a:p>
            <a:r>
              <a:rPr lang="en-US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(%18); </a:t>
            </a:r>
          </a:p>
        </p:txBody>
      </p:sp>
      <p:sp>
        <p:nvSpPr>
          <p:cNvPr id="6" name="Rectangle 5"/>
          <p:cNvSpPr/>
          <p:nvPr/>
        </p:nvSpPr>
        <p:spPr>
          <a:xfrm>
            <a:off x="1920240" y="4754880"/>
            <a:ext cx="219456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5) %10,</a:t>
            </a:r>
          </a:p>
          <a:p>
            <a:r>
              <a:rPr lang="en-US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6) %11,</a:t>
            </a:r>
          </a:p>
          <a:p>
            <a:r>
              <a:rPr lang="en-US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7) %12,</a:t>
            </a:r>
          </a:p>
          <a:p>
            <a:r>
              <a:rPr lang="en-US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(%10, %0), </a:t>
            </a:r>
          </a:p>
          <a:p>
            <a:r>
              <a:rPr lang="en-US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(%11, %0), </a:t>
            </a:r>
          </a:p>
          <a:p>
            <a:r>
              <a:rPr lang="en-US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(%12, %0); 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809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1596078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Phasing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04582" y="967450"/>
            <a:ext cx="53996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How can an op use the result of another op in the same instruction?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1628775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c</a:t>
            </a:r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ycle boundary</a:t>
            </a:r>
          </a:p>
        </p:txBody>
      </p:sp>
      <p:cxnSp>
        <p:nvCxnSpPr>
          <p:cNvPr id="16" name="Straight Arrow Connector 15"/>
          <p:cNvCxnSpPr>
            <a:stCxn id="14" idx="3"/>
          </p:cNvCxnSpPr>
          <p:nvPr/>
        </p:nvCxnSpPr>
        <p:spPr>
          <a:xfrm>
            <a:off x="3107973" y="1813441"/>
            <a:ext cx="796609" cy="472559"/>
          </a:xfrm>
          <a:prstGeom prst="straightConnector1">
            <a:avLst/>
          </a:prstGeom>
          <a:ln w="254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731520" y="2286000"/>
            <a:ext cx="18554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sz="1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(w(1ul</a:t>
            </a:r>
            <a:r>
              <a:rPr lang="en-US" sz="1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</a:t>
            </a:r>
            <a:r>
              <a:rPr lang="en-US" sz="1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1,</a:t>
            </a:r>
          </a:p>
          <a:p>
            <a:r>
              <a:rPr lang="en-US" sz="1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sz="1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(w(4ul</a:t>
            </a:r>
            <a:r>
              <a:rPr lang="en-US" sz="1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%2</a:t>
            </a:r>
            <a:r>
              <a:rPr lang="en-US" sz="1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0" y="2286000"/>
            <a:ext cx="190881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1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0) %7,</a:t>
            </a:r>
          </a:p>
          <a:p>
            <a:r>
              <a:rPr lang="en-US" sz="14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lsss</a:t>
            </a:r>
            <a:r>
              <a:rPr lang="en-US" sz="1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2) %8,</a:t>
            </a:r>
          </a:p>
          <a:p>
            <a:r>
              <a:rPr lang="en-US" sz="14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1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4) %9,</a:t>
            </a:r>
          </a:p>
        </p:txBody>
      </p:sp>
      <p:sp>
        <p:nvSpPr>
          <p:cNvPr id="6" name="Rectangle 5"/>
          <p:cNvSpPr/>
          <p:nvPr/>
        </p:nvSpPr>
        <p:spPr>
          <a:xfrm>
            <a:off x="3931920" y="2286000"/>
            <a:ext cx="19278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1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(%7, %1), </a:t>
            </a:r>
          </a:p>
          <a:p>
            <a:r>
              <a:rPr lang="en-US" sz="14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1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(%8, %2), </a:t>
            </a:r>
          </a:p>
          <a:p>
            <a:r>
              <a:rPr lang="en-US" sz="14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1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(%9, %2</a:t>
            </a:r>
            <a:r>
              <a:rPr lang="en-US" sz="1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endParaRPr lang="en-US" sz="14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852160" y="3749040"/>
            <a:ext cx="219456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lsss</a:t>
            </a:r>
            <a:r>
              <a:rPr lang="en-US" sz="14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8) %13,</a:t>
            </a:r>
          </a:p>
          <a:p>
            <a:r>
              <a:rPr lang="en-US" sz="1400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14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</a:t>
            </a:r>
            <a:r>
              <a:rPr lang="en-US" sz="14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%15</a:t>
            </a:r>
            <a:r>
              <a:rPr lang="en-US" sz="14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%14,</a:t>
            </a:r>
          </a:p>
          <a:p>
            <a:r>
              <a:rPr lang="en-US" sz="14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calltr1</a:t>
            </a:r>
            <a:r>
              <a:rPr lang="en-US" sz="14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(%13, </a:t>
            </a:r>
            <a:endParaRPr lang="en-US" sz="1400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"foo", %</a:t>
            </a:r>
            <a:r>
              <a:rPr lang="en-US" sz="14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0) %4,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852160" y="3017520"/>
            <a:ext cx="219456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err="1" smtClean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1400" dirty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(%10, %0), </a:t>
            </a:r>
          </a:p>
          <a:p>
            <a:r>
              <a:rPr lang="en-US" sz="1400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1400" dirty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(%11, %0), </a:t>
            </a:r>
          </a:p>
          <a:p>
            <a:r>
              <a:rPr lang="en-US" sz="1400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1400" dirty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(%12, %0); </a:t>
            </a:r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31920" y="3017520"/>
            <a:ext cx="219456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1400" dirty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5) %10,</a:t>
            </a:r>
          </a:p>
          <a:p>
            <a:r>
              <a:rPr lang="en-US" sz="1400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1400" dirty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6) %11,</a:t>
            </a:r>
          </a:p>
          <a:p>
            <a:r>
              <a:rPr lang="en-US" sz="1400" dirty="0" err="1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1400" dirty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7) %12</a:t>
            </a:r>
            <a:r>
              <a:rPr lang="en-US" sz="1400" dirty="0" smtClean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endParaRPr lang="en-US" sz="1400" dirty="0">
              <a:solidFill>
                <a:srgbClr val="FFC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31920" y="3749040"/>
            <a:ext cx="201168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sz="14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(w(3ul</a:t>
            </a:r>
            <a:r>
              <a:rPr lang="en-US" sz="14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%5, </a:t>
            </a:r>
          </a:p>
          <a:p>
            <a:r>
              <a:rPr lang="en-US" sz="14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con(w(100ul</a:t>
            </a:r>
            <a:r>
              <a:rPr lang="en-US" sz="14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%15,</a:t>
            </a:r>
          </a:p>
          <a:p>
            <a:r>
              <a:rPr lang="en-US" sz="1400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sz="14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(w(4ul</a:t>
            </a:r>
            <a:r>
              <a:rPr lang="en-US" sz="14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%16, </a:t>
            </a:r>
          </a:p>
          <a:p>
            <a:r>
              <a:rPr lang="en-US" sz="1400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sz="14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(w(4ul</a:t>
            </a:r>
            <a:r>
              <a:rPr lang="en-US" sz="14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%17</a:t>
            </a:r>
            <a:r>
              <a:rPr lang="en-US" sz="14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endParaRPr lang="en-US" sz="1400" dirty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680960" y="3749040"/>
            <a:ext cx="18535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14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(%13, %4), </a:t>
            </a:r>
          </a:p>
          <a:p>
            <a:r>
              <a:rPr lang="en-US" sz="1400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sz="14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(%18); 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731520" y="2286000"/>
            <a:ext cx="8686800" cy="2560320"/>
            <a:chOff x="731520" y="2286000"/>
            <a:chExt cx="8686800" cy="2560320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2286000" y="2286000"/>
              <a:ext cx="0" cy="2560320"/>
            </a:xfrm>
            <a:prstGeom prst="line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3931920" y="2286000"/>
              <a:ext cx="0" cy="2560320"/>
            </a:xfrm>
            <a:prstGeom prst="line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31520" y="2286000"/>
              <a:ext cx="0" cy="2560320"/>
            </a:xfrm>
            <a:prstGeom prst="line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5852160" y="2286000"/>
              <a:ext cx="0" cy="2560320"/>
            </a:xfrm>
            <a:prstGeom prst="line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680960" y="2286000"/>
              <a:ext cx="0" cy="2560320"/>
            </a:xfrm>
            <a:prstGeom prst="line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9418320" y="2286000"/>
              <a:ext cx="0" cy="2560320"/>
            </a:xfrm>
            <a:prstGeom prst="line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2286000" y="5486400"/>
            <a:ext cx="5326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But wait – that’s five cycles, not three!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88720" y="5943600"/>
            <a:ext cx="1717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it’s not: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17520" y="5943600"/>
            <a:ext cx="5320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end cycles overlap with the caller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55743" y="4846320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00FF50"/>
                </a:solidFill>
                <a:latin typeface="Arial" pitchFamily="34" charset="0"/>
              </a:rPr>
              <a:t>i</a:t>
            </a:r>
            <a:r>
              <a:rPr lang="en-US" sz="2000" i="1" dirty="0" smtClean="0">
                <a:solidFill>
                  <a:srgbClr val="00FF50"/>
                </a:solidFill>
                <a:latin typeface="Arial" pitchFamily="34" charset="0"/>
              </a:rPr>
              <a:t>n caller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955280" y="4846320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00FF50"/>
                </a:solidFill>
                <a:latin typeface="Arial" pitchFamily="34" charset="0"/>
              </a:rPr>
              <a:t>i</a:t>
            </a:r>
            <a:r>
              <a:rPr lang="en-US" sz="2000" i="1" dirty="0" smtClean="0">
                <a:solidFill>
                  <a:srgbClr val="00FF50"/>
                </a:solidFill>
                <a:latin typeface="Arial" pitchFamily="34" charset="0"/>
              </a:rPr>
              <a:t>n caller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89120" y="4846320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FF50"/>
                </a:solidFill>
                <a:latin typeface="Arial" pitchFamily="34" charset="0"/>
              </a:rPr>
              <a:t>i</a:t>
            </a:r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</a:rPr>
              <a:t>n bar()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2377440" y="5029200"/>
            <a:ext cx="1884384" cy="0"/>
          </a:xfrm>
          <a:prstGeom prst="straightConnector1">
            <a:avLst/>
          </a:prstGeom>
          <a:ln w="381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486400" y="5029200"/>
            <a:ext cx="2011680" cy="0"/>
          </a:xfrm>
          <a:prstGeom prst="straightConnector1">
            <a:avLst/>
          </a:prstGeom>
          <a:ln w="381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286000" y="3017520"/>
            <a:ext cx="9797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(unused)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103120" y="6492240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Same overall dataflow schedule as OOO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74266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5" grpId="0"/>
      <p:bldP spid="3" grpId="0"/>
      <p:bldP spid="6" grpId="0"/>
      <p:bldP spid="15" grpId="0"/>
      <p:bldP spid="17" grpId="0"/>
      <p:bldP spid="18" grpId="0"/>
      <p:bldP spid="19" grpId="0"/>
      <p:bldP spid="20" grpId="0"/>
      <p:bldP spid="23" grpId="0"/>
      <p:bldP spid="23" grpId="1"/>
      <p:bldP spid="24" grpId="0"/>
      <p:bldP spid="24" grpId="1"/>
      <p:bldP spid="25" grpId="0"/>
      <p:bldP spid="25" grpId="1"/>
      <p:bldP spid="26" grpId="0"/>
      <p:bldP spid="27" grpId="0"/>
      <p:bldP spid="28" grpId="0"/>
      <p:bldP spid="36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523319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Talk purpose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5840" y="1712661"/>
            <a:ext cx="8759129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Most of our talks are about new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a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rchitectural ideas in the Mill…</a:t>
            </a:r>
          </a:p>
          <a:p>
            <a:pPr algn="ctr"/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i="1" dirty="0">
                <a:solidFill>
                  <a:srgbClr val="00FF50"/>
                </a:solidFill>
                <a:latin typeface="Arial" pitchFamily="34" charset="0"/>
              </a:rPr>
              <a:t>Not this one</a:t>
            </a:r>
          </a:p>
          <a:p>
            <a:pPr algn="ctr"/>
            <a:endParaRPr lang="en-US" sz="2400" dirty="0" smtClean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This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is about how architecture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impacts “good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code”</a:t>
            </a:r>
          </a:p>
          <a:p>
            <a:pPr algn="ctr"/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We’ll be using the “switch” statement as a very small example: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4749013"/>
            <a:ext cx="5038725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switch (</a:t>
            </a:r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thisVal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doThis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break;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thatVal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doThat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break;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default: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doOther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break;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261490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5973367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But – what about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mispredicts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?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3040" y="2011680"/>
            <a:ext cx="277807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F("bar") %0;</a:t>
            </a:r>
          </a:p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(w(1ul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1,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(w(4ul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%2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0) %7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lsss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2) %8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0, 4) %9,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7,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1), </a:t>
            </a:r>
            <a:endParaRPr lang="en-US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8,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2), </a:t>
            </a:r>
            <a:endParaRPr lang="en-US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9, 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                                         </a:t>
            </a:r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89120" y="2286000"/>
            <a:ext cx="36576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(w(3ul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%5, 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con(w(100ul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%15,</a:t>
            </a:r>
          </a:p>
          <a:p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(w(4ul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%16, </a:t>
            </a:r>
          </a:p>
          <a:p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(w(4ul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%17,</a:t>
            </a:r>
          </a:p>
          <a:p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lsss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8) %13,</a:t>
            </a:r>
          </a:p>
          <a:p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b0 %15) %14,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calltr1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(%13, "foo", %0) %4, </a:t>
            </a:r>
          </a:p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(%14, %5, %2) %18,</a:t>
            </a:r>
          </a:p>
          <a:p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(%13, %4), </a:t>
            </a:r>
          </a:p>
          <a:p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(%18); </a:t>
            </a:r>
          </a:p>
        </p:txBody>
      </p:sp>
      <p:sp>
        <p:nvSpPr>
          <p:cNvPr id="6" name="Rectangle 5"/>
          <p:cNvSpPr/>
          <p:nvPr/>
        </p:nvSpPr>
        <p:spPr>
          <a:xfrm>
            <a:off x="1920240" y="4754880"/>
            <a:ext cx="219456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5) %10,</a:t>
            </a:r>
          </a:p>
          <a:p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6) %11,</a:t>
            </a:r>
          </a:p>
          <a:p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(%0, 7) %12,</a:t>
            </a:r>
          </a:p>
          <a:p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(%10, %0), </a:t>
            </a:r>
          </a:p>
          <a:p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(%11, %0), </a:t>
            </a:r>
          </a:p>
          <a:p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(%12, %0);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54480" y="1371600"/>
            <a:ext cx="75440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This code is really the chain-of-ifs, using </a:t>
            </a:r>
            <a:r>
              <a:rPr lang="en-US" sz="2400" i="1" dirty="0" err="1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retntr</a:t>
            </a:r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 instead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5303520"/>
            <a:ext cx="5008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</a:rPr>
              <a:t>Seven </a:t>
            </a:r>
            <a:r>
              <a:rPr lang="en-US" sz="2400" i="1" dirty="0" err="1">
                <a:solidFill>
                  <a:srgbClr val="00FF50"/>
                </a:solidFill>
                <a:latin typeface="Arial" pitchFamily="34" charset="0"/>
              </a:rPr>
              <a:t>r</a:t>
            </a:r>
            <a:r>
              <a:rPr lang="en-US" sz="2400" i="1" dirty="0" err="1" smtClean="0">
                <a:solidFill>
                  <a:srgbClr val="00FF50"/>
                </a:solidFill>
                <a:latin typeface="Arial" pitchFamily="34" charset="0"/>
              </a:rPr>
              <a:t>etntr</a:t>
            </a:r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</a:rPr>
              <a:t> == 7 chances to miss?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0" y="5852160"/>
            <a:ext cx="936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60720" y="5943600"/>
            <a:ext cx="36022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One prediction to rule them all</a:t>
            </a:r>
          </a:p>
        </p:txBody>
      </p:sp>
    </p:spTree>
    <p:extLst>
      <p:ext uri="{BB962C8B-B14F-4D97-AF65-F5344CB8AC3E}">
        <p14:creationId xmlns:p14="http://schemas.microsoft.com/office/powerpoint/2010/main" val="33621818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7" grpId="1"/>
      <p:bldP spid="11" grpId="0"/>
      <p:bldP spid="12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8459788" cy="45720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Extended Basic Blocks (EBBs)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85800" y="2057400"/>
            <a:ext cx="1600200" cy="4343400"/>
            <a:chOff x="685800" y="2057400"/>
            <a:chExt cx="1600200" cy="4343400"/>
          </a:xfrm>
        </p:grpSpPr>
        <p:sp>
          <p:nvSpPr>
            <p:cNvPr id="3" name="Straight Connector 2"/>
            <p:cNvSpPr/>
            <p:nvPr/>
          </p:nvSpPr>
          <p:spPr>
            <a:xfrm>
              <a:off x="1708150" y="2971800"/>
              <a:ext cx="0" cy="3429000"/>
            </a:xfrm>
            <a:prstGeom prst="line">
              <a:avLst/>
            </a:prstGeom>
            <a:noFill/>
            <a:ln w="825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0" tIns="90000" rIns="90000" bIns="90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" name="Straight Connector 3"/>
            <p:cNvSpPr/>
            <p:nvPr/>
          </p:nvSpPr>
          <p:spPr>
            <a:xfrm flipH="1">
              <a:off x="1143000" y="5257800"/>
              <a:ext cx="4572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5" name="Straight Connector 4"/>
            <p:cNvSpPr/>
            <p:nvPr/>
          </p:nvSpPr>
          <p:spPr>
            <a:xfrm>
              <a:off x="1828800" y="5486400"/>
              <a:ext cx="427038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6" name="Straight Connector 5"/>
            <p:cNvSpPr/>
            <p:nvPr/>
          </p:nvSpPr>
          <p:spPr>
            <a:xfrm flipH="1">
              <a:off x="1143000" y="3429000"/>
              <a:ext cx="4572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482725" y="2057400"/>
              <a:ext cx="538163" cy="29051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compatLnSpc="0">
              <a:spAutoFit/>
            </a:bodyPr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EBB</a:t>
              </a: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1143000" y="2743200"/>
              <a:ext cx="457200" cy="2286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1708150" y="2514600"/>
              <a:ext cx="0" cy="4572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10" name="Straight Connector 9"/>
            <p:cNvSpPr/>
            <p:nvPr/>
          </p:nvSpPr>
          <p:spPr>
            <a:xfrm flipH="1">
              <a:off x="1828800" y="2743200"/>
              <a:ext cx="457200" cy="2286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85800" y="4878388"/>
              <a:ext cx="868363" cy="307975"/>
            </a:xfrm>
            <a:prstGeom prst="rect">
              <a:avLst/>
            </a:prstGeom>
            <a:noFill/>
            <a:ln>
              <a:noFill/>
              <a:tailEnd type="arrow"/>
            </a:ln>
          </p:spPr>
          <p:txBody>
            <a:bodyPr wrap="none" lIns="9000" tIns="9000" rIns="9000" bIns="9000" compatLnSpc="0">
              <a:spAutoFit/>
            </a:bodyPr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branch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4572794" y="4900613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</a:t>
            </a:r>
            <a:endParaRPr lang="en-US" sz="1600" dirty="0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05919" y="5014913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sp>
        <p:nvSpPr>
          <p:cNvPr id="16" name="Straight Connector 15"/>
          <p:cNvSpPr/>
          <p:nvPr/>
        </p:nvSpPr>
        <p:spPr>
          <a:xfrm flipV="1">
            <a:off x="4277519" y="5129213"/>
            <a:ext cx="523875" cy="228600"/>
          </a:xfrm>
          <a:prstGeom prst="line">
            <a:avLst/>
          </a:pr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wrap="none" lIns="18000" tIns="18000" rIns="18000" bIns="18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72994" y="5129213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</a:t>
            </a:r>
            <a:endParaRPr lang="en-US" sz="1600" dirty="0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773194" y="4900613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</a:t>
            </a:r>
            <a:endParaRPr lang="en-US" sz="1600" dirty="0"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25" name="Curved Connector 24"/>
          <p:cNvCxnSpPr>
            <a:cxnSpLocks noChangeShapeType="1"/>
            <a:stCxn id="13" idx="2"/>
            <a:endCxn id="19" idx="1"/>
          </p:cNvCxnSpPr>
          <p:nvPr/>
        </p:nvCxnSpPr>
        <p:spPr bwMode="auto">
          <a:xfrm rot="16200000" flipH="1">
            <a:off x="5487194" y="4557713"/>
            <a:ext cx="114300" cy="1257300"/>
          </a:xfrm>
          <a:prstGeom prst="curvedConnector2">
            <a:avLst/>
          </a:prstGeom>
          <a:noFill/>
          <a:ln w="1905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Curved Connector 25"/>
          <p:cNvCxnSpPr>
            <a:cxnSpLocks noChangeShapeType="1"/>
            <a:stCxn id="19" idx="3"/>
            <a:endCxn id="21" idx="1"/>
          </p:cNvCxnSpPr>
          <p:nvPr/>
        </p:nvCxnSpPr>
        <p:spPr bwMode="auto">
          <a:xfrm flipV="1">
            <a:off x="6858794" y="5014913"/>
            <a:ext cx="914400" cy="22860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7087394" y="5357813"/>
            <a:ext cx="1216025" cy="31273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9000" tIns="9000" rIns="9000" bIns="900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 chain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651760" y="1554480"/>
            <a:ext cx="7159324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hangingPunct="0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The Mill groups code into </a:t>
            </a:r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Extended Basic Blocks,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single-entry multiple-exit sequences of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instructions.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Tahoma" pitchFamily="34" charset="0"/>
            </a:endParaRPr>
          </a:p>
          <a:p>
            <a:pPr hangingPunct="0"/>
            <a:endParaRPr lang="en-US" sz="2400" dirty="0">
              <a:solidFill>
                <a:srgbClr val="FFFF00"/>
              </a:solidFill>
              <a:latin typeface="Arial" pitchFamily="34" charset="0"/>
              <a:cs typeface="Tahoma" pitchFamily="34" charset="0"/>
            </a:endParaRPr>
          </a:p>
          <a:p>
            <a:pPr hangingPunct="0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Branches can only target EBB entry points; it is not possible to jump into the middle of an EBB. 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Tahoma" pitchFamily="34" charset="0"/>
            </a:endParaRPr>
          </a:p>
          <a:p>
            <a:pPr hangingPunct="0"/>
            <a:endParaRPr lang="en-US" sz="2400" dirty="0" smtClean="0">
              <a:solidFill>
                <a:srgbClr val="FFFF00"/>
              </a:solidFill>
              <a:latin typeface="Arial" pitchFamily="34" charset="0"/>
              <a:cs typeface="Tahoma" pitchFamily="34" charset="0"/>
            </a:endParaRPr>
          </a:p>
          <a:p>
            <a:pPr hangingPunct="0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Execution flows through a chain of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EBBs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3499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9" grpId="0" animBg="1"/>
      <p:bldP spid="21" grpId="0" animBg="1"/>
      <p:bldP spid="27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3215111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Predicting EBBs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85800" y="2057400"/>
            <a:ext cx="1600200" cy="4343400"/>
            <a:chOff x="685800" y="2057400"/>
            <a:chExt cx="1600200" cy="4343400"/>
          </a:xfrm>
        </p:grpSpPr>
        <p:sp>
          <p:nvSpPr>
            <p:cNvPr id="3" name="Straight Connector 2"/>
            <p:cNvSpPr/>
            <p:nvPr/>
          </p:nvSpPr>
          <p:spPr>
            <a:xfrm>
              <a:off x="1708150" y="2971800"/>
              <a:ext cx="0" cy="3429000"/>
            </a:xfrm>
            <a:prstGeom prst="line">
              <a:avLst/>
            </a:prstGeom>
            <a:noFill/>
            <a:ln w="825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0" tIns="90000" rIns="90000" bIns="90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" name="Straight Connector 3"/>
            <p:cNvSpPr/>
            <p:nvPr/>
          </p:nvSpPr>
          <p:spPr>
            <a:xfrm flipH="1">
              <a:off x="1143000" y="5257800"/>
              <a:ext cx="4572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5" name="Straight Connector 4"/>
            <p:cNvSpPr/>
            <p:nvPr/>
          </p:nvSpPr>
          <p:spPr>
            <a:xfrm>
              <a:off x="1828800" y="5486400"/>
              <a:ext cx="427038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6" name="Straight Connector 5"/>
            <p:cNvSpPr/>
            <p:nvPr/>
          </p:nvSpPr>
          <p:spPr>
            <a:xfrm flipH="1">
              <a:off x="1143000" y="3429000"/>
              <a:ext cx="4572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482725" y="2057400"/>
              <a:ext cx="538163" cy="29051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compatLnSpc="0">
              <a:spAutoFit/>
            </a:bodyPr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EBB</a:t>
              </a: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1143000" y="2743200"/>
              <a:ext cx="457200" cy="2286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1708150" y="2514600"/>
              <a:ext cx="0" cy="4572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10" name="Straight Connector 9"/>
            <p:cNvSpPr/>
            <p:nvPr/>
          </p:nvSpPr>
          <p:spPr>
            <a:xfrm flipH="1">
              <a:off x="1828800" y="2743200"/>
              <a:ext cx="457200" cy="2286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85800" y="4878388"/>
              <a:ext cx="868363" cy="307975"/>
            </a:xfrm>
            <a:prstGeom prst="rect">
              <a:avLst/>
            </a:prstGeom>
            <a:noFill/>
            <a:ln>
              <a:noFill/>
              <a:tailEnd type="arrow"/>
            </a:ln>
          </p:spPr>
          <p:txBody>
            <a:bodyPr wrap="none" lIns="9000" tIns="9000" rIns="9000" bIns="9000" compatLnSpc="0">
              <a:spAutoFit/>
            </a:bodyPr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branch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651760" y="1828800"/>
            <a:ext cx="62648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With an EBB organization, you don’t have to predict each branch. Only one of possibly many branches will pass control out of the EBB – so predict which one.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73105" y="4550932"/>
            <a:ext cx="522290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control enters </a:t>
            </a:r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here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-</a:t>
            </a:r>
          </a:p>
          <a:p>
            <a:endParaRPr lang="en-US" sz="28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 that control will exit </a:t>
            </a:r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8" name="Oval 17"/>
          <p:cNvSpPr/>
          <p:nvPr/>
        </p:nvSpPr>
        <p:spPr>
          <a:xfrm>
            <a:off x="1371601" y="2743200"/>
            <a:ext cx="649288" cy="444843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1684642" y="5243430"/>
            <a:ext cx="649288" cy="444843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51760" y="3904734"/>
            <a:ext cx="5181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predicts </a:t>
            </a:r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exits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not </a:t>
            </a:r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branches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15544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allAtOnce"/>
      <p:bldP spid="18" grpId="0" animBg="1"/>
      <p:bldP spid="28" grpId="0" animBg="1"/>
      <p:bldP spid="20" grpId="0"/>
      <p:bldP spid="20" grpId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4464492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With branch prediction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1280160" y="1828800"/>
            <a:ext cx="2209406" cy="5120640"/>
            <a:chOff x="2281051" y="1828800"/>
            <a:chExt cx="2209406" cy="5120640"/>
          </a:xfrm>
        </p:grpSpPr>
        <p:grpSp>
          <p:nvGrpSpPr>
            <p:cNvPr id="33" name="Group 32"/>
            <p:cNvGrpSpPr/>
            <p:nvPr/>
          </p:nvGrpSpPr>
          <p:grpSpPr>
            <a:xfrm>
              <a:off x="2286000" y="1828800"/>
              <a:ext cx="2194559" cy="731520"/>
              <a:chOff x="2601798" y="1894788"/>
              <a:chExt cx="2194559" cy="731520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5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63" name="Straight Arrow Connector 62"/>
              <p:cNvCxnSpPr>
                <a:stCxn id="62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>
                <a:stCxn id="62" idx="2"/>
                <a:endCxn id="59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/>
            <p:cNvGrpSpPr/>
            <p:nvPr/>
          </p:nvGrpSpPr>
          <p:grpSpPr>
            <a:xfrm>
              <a:off x="2286000" y="2560320"/>
              <a:ext cx="2194559" cy="731520"/>
              <a:chOff x="2601798" y="1894788"/>
              <a:chExt cx="2194559" cy="731520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6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60" name="Straight Arrow Connector 59"/>
              <p:cNvCxnSpPr>
                <a:stCxn id="59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/>
              <p:cNvCxnSpPr>
                <a:stCxn id="59" idx="2"/>
                <a:endCxn id="56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/>
            <p:cNvGrpSpPr/>
            <p:nvPr/>
          </p:nvGrpSpPr>
          <p:grpSpPr>
            <a:xfrm>
              <a:off x="2286000" y="3291840"/>
              <a:ext cx="2194559" cy="731520"/>
              <a:chOff x="2601798" y="1894788"/>
              <a:chExt cx="2194559" cy="73152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3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7" name="Straight Arrow Connector 56"/>
              <p:cNvCxnSpPr>
                <a:stCxn id="56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>
                <a:stCxn id="56" idx="2"/>
                <a:endCxn id="53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2286000" y="4023360"/>
              <a:ext cx="2194559" cy="731520"/>
              <a:chOff x="2601798" y="1894788"/>
              <a:chExt cx="2194559" cy="73152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0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4" name="Straight Arrow Connector 53"/>
              <p:cNvCxnSpPr>
                <a:stCxn id="53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>
                <a:stCxn id="53" idx="2"/>
                <a:endCxn id="50" idx="0"/>
              </p:cNvCxnSpPr>
              <p:nvPr/>
            </p:nvCxnSpPr>
            <p:spPr>
              <a:xfrm flipH="1">
                <a:off x="3145489" y="2260548"/>
                <a:ext cx="4949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36"/>
            <p:cNvGrpSpPr/>
            <p:nvPr/>
          </p:nvGrpSpPr>
          <p:grpSpPr>
            <a:xfrm>
              <a:off x="2281051" y="4754880"/>
              <a:ext cx="2194559" cy="731520"/>
              <a:chOff x="2601798" y="1894788"/>
              <a:chExt cx="2194559" cy="731520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2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1" name="Straight Arrow Connector 50"/>
              <p:cNvCxnSpPr>
                <a:stCxn id="50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>
                <a:stCxn id="50" idx="2"/>
                <a:endCxn id="45" idx="0"/>
              </p:cNvCxnSpPr>
              <p:nvPr/>
            </p:nvCxnSpPr>
            <p:spPr>
              <a:xfrm>
                <a:off x="3150438" y="2260548"/>
                <a:ext cx="4949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oup 37"/>
            <p:cNvGrpSpPr/>
            <p:nvPr/>
          </p:nvGrpSpPr>
          <p:grpSpPr>
            <a:xfrm>
              <a:off x="2286000" y="5486400"/>
              <a:ext cx="2194559" cy="731520"/>
              <a:chOff x="2601798" y="1894788"/>
              <a:chExt cx="2194559" cy="73152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7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48" name="Straight Arrow Connector 47"/>
              <p:cNvCxnSpPr>
                <a:stCxn id="45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>
                <a:stCxn id="45" idx="2"/>
                <a:endCxn id="42" idx="0"/>
              </p:cNvCxnSpPr>
              <p:nvPr/>
            </p:nvCxnSpPr>
            <p:spPr>
              <a:xfrm>
                <a:off x="3150438" y="2260548"/>
                <a:ext cx="9898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>
              <a:off x="2295898" y="6217920"/>
              <a:ext cx="2194559" cy="731520"/>
              <a:chOff x="-1201918" y="3392707"/>
              <a:chExt cx="2194559" cy="731520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-1201918" y="3392707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100 </a:t>
                </a:r>
                <a:endParaRPr lang="en-US" sz="16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43" name="Straight Arrow Connector 42"/>
              <p:cNvCxnSpPr/>
              <p:nvPr/>
            </p:nvCxnSpPr>
            <p:spPr>
              <a:xfrm>
                <a:off x="-13198" y="3552727"/>
                <a:ext cx="100583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>
              <a:xfrm flipH="1">
                <a:off x="-607558" y="3758467"/>
                <a:ext cx="872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TextBox 3"/>
          <p:cNvSpPr txBox="1"/>
          <p:nvPr/>
        </p:nvSpPr>
        <p:spPr>
          <a:xfrm>
            <a:off x="3931920" y="4937760"/>
            <a:ext cx="869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actual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2468880" y="5120640"/>
            <a:ext cx="1432874" cy="348585"/>
          </a:xfrm>
          <a:prstGeom prst="straightConnector1">
            <a:avLst/>
          </a:prstGeom>
          <a:ln w="1905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07289" y="2462323"/>
            <a:ext cx="4114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All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predicted-taken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branches before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branch to the selected target will miss.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selected target will miss too if it was predicted not-taken.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914400" y="1828800"/>
            <a:ext cx="341760" cy="4789230"/>
            <a:chOff x="914400" y="1828800"/>
            <a:chExt cx="341760" cy="4789230"/>
          </a:xfrm>
        </p:grpSpPr>
        <p:sp>
          <p:nvSpPr>
            <p:cNvPr id="69" name="TextBox 68"/>
            <p:cNvSpPr txBox="1"/>
            <p:nvPr/>
          </p:nvSpPr>
          <p:spPr>
            <a:xfrm>
              <a:off x="914400" y="182880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00FF50"/>
                  </a:solidFill>
                  <a:latin typeface="Arial" pitchFamily="34" charset="0"/>
                  <a:cs typeface="Arial" pitchFamily="34" charset="0"/>
                </a:rPr>
                <a:t>F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914400" y="256032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00FF50"/>
                  </a:solidFill>
                  <a:latin typeface="Arial" pitchFamily="34" charset="0"/>
                  <a:cs typeface="Arial" pitchFamily="34" charset="0"/>
                </a:rPr>
                <a:t>F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914400" y="475488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3300"/>
                  </a:solidFill>
                  <a:latin typeface="Arial" pitchFamily="34" charset="0"/>
                  <a:cs typeface="Arial" pitchFamily="34" charset="0"/>
                </a:rPr>
                <a:t>T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914400" y="329184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00FF50"/>
                  </a:solidFill>
                  <a:latin typeface="Arial" pitchFamily="34" charset="0"/>
                  <a:cs typeface="Arial" pitchFamily="34" charset="0"/>
                </a:rPr>
                <a:t>F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914400" y="402336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3300"/>
                  </a:solidFill>
                  <a:latin typeface="Arial" pitchFamily="34" charset="0"/>
                  <a:cs typeface="Arial" pitchFamily="34" charset="0"/>
                </a:rPr>
                <a:t>T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914400" y="621792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00FF50"/>
                  </a:solidFill>
                  <a:latin typeface="Arial" pitchFamily="34" charset="0"/>
                  <a:cs typeface="Arial" pitchFamily="34" charset="0"/>
                </a:rPr>
                <a:t>F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914400" y="548640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3300"/>
                  </a:solidFill>
                  <a:latin typeface="Arial" pitchFamily="34" charset="0"/>
                  <a:cs typeface="Arial" pitchFamily="34" charset="0"/>
                </a:rPr>
                <a:t>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28273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6267357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With exit prediction – early miss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1280160" y="1828800"/>
            <a:ext cx="2209406" cy="5120640"/>
            <a:chOff x="2281051" y="1828800"/>
            <a:chExt cx="2209406" cy="5120640"/>
          </a:xfrm>
        </p:grpSpPr>
        <p:grpSp>
          <p:nvGrpSpPr>
            <p:cNvPr id="33" name="Group 32"/>
            <p:cNvGrpSpPr/>
            <p:nvPr/>
          </p:nvGrpSpPr>
          <p:grpSpPr>
            <a:xfrm>
              <a:off x="2286000" y="1828800"/>
              <a:ext cx="2194559" cy="731520"/>
              <a:chOff x="2601798" y="1894788"/>
              <a:chExt cx="2194559" cy="731520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5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63" name="Straight Arrow Connector 62"/>
              <p:cNvCxnSpPr>
                <a:stCxn id="62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>
                <a:stCxn id="62" idx="2"/>
                <a:endCxn id="59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/>
            <p:cNvGrpSpPr/>
            <p:nvPr/>
          </p:nvGrpSpPr>
          <p:grpSpPr>
            <a:xfrm>
              <a:off x="2286000" y="2560320"/>
              <a:ext cx="2194559" cy="731520"/>
              <a:chOff x="2601798" y="1894788"/>
              <a:chExt cx="2194559" cy="731520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6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60" name="Straight Arrow Connector 59"/>
              <p:cNvCxnSpPr>
                <a:stCxn id="59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/>
              <p:cNvCxnSpPr>
                <a:stCxn id="59" idx="2"/>
                <a:endCxn id="56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/>
            <p:cNvGrpSpPr/>
            <p:nvPr/>
          </p:nvGrpSpPr>
          <p:grpSpPr>
            <a:xfrm>
              <a:off x="2286000" y="3291840"/>
              <a:ext cx="2194559" cy="731520"/>
              <a:chOff x="2601798" y="1894788"/>
              <a:chExt cx="2194559" cy="73152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3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7" name="Straight Arrow Connector 56"/>
              <p:cNvCxnSpPr>
                <a:stCxn id="56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>
                <a:stCxn id="56" idx="2"/>
                <a:endCxn id="53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2286000" y="4023360"/>
              <a:ext cx="2194559" cy="731520"/>
              <a:chOff x="2601798" y="1894788"/>
              <a:chExt cx="2194559" cy="73152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0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4" name="Straight Arrow Connector 53"/>
              <p:cNvCxnSpPr>
                <a:stCxn id="53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>
                <a:stCxn id="53" idx="2"/>
                <a:endCxn id="50" idx="0"/>
              </p:cNvCxnSpPr>
              <p:nvPr/>
            </p:nvCxnSpPr>
            <p:spPr>
              <a:xfrm flipH="1">
                <a:off x="3145489" y="2260548"/>
                <a:ext cx="4949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36"/>
            <p:cNvGrpSpPr/>
            <p:nvPr/>
          </p:nvGrpSpPr>
          <p:grpSpPr>
            <a:xfrm>
              <a:off x="2281051" y="4754880"/>
              <a:ext cx="2194559" cy="731520"/>
              <a:chOff x="2601798" y="1894788"/>
              <a:chExt cx="2194559" cy="731520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2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1" name="Straight Arrow Connector 50"/>
              <p:cNvCxnSpPr>
                <a:stCxn id="50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>
                <a:stCxn id="50" idx="2"/>
                <a:endCxn id="45" idx="0"/>
              </p:cNvCxnSpPr>
              <p:nvPr/>
            </p:nvCxnSpPr>
            <p:spPr>
              <a:xfrm>
                <a:off x="3150438" y="2260548"/>
                <a:ext cx="4949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oup 37"/>
            <p:cNvGrpSpPr/>
            <p:nvPr/>
          </p:nvGrpSpPr>
          <p:grpSpPr>
            <a:xfrm>
              <a:off x="2286000" y="5486400"/>
              <a:ext cx="2194559" cy="731520"/>
              <a:chOff x="2601798" y="1894788"/>
              <a:chExt cx="2194559" cy="73152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7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48" name="Straight Arrow Connector 47"/>
              <p:cNvCxnSpPr>
                <a:stCxn id="45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>
                <a:stCxn id="45" idx="2"/>
                <a:endCxn id="42" idx="0"/>
              </p:cNvCxnSpPr>
              <p:nvPr/>
            </p:nvCxnSpPr>
            <p:spPr>
              <a:xfrm>
                <a:off x="3150438" y="2260548"/>
                <a:ext cx="9898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>
              <a:off x="2295898" y="6217920"/>
              <a:ext cx="2194559" cy="731520"/>
              <a:chOff x="-1201918" y="3392707"/>
              <a:chExt cx="2194559" cy="731520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-1201918" y="3392707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100 </a:t>
                </a:r>
                <a:endParaRPr lang="en-US" sz="16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43" name="Straight Arrow Connector 42"/>
              <p:cNvCxnSpPr/>
              <p:nvPr/>
            </p:nvCxnSpPr>
            <p:spPr>
              <a:xfrm>
                <a:off x="-13198" y="3552727"/>
                <a:ext cx="100583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>
              <a:xfrm flipH="1">
                <a:off x="-607558" y="3758467"/>
                <a:ext cx="872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TextBox 6"/>
          <p:cNvSpPr txBox="1"/>
          <p:nvPr/>
        </p:nvSpPr>
        <p:spPr>
          <a:xfrm>
            <a:off x="3886907" y="4297680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predicted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468880" y="4480560"/>
            <a:ext cx="1418027" cy="365760"/>
          </a:xfrm>
          <a:prstGeom prst="straightConnector1">
            <a:avLst/>
          </a:prstGeom>
          <a:ln w="1905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931920" y="2834640"/>
            <a:ext cx="869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actual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2468880" y="3017520"/>
            <a:ext cx="1432874" cy="348585"/>
          </a:xfrm>
          <a:prstGeom prst="straightConnector1">
            <a:avLst/>
          </a:prstGeom>
          <a:ln w="1905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212080" y="2103120"/>
            <a:ext cx="45833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Early miss:</a:t>
            </a:r>
          </a:p>
          <a:p>
            <a:pPr lvl="1"/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m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iss occurs before predicted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2080" y="3291840"/>
            <a:ext cx="46662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miss penalty, same as branch prediction early miss</a:t>
            </a:r>
          </a:p>
        </p:txBody>
      </p:sp>
    </p:spTree>
    <p:extLst>
      <p:ext uri="{BB962C8B-B14F-4D97-AF65-F5344CB8AC3E}">
        <p14:creationId xmlns:p14="http://schemas.microsoft.com/office/powerpoint/2010/main" val="3760493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3" grpId="0"/>
      <p:bldP spid="5" grpId="0"/>
      <p:bldP spid="5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6016071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With exit prediction – late miss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1280160" y="1828800"/>
            <a:ext cx="2209406" cy="5120640"/>
            <a:chOff x="2281051" y="1828800"/>
            <a:chExt cx="2209406" cy="5120640"/>
          </a:xfrm>
        </p:grpSpPr>
        <p:grpSp>
          <p:nvGrpSpPr>
            <p:cNvPr id="33" name="Group 32"/>
            <p:cNvGrpSpPr/>
            <p:nvPr/>
          </p:nvGrpSpPr>
          <p:grpSpPr>
            <a:xfrm>
              <a:off x="2286000" y="1828800"/>
              <a:ext cx="2194559" cy="731520"/>
              <a:chOff x="2601798" y="1894788"/>
              <a:chExt cx="2194559" cy="731520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5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63" name="Straight Arrow Connector 62"/>
              <p:cNvCxnSpPr>
                <a:stCxn id="62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>
                <a:stCxn id="62" idx="2"/>
                <a:endCxn id="59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/>
            <p:cNvGrpSpPr/>
            <p:nvPr/>
          </p:nvGrpSpPr>
          <p:grpSpPr>
            <a:xfrm>
              <a:off x="2286000" y="2560320"/>
              <a:ext cx="2194559" cy="731520"/>
              <a:chOff x="2601798" y="1894788"/>
              <a:chExt cx="2194559" cy="731520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6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60" name="Straight Arrow Connector 59"/>
              <p:cNvCxnSpPr>
                <a:stCxn id="59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/>
              <p:cNvCxnSpPr>
                <a:stCxn id="59" idx="2"/>
                <a:endCxn id="56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/>
            <p:cNvGrpSpPr/>
            <p:nvPr/>
          </p:nvGrpSpPr>
          <p:grpSpPr>
            <a:xfrm>
              <a:off x="2286000" y="3291840"/>
              <a:ext cx="2194559" cy="731520"/>
              <a:chOff x="2601798" y="1894788"/>
              <a:chExt cx="2194559" cy="73152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3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7" name="Straight Arrow Connector 56"/>
              <p:cNvCxnSpPr>
                <a:stCxn id="56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>
                <a:stCxn id="56" idx="2"/>
                <a:endCxn id="53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2286000" y="4023360"/>
              <a:ext cx="2194559" cy="731520"/>
              <a:chOff x="2601798" y="1894788"/>
              <a:chExt cx="2194559" cy="73152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0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4" name="Straight Arrow Connector 53"/>
              <p:cNvCxnSpPr>
                <a:stCxn id="53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>
                <a:stCxn id="53" idx="2"/>
                <a:endCxn id="50" idx="0"/>
              </p:cNvCxnSpPr>
              <p:nvPr/>
            </p:nvCxnSpPr>
            <p:spPr>
              <a:xfrm flipH="1">
                <a:off x="3145489" y="2260548"/>
                <a:ext cx="4949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36"/>
            <p:cNvGrpSpPr/>
            <p:nvPr/>
          </p:nvGrpSpPr>
          <p:grpSpPr>
            <a:xfrm>
              <a:off x="2281051" y="4754880"/>
              <a:ext cx="2194559" cy="731520"/>
              <a:chOff x="2601798" y="1894788"/>
              <a:chExt cx="2194559" cy="731520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2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1" name="Straight Arrow Connector 50"/>
              <p:cNvCxnSpPr>
                <a:stCxn id="50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>
                <a:stCxn id="50" idx="2"/>
                <a:endCxn id="45" idx="0"/>
              </p:cNvCxnSpPr>
              <p:nvPr/>
            </p:nvCxnSpPr>
            <p:spPr>
              <a:xfrm>
                <a:off x="3150438" y="2260548"/>
                <a:ext cx="4949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oup 37"/>
            <p:cNvGrpSpPr/>
            <p:nvPr/>
          </p:nvGrpSpPr>
          <p:grpSpPr>
            <a:xfrm>
              <a:off x="2286000" y="5486400"/>
              <a:ext cx="2194559" cy="731520"/>
              <a:chOff x="2601798" y="1894788"/>
              <a:chExt cx="2194559" cy="73152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7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48" name="Straight Arrow Connector 47"/>
              <p:cNvCxnSpPr>
                <a:stCxn id="45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>
                <a:stCxn id="45" idx="2"/>
                <a:endCxn id="42" idx="0"/>
              </p:cNvCxnSpPr>
              <p:nvPr/>
            </p:nvCxnSpPr>
            <p:spPr>
              <a:xfrm>
                <a:off x="3150438" y="2260548"/>
                <a:ext cx="9898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>
              <a:off x="2295898" y="6217920"/>
              <a:ext cx="2194559" cy="731520"/>
              <a:chOff x="-1201918" y="3392707"/>
              <a:chExt cx="2194559" cy="731520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-1201918" y="3392707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100 </a:t>
                </a:r>
                <a:endParaRPr lang="en-US" sz="16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43" name="Straight Arrow Connector 42"/>
              <p:cNvCxnSpPr/>
              <p:nvPr/>
            </p:nvCxnSpPr>
            <p:spPr>
              <a:xfrm>
                <a:off x="-13198" y="3552727"/>
                <a:ext cx="100583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>
              <a:xfrm flipH="1">
                <a:off x="-607558" y="3758467"/>
                <a:ext cx="872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TextBox 6"/>
          <p:cNvSpPr txBox="1"/>
          <p:nvPr/>
        </p:nvSpPr>
        <p:spPr>
          <a:xfrm>
            <a:off x="3886907" y="2834640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predicted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468880" y="3017520"/>
            <a:ext cx="1418027" cy="365760"/>
          </a:xfrm>
          <a:prstGeom prst="straightConnector1">
            <a:avLst/>
          </a:prstGeom>
          <a:ln w="1905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931920" y="4297680"/>
            <a:ext cx="869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actual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2468880" y="4480560"/>
            <a:ext cx="1432874" cy="348585"/>
          </a:xfrm>
          <a:prstGeom prst="straightConnector1">
            <a:avLst/>
          </a:prstGeom>
          <a:ln w="1905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212080" y="2103120"/>
            <a:ext cx="43252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Late miss:</a:t>
            </a:r>
          </a:p>
          <a:p>
            <a:pPr lvl="1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iss occurs after predicted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2080" y="3200400"/>
            <a:ext cx="4480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miss penalty at predicted, one at actual, vs. potentially one at every branch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12080" y="4663440"/>
            <a:ext cx="42147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– a uniform case distribution means no prediction is made, will run out ebb for one miss total</a:t>
            </a:r>
          </a:p>
        </p:txBody>
      </p:sp>
    </p:spTree>
    <p:extLst>
      <p:ext uri="{BB962C8B-B14F-4D97-AF65-F5344CB8AC3E}">
        <p14:creationId xmlns:p14="http://schemas.microsoft.com/office/powerpoint/2010/main" val="37054655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3" grpId="0"/>
      <p:bldP spid="5" grpId="0"/>
      <p:bldP spid="5" grpId="1"/>
      <p:bldP spid="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934936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Brag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463040"/>
            <a:ext cx="7017237" cy="155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Research shows 88% of OOO advantage is due to better static schedules; only 12% is due to dynamic schedules such as overlapping memory misses.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40480" y="2651760"/>
            <a:ext cx="5577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FF50"/>
                </a:solidFill>
              </a:rPr>
              <a:t>Discerning the Dominant Out-of-Order </a:t>
            </a:r>
            <a:r>
              <a:rPr lang="en-US" sz="1600" i="1" dirty="0" smtClean="0">
                <a:solidFill>
                  <a:srgbClr val="00FF50"/>
                </a:solidFill>
              </a:rPr>
              <a:t>Performance Advantage</a:t>
            </a:r>
            <a:r>
              <a:rPr lang="en-US" sz="1600" i="1" dirty="0">
                <a:solidFill>
                  <a:srgbClr val="00FF50"/>
                </a:solidFill>
              </a:rPr>
              <a:t>: Is it Speculation or Dynamism</a:t>
            </a:r>
            <a:r>
              <a:rPr lang="en-US" sz="1600" i="1" dirty="0" smtClean="0">
                <a:solidFill>
                  <a:srgbClr val="00FF50"/>
                </a:solidFill>
              </a:rPr>
              <a:t>? – </a:t>
            </a:r>
            <a:r>
              <a:rPr lang="en-US" sz="1600" i="1" dirty="0" err="1" smtClean="0">
                <a:solidFill>
                  <a:srgbClr val="00FF50"/>
                </a:solidFill>
              </a:rPr>
              <a:t>McFarlin</a:t>
            </a:r>
            <a:r>
              <a:rPr lang="en-US" sz="1600" i="1" dirty="0" smtClean="0">
                <a:solidFill>
                  <a:srgbClr val="00FF50"/>
                </a:solidFill>
              </a:rPr>
              <a:t> et al., ASPLOS ‘13</a:t>
            </a:r>
            <a:endParaRPr lang="en-US" sz="1600" i="1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28800" y="3657600"/>
            <a:ext cx="7498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Immunity to anti- and output hazards, fault-transparent speculation, and phasing gives Mill the 88%. We get the 12% in other ways. Those schedules can sustain the full width of the machine, not limited to 4 issues/cycle sustained.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45920" y="5212080"/>
            <a:ext cx="6766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other words, a 17-wide Out-of-Order machine can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probably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keep up with a mid-range Mill.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23360" y="6217920"/>
            <a:ext cx="1946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Until it melts.</a:t>
            </a:r>
          </a:p>
        </p:txBody>
      </p:sp>
    </p:spTree>
    <p:extLst>
      <p:ext uri="{BB962C8B-B14F-4D97-AF65-F5344CB8AC3E}">
        <p14:creationId xmlns:p14="http://schemas.microsoft.com/office/powerpoint/2010/main" val="24284145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2" grpId="0"/>
      <p:bldP spid="12" grpId="1"/>
      <p:bldP spid="13" grpId="0"/>
      <p:bldP spid="13" grpId="1"/>
      <p:bldP spid="13" grpId="2"/>
      <p:bldP spid="29" grpId="0"/>
      <p:bldP spid="29" grpId="1"/>
      <p:bldP spid="31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355850" cy="47148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Want more?</a:t>
            </a:r>
          </a:p>
        </p:txBody>
      </p:sp>
      <p:sp>
        <p:nvSpPr>
          <p:cNvPr id="41987" name="TextBox 2"/>
          <p:cNvSpPr txBox="1">
            <a:spLocks noChangeArrowheads="1"/>
          </p:cNvSpPr>
          <p:nvPr/>
        </p:nvSpPr>
        <p:spPr bwMode="auto">
          <a:xfrm>
            <a:off x="1094144" y="2834640"/>
            <a:ext cx="8109912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Sign up for technical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announcements (no marketing):</a:t>
            </a:r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4000" b="1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  <a:latin typeface="Arial" pitchFamily="34" charset="0"/>
              </a:rPr>
              <a:t>MillComputing.com/#Newsletter</a:t>
            </a:r>
            <a:endParaRPr lang="en-US" sz="4000" b="1" dirty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1920240" y="914400"/>
            <a:ext cx="6423553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Videos of other talks, manuals, papers:</a:t>
            </a:r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4000" b="1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  <a:latin typeface="Arial" pitchFamily="34" charset="0"/>
              </a:rPr>
              <a:t>MillComputing.com/docs</a:t>
            </a:r>
            <a:endParaRPr lang="en-US" sz="4000" b="1" dirty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1580266" y="4754880"/>
            <a:ext cx="7079182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Want to work on the Mill?</a:t>
            </a:r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Arial" pitchFamily="34" charset="0"/>
              </a:rPr>
              <a:t>MillComputing.com/#</a:t>
            </a:r>
            <a:r>
              <a:rPr lang="en-US" sz="4000" b="1" dirty="0" err="1" smtClean="0">
                <a:solidFill>
                  <a:srgbClr val="FFFF00"/>
                </a:solidFill>
                <a:latin typeface="Arial" pitchFamily="34" charset="0"/>
              </a:rPr>
              <a:t>JoinUs</a:t>
            </a:r>
            <a:endParaRPr lang="en-US" sz="4000" b="1" dirty="0">
              <a:solidFill>
                <a:srgbClr val="FFFF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4273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/>
      <p:bldP spid="41987" grpId="1"/>
      <p:bldP spid="4" grpId="0"/>
      <p:bldP spid="4" grpId="1"/>
      <p:bldP spid="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934551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AMA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1987" name="TextBox 2"/>
          <p:cNvSpPr txBox="1">
            <a:spLocks noChangeArrowheads="1"/>
          </p:cNvSpPr>
          <p:nvPr/>
        </p:nvSpPr>
        <p:spPr bwMode="auto">
          <a:xfrm>
            <a:off x="3017520" y="3200400"/>
            <a:ext cx="412003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</a:rPr>
              <a:t>Ask me anything!</a:t>
            </a:r>
            <a:endParaRPr lang="en-US" sz="4000" dirty="0">
              <a:solidFill>
                <a:srgbClr val="FFFF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6065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006640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Postscript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720" y="137160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Maybe you thought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oing the whole example in three instructions was pretty good?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377440"/>
            <a:ext cx="1622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 did we.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34640" y="2377440"/>
            <a:ext cx="6332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Then Forum reader @</a:t>
            </a:r>
            <a:r>
              <a:rPr lang="en-US" sz="2400" i="1" dirty="0" err="1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Veedrac</a:t>
            </a:r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 wrote it in two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88720" y="2926080"/>
            <a:ext cx="484632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F('bar') %0;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con 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(w(100ul)) %1,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(w(1ul)) %2,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(w(3ul)) %3,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rd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(w(4ul)) %4,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(%0, %1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%5,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gtrs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(%0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7) %6,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gtrs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(%0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3) %7,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(%0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0) %8,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pick (%8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%2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%4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%9,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(%5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%3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),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(%6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%4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),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retntr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(%7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%0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 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29200" y="3200400"/>
            <a:ext cx="441659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gtrs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(%0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1) %10, 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calltr1(%10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'foo',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%0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%11, </a:t>
            </a:r>
          </a:p>
          <a:p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retnfl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(%10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%9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), </a:t>
            </a:r>
          </a:p>
          <a:p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(%11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80560" y="4754880"/>
            <a:ext cx="5106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A compiler writer’s job is never done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5394960"/>
            <a:ext cx="1231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Sigh! </a:t>
            </a:r>
            <a:r>
              <a:rPr lang="en-US" sz="24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</a:t>
            </a:r>
            <a:endParaRPr lang="en-US" sz="2400" dirty="0" smtClean="0">
              <a:solidFill>
                <a:srgbClr val="00FF5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3018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7" grpId="0"/>
      <p:bldP spid="7" grpId="1"/>
      <p:bldP spid="11" grpId="0"/>
      <p:bldP spid="11" grpId="1"/>
      <p:bldP spid="13" grpId="0"/>
      <p:bldP spid="14" grpId="0"/>
      <p:bldP spid="15" grpId="0"/>
      <p:bldP spid="15" grpId="1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8825558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Does switch performance make a difference?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54480" y="1517715"/>
            <a:ext cx="402225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some cases, yes: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</a:rPr>
              <a:t>Lexers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Byte-code interpreters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Network dispatch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54480" y="3770721"/>
            <a:ext cx="4253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most cases, not very but 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4560" y="4647414"/>
            <a:ext cx="67890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Many a mickle makes a muckle.</a:t>
            </a:r>
          </a:p>
          <a:p>
            <a:pPr algn="r"/>
            <a:r>
              <a:rPr lang="en-US" dirty="0" smtClean="0">
                <a:solidFill>
                  <a:srgbClr val="FFFF00"/>
                </a:solidFill>
                <a:latin typeface="Arial" pitchFamily="34" charset="0"/>
              </a:rPr>
              <a:t>Robert Burns</a:t>
            </a:r>
          </a:p>
        </p:txBody>
      </p:sp>
    </p:spTree>
    <p:extLst>
      <p:ext uri="{BB962C8B-B14F-4D97-AF65-F5344CB8AC3E}">
        <p14:creationId xmlns:p14="http://schemas.microsoft.com/office/powerpoint/2010/main" val="26220742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355850" cy="47148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Want more?</a:t>
            </a:r>
          </a:p>
        </p:txBody>
      </p:sp>
      <p:sp>
        <p:nvSpPr>
          <p:cNvPr id="41987" name="TextBox 2"/>
          <p:cNvSpPr txBox="1">
            <a:spLocks noChangeArrowheads="1"/>
          </p:cNvSpPr>
          <p:nvPr/>
        </p:nvSpPr>
        <p:spPr bwMode="auto">
          <a:xfrm>
            <a:off x="1094144" y="2834640"/>
            <a:ext cx="8109912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Sign up for technical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announcements (no marketing):</a:t>
            </a:r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4000" b="1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  <a:latin typeface="Arial" pitchFamily="34" charset="0"/>
              </a:rPr>
              <a:t>MillComputing.com/#Newsletter</a:t>
            </a:r>
            <a:endParaRPr lang="en-US" sz="4000" b="1" dirty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1920240" y="914400"/>
            <a:ext cx="6423553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Videos of other talks, manuals, papers:</a:t>
            </a:r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4000" b="1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  <a:latin typeface="Arial" pitchFamily="34" charset="0"/>
              </a:rPr>
              <a:t>MillComputing.com/docs</a:t>
            </a:r>
            <a:endParaRPr lang="en-US" sz="4000" b="1" dirty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1580266" y="4754880"/>
            <a:ext cx="7079182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Want to work on the Mill?</a:t>
            </a:r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Arial" pitchFamily="34" charset="0"/>
              </a:rPr>
              <a:t>MillComputing.com/#</a:t>
            </a:r>
            <a:r>
              <a:rPr lang="en-US" sz="4000" b="1" dirty="0" err="1" smtClean="0">
                <a:solidFill>
                  <a:srgbClr val="FFFF00"/>
                </a:solidFill>
                <a:latin typeface="Arial" pitchFamily="34" charset="0"/>
              </a:rPr>
              <a:t>JoinUs</a:t>
            </a:r>
            <a:endParaRPr lang="en-US" sz="4000" b="1" dirty="0">
              <a:solidFill>
                <a:srgbClr val="FFFF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945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964145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Why switches?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61203" y="1423448"/>
            <a:ext cx="8070286" cy="54476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Happenstance: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A question on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</a:rPr>
              <a:t>comp.arch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 asked:</a:t>
            </a:r>
          </a:p>
          <a:p>
            <a:pPr lvl="2"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“Does the Mill have any special ops to handle switches?”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Answer: no (and why)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A question on Mill Forum asked:</a:t>
            </a:r>
          </a:p>
          <a:p>
            <a:pPr lvl="2"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“Read answer, didn’t understand, here’s an example, explain”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Crash compiler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sym typeface="Wingdings" panose="05000000000000000000" pitchFamily="2" charset="2"/>
              </a:rPr>
              <a:t>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sym typeface="Wingdings" panose="05000000000000000000" pitchFamily="2" charset="2"/>
              </a:rPr>
              <a:t>Fix compiler 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sym typeface="Wingdings" panose="05000000000000000000" pitchFamily="2" charset="2"/>
              </a:rPr>
              <a:t>P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sym typeface="Wingdings" panose="05000000000000000000" pitchFamily="2" charset="2"/>
              </a:rPr>
              <a:t>retty good code, good example, post to Forum</a:t>
            </a:r>
          </a:p>
          <a:p>
            <a:pPr lvl="1">
              <a:lnSpc>
                <a:spcPct val="150000"/>
              </a:lnSpc>
            </a:pPr>
            <a:endParaRPr lang="en-US" sz="2400" dirty="0" smtClean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51109" y="1468495"/>
            <a:ext cx="4659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Yes, Virginia, there still are newsgroups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5035633" y="1932499"/>
            <a:ext cx="403633" cy="169683"/>
          </a:xfrm>
          <a:prstGeom prst="straightConnector1">
            <a:avLst/>
          </a:prstGeom>
          <a:ln w="381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98162" y="3347578"/>
            <a:ext cx="4142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</a:rPr>
              <a:t>millcomputing.com/forum/the-mill/</a:t>
            </a:r>
            <a:endParaRPr lang="en-US" sz="2000" dirty="0" smtClean="0">
              <a:solidFill>
                <a:srgbClr val="00FF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5094529" y="3540296"/>
            <a:ext cx="403633" cy="169683"/>
          </a:xfrm>
          <a:prstGeom prst="straightConnector1">
            <a:avLst/>
          </a:prstGeom>
          <a:ln w="381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90531" y="4552627"/>
            <a:ext cx="25238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Tool chain pre-Alpha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4347476" y="4748505"/>
            <a:ext cx="403633" cy="169683"/>
          </a:xfrm>
          <a:prstGeom prst="straightConnector1">
            <a:avLst/>
          </a:prstGeom>
          <a:ln w="381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53745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5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2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0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3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0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1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2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3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  <p:bldP spid="13" grpId="0"/>
      <p:bldP spid="13" grpId="1"/>
      <p:bldP spid="15" grpId="0"/>
      <p:bldP spid="1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485873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example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74456" y="1564849"/>
            <a:ext cx="686271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bar(</a:t>
            </a:r>
            <a:r>
              <a:rPr lang="en-US" sz="24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x) {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switch(x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0: return 1;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2: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3: return foo(x);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5: return 5;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6: return 6;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7: return 7;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100: break;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default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return 4; }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3; }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64611" y="5833106"/>
            <a:ext cx="4402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(Thanks to Forum reader @</a:t>
            </a:r>
            <a:r>
              <a:rPr lang="en-US" sz="2000" dirty="0" err="1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Goldbug</a:t>
            </a:r>
            <a:r>
              <a:rPr lang="en-US" sz="20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113350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431820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Terminology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74456" y="1564849"/>
            <a:ext cx="686271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bar(</a:t>
            </a:r>
            <a:r>
              <a:rPr lang="en-US" sz="24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x) {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switch(x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0: return 1;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2: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3: return foo(x);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5: return 5;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6: return 6;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7: return 7;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100: break;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default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return 4; }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3; }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0" y="1737360"/>
            <a:ext cx="17764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FF50"/>
                </a:solidFill>
                <a:latin typeface="Arial" pitchFamily="34" charset="0"/>
              </a:rPr>
              <a:t>t</a:t>
            </a:r>
            <a:r>
              <a:rPr lang="en-US" sz="2400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he </a:t>
            </a:r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selector</a:t>
            </a:r>
          </a:p>
        </p:txBody>
      </p:sp>
      <p:sp>
        <p:nvSpPr>
          <p:cNvPr id="4" name="Oval 3"/>
          <p:cNvSpPr/>
          <p:nvPr/>
        </p:nvSpPr>
        <p:spPr>
          <a:xfrm>
            <a:off x="3619845" y="2026757"/>
            <a:ext cx="386499" cy="329938"/>
          </a:xfrm>
          <a:prstGeom prst="ellipse">
            <a:avLst/>
          </a:prstGeom>
          <a:noFill/>
          <a:ln w="38100"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091233" y="2026757"/>
            <a:ext cx="2630078" cy="164969"/>
          </a:xfrm>
          <a:prstGeom prst="straightConnector1">
            <a:avLst/>
          </a:prstGeom>
          <a:ln w="381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858000" y="3931920"/>
            <a:ext cx="1938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FF50"/>
                </a:solidFill>
                <a:latin typeface="Arial" pitchFamily="34" charset="0"/>
              </a:rPr>
              <a:t>a </a:t>
            </a:r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</a:rPr>
              <a:t>case</a:t>
            </a:r>
          </a:p>
        </p:txBody>
      </p:sp>
      <p:sp>
        <p:nvSpPr>
          <p:cNvPr id="11" name="Oval 10"/>
          <p:cNvSpPr/>
          <p:nvPr/>
        </p:nvSpPr>
        <p:spPr>
          <a:xfrm>
            <a:off x="2394409" y="4206240"/>
            <a:ext cx="1291472" cy="365760"/>
          </a:xfrm>
          <a:prstGeom prst="ellipse">
            <a:avLst/>
          </a:prstGeom>
          <a:noFill/>
          <a:ln w="38100"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819418" y="4206240"/>
            <a:ext cx="2834640" cy="164969"/>
          </a:xfrm>
          <a:prstGeom prst="straightConnector1">
            <a:avLst/>
          </a:prstGeom>
          <a:ln w="381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858000" y="3200400"/>
            <a:ext cx="1938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FF50"/>
                </a:solidFill>
                <a:latin typeface="Arial" pitchFamily="34" charset="0"/>
              </a:rPr>
              <a:t>a </a:t>
            </a:r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</a:rPr>
              <a:t>target</a:t>
            </a:r>
          </a:p>
        </p:txBody>
      </p:sp>
      <p:sp>
        <p:nvSpPr>
          <p:cNvPr id="16" name="Oval 15"/>
          <p:cNvSpPr/>
          <p:nvPr/>
        </p:nvSpPr>
        <p:spPr>
          <a:xfrm>
            <a:off x="3840480" y="3474720"/>
            <a:ext cx="91440" cy="365760"/>
          </a:xfrm>
          <a:prstGeom prst="ellipse">
            <a:avLst/>
          </a:prstGeom>
          <a:noFill/>
          <a:ln w="38100"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3971818" y="3474720"/>
            <a:ext cx="2834640" cy="164969"/>
          </a:xfrm>
          <a:prstGeom prst="straightConnector1">
            <a:avLst/>
          </a:prstGeom>
          <a:ln w="381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858000" y="2468880"/>
            <a:ext cx="2294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FF50"/>
                </a:solidFill>
                <a:latin typeface="Arial" pitchFamily="34" charset="0"/>
              </a:rPr>
              <a:t>a </a:t>
            </a:r>
            <a:r>
              <a:rPr lang="en-US" sz="2400" i="1" dirty="0" smtClean="0">
                <a:solidFill>
                  <a:srgbClr val="00FF50"/>
                </a:solidFill>
                <a:latin typeface="Arial" pitchFamily="34" charset="0"/>
              </a:rPr>
              <a:t>case run</a:t>
            </a:r>
          </a:p>
        </p:txBody>
      </p:sp>
      <p:sp>
        <p:nvSpPr>
          <p:cNvPr id="20" name="Oval 19"/>
          <p:cNvSpPr/>
          <p:nvPr/>
        </p:nvSpPr>
        <p:spPr>
          <a:xfrm>
            <a:off x="2377440" y="2651760"/>
            <a:ext cx="1280160" cy="914400"/>
          </a:xfrm>
          <a:prstGeom prst="ellipse">
            <a:avLst/>
          </a:prstGeom>
          <a:noFill/>
          <a:ln w="38100">
            <a:solidFill>
              <a:srgbClr val="00F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3840480" y="2743200"/>
            <a:ext cx="2880832" cy="274320"/>
          </a:xfrm>
          <a:prstGeom prst="straightConnector1">
            <a:avLst/>
          </a:prstGeom>
          <a:ln w="38100">
            <a:solidFill>
              <a:srgbClr val="00FF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29789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 animBg="1"/>
      <p:bldP spid="4" grpId="1" animBg="1"/>
      <p:bldP spid="10" grpId="0"/>
      <p:bldP spid="10" grpId="1"/>
      <p:bldP spid="11" grpId="0" animBg="1"/>
      <p:bldP spid="11" grpId="1" animBg="1"/>
      <p:bldP spid="15" grpId="0"/>
      <p:bldP spid="15" grpId="1"/>
      <p:bldP spid="16" grpId="0" animBg="1"/>
      <p:bldP spid="16" grpId="1" animBg="1"/>
      <p:bldP spid="19" grpId="0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4468724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Switch implementation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57109" y="1828800"/>
            <a:ext cx="1097280" cy="365760"/>
          </a:xfrm>
          <a:prstGeom prst="rect">
            <a:avLst/>
          </a:prstGeom>
          <a:solidFill>
            <a:srgbClr val="070E97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x == 0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5" name="Straight Arrow Connector 4"/>
          <p:cNvCxnSpPr>
            <a:stCxn id="3" idx="3"/>
          </p:cNvCxnSpPr>
          <p:nvPr/>
        </p:nvCxnSpPr>
        <p:spPr>
          <a:xfrm>
            <a:off x="6954389" y="2011680"/>
            <a:ext cx="1097279" cy="457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3" idx="2"/>
            <a:endCxn id="12" idx="0"/>
          </p:cNvCxnSpPr>
          <p:nvPr/>
        </p:nvCxnSpPr>
        <p:spPr>
          <a:xfrm>
            <a:off x="6405749" y="2194560"/>
            <a:ext cx="0" cy="36576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857109" y="2560320"/>
            <a:ext cx="1097280" cy="365760"/>
          </a:xfrm>
          <a:prstGeom prst="rect">
            <a:avLst/>
          </a:prstGeom>
          <a:solidFill>
            <a:srgbClr val="070E97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x == 2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Arrow Connector 12"/>
          <p:cNvCxnSpPr>
            <a:stCxn id="12" idx="3"/>
          </p:cNvCxnSpPr>
          <p:nvPr/>
        </p:nvCxnSpPr>
        <p:spPr>
          <a:xfrm>
            <a:off x="6954389" y="2743200"/>
            <a:ext cx="1097279" cy="457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2"/>
            <a:endCxn id="16" idx="0"/>
          </p:cNvCxnSpPr>
          <p:nvPr/>
        </p:nvCxnSpPr>
        <p:spPr>
          <a:xfrm>
            <a:off x="6405749" y="2926080"/>
            <a:ext cx="0" cy="36576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oup 52"/>
          <p:cNvGrpSpPr/>
          <p:nvPr/>
        </p:nvGrpSpPr>
        <p:grpSpPr>
          <a:xfrm>
            <a:off x="5852160" y="3291840"/>
            <a:ext cx="2209406" cy="3657600"/>
            <a:chOff x="5852160" y="3291840"/>
            <a:chExt cx="2209406" cy="3657600"/>
          </a:xfrm>
        </p:grpSpPr>
        <p:grpSp>
          <p:nvGrpSpPr>
            <p:cNvPr id="15" name="Group 14"/>
            <p:cNvGrpSpPr/>
            <p:nvPr/>
          </p:nvGrpSpPr>
          <p:grpSpPr>
            <a:xfrm>
              <a:off x="5857109" y="3291840"/>
              <a:ext cx="2194559" cy="731520"/>
              <a:chOff x="2601798" y="1894788"/>
              <a:chExt cx="2194559" cy="73152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3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18" name="Straight Arrow Connector 17"/>
              <p:cNvCxnSpPr>
                <a:stCxn id="16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>
                <a:stCxn id="16" idx="2"/>
                <a:endCxn id="21" idx="0"/>
              </p:cNvCxnSpPr>
              <p:nvPr/>
            </p:nvCxnSpPr>
            <p:spPr>
              <a:xfrm>
                <a:off x="3150438" y="2260548"/>
                <a:ext cx="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5857109" y="4023360"/>
              <a:ext cx="2194559" cy="731520"/>
              <a:chOff x="2601798" y="1894788"/>
              <a:chExt cx="2194559" cy="731520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5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22" name="Straight Arrow Connector 21"/>
              <p:cNvCxnSpPr>
                <a:stCxn id="21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>
                <a:stCxn id="21" idx="2"/>
                <a:endCxn id="33" idx="0"/>
              </p:cNvCxnSpPr>
              <p:nvPr/>
            </p:nvCxnSpPr>
            <p:spPr>
              <a:xfrm flipH="1">
                <a:off x="3145489" y="2260548"/>
                <a:ext cx="4949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/>
            <p:cNvGrpSpPr/>
            <p:nvPr/>
          </p:nvGrpSpPr>
          <p:grpSpPr>
            <a:xfrm>
              <a:off x="5852160" y="4754880"/>
              <a:ext cx="2194559" cy="731520"/>
              <a:chOff x="2601798" y="1894788"/>
              <a:chExt cx="2194559" cy="731520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6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34" name="Straight Arrow Connector 33"/>
              <p:cNvCxnSpPr>
                <a:stCxn id="33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>
                <a:stCxn id="33" idx="2"/>
                <a:endCxn id="37" idx="0"/>
              </p:cNvCxnSpPr>
              <p:nvPr/>
            </p:nvCxnSpPr>
            <p:spPr>
              <a:xfrm>
                <a:off x="3150438" y="2260548"/>
                <a:ext cx="4949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5857109" y="5486400"/>
              <a:ext cx="2194559" cy="731520"/>
              <a:chOff x="2601798" y="1894788"/>
              <a:chExt cx="2194559" cy="731520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2601798" y="1894788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7 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38" name="Straight Arrow Connector 37"/>
              <p:cNvCxnSpPr>
                <a:stCxn id="37" idx="3"/>
              </p:cNvCxnSpPr>
              <p:nvPr/>
            </p:nvCxnSpPr>
            <p:spPr>
              <a:xfrm>
                <a:off x="3699078" y="2077668"/>
                <a:ext cx="109727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>
                <a:stCxn id="37" idx="2"/>
                <a:endCxn id="41" idx="0"/>
              </p:cNvCxnSpPr>
              <p:nvPr/>
            </p:nvCxnSpPr>
            <p:spPr>
              <a:xfrm>
                <a:off x="3150438" y="2260548"/>
                <a:ext cx="9898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/>
            <p:cNvGrpSpPr/>
            <p:nvPr/>
          </p:nvGrpSpPr>
          <p:grpSpPr>
            <a:xfrm>
              <a:off x="5867007" y="6217920"/>
              <a:ext cx="2194559" cy="731520"/>
              <a:chOff x="-1201918" y="3392707"/>
              <a:chExt cx="2194559" cy="731520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-1201918" y="3392707"/>
                <a:ext cx="1097280" cy="365760"/>
              </a:xfrm>
              <a:prstGeom prst="rect">
                <a:avLst/>
              </a:prstGeom>
              <a:solidFill>
                <a:srgbClr val="070E97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x == 100 </a:t>
                </a:r>
                <a:endParaRPr lang="en-US" sz="16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42" name="Straight Arrow Connector 41"/>
              <p:cNvCxnSpPr/>
              <p:nvPr/>
            </p:nvCxnSpPr>
            <p:spPr>
              <a:xfrm>
                <a:off x="-13198" y="3552727"/>
                <a:ext cx="1005839" cy="457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/>
              <p:cNvCxnSpPr/>
              <p:nvPr/>
            </p:nvCxnSpPr>
            <p:spPr>
              <a:xfrm flipH="1">
                <a:off x="-607558" y="3758467"/>
                <a:ext cx="8720" cy="36576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1" name="TextBox 50"/>
          <p:cNvSpPr txBox="1"/>
          <p:nvPr/>
        </p:nvSpPr>
        <p:spPr>
          <a:xfrm>
            <a:off x="914400" y="2103120"/>
            <a:ext cx="419512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Linear chain of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’s</a:t>
            </a: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Entry per non-default case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Average ½ tests executed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Profile optimization: test common cases first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Good when very few cases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	</a:t>
            </a:r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(preferably one)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4234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4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1000" fill="hold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1000" fill="hold"/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1000" fill="hold"/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1000" fill="hold"/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1000" fill="hold"/>
                                        <p:tgtEl>
                                          <p:spTgt spid="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1000" fill="hold"/>
                                        <p:tgtEl>
                                          <p:spTgt spid="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1000" fill="hold"/>
                                        <p:tgtEl>
                                          <p:spTgt spid="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</p:bld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Detail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rgbClr val="FFFF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FFFF00"/>
          </a:solidFill>
          <a:headEnd type="none" w="med" len="med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FFFF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162016</TotalTime>
  <Words>4731</Words>
  <Application>Microsoft Office PowerPoint</Application>
  <PresentationFormat>Custom</PresentationFormat>
  <Paragraphs>930</Paragraphs>
  <Slides>50</Slides>
  <Notes>50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50</vt:i4>
      </vt:variant>
    </vt:vector>
  </HeadingPairs>
  <TitlesOfParts>
    <vt:vector size="52" baseType="lpstr">
      <vt:lpstr>Default</vt:lpstr>
      <vt:lpstr>TechDetail1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Godard</dc:creator>
  <cp:lastModifiedBy>ivan</cp:lastModifiedBy>
  <cp:revision>705</cp:revision>
  <cp:lastPrinted>2004-01-09T12:06:43Z</cp:lastPrinted>
  <dcterms:created xsi:type="dcterms:W3CDTF">2003-11-29T13:45:59Z</dcterms:created>
  <dcterms:modified xsi:type="dcterms:W3CDTF">2017-07-15T21:58:24Z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