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1"/>
  </p:notesMasterIdLst>
  <p:handoutMasterIdLst>
    <p:handoutMasterId r:id="rId62"/>
  </p:handoutMasterIdLst>
  <p:sldIdLst>
    <p:sldId id="256" r:id="rId3"/>
    <p:sldId id="585" r:id="rId4"/>
    <p:sldId id="592" r:id="rId5"/>
    <p:sldId id="638" r:id="rId6"/>
    <p:sldId id="639" r:id="rId7"/>
    <p:sldId id="643" r:id="rId8"/>
    <p:sldId id="649" r:id="rId9"/>
    <p:sldId id="650" r:id="rId10"/>
    <p:sldId id="645" r:id="rId11"/>
    <p:sldId id="652" r:id="rId12"/>
    <p:sldId id="653" r:id="rId13"/>
    <p:sldId id="654" r:id="rId14"/>
    <p:sldId id="655" r:id="rId15"/>
    <p:sldId id="646" r:id="rId16"/>
    <p:sldId id="634" r:id="rId17"/>
    <p:sldId id="647" r:id="rId18"/>
    <p:sldId id="656" r:id="rId19"/>
    <p:sldId id="657" r:id="rId20"/>
    <p:sldId id="658" r:id="rId21"/>
    <p:sldId id="659" r:id="rId22"/>
    <p:sldId id="660" r:id="rId23"/>
    <p:sldId id="661" r:id="rId24"/>
    <p:sldId id="663" r:id="rId25"/>
    <p:sldId id="664" r:id="rId26"/>
    <p:sldId id="667" r:id="rId27"/>
    <p:sldId id="665" r:id="rId28"/>
    <p:sldId id="666" r:id="rId29"/>
    <p:sldId id="373" r:id="rId30"/>
    <p:sldId id="668" r:id="rId31"/>
    <p:sldId id="374" r:id="rId32"/>
    <p:sldId id="375" r:id="rId33"/>
    <p:sldId id="376" r:id="rId34"/>
    <p:sldId id="377" r:id="rId35"/>
    <p:sldId id="378" r:id="rId36"/>
    <p:sldId id="670" r:id="rId37"/>
    <p:sldId id="672" r:id="rId38"/>
    <p:sldId id="673" r:id="rId39"/>
    <p:sldId id="674" r:id="rId40"/>
    <p:sldId id="675" r:id="rId41"/>
    <p:sldId id="676" r:id="rId42"/>
    <p:sldId id="677" r:id="rId43"/>
    <p:sldId id="679" r:id="rId44"/>
    <p:sldId id="379" r:id="rId45"/>
    <p:sldId id="380" r:id="rId46"/>
    <p:sldId id="680" r:id="rId47"/>
    <p:sldId id="681" r:id="rId48"/>
    <p:sldId id="519" r:id="rId49"/>
    <p:sldId id="520" r:id="rId50"/>
    <p:sldId id="527" r:id="rId51"/>
    <p:sldId id="682" r:id="rId52"/>
    <p:sldId id="683" r:id="rId53"/>
    <p:sldId id="684" r:id="rId54"/>
    <p:sldId id="685" r:id="rId55"/>
    <p:sldId id="686" r:id="rId56"/>
    <p:sldId id="687" r:id="rId57"/>
    <p:sldId id="689" r:id="rId58"/>
    <p:sldId id="688" r:id="rId59"/>
    <p:sldId id="614" r:id="rId60"/>
  </p:sldIdLst>
  <p:sldSz cx="10077450" cy="7562850"/>
  <p:notesSz cx="7772400" cy="10058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50"/>
    <a:srgbClr val="FF3300"/>
    <a:srgbClr val="070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708" autoAdjust="0"/>
  </p:normalViewPr>
  <p:slideViewPr>
    <p:cSldViewPr snapToGrid="0">
      <p:cViewPr varScale="1">
        <p:scale>
          <a:sx n="102" d="100"/>
          <a:sy n="102" d="100"/>
        </p:scale>
        <p:origin x="-192" y="-96"/>
      </p:cViewPr>
      <p:guideLst>
        <p:guide orient="horz" pos="2382"/>
        <p:guide pos="3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622" y="-108"/>
      </p:cViewPr>
      <p:guideLst>
        <p:guide orient="horz" pos="3168"/>
        <p:guide pos="24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49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587500" y="1006475"/>
            <a:ext cx="4595813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1" name="Notes Placeholder 2"/>
          <p:cNvSpPr txBox="1">
            <a:spLocks noGrp="1"/>
          </p:cNvSpPr>
          <p:nvPr>
            <p:ph type="body" sz="quarter" idx="3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96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00" indent="-215900" algn="l" rtl="0" eaLnBrk="0" fontAlgn="base" hangingPunct="0">
      <a:spcBef>
        <a:spcPct val="30000"/>
      </a:spcBef>
      <a:spcAft>
        <a:spcPct val="0"/>
      </a:spcAft>
      <a:defRPr lang="en-US" sz="2000">
        <a:solidFill>
          <a:schemeClr val="tx1"/>
        </a:solidFill>
        <a:latin typeface="Times New Roman" pitchFamily="18"/>
        <a:ea typeface="Tahoma" pitchFamily="2"/>
        <a:cs typeface="Tahoma" pitchFamily="2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44035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82947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70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79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2582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19594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036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86880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90995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4162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0299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839521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97933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6435763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53068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2147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31144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62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549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099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75631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50304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30863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the title text format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ts val="1413"/>
        </a:spcAft>
        <a:defRPr lang="en-US" sz="3200">
          <a:solidFill>
            <a:schemeClr val="tx1"/>
          </a:solidFill>
          <a:latin typeface="Times New Roman" pitchFamily="18"/>
          <a:ea typeface="Tahoma" pitchFamily="2"/>
          <a:cs typeface="Tahoma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6575425"/>
            <a:ext cx="16478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438" y="7315200"/>
            <a:ext cx="915987" cy="2301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10 June 2015</a:t>
            </a:r>
            <a:endParaRPr lang="en-US" sz="1600" b="1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0450" y="7199313"/>
            <a:ext cx="282575" cy="2667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CED9C81C-C869-485F-AD06-6734BEBEBB8B}" type="slidenum">
              <a:rPr>
                <a:solidFill>
                  <a:schemeClr val="bg2"/>
                </a:solidFill>
                <a:latin typeface="+mn-lt"/>
                <a:cs typeface="+mn-cs"/>
              </a:rPr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2000" b="1" dirty="0"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413" y="7316788"/>
            <a:ext cx="1744004" cy="2359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Mill Computing, Inc.</a:t>
            </a:r>
            <a:endParaRPr lang="en-US" sz="1600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138" y="7316788"/>
            <a:ext cx="1304925" cy="2365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 pending</a:t>
            </a:r>
          </a:p>
        </p:txBody>
      </p:sp>
      <p:sp>
        <p:nvSpPr>
          <p:cNvPr id="2055" name="Title Placeholder 6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2056" name="Text Placeholder 7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431800" indent="-323850" algn="l" rtl="0" eaLnBrk="0" fontAlgn="base" hangingPunct="0">
        <a:spcBef>
          <a:spcPct val="0"/>
        </a:spcBef>
        <a:spcAft>
          <a:spcPts val="1413"/>
        </a:spcAft>
        <a:defRPr lang="en-US" sz="2400" b="1">
          <a:solidFill>
            <a:srgbClr val="FF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859587" cy="43021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+mn-lt"/>
                <a:ea typeface="Tahoma" pitchFamily="2"/>
                <a:cs typeface="Tahoma" pitchFamily="2"/>
              </a:rPr>
              <a:t>One of a series…</a:t>
            </a:r>
            <a:endParaRPr lang="en-US" sz="3200" b="1" dirty="0">
              <a:solidFill>
                <a:srgbClr val="00FF00"/>
              </a:solidFill>
              <a:latin typeface="+mn-lt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881313"/>
            <a:ext cx="8229600" cy="19192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Compilation for a Belt Architecture</a:t>
            </a:r>
            <a:endParaRPr lang="en-US" sz="2800" b="1" i="1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41243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32099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95525" y="2562225"/>
            <a:ext cx="2734437" cy="30670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" y="731520"/>
            <a:ext cx="213988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Wide issue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1725" y="1419224"/>
            <a:ext cx="6001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wide-issue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like a VLIW or EPIC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99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115562" y="2564130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2955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8458" y="3417570"/>
            <a:ext cx="6096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7" idx="0"/>
          </p:cNvCxnSpPr>
          <p:nvPr/>
        </p:nvCxnSpPr>
        <p:spPr>
          <a:xfrm flipV="1">
            <a:off x="1683258" y="2868930"/>
            <a:ext cx="612267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8458" y="210502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lot #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03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47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529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52725" y="2862560"/>
            <a:ext cx="1588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24125" y="3626792"/>
            <a:ext cx="6758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 slots correspond to function pipelines</a:t>
            </a:r>
          </a:p>
        </p:txBody>
      </p:sp>
      <p:sp>
        <p:nvSpPr>
          <p:cNvPr id="20" name="Flowchart: Manual Operation 19"/>
          <p:cNvSpPr/>
          <p:nvPr/>
        </p:nvSpPr>
        <p:spPr>
          <a:xfrm>
            <a:off x="2011680" y="4937760"/>
            <a:ext cx="1752601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/>
              <a:t>m</a:t>
            </a:r>
            <a:r>
              <a:rPr lang="en-US" dirty="0" err="1" smtClean="0"/>
              <a:t>ult’er</a:t>
            </a:r>
            <a:endParaRPr lang="en-US" dirty="0"/>
          </a:p>
        </p:txBody>
      </p:sp>
      <p:sp>
        <p:nvSpPr>
          <p:cNvPr id="42" name="Flowchart: Manual Operation 41"/>
          <p:cNvSpPr/>
          <p:nvPr/>
        </p:nvSpPr>
        <p:spPr>
          <a:xfrm>
            <a:off x="1828800" y="5303520"/>
            <a:ext cx="16002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shifter</a:t>
            </a:r>
            <a:endParaRPr lang="en-US" dirty="0"/>
          </a:p>
        </p:txBody>
      </p:sp>
      <p:sp>
        <p:nvSpPr>
          <p:cNvPr id="43" name="Flowchart: Manual Operation 42"/>
          <p:cNvSpPr/>
          <p:nvPr/>
        </p:nvSpPr>
        <p:spPr>
          <a:xfrm>
            <a:off x="1737360" y="5669280"/>
            <a:ext cx="13716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adder</a:t>
            </a:r>
            <a:endParaRPr lang="en-US" dirty="0"/>
          </a:p>
        </p:txBody>
      </p:sp>
      <p:sp>
        <p:nvSpPr>
          <p:cNvPr id="45" name="Flowchart: Manual Operation 44"/>
          <p:cNvSpPr/>
          <p:nvPr/>
        </p:nvSpPr>
        <p:spPr>
          <a:xfrm>
            <a:off x="4389120" y="4937760"/>
            <a:ext cx="1752601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/>
              <a:t>m</a:t>
            </a:r>
            <a:r>
              <a:rPr lang="en-US" dirty="0" err="1" smtClean="0"/>
              <a:t>ult’er</a:t>
            </a:r>
            <a:endParaRPr lang="en-US" dirty="0"/>
          </a:p>
        </p:txBody>
      </p:sp>
      <p:sp>
        <p:nvSpPr>
          <p:cNvPr id="46" name="Flowchart: Manual Operation 45"/>
          <p:cNvSpPr/>
          <p:nvPr/>
        </p:nvSpPr>
        <p:spPr>
          <a:xfrm>
            <a:off x="4206240" y="5303520"/>
            <a:ext cx="16002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shifter</a:t>
            </a:r>
            <a:endParaRPr lang="en-US" dirty="0"/>
          </a:p>
        </p:txBody>
      </p:sp>
      <p:sp>
        <p:nvSpPr>
          <p:cNvPr id="47" name="Flowchart: Manual Operation 46"/>
          <p:cNvSpPr/>
          <p:nvPr/>
        </p:nvSpPr>
        <p:spPr>
          <a:xfrm>
            <a:off x="4114800" y="5669280"/>
            <a:ext cx="13716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adder</a:t>
            </a:r>
            <a:endParaRPr lang="en-US" dirty="0"/>
          </a:p>
        </p:txBody>
      </p:sp>
      <p:sp>
        <p:nvSpPr>
          <p:cNvPr id="49" name="Flowchart: Manual Operation 48"/>
          <p:cNvSpPr/>
          <p:nvPr/>
        </p:nvSpPr>
        <p:spPr>
          <a:xfrm>
            <a:off x="6675120" y="4937760"/>
            <a:ext cx="1752601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/>
              <a:t>m</a:t>
            </a:r>
            <a:r>
              <a:rPr lang="en-US" dirty="0" err="1" smtClean="0"/>
              <a:t>ult’er</a:t>
            </a:r>
            <a:endParaRPr lang="en-US" dirty="0"/>
          </a:p>
        </p:txBody>
      </p:sp>
      <p:sp>
        <p:nvSpPr>
          <p:cNvPr id="50" name="Flowchart: Manual Operation 49"/>
          <p:cNvSpPr/>
          <p:nvPr/>
        </p:nvSpPr>
        <p:spPr>
          <a:xfrm>
            <a:off x="6492240" y="5303520"/>
            <a:ext cx="16002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shifter</a:t>
            </a:r>
            <a:endParaRPr lang="en-US" dirty="0"/>
          </a:p>
        </p:txBody>
      </p:sp>
      <p:sp>
        <p:nvSpPr>
          <p:cNvPr id="51" name="Flowchart: Manual Operation 50"/>
          <p:cNvSpPr/>
          <p:nvPr/>
        </p:nvSpPr>
        <p:spPr>
          <a:xfrm>
            <a:off x="6410325" y="5669280"/>
            <a:ext cx="1371600" cy="457200"/>
          </a:xfrm>
          <a:prstGeom prst="flowChartManualOperation">
            <a:avLst/>
          </a:prstGeom>
          <a:solidFill>
            <a:srgbClr val="000066">
              <a:alpha val="50196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adder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23925" y="4505996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ipe #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00325" y="4505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87337" y="4505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8525" y="45059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295525" y="4665093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282747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705735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648325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6943725" y="466344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7934325" y="4665093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468880" y="612648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4846320" y="612648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132320" y="6126480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19339" y="2493228"/>
            <a:ext cx="2791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Decode routes ops to matching pipes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2955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0556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8665E-6 -2.06549E-6 L -0.00157 0.2605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13014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741E-6 -2.06549E-6 L 0.14988 0.26029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94" y="13014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1184E-6 -2.06549E-6 L 0.28463 0.2605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32" y="13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3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4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8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9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3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4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68" grpId="2" animBg="1"/>
      <p:bldP spid="67" grpId="0" animBg="1"/>
      <p:bldP spid="67" grpId="1" animBg="1"/>
      <p:bldP spid="67" grpId="2" animBg="1"/>
      <p:bldP spid="9" grpId="0" animBg="1"/>
      <p:bldP spid="5" grpId="0"/>
      <p:bldP spid="6" grpId="0" animBg="1"/>
      <p:bldP spid="29" grpId="0" animBg="1"/>
      <p:bldP spid="41" grpId="0" animBg="1"/>
      <p:bldP spid="7" grpId="0" animBg="1"/>
      <p:bldP spid="14" grpId="0"/>
      <p:bldP spid="15" grpId="0"/>
      <p:bldP spid="16" grpId="0"/>
      <p:bldP spid="17" grpId="0"/>
      <p:bldP spid="18" grpId="0"/>
      <p:bldP spid="19" grpId="0"/>
      <p:bldP spid="19" grpId="1"/>
      <p:bldP spid="20" grpId="0" animBg="1"/>
      <p:bldP spid="42" grpId="0" animBg="1"/>
      <p:bldP spid="43" grpId="0" animBg="1"/>
      <p:bldP spid="43" grpId="1" animBg="1"/>
      <p:bldP spid="45" grpId="0" animBg="1"/>
      <p:bldP spid="45" grpId="1" animBg="1"/>
      <p:bldP spid="46" grpId="0" animBg="1"/>
      <p:bldP spid="47" grpId="0" animBg="1"/>
      <p:bldP spid="49" grpId="0" animBg="1"/>
      <p:bldP spid="50" grpId="0" animBg="1"/>
      <p:bldP spid="50" grpId="1" animBg="1"/>
      <p:bldP spid="51" grpId="0" animBg="1"/>
      <p:bldP spid="24" grpId="0"/>
      <p:bldP spid="52" grpId="0"/>
      <p:bldP spid="53" grpId="0"/>
      <p:bldP spid="54" grpId="0"/>
      <p:bldP spid="65" grpId="0"/>
      <p:bldP spid="66" grpId="0" animBg="1"/>
      <p:bldP spid="66" grpId="1" animBg="1"/>
      <p:bldP spid="66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Straight Connector 76"/>
          <p:cNvCxnSpPr/>
          <p:nvPr/>
        </p:nvCxnSpPr>
        <p:spPr>
          <a:xfrm>
            <a:off x="3362325" y="3019425"/>
            <a:ext cx="4800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Flowchart: Manual Operation 166"/>
          <p:cNvSpPr/>
          <p:nvPr/>
        </p:nvSpPr>
        <p:spPr>
          <a:xfrm>
            <a:off x="6638925" y="2409825"/>
            <a:ext cx="1054484" cy="16764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70" name="Flowchart: Manual Operation 69"/>
          <p:cNvSpPr/>
          <p:nvPr/>
        </p:nvSpPr>
        <p:spPr>
          <a:xfrm>
            <a:off x="6638925" y="24098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943725" y="233362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731520"/>
            <a:ext cx="3374642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Exposed pipeline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0679" y="1419224"/>
            <a:ext cx="4977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operation has a fixed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6325" y="1367850"/>
            <a:ext cx="22188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sz="32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+b</a:t>
            </a:r>
            <a:r>
              <a:rPr lang="en-US" sz="3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– c*d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2955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4" name="Flowchart: Manual Operation 3"/>
          <p:cNvSpPr/>
          <p:nvPr/>
        </p:nvSpPr>
        <p:spPr>
          <a:xfrm>
            <a:off x="4060441" y="24098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71" name="Flowchart: Manual Operation 70"/>
          <p:cNvSpPr/>
          <p:nvPr/>
        </p:nvSpPr>
        <p:spPr>
          <a:xfrm>
            <a:off x="5127241" y="57626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9725" y="545782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352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8101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9437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400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419725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76925" y="5549646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24325" y="1795760"/>
            <a:ext cx="3503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   b                       c   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581525" y="28670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38625" y="3291840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19925" y="31718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3362325" y="4314825"/>
            <a:ext cx="486196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63" idx="2"/>
            <a:endCxn id="165" idx="0"/>
          </p:cNvCxnSpPr>
          <p:nvPr/>
        </p:nvCxnSpPr>
        <p:spPr>
          <a:xfrm rot="16200000" flipH="1">
            <a:off x="4604271" y="4960292"/>
            <a:ext cx="757535" cy="83820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362325" y="6448425"/>
            <a:ext cx="4800600" cy="25063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640298" y="62198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4810125" y="6677025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– c*d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7" name="Straight Arrow Connector 136"/>
          <p:cNvCxnSpPr>
            <a:stCxn id="167" idx="2"/>
          </p:cNvCxnSpPr>
          <p:nvPr/>
        </p:nvCxnSpPr>
        <p:spPr>
          <a:xfrm>
            <a:off x="7166167" y="4086225"/>
            <a:ext cx="6158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6791325" y="4695825"/>
            <a:ext cx="760323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c*d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5" name="Elbow Connector 144"/>
          <p:cNvCxnSpPr>
            <a:stCxn id="139" idx="2"/>
            <a:endCxn id="146" idx="0"/>
          </p:cNvCxnSpPr>
          <p:nvPr/>
        </p:nvCxnSpPr>
        <p:spPr>
          <a:xfrm rot="5400000">
            <a:off x="6137412" y="4724084"/>
            <a:ext cx="757535" cy="1310616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5726058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225733" y="3291840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114800" y="3248024"/>
            <a:ext cx="914400" cy="40957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4581525" y="3629025"/>
            <a:ext cx="0" cy="10633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429125" y="45389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7325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381125" y="2486025"/>
            <a:ext cx="1828800" cy="304800"/>
            <a:chOff x="1381125" y="2486025"/>
            <a:chExt cx="1828800" cy="304800"/>
          </a:xfrm>
        </p:grpSpPr>
        <p:sp>
          <p:nvSpPr>
            <p:cNvPr id="2" name="Rectangle 1"/>
            <p:cNvSpPr/>
            <p:nvPr/>
          </p:nvSpPr>
          <p:spPr>
            <a:xfrm>
              <a:off x="1381125" y="2486025"/>
              <a:ext cx="914400" cy="3048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</a:t>
              </a:r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95525" y="2486025"/>
              <a:ext cx="914400" cy="3048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381125" y="2486025"/>
              <a:ext cx="1828800" cy="304800"/>
            </a:xfrm>
            <a:prstGeom prst="rect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07821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1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1194E-6 -3.01974E-6 L 0.00063 0.1008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504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968E-6 -2.92217E-6 L -0.00063 0.1854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9272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70" grpId="0" animBg="1"/>
      <p:bldP spid="70" grpId="1" animBg="1"/>
      <p:bldP spid="70" grpId="2" animBg="1"/>
      <p:bldP spid="70" grpId="3" animBg="1"/>
      <p:bldP spid="8" grpId="0"/>
      <p:bldP spid="5" grpId="0"/>
      <p:bldP spid="3" grpId="0"/>
      <p:bldP spid="69" grpId="0" animBg="1"/>
      <p:bldP spid="4" grpId="0" animBg="1"/>
      <p:bldP spid="71" grpId="0" animBg="1"/>
      <p:bldP spid="12" grpId="0"/>
      <p:bldP spid="26" grpId="0"/>
      <p:bldP spid="28" grpId="0" animBg="1"/>
      <p:bldP spid="30" grpId="0"/>
      <p:bldP spid="30" grpId="1"/>
      <p:bldP spid="132" grpId="0" animBg="1"/>
      <p:bldP spid="139" grpId="0" animBg="1"/>
      <p:bldP spid="151" grpId="0" animBg="1"/>
      <p:bldP spid="151" grpId="1" animBg="1"/>
      <p:bldP spid="1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374642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Exposed pipeline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0679" y="1419225"/>
            <a:ext cx="4977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operation has a fixed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2" name="Rectangle 1"/>
          <p:cNvSpPr/>
          <p:nvPr/>
        </p:nvSpPr>
        <p:spPr>
          <a:xfrm>
            <a:off x="13811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2955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2955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4" name="Flowchart: Manual Operation 3"/>
          <p:cNvSpPr/>
          <p:nvPr/>
        </p:nvSpPr>
        <p:spPr>
          <a:xfrm>
            <a:off x="4060441" y="24098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71" name="Flowchart: Manual Operation 70"/>
          <p:cNvSpPr/>
          <p:nvPr/>
        </p:nvSpPr>
        <p:spPr>
          <a:xfrm>
            <a:off x="5127241" y="57626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9725" y="545782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352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8101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9437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400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419725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76925" y="5549646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362325" y="3019425"/>
            <a:ext cx="4800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24325" y="1795760"/>
            <a:ext cx="3503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   b                       c   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581525" y="28670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06240" y="3324225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3362325" y="4314825"/>
            <a:ext cx="486196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63" idx="2"/>
            <a:endCxn id="165" idx="0"/>
          </p:cNvCxnSpPr>
          <p:nvPr/>
        </p:nvCxnSpPr>
        <p:spPr>
          <a:xfrm rot="16200000" flipH="1">
            <a:off x="4604271" y="4960292"/>
            <a:ext cx="757535" cy="83820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362325" y="6448425"/>
            <a:ext cx="4800600" cy="25063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640298" y="62198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4810125" y="6677025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/>
              <a:t>a+b</a:t>
            </a:r>
            <a:r>
              <a:rPr lang="en-US" sz="2000" dirty="0" smtClean="0"/>
              <a:t> – c*d</a:t>
            </a:r>
            <a:endParaRPr lang="en-US" sz="2000" dirty="0"/>
          </a:p>
        </p:txBody>
      </p:sp>
      <p:cxnSp>
        <p:nvCxnSpPr>
          <p:cNvPr id="137" name="Straight Arrow Connector 136"/>
          <p:cNvCxnSpPr>
            <a:stCxn id="70" idx="2"/>
          </p:cNvCxnSpPr>
          <p:nvPr/>
        </p:nvCxnSpPr>
        <p:spPr>
          <a:xfrm>
            <a:off x="7166167" y="4086225"/>
            <a:ext cx="6158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6791325" y="4695825"/>
            <a:ext cx="760323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c*d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5" name="Elbow Connector 144"/>
          <p:cNvCxnSpPr>
            <a:stCxn id="139" idx="2"/>
            <a:endCxn id="146" idx="0"/>
          </p:cNvCxnSpPr>
          <p:nvPr/>
        </p:nvCxnSpPr>
        <p:spPr>
          <a:xfrm rot="5400000">
            <a:off x="6137412" y="4724084"/>
            <a:ext cx="757535" cy="1310616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5726058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201988" y="4695825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124325" y="3291840"/>
            <a:ext cx="914400" cy="36576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4581525" y="3629025"/>
            <a:ext cx="0" cy="10633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429125" y="45389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7325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76325" y="1367850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+b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c*d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9105" y="4848225"/>
            <a:ext cx="31005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Who holds this?</a:t>
            </a:r>
          </a:p>
        </p:txBody>
      </p:sp>
      <p:sp>
        <p:nvSpPr>
          <p:cNvPr id="7" name="Oval 6"/>
          <p:cNvSpPr/>
          <p:nvPr/>
        </p:nvSpPr>
        <p:spPr>
          <a:xfrm>
            <a:off x="4060441" y="3164622"/>
            <a:ext cx="1066800" cy="616803"/>
          </a:xfrm>
          <a:prstGeom prst="ellipse">
            <a:avLst/>
          </a:pr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364944" y="3781425"/>
            <a:ext cx="1695497" cy="107784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Manual Operation 69"/>
          <p:cNvSpPr/>
          <p:nvPr/>
        </p:nvSpPr>
        <p:spPr>
          <a:xfrm>
            <a:off x="6638925" y="2409825"/>
            <a:ext cx="1054484" cy="16764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943725" y="233362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2429055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56" grpId="0" animBg="1"/>
      <p:bldP spid="6" grpId="0"/>
      <p:bldP spid="7" grpId="0" animBg="1"/>
      <p:bldP spid="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Straight Connector 76"/>
          <p:cNvCxnSpPr/>
          <p:nvPr/>
        </p:nvCxnSpPr>
        <p:spPr>
          <a:xfrm>
            <a:off x="3362325" y="3019425"/>
            <a:ext cx="4800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Manual Operation 69"/>
          <p:cNvSpPr/>
          <p:nvPr/>
        </p:nvSpPr>
        <p:spPr>
          <a:xfrm>
            <a:off x="6638925" y="2409825"/>
            <a:ext cx="1054484" cy="16764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943725" y="233362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731520"/>
            <a:ext cx="3374642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Exposed pipeline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0679" y="1419224"/>
            <a:ext cx="4977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operation has a fixed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2" name="Rectangle 1"/>
          <p:cNvSpPr/>
          <p:nvPr/>
        </p:nvSpPr>
        <p:spPr>
          <a:xfrm>
            <a:off x="13811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2955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2955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71" name="Flowchart: Manual Operation 70"/>
          <p:cNvSpPr/>
          <p:nvPr/>
        </p:nvSpPr>
        <p:spPr>
          <a:xfrm>
            <a:off x="5127241" y="57626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9725" y="545782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69437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400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419725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76925" y="5549646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362325" y="4314825"/>
            <a:ext cx="486196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63" idx="2"/>
            <a:endCxn id="165" idx="0"/>
          </p:cNvCxnSpPr>
          <p:nvPr/>
        </p:nvCxnSpPr>
        <p:spPr>
          <a:xfrm rot="16200000" flipH="1">
            <a:off x="4604271" y="4960292"/>
            <a:ext cx="757535" cy="83820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362325" y="6448425"/>
            <a:ext cx="4800600" cy="25063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640298" y="62198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4810125" y="6677025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– c*d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7" name="Straight Arrow Connector 136"/>
          <p:cNvCxnSpPr>
            <a:stCxn id="70" idx="2"/>
          </p:cNvCxnSpPr>
          <p:nvPr/>
        </p:nvCxnSpPr>
        <p:spPr>
          <a:xfrm>
            <a:off x="7166167" y="4086225"/>
            <a:ext cx="6158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6791325" y="4695825"/>
            <a:ext cx="760323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c*d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5" name="Elbow Connector 144"/>
          <p:cNvCxnSpPr>
            <a:stCxn id="139" idx="2"/>
            <a:endCxn id="146" idx="0"/>
          </p:cNvCxnSpPr>
          <p:nvPr/>
        </p:nvCxnSpPr>
        <p:spPr>
          <a:xfrm rot="5400000">
            <a:off x="6137412" y="4724084"/>
            <a:ext cx="757535" cy="1310616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5726058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196147" y="4692401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4581525" y="3629025"/>
            <a:ext cx="0" cy="10633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429125" y="45389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7325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76325" y="1367850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+b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c*d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060441" y="1795760"/>
            <a:ext cx="1054484" cy="1071265"/>
            <a:chOff x="4060441" y="1795760"/>
            <a:chExt cx="1054484" cy="1071265"/>
          </a:xfrm>
        </p:grpSpPr>
        <p:sp>
          <p:nvSpPr>
            <p:cNvPr id="4" name="Flowchart: Manual Operation 3"/>
            <p:cNvSpPr/>
            <p:nvPr/>
          </p:nvSpPr>
          <p:spPr>
            <a:xfrm>
              <a:off x="4060441" y="2409825"/>
              <a:ext cx="1054484" cy="4572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600" dirty="0" smtClean="0"/>
                <a:t>+</a:t>
              </a:r>
              <a:endParaRPr lang="en-US" sz="3600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4352925" y="2181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4810125" y="2181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4124325" y="1795760"/>
              <a:ext cx="8675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    b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735644" y="1795760"/>
            <a:ext cx="84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    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81525" y="4086225"/>
            <a:ext cx="0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5325" y="4192965"/>
            <a:ext cx="2657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Code is best when producers feed directly to consumers</a:t>
            </a:r>
          </a:p>
        </p:txBody>
      </p:sp>
    </p:spTree>
    <p:extLst>
      <p:ext uri="{BB962C8B-B14F-4D97-AF65-F5344CB8AC3E}">
        <p14:creationId xmlns:p14="http://schemas.microsoft.com/office/powerpoint/2010/main" val="26454110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5062E-6 -3.93532E-6 L -0.00063 0.156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78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9079E-6 -3.01974E-6 L 0.0907 0.1612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5" y="80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600007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Latency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773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compute minimal dataflow latency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 if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had infinite FU resources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6309360"/>
            <a:ext cx="59554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Give schedule priority to longer latency</a:t>
            </a:r>
          </a:p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educes overall schedule latency; faster execution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321040" y="5029200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21040" y="466344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 specs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3840480"/>
            <a:ext cx="48542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Walk graph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L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ook up latency in spec of each op</a:t>
            </a:r>
          </a:p>
          <a:p>
            <a:pPr>
              <a:lnSpc>
                <a:spcPct val="150000"/>
              </a:lnSpc>
            </a:pPr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Mark each op with max argument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latency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Mark each result with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issue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+ op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latency</a:t>
            </a:r>
            <a:endParaRPr lang="en-US" sz="2000" i="1" dirty="0">
              <a:solidFill>
                <a:srgbClr val="FFFF00"/>
              </a:solidFill>
              <a:latin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75374" y="59875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836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4088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9" name="Oval 8"/>
          <p:cNvSpPr/>
          <p:nvPr/>
        </p:nvSpPr>
        <p:spPr>
          <a:xfrm>
            <a:off x="676656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223760" y="37490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223760" y="521208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768096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920240" y="2560320"/>
            <a:ext cx="34163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</a:rPr>
              <a:t>Mark ops with </a:t>
            </a:r>
            <a:r>
              <a:rPr lang="en-US" sz="2000" i="1" dirty="0">
                <a:solidFill>
                  <a:srgbClr val="00B050"/>
                </a:solidFill>
                <a:latin typeface="Arial" pitchFamily="34" charset="0"/>
              </a:rPr>
              <a:t>issue cycle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Mark results with </a:t>
            </a:r>
            <a:r>
              <a:rPr lang="en-US" sz="2000" i="1" dirty="0" smtClean="0">
                <a:solidFill>
                  <a:schemeClr val="accent6"/>
                </a:solidFill>
                <a:latin typeface="Arial" pitchFamily="34" charset="0"/>
              </a:rPr>
              <a:t>retire cycle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858000" y="45720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315200" y="53035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7086600" y="3383280"/>
            <a:ext cx="199255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H="1">
            <a:off x="7589520" y="3383280"/>
            <a:ext cx="22860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102" idx="2"/>
          </p:cNvCxnSpPr>
          <p:nvPr/>
        </p:nvCxnSpPr>
        <p:spPr>
          <a:xfrm>
            <a:off x="6995160" y="484632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H="1">
            <a:off x="8046720" y="3383280"/>
            <a:ext cx="50292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7589520" y="484632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3" idx="2"/>
            <a:endCxn id="111" idx="0"/>
          </p:cNvCxnSpPr>
          <p:nvPr/>
        </p:nvCxnSpPr>
        <p:spPr>
          <a:xfrm>
            <a:off x="7452360" y="5577840"/>
            <a:ext cx="9144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6355080" y="3383280"/>
            <a:ext cx="496435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095744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7315200" y="38404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7589520" y="4135638"/>
            <a:ext cx="182880" cy="43636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7125835" y="4135638"/>
            <a:ext cx="189365" cy="43636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6217920" y="310896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7772400" y="45720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852160" y="301752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</a:rPr>
              <a:t>-1</a:t>
            </a:r>
            <a:endParaRPr lang="en-US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943600" y="3017520"/>
            <a:ext cx="29260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0" name="TextBox 119"/>
          <p:cNvSpPr txBox="1"/>
          <p:nvPr/>
        </p:nvSpPr>
        <p:spPr>
          <a:xfrm>
            <a:off x="7019925" y="37930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30" name="TextBox 29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74980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6858000" y="3474720"/>
            <a:ext cx="27432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7315200" y="3474720"/>
            <a:ext cx="27432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8503920" y="5029200"/>
            <a:ext cx="109728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040880" y="3749040"/>
            <a:ext cx="27432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503920" y="5212080"/>
            <a:ext cx="109728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6858000" y="4846320"/>
            <a:ext cx="27432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7498080" y="4846320"/>
            <a:ext cx="27432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7498080" y="4572000"/>
            <a:ext cx="274320" cy="3657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1097280" y="3931920"/>
            <a:ext cx="5149490" cy="187452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188720" y="2560320"/>
            <a:ext cx="4281155" cy="90864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6004560" y="316992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Arial" pitchFamily="34" charset="0"/>
              </a:rPr>
              <a:t>-1</a:t>
            </a:r>
            <a:endParaRPr lang="en-US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9960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1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9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"/>
                            </p:stCondLst>
                            <p:childTnLst>
                              <p:par>
                                <p:cTn id="2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4" grpId="0" animBg="1"/>
      <p:bldP spid="5" grpId="0"/>
      <p:bldP spid="31" grpId="0"/>
      <p:bldP spid="33" grpId="0"/>
      <p:bldP spid="35" grpId="0"/>
      <p:bldP spid="37" grpId="0"/>
      <p:bldP spid="9" grpId="0" animBg="1"/>
      <p:bldP spid="9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  <p:bldP spid="117" grpId="0"/>
      <p:bldP spid="119" grpId="0" animBg="1"/>
      <p:bldP spid="119" grpId="1" animBg="1"/>
      <p:bldP spid="120" grpId="0"/>
      <p:bldP spid="122" grpId="0"/>
      <p:bldP spid="123" grpId="0"/>
      <p:bldP spid="124" grpId="0"/>
      <p:bldP spid="125" grpId="0" animBg="1"/>
      <p:bldP spid="125" grpId="1" animBg="1"/>
      <p:bldP spid="127" grpId="0" animBg="1"/>
      <p:bldP spid="127" grpId="1" animBg="1"/>
      <p:bldP spid="128" grpId="0" animBg="1"/>
      <p:bldP spid="128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6" grpId="0" animBg="1"/>
      <p:bldP spid="1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720010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Dependency count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count outstanding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dependencies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11680" y="2194560"/>
            <a:ext cx="52088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Need to know how many consumers must be placed before producer op can be placed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4" name="Rectangle 23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5" idx="2"/>
              <a:endCxn id="33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371600" y="4480560"/>
            <a:ext cx="48109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Mark each op with </a:t>
            </a:r>
            <a:r>
              <a:rPr lang="en-US" sz="2000" i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number of consumers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Enter no-consumer ops on worklist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615947" y="37929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827264" y="59875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038725" y="6219706"/>
            <a:ext cx="1956435" cy="409694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012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1" grpId="1"/>
      <p:bldP spid="4" grpId="0" animBg="1"/>
      <p:bldP spid="5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735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Schedule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schedule producers so their results retire just before when consumers want them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2" name="Rectangle 21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  <a:endCxn id="31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72400" y="6035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5038725" y="6219706"/>
            <a:ext cx="1956435" cy="409694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2651760"/>
            <a:ext cx="49834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last-retiring op from worklist</a:t>
            </a:r>
          </a:p>
          <a:p>
            <a:pPr>
              <a:lnSpc>
                <a:spcPct val="20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it ahead of its consumers</a:t>
            </a:r>
          </a:p>
          <a:p>
            <a:pPr>
              <a:lnSpc>
                <a:spcPct val="20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Decrement the consumer count of the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producers of its arguments</a:t>
            </a:r>
          </a:p>
          <a:p>
            <a:pPr>
              <a:lnSpc>
                <a:spcPct val="20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consumer count of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producer 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 zero, enter producer on worklist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0" name="Oval 139"/>
          <p:cNvSpPr/>
          <p:nvPr/>
        </p:nvSpPr>
        <p:spPr>
          <a:xfrm>
            <a:off x="4846320" y="64008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713232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4" name="Straight Arrow Connector 143"/>
          <p:cNvCxnSpPr/>
          <p:nvPr/>
        </p:nvCxnSpPr>
        <p:spPr>
          <a:xfrm flipV="1">
            <a:off x="5038725" y="5577840"/>
            <a:ext cx="2276475" cy="105156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147" name="TextBox 146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2" name="Group 151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153" name="TextBox 152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21040" y="51206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# of unplaced</a:t>
            </a:r>
          </a:p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consumers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21040" y="557784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retire cycle</a:t>
            </a:r>
          </a:p>
        </p:txBody>
      </p:sp>
      <p:sp>
        <p:nvSpPr>
          <p:cNvPr id="142" name="Oval 141"/>
          <p:cNvSpPr/>
          <p:nvPr/>
        </p:nvSpPr>
        <p:spPr>
          <a:xfrm>
            <a:off x="7498080" y="521208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775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6263E-6 2.69981E-6 L -0.56159 -0.0037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88" y="-18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140" grpId="0" animBg="1"/>
      <p:bldP spid="140" grpId="1" animBg="1"/>
      <p:bldP spid="141" grpId="0" animBg="1"/>
      <p:bldP spid="141" grpId="1" animBg="1"/>
      <p:bldP spid="143" grpId="0" animBg="1"/>
      <p:bldP spid="14" grpId="0"/>
      <p:bldP spid="15" grpId="0"/>
      <p:bldP spid="142" grpId="0" animBg="1"/>
      <p:bldP spid="14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735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Schedule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schedule producers so their results retire just before when consumers want them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2" name="Rectangle 21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  <a:endCxn id="31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72400" y="6035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651760"/>
            <a:ext cx="4983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longest-latency op from worklist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it ahead of its consumers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Decrement the consumer count of the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producers of its arguments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consumer count of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producer 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 zero, enter producer on worklist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0" name="Oval 139"/>
          <p:cNvSpPr/>
          <p:nvPr/>
        </p:nvSpPr>
        <p:spPr>
          <a:xfrm>
            <a:off x="4846320" y="64008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146304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4" name="Straight Arrow Connector 143"/>
          <p:cNvCxnSpPr/>
          <p:nvPr/>
        </p:nvCxnSpPr>
        <p:spPr>
          <a:xfrm flipV="1">
            <a:off x="5038725" y="5577840"/>
            <a:ext cx="2276475" cy="105156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188720" y="2684145"/>
            <a:ext cx="4997689" cy="3021092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54" name="TextBox 53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315200" y="53035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Oval 141"/>
          <p:cNvSpPr/>
          <p:nvPr/>
        </p:nvSpPr>
        <p:spPr>
          <a:xfrm>
            <a:off x="7060173" y="452806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7974573" y="452806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V="1">
            <a:off x="5343525" y="4846320"/>
            <a:ext cx="2428875" cy="178308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5038725" y="4846320"/>
            <a:ext cx="1812790" cy="178308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8321040" y="51206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# of unplaced</a:t>
            </a:r>
          </a:p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consumers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321040" y="557784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retire cycle</a:t>
            </a:r>
          </a:p>
        </p:txBody>
      </p:sp>
    </p:spTree>
    <p:extLst>
      <p:ext uri="{BB962C8B-B14F-4D97-AF65-F5344CB8AC3E}">
        <p14:creationId xmlns:p14="http://schemas.microsoft.com/office/powerpoint/2010/main" val="1725702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-7.76169E-7 L -0.48898 0.0929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49" y="4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0" grpId="1" animBg="1"/>
      <p:bldP spid="143" grpId="0" animBg="1"/>
      <p:bldP spid="58" grpId="0" animBg="1"/>
      <p:bldP spid="61" grpId="0" animBg="1"/>
      <p:bldP spid="142" grpId="0" animBg="1"/>
      <p:bldP spid="142" grpId="1" animBg="1"/>
      <p:bldP spid="59" grpId="0" animBg="1"/>
      <p:bldP spid="5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735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Schedule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schedule producers so their results retire just before when consumers want them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2" name="Rectangle 21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  <a:endCxn id="31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72400" y="6035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651760"/>
            <a:ext cx="4983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longest-latency op from worklist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it ahead of its consumers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Decrement the consumer count of the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producers of its arguments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consumer count of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producer 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 zero, enter producer on worklist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46304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88720" y="2684145"/>
            <a:ext cx="4997689" cy="3021092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54" name="TextBox 53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774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3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Oval 141"/>
          <p:cNvSpPr/>
          <p:nvPr/>
        </p:nvSpPr>
        <p:spPr>
          <a:xfrm>
            <a:off x="7417438" y="480238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91125" y="6395041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V="1">
            <a:off x="5343525" y="4846320"/>
            <a:ext cx="2428875" cy="178308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5038725" y="4846320"/>
            <a:ext cx="1812790" cy="178308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772400" y="45720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3" name="Oval 62"/>
          <p:cNvSpPr/>
          <p:nvPr/>
        </p:nvSpPr>
        <p:spPr>
          <a:xfrm>
            <a:off x="7532010" y="379654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8633946" y="306502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321040" y="51206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# of unplaced</a:t>
            </a:r>
          </a:p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consumers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321040" y="557784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retire cycle</a:t>
            </a:r>
          </a:p>
        </p:txBody>
      </p:sp>
    </p:spTree>
    <p:extLst>
      <p:ext uri="{BB962C8B-B14F-4D97-AF65-F5344CB8AC3E}">
        <p14:creationId xmlns:p14="http://schemas.microsoft.com/office/powerpoint/2010/main" val="20664283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1468E-6 -4.25215E-6 L -0.48897 0.1896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49" y="94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61" grpId="0" animBg="1"/>
      <p:bldP spid="142" grpId="0" animBg="1"/>
      <p:bldP spid="142" grpId="1" animBg="1"/>
      <p:bldP spid="59" grpId="0" animBg="1"/>
      <p:bldP spid="59" grpId="1" animBg="1"/>
      <p:bldP spid="60" grpId="0" animBg="1"/>
      <p:bldP spid="63" grpId="0" animBg="1"/>
      <p:bldP spid="63" grpId="1" animBg="1"/>
      <p:bldP spid="140" grpId="0" animBg="1"/>
      <p:bldP spid="140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735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Schedule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schedule producers so their results retire just before when consumers want them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2" name="Rectangle 21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  <a:endCxn id="31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3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72400" y="6035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651760"/>
            <a:ext cx="4983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longest-latency op from worklist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it ahead of its consumers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Decrement the consumer count of the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producers of its arguments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consumer count of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producer 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 zero, enter producer on worklist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46304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88720" y="2684145"/>
            <a:ext cx="4997689" cy="3021092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54" name="TextBox 53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774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810125" y="6395041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V="1">
            <a:off x="5038725" y="4135638"/>
            <a:ext cx="2247130" cy="2493763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5038725" y="4846320"/>
            <a:ext cx="1812790" cy="178308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8346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3" name="Oval 62"/>
          <p:cNvSpPr/>
          <p:nvPr/>
        </p:nvSpPr>
        <p:spPr>
          <a:xfrm>
            <a:off x="8607762" y="306502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7532010" y="379654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858000" y="45720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321040" y="51206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# of unplaced</a:t>
            </a:r>
          </a:p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consumers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321040" y="557784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retire cycle</a:t>
            </a:r>
          </a:p>
        </p:txBody>
      </p:sp>
    </p:spTree>
    <p:extLst>
      <p:ext uri="{BB962C8B-B14F-4D97-AF65-F5344CB8AC3E}">
        <p14:creationId xmlns:p14="http://schemas.microsoft.com/office/powerpoint/2010/main" val="20263494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39E-6 3.93787E-6 L -0.35287 0.1897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43" y="94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61" grpId="0" animBg="1"/>
      <p:bldP spid="59" grpId="0" animBg="1"/>
      <p:bldP spid="59" grpId="1" animBg="1"/>
      <p:bldP spid="63" grpId="0" animBg="1"/>
      <p:bldP spid="63" grpId="1" animBg="1"/>
      <p:bldP spid="140" grpId="0" animBg="1"/>
      <p:bldP spid="140" grpId="1" animBg="1"/>
      <p:bldP spid="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859006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+mn-lt"/>
                <a:ea typeface="Tahoma" pitchFamily="2"/>
                <a:cs typeface="Tahoma" pitchFamily="2"/>
              </a:rPr>
              <a:t>Talks in this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+mn-lt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4560" y="1463040"/>
            <a:ext cx="2393604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Metadata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Security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Pipelining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Compiling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029200" y="4572000"/>
            <a:ext cx="871276" cy="395443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17920" y="4114800"/>
            <a:ext cx="2946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0" y="5760720"/>
            <a:ext cx="5404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03120" y="6126480"/>
            <a:ext cx="5774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MillComputing.com/docs</a:t>
            </a:r>
          </a:p>
        </p:txBody>
      </p:sp>
      <p:sp>
        <p:nvSpPr>
          <p:cNvPr id="3" name="Right Brace 2"/>
          <p:cNvSpPr/>
          <p:nvPr/>
        </p:nvSpPr>
        <p:spPr>
          <a:xfrm>
            <a:off x="4389120" y="4846320"/>
            <a:ext cx="457200" cy="36576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19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735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Schedule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schedule producers so their results retire just before when consumers want them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2" name="Rectangle 21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  <a:endCxn id="31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72400" y="6035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651760"/>
            <a:ext cx="4983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longest-latency op from worklist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it ahead of its consumers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Decrement the consumer count of the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producers of its arguments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consumer count of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producer 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 zero, enter producer on worklist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46304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88720" y="2684145"/>
            <a:ext cx="4997689" cy="3021092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54" name="TextBox 53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774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810125" y="6395041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V="1">
            <a:off x="5038725" y="4135638"/>
            <a:ext cx="2247130" cy="2493763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28346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918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315200" y="38404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8607762" y="3065026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5038725" y="3383280"/>
            <a:ext cx="1179195" cy="324036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321040" y="51206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# of unplaced</a:t>
            </a:r>
          </a:p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consumers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321040" y="557784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retire cycle</a:t>
            </a:r>
          </a:p>
        </p:txBody>
      </p:sp>
    </p:spTree>
    <p:extLst>
      <p:ext uri="{BB962C8B-B14F-4D97-AF65-F5344CB8AC3E}">
        <p14:creationId xmlns:p14="http://schemas.microsoft.com/office/powerpoint/2010/main" val="40567893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2.27187E-6 L -0.35775 0.2888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95" y="144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59" grpId="0" animBg="1"/>
      <p:bldP spid="59" grpId="1" animBg="1"/>
      <p:bldP spid="65" grpId="0" animBg="1"/>
      <p:bldP spid="143" grpId="0" animBg="1"/>
      <p:bldP spid="63" grpId="0" animBg="1"/>
      <p:bldP spid="6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735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Schedule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schedule producers so their results retire just before when consumers want them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22" name="Rectangle 21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2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  <a:endCxn id="31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4846320" y="6492240"/>
            <a:ext cx="1280160" cy="274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937760" y="676656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868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952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467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3232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8952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772400" y="60350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2651760"/>
            <a:ext cx="4983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longest-latency op from worklist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it ahead of its consumers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Decrement the consumer count of the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producers of its arguments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consumer count of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producer 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becomes zero, enter producer on worklist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46304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88720" y="2684145"/>
            <a:ext cx="4997689" cy="3021092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126480" y="3474720"/>
            <a:ext cx="2324586" cy="369332"/>
            <a:chOff x="6126480" y="3474720"/>
            <a:chExt cx="2324586" cy="369332"/>
          </a:xfrm>
        </p:grpSpPr>
        <p:sp>
          <p:nvSpPr>
            <p:cNvPr id="48" name="TextBox 47"/>
            <p:cNvSpPr txBox="1"/>
            <p:nvPr/>
          </p:nvSpPr>
          <p:spPr>
            <a:xfrm>
              <a:off x="612648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580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1520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138160" y="3474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85800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949440" y="4114800"/>
            <a:ext cx="770106" cy="369332"/>
            <a:chOff x="6949440" y="4114800"/>
            <a:chExt cx="770106" cy="369332"/>
          </a:xfrm>
        </p:grpSpPr>
        <p:sp>
          <p:nvSpPr>
            <p:cNvPr id="54" name="TextBox 53"/>
            <p:cNvSpPr txBox="1"/>
            <p:nvPr/>
          </p:nvSpPr>
          <p:spPr>
            <a:xfrm>
              <a:off x="69494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06640" y="41148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/>
                  </a:solidFill>
                  <a:latin typeface="Arial" pitchFamily="34" charset="0"/>
                </a:rPr>
                <a:t>1</a:t>
              </a:r>
              <a:endParaRPr lang="en-US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498080" y="48463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32320" y="5577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774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59" name="Oval 58"/>
          <p:cNvSpPr/>
          <p:nvPr/>
        </p:nvSpPr>
        <p:spPr>
          <a:xfrm>
            <a:off x="4810125" y="6395041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8346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918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7490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5038725" y="3383280"/>
            <a:ext cx="1179195" cy="3240361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6217920" y="310896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321040" y="512064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# of unplaced</a:t>
            </a:r>
          </a:p>
          <a:p>
            <a:r>
              <a:rPr lang="en-US" sz="16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consumers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321040" y="557784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retire cycle</a:t>
            </a:r>
          </a:p>
        </p:txBody>
      </p:sp>
      <p:sp>
        <p:nvSpPr>
          <p:cNvPr id="71" name="Oval 70"/>
          <p:cNvSpPr/>
          <p:nvPr/>
        </p:nvSpPr>
        <p:spPr>
          <a:xfrm>
            <a:off x="4663440" y="6400800"/>
            <a:ext cx="15544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951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-1.20411E-6 L -0.23189 0.3830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94" y="1915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7" grpId="0" animBg="1"/>
      <p:bldP spid="67" grpId="1" animBg="1"/>
      <p:bldP spid="67" grpId="2" animBg="1"/>
      <p:bldP spid="68" grpId="0" animBg="1"/>
      <p:bldP spid="7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160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Placement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place ops in instructions using limited FUs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463040" y="60350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774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8346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918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7490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tableau: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677664" y="4960503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6766560" y="594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675120" y="59436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8607762" y="6035040"/>
            <a:ext cx="13716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2651762" y="3017520"/>
            <a:ext cx="0" cy="265176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103120" y="5486400"/>
            <a:ext cx="3833490" cy="1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1280160" y="594360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2103120" y="530352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737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8015E-6 2.69981E-6 L 0.08413 -0.0843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6" y="-4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20" grpId="0"/>
      <p:bldP spid="121" grpId="0" animBg="1"/>
      <p:bldP spid="121" grpId="1" animBg="1"/>
      <p:bldP spid="122" grpId="0" animBg="1"/>
      <p:bldP spid="122" grpId="1" animBg="1"/>
      <p:bldP spid="126" grpId="0" animBg="1"/>
      <p:bldP spid="126" grpId="1" animBg="1"/>
      <p:bldP spid="1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160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Placement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place ops in instructions using limited FUs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8346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918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7490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tableau: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677664" y="4960503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704088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66560" y="594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949440" y="521208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8869680" y="5669280"/>
            <a:ext cx="100584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4663440" y="3017520"/>
            <a:ext cx="0" cy="265176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103120" y="5120640"/>
            <a:ext cx="3833490" cy="1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2286000" y="59436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4023360" y="484632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23774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2" name="Oval 61"/>
          <p:cNvSpPr/>
          <p:nvPr/>
        </p:nvSpPr>
        <p:spPr>
          <a:xfrm>
            <a:off x="6675120" y="59436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900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8979E-6 -5.66394E-7 L 0.20511 -0.1409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55" y="-704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1" grpId="0" animBg="1"/>
      <p:bldP spid="121" grpId="1" animBg="1"/>
      <p:bldP spid="122" grpId="0" animBg="1"/>
      <p:bldP spid="122" grpId="1" animBg="1"/>
      <p:bldP spid="126" grpId="0" animBg="1"/>
      <p:bldP spid="126" grpId="1" animBg="1"/>
      <p:bldP spid="127" grpId="0" animBg="1"/>
      <p:bldP spid="127" grpId="1" animBg="1"/>
      <p:bldP spid="61" grpId="0" animBg="1"/>
      <p:bldP spid="62" grpId="0" animBg="1"/>
      <p:bldP spid="6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160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Placement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place ops in instructions using limited FUs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918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7490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tableau: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677664" y="4960503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74980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04088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66560" y="594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740664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8869680" y="5120640"/>
            <a:ext cx="100584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5486400" y="3017520"/>
            <a:ext cx="0" cy="265176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103120" y="4023360"/>
            <a:ext cx="3833490" cy="1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2743200" y="59436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4937760" y="374904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28346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3" name="Oval 62"/>
          <p:cNvSpPr/>
          <p:nvPr/>
        </p:nvSpPr>
        <p:spPr>
          <a:xfrm>
            <a:off x="6949440" y="521208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464449" y="49834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3792762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6975E-6 2.69981E-6 L 0.24291 -0.28572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46" y="-14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1" grpId="0" animBg="1"/>
      <p:bldP spid="121" grpId="1" animBg="1"/>
      <p:bldP spid="122" grpId="0" animBg="1"/>
      <p:bldP spid="122" grpId="1" animBg="1"/>
      <p:bldP spid="126" grpId="0" animBg="1"/>
      <p:bldP spid="126" grpId="1" animBg="1"/>
      <p:bldP spid="127" grpId="0" animBg="1"/>
      <p:bldP spid="127" grpId="1" animBg="1"/>
      <p:bldP spid="62" grpId="0" animBg="1"/>
      <p:bldP spid="63" grpId="0" animBg="1"/>
      <p:bldP spid="63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160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Placement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place ops in instructions using limited FUs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918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7490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tableau: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677664" y="4960503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65836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04088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66560" y="594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49224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8869680" y="5394960"/>
            <a:ext cx="100584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4663440" y="3017520"/>
            <a:ext cx="0" cy="265176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103120" y="4754880"/>
            <a:ext cx="3833490" cy="1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3200400" y="59436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4023360" y="448056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30352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3" name="Oval 62"/>
          <p:cNvSpPr/>
          <p:nvPr/>
        </p:nvSpPr>
        <p:spPr>
          <a:xfrm>
            <a:off x="6949440" y="521208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464449" y="49834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4980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355609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5028E-6 2.69981E-6 L 0.11437 -0.1850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18" y="-92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111" grpId="0"/>
      <p:bldP spid="121" grpId="0" animBg="1"/>
      <p:bldP spid="121" grpId="1" animBg="1"/>
      <p:bldP spid="122" grpId="0" animBg="1"/>
      <p:bldP spid="122" grpId="1" animBg="1"/>
      <p:bldP spid="126" grpId="0" animBg="1"/>
      <p:bldP spid="126" grpId="1" animBg="1"/>
      <p:bldP spid="127" grpId="0" animBg="1"/>
      <p:bldP spid="63" grpId="0" animBg="1"/>
      <p:bldP spid="63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160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Placement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place ops in instructions using limited FUs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tableau: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677664" y="4960503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704088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4980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04088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5836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66560" y="594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949440" y="37490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8869680" y="4846320"/>
            <a:ext cx="100584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4663440" y="3017520"/>
            <a:ext cx="0" cy="265176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103120" y="3657600"/>
            <a:ext cx="3833490" cy="1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3657600" y="594360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4023360" y="338328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30352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3" name="Oval 62"/>
          <p:cNvSpPr/>
          <p:nvPr/>
        </p:nvSpPr>
        <p:spPr>
          <a:xfrm>
            <a:off x="740664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749040" y="60350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2257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7032E-6 2.69981E-6 L 0.07656 -0.3259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8" y="-1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1" grpId="0" animBg="1"/>
      <p:bldP spid="121" grpId="1" animBg="1"/>
      <p:bldP spid="122" grpId="0" animBg="1"/>
      <p:bldP spid="122" grpId="1" animBg="1"/>
      <p:bldP spid="126" grpId="0" animBg="1"/>
      <p:bldP spid="126" grpId="1" animBg="1"/>
      <p:bldP spid="127" grpId="0" animBg="1"/>
      <p:bldP spid="127" grpId="1" animBg="1"/>
      <p:bldP spid="63" grpId="0" animBg="1"/>
      <p:bldP spid="63" grpId="1" animBg="1"/>
      <p:bldP spid="6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160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Placement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55448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place ops in instructions using limited FUs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630936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schedule: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096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tableau: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677664" y="4960503"/>
            <a:ext cx="1128626" cy="137160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&amp;: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5943600" y="31089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6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4980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4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040880" y="53035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1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583680" y="4572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2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040880" y="38404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766560" y="594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0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5852160" y="301752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2651760" y="3017520"/>
            <a:ext cx="0" cy="265176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2103120" y="3291840"/>
            <a:ext cx="3833490" cy="1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4206240" y="5943600"/>
            <a:ext cx="18288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2103120" y="3017520"/>
            <a:ext cx="10972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3" name="Oval 62"/>
          <p:cNvSpPr/>
          <p:nvPr/>
        </p:nvSpPr>
        <p:spPr>
          <a:xfrm>
            <a:off x="6949440" y="37490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206240" y="6035040"/>
            <a:ext cx="182880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19125" y="4401060"/>
            <a:ext cx="1393836" cy="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6435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564E-6 2.69981E-6 L -0.24259 -0.3864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30" y="-1932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1" grpId="0" animBg="1"/>
      <p:bldP spid="121" grpId="1" animBg="1"/>
      <p:bldP spid="126" grpId="0" animBg="1"/>
      <p:bldP spid="126" grpId="1" animBg="1"/>
      <p:bldP spid="127" grpId="0" animBg="1"/>
      <p:bldP spid="127" grpId="1" animBg="1"/>
      <p:bldP spid="63" grpId="0" animBg="1"/>
      <p:bldP spid="63" grpId="1" animBg="1"/>
      <p:bldP spid="64" grpId="0" animBg="1"/>
      <p:bldP spid="64" grpId="1" animBg="1"/>
      <p:bldP spid="64" grpId="2" animBg="1"/>
      <p:bldP spid="6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828800"/>
            <a:ext cx="7858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After instructions have been populated and issue and retire cycles determined, the producer results must still be passed to the consumer arguments.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0160" y="3291840"/>
            <a:ext cx="7589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 a general register machine, they would be passed in registers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34640" y="4480560"/>
            <a:ext cx="436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doesn’t have registers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394960"/>
            <a:ext cx="8844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its own way to pass data between functional units.</a:t>
            </a:r>
          </a:p>
        </p:txBody>
      </p:sp>
    </p:spTree>
    <p:extLst>
      <p:ext uri="{BB962C8B-B14F-4D97-AF65-F5344CB8AC3E}">
        <p14:creationId xmlns:p14="http://schemas.microsoft.com/office/powerpoint/2010/main" val="25515247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389902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5311" y="1266825"/>
            <a:ext cx="3180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295525" y="3781425"/>
            <a:ext cx="3625633" cy="457200"/>
            <a:chOff x="2422742" y="3895268"/>
            <a:chExt cx="36256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325921" y="3895268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676775" y="3895268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91175" y="3895268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83121" y="3895268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40321" y="3895268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79942" y="3895268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133975" y="3895268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422742" y="3895268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8" name="Rectangle 57"/>
          <p:cNvSpPr/>
          <p:nvPr/>
        </p:nvSpPr>
        <p:spPr>
          <a:xfrm>
            <a:off x="3209925" y="37814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59" name="Flowchart: Manual Operation 58"/>
          <p:cNvSpPr/>
          <p:nvPr/>
        </p:nvSpPr>
        <p:spPr>
          <a:xfrm>
            <a:off x="3214687" y="5610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8925" y="4935934"/>
            <a:ext cx="3042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06758" y="3781425"/>
            <a:ext cx="457200" cy="4572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429125" y="4238625"/>
            <a:ext cx="806233" cy="1371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399282" y="4235958"/>
            <a:ext cx="256622" cy="137426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5645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6222E-6 -4.19639E-6 L 0.02267 0.211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" y="10575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-0.07998 0.2014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9" y="1007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8" grpId="0" animBg="1"/>
      <p:bldP spid="58" grpId="1" animBg="1"/>
      <p:bldP spid="58" grpId="2" animBg="1"/>
      <p:bldP spid="59" grpId="0" animBg="1"/>
      <p:bldP spid="11" grpId="0"/>
      <p:bldP spid="60" grpId="0" animBg="1"/>
      <p:bldP spid="60" grpId="1" animBg="1"/>
      <p:bldP spid="60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5840" y="2103120"/>
            <a:ext cx="7956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3474720"/>
            <a:ext cx="64735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6035040"/>
            <a:ext cx="6331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12884699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389902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463958" y="3781425"/>
            <a:ext cx="457200" cy="4572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2295525" y="3781425"/>
            <a:ext cx="3168433" cy="457200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3265117" y="2181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9" name="Flowchart: Manual Operation 58"/>
          <p:cNvSpPr/>
          <p:nvPr/>
        </p:nvSpPr>
        <p:spPr>
          <a:xfrm>
            <a:off x="3214687" y="5610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8925" y="4935934"/>
            <a:ext cx="3042799" cy="830997"/>
          </a:xfrm>
          <a:prstGeom prst="rect">
            <a:avLst/>
          </a:prstGeom>
          <a:solidFill>
            <a:srgbClr val="070E97">
              <a:alpha val="4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91325" y="4848225"/>
            <a:ext cx="2890399" cy="945403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68325" y="263842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6205" y="2271021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New results drop on the front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58297" y="3594526"/>
            <a:ext cx="2548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Pushing the last off the end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10325" y="2271021"/>
            <a:ext cx="2444280" cy="99246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63958" y="3781425"/>
            <a:ext cx="457200" cy="4572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71725" y="5457824"/>
            <a:ext cx="2635033" cy="104416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95311" y="1266825"/>
            <a:ext cx="3180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</p:spTree>
    <p:extLst>
      <p:ext uri="{BB962C8B-B14F-4D97-AF65-F5344CB8AC3E}">
        <p14:creationId xmlns:p14="http://schemas.microsoft.com/office/powerpoint/2010/main" val="3499818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463E-6 -4.11666E-6 L -0.15602 0.151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09" y="75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4849 -4.19639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29E-7 -4.19639E-6 L 0.04692 -4.19639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6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953E-6 6.08988E-7 L 0.04849 6.08988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4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49 6.08988E-7 L 0.07872 6.08988E-7 C 0.09195 6.08988E-7 0.10895 0.03045 0.10895 0.05523 L 0.10895 0.11088 " pathEditMode="relative" rAng="0" ptsTypes="FfFF">
                                      <p:cBhvr>
                                        <p:cTn id="36" dur="4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3" y="554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2" animBg="1"/>
      <p:bldP spid="20" grpId="0" animBg="1"/>
      <p:bldP spid="20" grpId="1" animBg="1"/>
      <p:bldP spid="4" grpId="0"/>
      <p:bldP spid="17" grpId="0" animBg="1"/>
      <p:bldP spid="24" grpId="0" animBg="1"/>
      <p:bldP spid="24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758960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reads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8789" y="2028825"/>
            <a:ext cx="6997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mix of belt positions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52725" y="3781425"/>
            <a:ext cx="3168433" cy="457200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4124325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5525" y="378142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16" name="Flowchart: Manual Operation 15"/>
          <p:cNvSpPr/>
          <p:nvPr/>
        </p:nvSpPr>
        <p:spPr>
          <a:xfrm>
            <a:off x="14363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7" name="Flowchart: Manual Operation 16"/>
          <p:cNvSpPr/>
          <p:nvPr/>
        </p:nvSpPr>
        <p:spPr>
          <a:xfrm>
            <a:off x="69227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52725" y="37814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463958" y="3781425"/>
            <a:ext cx="457200" cy="4572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4553368" y="37814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4124325" y="3781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4124325" y="3781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4553368" y="37814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4" name="Straight Arrow Connector 3"/>
          <p:cNvCxnSpPr>
            <a:stCxn id="18" idx="2"/>
          </p:cNvCxnSpPr>
          <p:nvPr/>
        </p:nvCxnSpPr>
        <p:spPr>
          <a:xfrm flipH="1">
            <a:off x="1838325" y="4238625"/>
            <a:ext cx="1097280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</p:cNvCxnSpPr>
          <p:nvPr/>
        </p:nvCxnSpPr>
        <p:spPr>
          <a:xfrm flipH="1">
            <a:off x="2676907" y="4238625"/>
            <a:ext cx="1645920" cy="9144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2"/>
          </p:cNvCxnSpPr>
          <p:nvPr/>
        </p:nvCxnSpPr>
        <p:spPr>
          <a:xfrm>
            <a:off x="4352925" y="4238625"/>
            <a:ext cx="217379" cy="102374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2"/>
          </p:cNvCxnSpPr>
          <p:nvPr/>
        </p:nvCxnSpPr>
        <p:spPr>
          <a:xfrm>
            <a:off x="4781968" y="4238625"/>
            <a:ext cx="567690" cy="1008126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2"/>
          </p:cNvCxnSpPr>
          <p:nvPr/>
        </p:nvCxnSpPr>
        <p:spPr>
          <a:xfrm>
            <a:off x="4781968" y="4238625"/>
            <a:ext cx="2601250" cy="102374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5" idx="2"/>
          </p:cNvCxnSpPr>
          <p:nvPr/>
        </p:nvCxnSpPr>
        <p:spPr>
          <a:xfrm>
            <a:off x="5692558" y="4238625"/>
            <a:ext cx="2504276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7974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6434E-6 6.08988E-7 L -0.10581 0.1612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1" y="80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-0.16627 0.16128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14" y="806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2598 0.16128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0" y="806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35286E-7 6.08988E-7 L 0.24658 0.1612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29" y="806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0.01512 0.1612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" y="806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06329 0.16128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5" y="806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0384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drops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8525" y="1266825"/>
            <a:ext cx="5833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results retiring in a cycle drop together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014415" y="3781425"/>
            <a:ext cx="457200" cy="457200"/>
          </a:xfrm>
          <a:prstGeom prst="rect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4570304" y="37814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95525" y="3781425"/>
            <a:ext cx="2274779" cy="457200"/>
            <a:chOff x="2295525" y="3781425"/>
            <a:chExt cx="2274779" cy="457200"/>
          </a:xfrm>
        </p:grpSpPr>
        <p:sp>
          <p:nvSpPr>
            <p:cNvPr id="43" name="Rectangle 42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2099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462852" y="37814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Manual Operation 22"/>
          <p:cNvSpPr/>
          <p:nvPr/>
        </p:nvSpPr>
        <p:spPr>
          <a:xfrm>
            <a:off x="4124325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5" name="Flowchart: Manual Operation 24"/>
          <p:cNvSpPr/>
          <p:nvPr/>
        </p:nvSpPr>
        <p:spPr>
          <a:xfrm>
            <a:off x="14363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6" name="Flowchart: Manual Operation 25"/>
          <p:cNvSpPr/>
          <p:nvPr/>
        </p:nvSpPr>
        <p:spPr>
          <a:xfrm>
            <a:off x="69227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4" name="Flowchart: Manual Operation 33"/>
          <p:cNvSpPr/>
          <p:nvPr/>
        </p:nvSpPr>
        <p:spPr>
          <a:xfrm>
            <a:off x="4145333" y="20288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5" name="Flowchart: Manual Operation 34"/>
          <p:cNvSpPr/>
          <p:nvPr/>
        </p:nvSpPr>
        <p:spPr>
          <a:xfrm>
            <a:off x="1457325" y="20288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6" name="Flowchart: Manual Operation 35"/>
          <p:cNvSpPr/>
          <p:nvPr/>
        </p:nvSpPr>
        <p:spPr>
          <a:xfrm>
            <a:off x="6943725" y="20288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077429" y="2481834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765437" y="24860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42821" y="248983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179273" y="5050044"/>
            <a:ext cx="7832617" cy="104416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992891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3401 6.08988E-7 C 0.04913 6.08988E-7 0.06802 0.06909 0.06802 0.12495 L 0.06802 0.2501 " pathEditMode="relative" rAng="0" ptsTypes="FfFF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1" y="1249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0.04535 6.08988E-7 C 0.06566 6.08988E-7 0.0907 0.06909 0.0907 0.12495 L 0.0907 0.2501 " pathEditMode="relative" rAng="0" ptsTypes="FfFF">
                                      <p:cBhvr>
                                        <p:cTn id="2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5" y="1249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662E-6 6.08988E-7 L 0.05715 6.08988E-7 C 0.08282 6.08988E-7 0.11447 0.06909 0.11447 0.12495 L 0.11447 0.2501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16" y="1249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6.08988E-7 L 0.1373 6.08988E-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6884E-6 -2.83074E-6 L 0.02157 0.1719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" y="858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3781E-6 -2.81814E-6 L -0.19966 0.1713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856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46E-6 -2.80974E-6 L -0.42969 0.1709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3" y="85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2" grpId="0" animBg="1"/>
      <p:bldP spid="52" grpId="1" animBg="1"/>
      <p:bldP spid="24" grpId="0" animBg="1"/>
      <p:bldP spid="24" grpId="1" animBg="1"/>
      <p:bldP spid="34" grpId="0" animBg="1"/>
      <p:bldP spid="35" grpId="0" animBg="1"/>
      <p:bldP spid="36" grpId="0" animBg="1"/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078343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addressing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7325" y="1495425"/>
            <a:ext cx="6862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operands are addressed by relative position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57325" y="3781425"/>
            <a:ext cx="4464383" cy="762000"/>
            <a:chOff x="1457325" y="3781425"/>
            <a:chExt cx="4464383" cy="762000"/>
          </a:xfrm>
        </p:grpSpPr>
        <p:sp>
          <p:nvSpPr>
            <p:cNvPr id="48" name="Rectangle 47"/>
            <p:cNvSpPr/>
            <p:nvPr/>
          </p:nvSpPr>
          <p:spPr>
            <a:xfrm>
              <a:off x="3198668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74146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007308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46450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561329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104129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646929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74743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1457325" y="4543425"/>
              <a:ext cx="9906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620649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b3</a:t>
            </a:r>
          </a:p>
        </p:txBody>
      </p:sp>
      <p:cxnSp>
        <p:nvCxnSpPr>
          <p:cNvPr id="4" name="Straight Arrow Connector 3"/>
          <p:cNvCxnSpPr>
            <a:stCxn id="2" idx="2"/>
            <a:endCxn id="20" idx="0"/>
          </p:cNvCxnSpPr>
          <p:nvPr/>
        </p:nvCxnSpPr>
        <p:spPr>
          <a:xfrm flipH="1">
            <a:off x="3875529" y="3481090"/>
            <a:ext cx="8975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38286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b5</a:t>
            </a:r>
          </a:p>
        </p:txBody>
      </p:sp>
      <p:cxnSp>
        <p:nvCxnSpPr>
          <p:cNvPr id="9" name="Straight Arrow Connector 8"/>
          <p:cNvCxnSpPr>
            <a:stCxn id="7" idx="2"/>
            <a:endCxn id="53" idx="0"/>
          </p:cNvCxnSpPr>
          <p:nvPr/>
        </p:nvCxnSpPr>
        <p:spPr>
          <a:xfrm flipH="1">
            <a:off x="4789929" y="3481090"/>
            <a:ext cx="12212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91300" y="4998391"/>
            <a:ext cx="7420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“b3” is the fourth most recent value to drop to the belt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“b5” is the sixth most recent value to drop to the belt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4584" y="6063788"/>
            <a:ext cx="5194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temporal addressing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95525" y="2257425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dd   b3, b5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95925" y="2257425"/>
            <a:ext cx="2683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result address!</a:t>
            </a:r>
          </a:p>
        </p:txBody>
      </p:sp>
    </p:spTree>
    <p:extLst>
      <p:ext uri="{BB962C8B-B14F-4D97-AF65-F5344CB8AC3E}">
        <p14:creationId xmlns:p14="http://schemas.microsoft.com/office/powerpoint/2010/main" val="33650624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7" grpId="0"/>
      <p:bldP spid="13" grpId="0"/>
      <p:bldP spid="14" grpId="0"/>
      <p:bldP spid="3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119654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Temporal addressing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3557" y="1880889"/>
            <a:ext cx="824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temporal address of a datum changes with more drops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620649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b3</a:t>
            </a:r>
          </a:p>
        </p:txBody>
      </p:sp>
      <p:cxnSp>
        <p:nvCxnSpPr>
          <p:cNvPr id="4" name="Straight Arrow Connector 3"/>
          <p:cNvCxnSpPr>
            <a:stCxn id="2" idx="2"/>
          </p:cNvCxnSpPr>
          <p:nvPr/>
        </p:nvCxnSpPr>
        <p:spPr>
          <a:xfrm>
            <a:off x="3884504" y="3481090"/>
            <a:ext cx="0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59826" y="2596280"/>
            <a:ext cx="1371600" cy="457200"/>
            <a:chOff x="6366614" y="2790825"/>
            <a:chExt cx="1371600" cy="457200"/>
          </a:xfrm>
        </p:grpSpPr>
        <p:sp>
          <p:nvSpPr>
            <p:cNvPr id="23" name="Rectangle 22"/>
            <p:cNvSpPr/>
            <p:nvPr/>
          </p:nvSpPr>
          <p:spPr>
            <a:xfrm>
              <a:off x="6366614" y="27908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823814" y="27908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281014" y="27908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5007308" y="37814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5464508" y="3781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4561329" y="378142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74743" y="3781425"/>
            <a:ext cx="2286586" cy="457200"/>
            <a:chOff x="2274743" y="3781425"/>
            <a:chExt cx="2286586" cy="457200"/>
          </a:xfrm>
        </p:grpSpPr>
        <p:sp>
          <p:nvSpPr>
            <p:cNvPr id="27" name="Rectangle 26"/>
            <p:cNvSpPr/>
            <p:nvPr/>
          </p:nvSpPr>
          <p:spPr>
            <a:xfrm>
              <a:off x="3198668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4146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104129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646929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74743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3495703" y="3737665"/>
            <a:ext cx="754901" cy="54472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858457" y="3737665"/>
            <a:ext cx="754901" cy="54472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968216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b6</a:t>
            </a:r>
          </a:p>
        </p:txBody>
      </p:sp>
      <p:cxnSp>
        <p:nvCxnSpPr>
          <p:cNvPr id="40" name="Straight Arrow Connector 39"/>
          <p:cNvCxnSpPr>
            <a:stCxn id="39" idx="2"/>
          </p:cNvCxnSpPr>
          <p:nvPr/>
        </p:nvCxnSpPr>
        <p:spPr>
          <a:xfrm>
            <a:off x="5232071" y="3481090"/>
            <a:ext cx="0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679064" y="3082291"/>
            <a:ext cx="410880" cy="685799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211138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658 -4.19639E-6 C 0.09524 -4.19639E-6 0.13161 0.06903 0.13161 0.12506 L 0.13161 0.25011 " pathEditMode="relative" rAng="0" ptsTypes="FfFF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1" y="1250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0.0658 -4.19639E-6 C 0.09524 -4.19639E-6 0.13161 0.06903 0.13161 0.12506 L 0.13161 0.25011 " pathEditMode="relative" rAng="0" ptsTypes="FfFF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1" y="1250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6.08988E-7 L 0.06897 6.08988E-7 C 0.09999 6.08988E-7 0.13809 0.06909 0.13809 0.12495 L 0.13809 0.2501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7" y="1249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4624E-6 6.08988E-7 L 0.13604 6.08988E-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627E-6 1.01133E-6 L 0.02329 0.1567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5" y="7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 animBg="1"/>
      <p:bldP spid="30" grpId="1" animBg="1"/>
      <p:bldP spid="31" grpId="0" animBg="1"/>
      <p:bldP spid="31" grpId="1" animBg="1"/>
      <p:bldP spid="34" grpId="0" animBg="1"/>
      <p:bldP spid="34" grpId="1" animBg="1"/>
      <p:bldP spid="11" grpId="0" animBg="1"/>
      <p:bldP spid="11" grpId="1" animBg="1"/>
      <p:bldP spid="38" grpId="0" animBg="1"/>
      <p:bldP spid="39" grpId="0"/>
      <p:bldP spid="3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371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issue schedule and op latency give retire order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85" name="Rectangle 84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7" name="Straight Arrow Connector 86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5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6" idx="2"/>
              <a:endCxn id="94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1828800"/>
            <a:ext cx="3506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Retire order is belt order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45920" y="6766560"/>
            <a:ext cx="1410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infinite belt</a:t>
            </a:r>
          </a:p>
        </p:txBody>
      </p:sp>
      <p:cxnSp>
        <p:nvCxnSpPr>
          <p:cNvPr id="49" name="Straight Arrow Connector 48"/>
          <p:cNvCxnSpPr>
            <a:stCxn id="47" idx="3"/>
          </p:cNvCxnSpPr>
          <p:nvPr/>
        </p:nvCxnSpPr>
        <p:spPr>
          <a:xfrm>
            <a:off x="3056884" y="6966615"/>
            <a:ext cx="4692656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480560" y="53949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3949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cxnSp>
        <p:nvCxnSpPr>
          <p:cNvPr id="38" name="Straight Arrow Connector 37"/>
          <p:cNvCxnSpPr>
            <a:stCxn id="62" idx="2"/>
          </p:cNvCxnSpPr>
          <p:nvPr/>
        </p:nvCxnSpPr>
        <p:spPr>
          <a:xfrm flipH="1">
            <a:off x="5523093" y="4206240"/>
            <a:ext cx="0" cy="9601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44805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69" idx="2"/>
          </p:cNvCxnSpPr>
          <p:nvPr/>
        </p:nvCxnSpPr>
        <p:spPr>
          <a:xfrm flipH="1">
            <a:off x="4601609" y="3840480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7" idx="2"/>
            <a:endCxn id="66" idx="2"/>
          </p:cNvCxnSpPr>
          <p:nvPr/>
        </p:nvCxnSpPr>
        <p:spPr>
          <a:xfrm>
            <a:off x="4617720" y="4937760"/>
            <a:ext cx="0" cy="2743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66" idx="2"/>
          </p:cNvCxnSpPr>
          <p:nvPr/>
        </p:nvCxnSpPr>
        <p:spPr>
          <a:xfrm>
            <a:off x="4617720" y="5303520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56032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56032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56032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4" name="Straight Arrow Connector 33"/>
          <p:cNvCxnSpPr>
            <a:stCxn id="65" idx="2"/>
          </p:cNvCxnSpPr>
          <p:nvPr/>
        </p:nvCxnSpPr>
        <p:spPr>
          <a:xfrm>
            <a:off x="2685262" y="3383280"/>
            <a:ext cx="0" cy="3200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109" name="Group 108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4" name="TextBox 123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114" name="Straight Arrow Connector 11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117" name="Straight Arrow Connector 116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47405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5224E-6 3.44032E-6 L -0.00204 0.37298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18649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5224E-6 3.44032E-6 L 0.03576 0.3729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0" y="1864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35224E-6 3.44032E-6 L 0.07357 0.3729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0" y="1864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3.35224E-6 3.44032E-6 L 0.11138 0.3729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1" y="186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156E-6 -4.70946E-6 L -0.04128 0.32453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4" y="16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156E-6 3.9228E-7 L -0.00347 0.1795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89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7851E-6 3.9228E-7 L -0.05639 0.1795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0" y="89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6156E-6 2.01804E-6 L 0.07215 0.13132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7" y="65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32" grpId="0"/>
      <p:bldP spid="47" grpId="0"/>
      <p:bldP spid="102" grpId="0" animBg="1"/>
      <p:bldP spid="102" grpId="1" animBg="1"/>
      <p:bldP spid="103" grpId="0" animBg="1"/>
      <p:bldP spid="103" grpId="1" animBg="1"/>
      <p:bldP spid="101" grpId="0" animBg="1"/>
      <p:bldP spid="101" grpId="1" animBg="1"/>
      <p:bldP spid="100" grpId="0" animBg="1"/>
      <p:bldP spid="100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69" idx="2"/>
          </p:cNvCxnSpPr>
          <p:nvPr/>
        </p:nvCxnSpPr>
        <p:spPr>
          <a:xfrm flipH="1">
            <a:off x="3968904" y="3840480"/>
            <a:ext cx="648816" cy="256032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492240" y="4023360"/>
            <a:ext cx="7489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2822422" y="6295364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3200400" y="6295364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Curved Down Arrow 26"/>
          <p:cNvSpPr/>
          <p:nvPr/>
        </p:nvSpPr>
        <p:spPr>
          <a:xfrm flipH="1">
            <a:off x="2926080" y="5943600"/>
            <a:ext cx="1043018" cy="428098"/>
          </a:xfrm>
          <a:prstGeom prst="curved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6616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29184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92608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15" name="Group 114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116" name="Rectangle 115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118" name="Straight Arrow Connector 117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16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117" idx="2"/>
              <a:endCxn id="125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Rectangle 124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27" name="Straight Arrow Connector 126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8530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-4.25215E-6 L 0.01008 -0.344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4" y="-17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11" grpId="0" animBg="1"/>
      <p:bldP spid="111" grpId="1" animBg="1"/>
      <p:bldP spid="112" grpId="0" animBg="1"/>
      <p:bldP spid="112" grpId="1" animBg="1"/>
      <p:bldP spid="27" grpId="0" animBg="1"/>
      <p:bldP spid="27" grpId="1" animBg="1"/>
      <p:bldP spid="28" grpId="0"/>
      <p:bldP spid="113" grpId="0"/>
      <p:bldP spid="1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69" idx="2"/>
          </p:cNvCxnSpPr>
          <p:nvPr/>
        </p:nvCxnSpPr>
        <p:spPr>
          <a:xfrm flipH="1">
            <a:off x="3968904" y="3840480"/>
            <a:ext cx="648816" cy="256032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492240" y="4023360"/>
            <a:ext cx="7489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92608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2834640" y="60350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152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b2</a:t>
            </a:r>
          </a:p>
        </p:txBody>
      </p:sp>
      <p:sp>
        <p:nvSpPr>
          <p:cNvPr id="63" name="Curved Down Arrow 62"/>
          <p:cNvSpPr/>
          <p:nvPr/>
        </p:nvSpPr>
        <p:spPr>
          <a:xfrm flipH="1">
            <a:off x="3383280" y="5943600"/>
            <a:ext cx="640080" cy="428098"/>
          </a:xfrm>
          <a:prstGeom prst="curved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56616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29184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4" name="Oval 83"/>
          <p:cNvSpPr/>
          <p:nvPr/>
        </p:nvSpPr>
        <p:spPr>
          <a:xfrm>
            <a:off x="3200400" y="60350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77724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6309360" y="548640"/>
            <a:ext cx="2468880" cy="3200400"/>
            <a:chOff x="6217920" y="3108960"/>
            <a:chExt cx="2468880" cy="3200400"/>
          </a:xfrm>
        </p:grpSpPr>
        <p:sp>
          <p:nvSpPr>
            <p:cNvPr id="87" name="Rectangle 86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9" name="Straight Arrow Connector 88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stCxn id="87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stCxn id="88" idx="2"/>
              <a:endCxn id="96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8" name="Straight Arrow Connector 97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ectangle 109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292608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29184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665840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1449E-6 -4.05706E-6 L 0.44156 -0.2678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70" y="-1340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8481E-7 -4.05706E-6 L 0.44297 -0.2678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49" y="-1340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4" grpId="1"/>
      <p:bldP spid="60" grpId="0" animBg="1"/>
      <p:bldP spid="60" grpId="1" animBg="1"/>
      <p:bldP spid="3" grpId="0"/>
      <p:bldP spid="63" grpId="0" animBg="1"/>
      <p:bldP spid="63" grpId="1" animBg="1"/>
      <p:bldP spid="83" grpId="1"/>
      <p:bldP spid="83" grpId="2"/>
      <p:bldP spid="84" grpId="0" animBg="1"/>
      <p:bldP spid="84" grpId="1" animBg="1"/>
      <p:bldP spid="8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62" idx="2"/>
          </p:cNvCxnSpPr>
          <p:nvPr/>
        </p:nvCxnSpPr>
        <p:spPr>
          <a:xfrm flipH="1">
            <a:off x="4334664" y="4206240"/>
            <a:ext cx="1197456" cy="219456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492240" y="4023360"/>
            <a:ext cx="7489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7918704" y="164592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152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2336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65760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7576878" y="164592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77724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15200" y="429768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772400" y="429768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6309360" y="548640"/>
            <a:ext cx="2468880" cy="3200400"/>
            <a:chOff x="6217920" y="3108960"/>
            <a:chExt cx="2468880" cy="3200400"/>
          </a:xfrm>
        </p:grpSpPr>
        <p:sp>
          <p:nvSpPr>
            <p:cNvPr id="88" name="Rectangle 87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8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89" idx="2"/>
              <a:endCxn id="97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402336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65760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3922348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3556588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392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966E-6 -4.05706E-6 L 0.33271 -0.227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35" y="-1139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3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1254E-6 -4.05706E-6 L 0.41431 -0.227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15" y="-1139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4" grpId="0"/>
      <p:bldP spid="64" grpId="2"/>
      <p:bldP spid="64" grpId="3"/>
      <p:bldP spid="83" grpId="0"/>
      <p:bldP spid="83" grpId="1"/>
      <p:bldP spid="83" grpId="2"/>
      <p:bldP spid="84" grpId="0" animBg="1"/>
      <p:bldP spid="84" grpId="1" animBg="1"/>
      <p:bldP spid="61" grpId="0"/>
      <p:bldP spid="86" grpId="0"/>
      <p:bldP spid="115" grpId="0"/>
      <p:bldP spid="116" grpId="0"/>
      <p:bldP spid="117" grpId="0" animBg="1"/>
      <p:bldP spid="117" grpId="1" animBg="1"/>
      <p:bldP spid="118" grpId="0" animBg="1"/>
      <p:bldP spid="118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67" idx="2"/>
          </p:cNvCxnSpPr>
          <p:nvPr/>
        </p:nvCxnSpPr>
        <p:spPr>
          <a:xfrm flipH="1">
            <a:off x="4334664" y="4937760"/>
            <a:ext cx="283056" cy="1438555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492240" y="4023360"/>
            <a:ext cx="7489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7018020" y="164592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152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2336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560320" y="60350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</p:txBody>
      </p:sp>
      <p:sp>
        <p:nvSpPr>
          <p:cNvPr id="84" name="Oval 83"/>
          <p:cNvSpPr/>
          <p:nvPr/>
        </p:nvSpPr>
        <p:spPr>
          <a:xfrm>
            <a:off x="6694737" y="164592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77724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15200" y="49377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b4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772400" y="49377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6309360" y="548640"/>
            <a:ext cx="2468880" cy="3200400"/>
            <a:chOff x="6217920" y="3108960"/>
            <a:chExt cx="2468880" cy="3200400"/>
          </a:xfrm>
        </p:grpSpPr>
        <p:sp>
          <p:nvSpPr>
            <p:cNvPr id="88" name="Rectangle 87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8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89" idx="2"/>
              <a:endCxn id="97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402336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65760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2456662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3922348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3200400" y="6035039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834640" y="60350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560320" y="60350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772400" y="43891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315200" y="43891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</p:spTree>
    <p:extLst>
      <p:ext uri="{BB962C8B-B14F-4D97-AF65-F5344CB8AC3E}">
        <p14:creationId xmlns:p14="http://schemas.microsoft.com/office/powerpoint/2010/main" val="1094280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005E-6 -4.05706E-6 L 0.47795 -0.1470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97" y="-736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966E-6 -4.05706E-6 L 0.37808 -0.1470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4" y="-736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4" grpId="1"/>
      <p:bldP spid="64" grpId="2"/>
      <p:bldP spid="83" grpId="1"/>
      <p:bldP spid="83" grpId="2"/>
      <p:bldP spid="84" grpId="0" animBg="1"/>
      <p:bldP spid="84" grpId="1" animBg="1"/>
      <p:bldP spid="61" grpId="0"/>
      <p:bldP spid="86" grpId="0"/>
      <p:bldP spid="117" grpId="0" animBg="1"/>
      <p:bldP spid="117" grpId="1" animBg="1"/>
      <p:bldP spid="118" grpId="0" animBg="1"/>
      <p:bldP spid="1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5090" y="2847190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64528" y="2847191"/>
            <a:ext cx="3067977" cy="355899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Mill CPU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745" y="4092837"/>
            <a:ext cx="1465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family members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6461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80659" y="4359761"/>
            <a:ext cx="126412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29697" y="4359761"/>
            <a:ext cx="1246367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78734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Gold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4198" y="1423596"/>
            <a:ext cx="7126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family of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CPUs sharing 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micro-architecture.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3534" y="3292065"/>
            <a:ext cx="1618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 driven</a:t>
            </a:r>
          </a:p>
        </p:txBody>
      </p:sp>
      <p:cxnSp>
        <p:nvCxnSpPr>
          <p:cNvPr id="22" name="Straight Arrow Connector 21"/>
          <p:cNvCxnSpPr>
            <a:stCxn id="4" idx="2"/>
            <a:endCxn id="6" idx="0"/>
          </p:cNvCxnSpPr>
          <p:nvPr/>
        </p:nvCxnSpPr>
        <p:spPr>
          <a:xfrm flipH="1">
            <a:off x="3664528" y="3203090"/>
            <a:ext cx="1533989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9" idx="0"/>
          </p:cNvCxnSpPr>
          <p:nvPr/>
        </p:nvCxnSpPr>
        <p:spPr>
          <a:xfrm>
            <a:off x="5198516" y="3203090"/>
            <a:ext cx="1420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2"/>
            <a:endCxn id="11" idx="0"/>
          </p:cNvCxnSpPr>
          <p:nvPr/>
        </p:nvCxnSpPr>
        <p:spPr>
          <a:xfrm>
            <a:off x="5198517" y="3203090"/>
            <a:ext cx="165436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3" idx="0"/>
          </p:cNvCxnSpPr>
          <p:nvPr/>
        </p:nvCxnSpPr>
        <p:spPr>
          <a:xfrm>
            <a:off x="5198517" y="3203090"/>
            <a:ext cx="3138283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74198" y="5249507"/>
            <a:ext cx="7512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embers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differ in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concrete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set and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micro-architecture..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74197" y="5961305"/>
            <a:ext cx="79937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A d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esigners describes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concrete member by writing a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3" name="Oval 22"/>
          <p:cNvSpPr/>
          <p:nvPr/>
        </p:nvSpPr>
        <p:spPr>
          <a:xfrm>
            <a:off x="7315200" y="3292064"/>
            <a:ext cx="1979804" cy="628905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979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9" grpId="0" animBg="1"/>
      <p:bldP spid="11" grpId="0" animBg="1"/>
      <p:bldP spid="13" grpId="0" animBg="1"/>
      <p:bldP spid="18" grpId="0"/>
      <p:bldP spid="19" grpId="0"/>
      <p:bldP spid="3" grpId="0"/>
      <p:bldP spid="3" grpId="1"/>
      <p:bldP spid="21" grpId="0"/>
      <p:bldP spid="2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66" idx="2"/>
          </p:cNvCxnSpPr>
          <p:nvPr/>
        </p:nvCxnSpPr>
        <p:spPr>
          <a:xfrm>
            <a:off x="4617720" y="5303520"/>
            <a:ext cx="448464" cy="109728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492240" y="4023360"/>
            <a:ext cx="7489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7498080" y="23774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3152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75488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389120" y="60350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7132320" y="23774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77724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15200" y="521208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772400" y="521208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6309360" y="548640"/>
            <a:ext cx="2468880" cy="3200400"/>
            <a:chOff x="6217920" y="3108960"/>
            <a:chExt cx="2468880" cy="3200400"/>
          </a:xfrm>
        </p:grpSpPr>
        <p:sp>
          <p:nvSpPr>
            <p:cNvPr id="88" name="Rectangle 87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8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89" idx="2"/>
              <a:endCxn id="97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475488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38912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4297680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4663440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7772400" y="43891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315200" y="43891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772400" y="49377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15200" y="49377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b4</a:t>
            </a:r>
          </a:p>
        </p:txBody>
      </p:sp>
    </p:spTree>
    <p:extLst>
      <p:ext uri="{BB962C8B-B14F-4D97-AF65-F5344CB8AC3E}">
        <p14:creationId xmlns:p14="http://schemas.microsoft.com/office/powerpoint/2010/main" val="5475396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1934E-6 -4.05706E-6 L 0.29647 -0.1067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24" y="-534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-4.05706E-6 L 0.30545 -0.1067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65" y="-5349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4" grpId="0"/>
      <p:bldP spid="64" grpId="1"/>
      <p:bldP spid="64" grpId="2"/>
      <p:bldP spid="83" grpId="0"/>
      <p:bldP spid="83" grpId="1"/>
      <p:bldP spid="83" grpId="2"/>
      <p:bldP spid="84" grpId="0" animBg="1"/>
      <p:bldP spid="84" grpId="1" animBg="1"/>
      <p:bldP spid="61" grpId="0"/>
      <p:bldP spid="86" grpId="0"/>
      <p:bldP spid="115" grpId="0"/>
      <p:bldP spid="116" grpId="0"/>
      <p:bldP spid="117" grpId="0" animBg="1"/>
      <p:bldP spid="117" grpId="1" animBg="1"/>
      <p:bldP spid="118" grpId="0" animBg="1"/>
      <p:bldP spid="118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28600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35458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103120" y="56692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58420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>
            <a:stCxn id="141" idx="2"/>
          </p:cNvCxnSpPr>
          <p:nvPr/>
        </p:nvCxnSpPr>
        <p:spPr>
          <a:xfrm>
            <a:off x="2651760" y="5669280"/>
            <a:ext cx="2743200" cy="73152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657600" y="6766560"/>
            <a:ext cx="1774344" cy="369332"/>
            <a:chOff x="3657600" y="6766560"/>
            <a:chExt cx="177434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65760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2336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7548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12064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492240" y="4023360"/>
            <a:ext cx="74892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52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b2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29200" y="60350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4" name="Oval 83"/>
          <p:cNvSpPr/>
          <p:nvPr/>
        </p:nvSpPr>
        <p:spPr>
          <a:xfrm>
            <a:off x="7315200" y="31089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7772400" y="40233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15200" y="557784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6309360" y="548640"/>
            <a:ext cx="2468880" cy="3200400"/>
            <a:chOff x="6217920" y="3108960"/>
            <a:chExt cx="2468880" cy="3200400"/>
          </a:xfrm>
        </p:grpSpPr>
        <p:sp>
          <p:nvSpPr>
            <p:cNvPr id="88" name="Rectangle 87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8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89" idx="2"/>
              <a:endCxn id="97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ectangle 96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110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502920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7" name="Oval 116"/>
          <p:cNvSpPr/>
          <p:nvPr/>
        </p:nvSpPr>
        <p:spPr>
          <a:xfrm>
            <a:off x="5029200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7772400" y="43891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315200" y="43891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772400" y="49377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15200" y="493776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b4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772400" y="53035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315200" y="530352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b1</a:t>
            </a:r>
          </a:p>
        </p:txBody>
      </p:sp>
    </p:spTree>
    <p:extLst>
      <p:ext uri="{BB962C8B-B14F-4D97-AF65-F5344CB8AC3E}">
        <p14:creationId xmlns:p14="http://schemas.microsoft.com/office/powerpoint/2010/main" val="33258946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42722E-7 -4.05706E-6 L 0.23299 -0.0664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41" y="-3335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3" grpId="1"/>
      <p:bldP spid="83" grpId="2"/>
      <p:bldP spid="84" grpId="0" animBg="1"/>
      <p:bldP spid="84" grpId="1" animBg="1"/>
      <p:bldP spid="61" grpId="0"/>
      <p:bldP spid="115" grpId="0"/>
      <p:bldP spid="117" grpId="0" animBg="1"/>
      <p:bldP spid="117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6236" y="2560320"/>
            <a:ext cx="1031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52450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256032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25603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03120" y="34747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8720" y="2834640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cycle</a:t>
            </a:r>
            <a:endParaRPr lang="en-US" sz="24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7360" y="2604671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FU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2103120" y="384048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03120" y="420624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103120" y="457200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103120" y="493776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103120" y="5303520"/>
            <a:ext cx="3840480" cy="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91840" y="3085080"/>
            <a:ext cx="0" cy="219456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103120" y="3108960"/>
            <a:ext cx="0" cy="219456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06240" y="3085080"/>
            <a:ext cx="0" cy="219456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29200" y="3108960"/>
            <a:ext cx="0" cy="219456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53125" y="3085080"/>
            <a:ext cx="0" cy="2194560"/>
          </a:xfrm>
          <a:prstGeom prst="line">
            <a:avLst/>
          </a:prstGeom>
          <a:ln w="22225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5394960" y="39319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480560" y="5029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480560" y="466344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80560" y="3566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9502" y="3108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667512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4023360"/>
            <a:ext cx="159530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 b2 b1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b0 b1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  b4 b0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and  b1 b0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103120" y="5303520"/>
            <a:ext cx="3840480" cy="365760"/>
            <a:chOff x="2103120" y="5669280"/>
            <a:chExt cx="3840480" cy="365760"/>
          </a:xfrm>
        </p:grpSpPr>
        <p:sp>
          <p:nvSpPr>
            <p:cNvPr id="141" name="Rectangle 140"/>
            <p:cNvSpPr/>
            <p:nvPr/>
          </p:nvSpPr>
          <p:spPr>
            <a:xfrm>
              <a:off x="2286000" y="576072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210312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329184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420624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502920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594360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1920239" y="5486400"/>
            <a:ext cx="420624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5577840" y="6492240"/>
            <a:ext cx="91440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3566160" y="6766560"/>
            <a:ext cx="2871624" cy="369332"/>
            <a:chOff x="3566160" y="6766560"/>
            <a:chExt cx="2871624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3566160" y="6766560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93192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3931920" y="6766560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6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 flipV="1">
              <a:off x="429768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50292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539496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663440" y="6766560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29200" y="6766560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dirty="0" smtClean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6126480" y="676656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FF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38" name="Straight Arrow Connector 137"/>
            <p:cNvCxnSpPr/>
            <p:nvPr/>
          </p:nvCxnSpPr>
          <p:spPr>
            <a:xfrm flipV="1">
              <a:off x="6400800" y="6766560"/>
              <a:ext cx="0" cy="274320"/>
            </a:xfrm>
            <a:prstGeom prst="straightConnector1">
              <a:avLst/>
            </a:prstGeom>
            <a:ln w="22225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6492240" y="548640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223760" y="548640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6309360" y="548640"/>
            <a:ext cx="2468880" cy="3200400"/>
            <a:chOff x="6217920" y="3108960"/>
            <a:chExt cx="2468880" cy="3200400"/>
          </a:xfrm>
        </p:grpSpPr>
        <p:sp>
          <p:nvSpPr>
            <p:cNvPr id="63" name="Rectangle 62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63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64" idx="2"/>
              <a:endCxn id="90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93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7724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</p:grpSp>
      <p:cxnSp>
        <p:nvCxnSpPr>
          <p:cNvPr id="96" name="Straight Connector 95"/>
          <p:cNvCxnSpPr/>
          <p:nvPr/>
        </p:nvCxnSpPr>
        <p:spPr>
          <a:xfrm>
            <a:off x="6400800" y="3200400"/>
            <a:ext cx="237744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492240" y="5486400"/>
            <a:ext cx="164592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endCxn id="99" idx="1"/>
          </p:cNvCxnSpPr>
          <p:nvPr/>
        </p:nvCxnSpPr>
        <p:spPr>
          <a:xfrm>
            <a:off x="2651760" y="6035040"/>
            <a:ext cx="3695528" cy="336658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urved Down Arrow 98"/>
          <p:cNvSpPr/>
          <p:nvPr/>
        </p:nvSpPr>
        <p:spPr>
          <a:xfrm flipH="1">
            <a:off x="5212080" y="5943600"/>
            <a:ext cx="1188720" cy="428098"/>
          </a:xfrm>
          <a:prstGeom prst="curvedDown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5009940" y="63093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621792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5029200" y="603504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23</a:t>
            </a:r>
          </a:p>
        </p:txBody>
      </p:sp>
      <p:cxnSp>
        <p:nvCxnSpPr>
          <p:cNvPr id="114" name="Straight Connector 113"/>
          <p:cNvCxnSpPr/>
          <p:nvPr/>
        </p:nvCxnSpPr>
        <p:spPr>
          <a:xfrm>
            <a:off x="5486400" y="6309360"/>
            <a:ext cx="731520" cy="0"/>
          </a:xfrm>
          <a:prstGeom prst="line">
            <a:avLst/>
          </a:prstGeom>
          <a:ln w="22225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223760" y="548640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b23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1645920"/>
            <a:ext cx="4068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what if there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isn’t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b23?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6126480" y="548640"/>
            <a:ext cx="3017520" cy="504890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933061" y="2468880"/>
            <a:ext cx="5559179" cy="472595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669266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5829E-6 4.15356E-6 L 0.00031 -0.0430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2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4436E-7 -4.26683E-6 L -0.00031 0.04385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2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4102E-6 -4.05706E-6 L 0.21203 -0.0717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2" y="-3587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60" grpId="0"/>
      <p:bldP spid="99" grpId="0" animBg="1"/>
      <p:bldP spid="99" grpId="1" animBg="1"/>
      <p:bldP spid="110" grpId="0" animBg="1"/>
      <p:bldP spid="110" grpId="1" animBg="1"/>
      <p:bldP spid="112" grpId="0"/>
      <p:bldP spid="113" grpId="0"/>
      <p:bldP spid="113" grpId="1"/>
      <p:bldP spid="113" grpId="2"/>
      <p:bldP spid="115" grpId="0"/>
      <p:bldP spid="21" grpId="0"/>
      <p:bldP spid="116" grpId="0" animBg="1"/>
      <p:bldP spid="11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941511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Use it or lose it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2746" y="1952625"/>
            <a:ext cx="744306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Compiler schedules producers near to consumers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Nearly all one-use values consumed while on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is Single-Assignment - no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hazards – no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renames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00 rename registers become 8/16/32 belt positions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- long-lived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values must be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saved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5051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032818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scratchpad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3125" y="378142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285293" y="3781425"/>
            <a:ext cx="3667832" cy="457200"/>
            <a:chOff x="2285293" y="3781425"/>
            <a:chExt cx="3667832" cy="457200"/>
          </a:xfrm>
        </p:grpSpPr>
        <p:grpSp>
          <p:nvGrpSpPr>
            <p:cNvPr id="5" name="Group 4"/>
            <p:cNvGrpSpPr/>
            <p:nvPr/>
          </p:nvGrpSpPr>
          <p:grpSpPr>
            <a:xfrm>
              <a:off x="2285293" y="3781425"/>
              <a:ext cx="1371600" cy="457200"/>
              <a:chOff x="6366614" y="2790825"/>
              <a:chExt cx="1371600" cy="4572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6366614" y="27908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6823814" y="27908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281014" y="27908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4590464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4959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387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370893" y="5610225"/>
            <a:ext cx="7339487" cy="457200"/>
            <a:chOff x="1370893" y="5610225"/>
            <a:chExt cx="7339487" cy="4572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2285293" y="5610225"/>
              <a:ext cx="5496632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781925" y="56102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370893" y="56102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99348" y="6067425"/>
              <a:ext cx="5496632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795980" y="60674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384948" y="60674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5495925" y="37814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88363" y="3245792"/>
            <a:ext cx="681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5035" y="6219825"/>
            <a:ext cx="1691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</a:t>
            </a:r>
          </a:p>
        </p:txBody>
      </p:sp>
      <p:cxnSp>
        <p:nvCxnSpPr>
          <p:cNvPr id="37" name="Straight Arrow Connector 36"/>
          <p:cNvCxnSpPr>
            <a:stCxn id="33" idx="2"/>
            <a:endCxn id="40" idx="0"/>
          </p:cNvCxnSpPr>
          <p:nvPr/>
        </p:nvCxnSpPr>
        <p:spPr>
          <a:xfrm flipH="1">
            <a:off x="4807253" y="4238625"/>
            <a:ext cx="917272" cy="1371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38266" y="4845992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8653" y="56102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cxnSp>
        <p:nvCxnSpPr>
          <p:cNvPr id="44" name="Straight Arrow Connector 43"/>
          <p:cNvCxnSpPr>
            <a:endCxn id="7" idx="2"/>
          </p:cNvCxnSpPr>
          <p:nvPr/>
        </p:nvCxnSpPr>
        <p:spPr>
          <a:xfrm flipH="1" flipV="1">
            <a:off x="2513893" y="4238625"/>
            <a:ext cx="2270088" cy="1344549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42493" y="4904994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fill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876201" y="1495425"/>
            <a:ext cx="70487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Frame local – each function has a new scratchpad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Fixed max size, must explicitly allocate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Static byte addressing, must be aligned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Three cycle spill-to-fill latency</a:t>
            </a:r>
          </a:p>
        </p:txBody>
      </p:sp>
    </p:spTree>
    <p:extLst>
      <p:ext uri="{BB962C8B-B14F-4D97-AF65-F5344CB8AC3E}">
        <p14:creationId xmlns:p14="http://schemas.microsoft.com/office/powerpoint/2010/main" val="23480518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-0.08927 0.2419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2" y="120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4913 6.08988E-7 C 0.07101 6.08988E-7 0.09825 0.04158 0.09825 0.07539 L 0.09825 0.1512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756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2867E-6 6.08988E-7 L 0.04582 6.08988E-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-4.55271E-6 L -0.22611 -0.2419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21" y="-1209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33" grpId="0" animBg="1"/>
      <p:bldP spid="33" grpId="1" animBg="1"/>
      <p:bldP spid="39" grpId="0"/>
      <p:bldP spid="39" grpId="1"/>
      <p:bldP spid="40" grpId="0" animBg="1"/>
      <p:bldP spid="40" grpId="1" animBg="1"/>
      <p:bldP spid="40" grpId="2" animBg="1"/>
      <p:bldP spid="48" grpId="0"/>
      <p:bldP spid="48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188720" y="1828800"/>
            <a:ext cx="4764405" cy="2856964"/>
            <a:chOff x="1188720" y="2560320"/>
            <a:chExt cx="4764405" cy="2856964"/>
          </a:xfrm>
        </p:grpSpPr>
        <p:sp>
          <p:nvSpPr>
            <p:cNvPr id="5" name="TextBox 4"/>
            <p:cNvSpPr txBox="1"/>
            <p:nvPr/>
          </p:nvSpPr>
          <p:spPr>
            <a:xfrm>
              <a:off x="2136236" y="2560320"/>
              <a:ext cx="10310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branch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71600" y="3108960"/>
              <a:ext cx="524503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8</a:t>
              </a:r>
            </a:p>
            <a:p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</a:p>
            <a:p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6</a:t>
              </a:r>
            </a:p>
            <a:p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3280" y="2560320"/>
              <a:ext cx="7489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97680" y="2560320"/>
              <a:ext cx="6078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ALU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20640" y="2560320"/>
              <a:ext cx="7489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mult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103120" y="34747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188720" y="283464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37360" y="2604671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72" name="Straight Connector 71"/>
            <p:cNvCxnSpPr/>
            <p:nvPr/>
          </p:nvCxnSpPr>
          <p:spPr>
            <a:xfrm>
              <a:off x="2103120" y="38404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291840" y="308508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103120" y="310896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4206240" y="308508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5029200" y="310896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5953125" y="308508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/>
            <p:nvPr/>
          </p:nvSpPr>
          <p:spPr>
            <a:xfrm>
              <a:off x="5394960" y="39319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480560" y="50292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480560" y="466344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480560" y="356616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319502" y="310896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43891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1206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7548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02336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56032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92608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29184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657600" y="6400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103120" y="4937760"/>
            <a:ext cx="3840480" cy="365760"/>
            <a:chOff x="2103120" y="5669280"/>
            <a:chExt cx="3840480" cy="365760"/>
          </a:xfrm>
        </p:grpSpPr>
        <p:sp>
          <p:nvSpPr>
            <p:cNvPr id="141" name="Rectangle 140"/>
            <p:cNvSpPr/>
            <p:nvPr/>
          </p:nvSpPr>
          <p:spPr>
            <a:xfrm>
              <a:off x="2286000" y="576072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210312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329184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420624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502920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5943600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1920239" y="4754880"/>
            <a:ext cx="420624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5577840" y="6492240"/>
            <a:ext cx="91440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6949440" y="20116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406640" y="27432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&amp;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7178040" y="822960"/>
            <a:ext cx="199255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7680960" y="822960"/>
            <a:ext cx="22860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63" idx="2"/>
          </p:cNvCxnSpPr>
          <p:nvPr/>
        </p:nvCxnSpPr>
        <p:spPr>
          <a:xfrm>
            <a:off x="7086600" y="22860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8138160" y="822960"/>
            <a:ext cx="50292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7680960" y="22860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64" idx="2"/>
            <a:endCxn id="90" idx="0"/>
          </p:cNvCxnSpPr>
          <p:nvPr/>
        </p:nvCxnSpPr>
        <p:spPr>
          <a:xfrm>
            <a:off x="7543800" y="3017520"/>
            <a:ext cx="9144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6446520" y="822960"/>
            <a:ext cx="496435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187184" y="34747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406640" y="12801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7680960" y="1575318"/>
            <a:ext cx="182880" cy="43636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7217275" y="1575318"/>
            <a:ext cx="189365" cy="43636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6309360" y="5486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863840" y="20116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cxnSp>
        <p:nvCxnSpPr>
          <p:cNvPr id="96" name="Straight Connector 95"/>
          <p:cNvCxnSpPr/>
          <p:nvPr/>
        </p:nvCxnSpPr>
        <p:spPr>
          <a:xfrm>
            <a:off x="6400800" y="3200400"/>
            <a:ext cx="237744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54480" y="1280160"/>
            <a:ext cx="2547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Insert spill-fill ops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338328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103119" y="5303520"/>
            <a:ext cx="3840480" cy="365760"/>
            <a:chOff x="2103119" y="5669280"/>
            <a:chExt cx="3840480" cy="365760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2103119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103119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103119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3291839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4206239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5029199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5943599" y="566928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Rectangle 126"/>
          <p:cNvSpPr/>
          <p:nvPr/>
        </p:nvSpPr>
        <p:spPr>
          <a:xfrm>
            <a:off x="3383281" y="466344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103120" y="4572000"/>
            <a:ext cx="3840480" cy="365760"/>
            <a:chOff x="2103120" y="5943600"/>
            <a:chExt cx="3840480" cy="365760"/>
          </a:xfrm>
        </p:grpSpPr>
        <p:cxnSp>
          <p:nvCxnSpPr>
            <p:cNvPr id="128" name="Straight Connector 127"/>
            <p:cNvCxnSpPr/>
            <p:nvPr/>
          </p:nvCxnSpPr>
          <p:spPr>
            <a:xfrm>
              <a:off x="2103120" y="59436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2103120" y="63093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2103120" y="594360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3291840" y="594360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4206240" y="594360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5029200" y="594360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5943600" y="5943600"/>
              <a:ext cx="0" cy="3657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1463040" y="493776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1463040" y="530352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1371600" y="45720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7132320" y="347472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spill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7132320" y="411480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ill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7589520" y="438912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ctangle 149"/>
          <p:cNvSpPr/>
          <p:nvPr/>
        </p:nvSpPr>
        <p:spPr>
          <a:xfrm>
            <a:off x="3383280" y="53949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fill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1" name="Straight Arrow Connector 150"/>
          <p:cNvCxnSpPr/>
          <p:nvPr/>
        </p:nvCxnSpPr>
        <p:spPr>
          <a:xfrm>
            <a:off x="2651762" y="6035040"/>
            <a:ext cx="4660195" cy="36576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040880" y="60350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7315200" y="557784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b0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583680" y="557784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31920" y="1280159"/>
            <a:ext cx="2480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and reschedule</a:t>
            </a:r>
          </a:p>
        </p:txBody>
      </p:sp>
    </p:spTree>
    <p:extLst>
      <p:ext uri="{BB962C8B-B14F-4D97-AF65-F5344CB8AC3E}">
        <p14:creationId xmlns:p14="http://schemas.microsoft.com/office/powerpoint/2010/main" val="17651790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9723E-7 6.46109E-7 L 0.00095 0.1856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927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5.98614E-7 2.51101E-6 L -0.00362 0.0996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4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4436E-7 3.88295E-6 L -0.00094 0.0960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4804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816E-6 6.1674E-7 L 1.5816E-6 0.0910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5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95 0.00042 L 3.97606E-6 0.0482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239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3365E-6 2.01804E-6 L 0.3212 0.1327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52" y="66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608E-6 -4.05706E-6 L 0.03623 -0.05705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2" y="-2853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21" grpId="0"/>
      <p:bldP spid="21" grpId="1"/>
      <p:bldP spid="118" grpId="0" animBg="1"/>
      <p:bldP spid="127" grpId="0" animBg="1"/>
      <p:bldP spid="23" grpId="0"/>
      <p:bldP spid="145" grpId="0"/>
      <p:bldP spid="146" grpId="0"/>
      <p:bldP spid="147" grpId="0" animBg="1"/>
      <p:bldP spid="148" grpId="0" animBg="1"/>
      <p:bldP spid="150" grpId="0" animBg="1"/>
      <p:bldP spid="150" grpId="1" animBg="1"/>
      <p:bldP spid="152" grpId="0"/>
      <p:bldP spid="152" grpId="1"/>
      <p:bldP spid="152" grpId="2"/>
      <p:bldP spid="153" grpId="0"/>
      <p:bldP spid="154" grpId="0"/>
      <p:bldP spid="2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250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Symex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55448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Added spill/fill ops may change the schedule so some other results need spill/fill too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2468880"/>
            <a:ext cx="5476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</a:rPr>
              <a:t>Add more spills/fills, and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re-reschedule</a:t>
            </a:r>
            <a:endParaRPr lang="en-US" sz="2400" i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3474720"/>
            <a:ext cx="7614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Iteration is guaranteed to stop with a feasible schedule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6000" y="4114800"/>
            <a:ext cx="6214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Iteration limit has every producer spilled and a fill for every consumer, which is feasible.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5577840"/>
            <a:ext cx="1689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practice: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0" y="6217920"/>
            <a:ext cx="53719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Most functions need no spills at all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More than one reschedule is very rare</a:t>
            </a:r>
          </a:p>
        </p:txBody>
      </p:sp>
    </p:spTree>
    <p:extLst>
      <p:ext uri="{BB962C8B-B14F-4D97-AF65-F5344CB8AC3E}">
        <p14:creationId xmlns:p14="http://schemas.microsoft.com/office/powerpoint/2010/main" val="26273739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12" grpId="0"/>
      <p:bldP spid="12" grpId="1"/>
      <p:bldP spid="18" grpId="0"/>
      <p:bldP spid="18" grpId="1"/>
      <p:bldP spid="2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561424" cy="50815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smtClean="0">
                <a:solidFill>
                  <a:srgbClr val="00FF00"/>
                </a:solidFill>
                <a:latin typeface="Courier New" panose="02070309020205020404" pitchFamily="49" charset="0"/>
                <a:ea typeface="Tahoma" pitchFamily="2"/>
                <a:cs typeface="Courier New" panose="02070309020205020404" pitchFamily="49" charset="0"/>
              </a:rPr>
              <a:t>load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problem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17920" y="3017520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0" y="256032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53035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shift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57607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17920" y="34747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5486400" y="30175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86400" y="34747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86400" y="57607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645920" y="1828800"/>
            <a:ext cx="1525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write: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0240" y="2560320"/>
            <a:ext cx="10342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shift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0" y="1828800"/>
            <a:ext cx="1302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get: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5486400" y="39319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486400" y="43891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217920" y="39319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17920" y="43891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17920" y="484632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486400" y="48463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486400" y="5303520"/>
            <a:ext cx="2514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227220" y="4606383"/>
            <a:ext cx="31161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architecture must deal with this problem.</a:t>
            </a:r>
          </a:p>
        </p:txBody>
      </p:sp>
    </p:spTree>
    <p:extLst>
      <p:ext uri="{BB962C8B-B14F-4D97-AF65-F5344CB8AC3E}">
        <p14:creationId xmlns:p14="http://schemas.microsoft.com/office/powerpoint/2010/main" val="20463158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7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9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0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0" dur="indefinite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1" dur="indefinite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2" dur="indefinite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2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3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4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build="allAtOnce"/>
      <p:bldP spid="7" grpId="0" build="allAtOnce"/>
      <p:bldP spid="7" grpId="1" build="allAtOnce"/>
      <p:bldP spid="8" grpId="0" build="allAtOnce"/>
      <p:bldP spid="8" grpId="1" build="allAtOnce"/>
      <p:bldP spid="9" grpId="0" build="allAtOnce"/>
      <p:bldP spid="9" grpId="1" build="allAtOnce"/>
      <p:bldP spid="2" grpId="0" build="allAtOnce"/>
      <p:bldP spid="2" grpId="1" build="allAtOnce"/>
      <p:bldP spid="6" grpId="0"/>
      <p:bldP spid="29" grpId="0"/>
      <p:bldP spid="32" grpId="0" build="allAtOnce"/>
      <p:bldP spid="32" grpId="1" build="allAtOnce"/>
      <p:bldP spid="33" grpId="0" build="allAtOnce"/>
      <p:bldP spid="33" grpId="1" build="allAtOnce"/>
      <p:bldP spid="34" grpId="0" build="allAtOnce"/>
      <p:bldP spid="34" grpId="1" build="allAtOnce"/>
      <p:bldP spid="3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792139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Every CPU’s goal – hide memory latency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04960" y="1361708"/>
            <a:ext cx="3326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General strategy:</a:t>
            </a:r>
            <a:endParaRPr lang="en-US" sz="32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235264"/>
            <a:ext cx="8109912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Issue loads as early as possible</a:t>
            </a:r>
          </a:p>
          <a:p>
            <a:pPr lvl="2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as soon as the address is known</a:t>
            </a:r>
          </a:p>
          <a:p>
            <a:pPr lvl="2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or even earlier – aka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prefetch</a:t>
            </a:r>
          </a:p>
          <a:p>
            <a:pPr lvl="2"/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Find something else to do while waiting for data</a:t>
            </a:r>
          </a:p>
          <a:p>
            <a:pPr marL="1257300" lvl="2" indent="-342900">
              <a:buFontTx/>
              <a:buChar char="-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approach – dynamic scheduling</a:t>
            </a:r>
            <a:b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Tomasulo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algorithm on IBM 360/91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software approach – static scheduling</a:t>
            </a:r>
            <a:b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exposed pipeline, delay slots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3052384"/>
            <a:ext cx="7060015" cy="158387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1500" y="2045589"/>
            <a:ext cx="7026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Ignore program order: issue operations as soon as their data is ready</a:t>
            </a:r>
          </a:p>
        </p:txBody>
      </p:sp>
      <p:sp>
        <p:nvSpPr>
          <p:cNvPr id="8" name="Rectangle 7"/>
          <p:cNvSpPr/>
          <p:nvPr/>
        </p:nvSpPr>
        <p:spPr>
          <a:xfrm>
            <a:off x="1896548" y="5181697"/>
            <a:ext cx="7060015" cy="65630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555698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2" grpId="0"/>
      <p:bldP spid="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0" y="219456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load(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5146" y="1554480"/>
            <a:ext cx="3935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Generic Mill load operation: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04148" y="2790825"/>
            <a:ext cx="75208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ddress: 	64-bit base; offset; optional scaled index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idth:		scalar 1/2/4/8/16 byte, or vector of same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elay:		number of issue cycles before retire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95525" y="4368701"/>
            <a:ext cx="239360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load(…, …, 4)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instruction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instruction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instruction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instruction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consumer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2066925" y="4772025"/>
            <a:ext cx="280975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066925" y="5153025"/>
            <a:ext cx="280975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66925" y="5534025"/>
            <a:ext cx="280975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066925" y="5915025"/>
            <a:ext cx="280975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066925" y="6219825"/>
            <a:ext cx="280975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03520" y="4297680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issues here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754880" y="4480560"/>
            <a:ext cx="543044" cy="15016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303520" y="6542552"/>
            <a:ext cx="2789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ata available here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4276725" y="6452890"/>
            <a:ext cx="871477" cy="32049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198797" y="2194833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&lt;address&gt;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31270" y="2192074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&lt;width&gt;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69020" y="2197200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&lt;delay&gt;)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05840" y="1554480"/>
            <a:ext cx="8401064" cy="2571929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5148202" y="4772025"/>
            <a:ext cx="416365" cy="144780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20723" y="5107364"/>
            <a:ext cx="2919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retire is deferred for four instructions</a:t>
            </a:r>
          </a:p>
        </p:txBody>
      </p:sp>
      <p:sp>
        <p:nvSpPr>
          <p:cNvPr id="8" name="Oval 7"/>
          <p:cNvSpPr/>
          <p:nvPr/>
        </p:nvSpPr>
        <p:spPr>
          <a:xfrm>
            <a:off x="4114800" y="4394673"/>
            <a:ext cx="430306" cy="42666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820723" y="5550273"/>
            <a:ext cx="2411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retires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here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4883016" y="5808226"/>
            <a:ext cx="848185" cy="40742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4022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22" grpId="0"/>
      <p:bldP spid="30" grpId="0"/>
      <p:bldP spid="2" grpId="0"/>
      <p:bldP spid="3" grpId="0"/>
      <p:bldP spid="4" grpId="0"/>
      <p:bldP spid="35" grpId="0" animBg="1"/>
      <p:bldP spid="5" grpId="0" animBg="1"/>
      <p:bldP spid="7" grpId="0"/>
      <p:bldP spid="8" grpId="0" animBg="1"/>
      <p:bldP spid="26" grpId="0"/>
      <p:bldP spid="2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27384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5090" y="2847190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abstract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3664528" y="2847191"/>
            <a:ext cx="3067977" cy="355899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Mill CPU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745" y="4092837"/>
            <a:ext cx="1465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family members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6461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29697" y="4359761"/>
            <a:ext cx="1246367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Silver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78734" y="4359761"/>
            <a:ext cx="91613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2584" y="5961306"/>
            <a:ext cx="916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tools</a:t>
            </a:r>
          </a:p>
        </p:txBody>
      </p:sp>
      <p:sp>
        <p:nvSpPr>
          <p:cNvPr id="8" name="Rectangle 7"/>
          <p:cNvSpPr/>
          <p:nvPr/>
        </p:nvSpPr>
        <p:spPr>
          <a:xfrm>
            <a:off x="2290330" y="6050280"/>
            <a:ext cx="1557424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compiler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22593" y="6050280"/>
            <a:ext cx="732905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asm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30338" y="6050280"/>
            <a:ext cx="1557424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debugger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70347" y="6050280"/>
            <a:ext cx="1099358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HWgen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62602" y="6050280"/>
            <a:ext cx="732905" cy="35589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74199" y="1387448"/>
            <a:ext cx="80497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Toolchain software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automatically creates system software, verification tests, documentation, and a hardware framework for the new member from the specification.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73534" y="3292065"/>
            <a:ext cx="1618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 driven</a:t>
            </a:r>
          </a:p>
        </p:txBody>
      </p:sp>
      <p:cxnSp>
        <p:nvCxnSpPr>
          <p:cNvPr id="22" name="Straight Arrow Connector 21"/>
          <p:cNvCxnSpPr>
            <a:stCxn id="4" idx="2"/>
            <a:endCxn id="6" idx="0"/>
          </p:cNvCxnSpPr>
          <p:nvPr/>
        </p:nvCxnSpPr>
        <p:spPr>
          <a:xfrm flipH="1">
            <a:off x="3664528" y="3203090"/>
            <a:ext cx="1533989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2"/>
            <a:endCxn id="9" idx="0"/>
          </p:cNvCxnSpPr>
          <p:nvPr/>
        </p:nvCxnSpPr>
        <p:spPr>
          <a:xfrm>
            <a:off x="5198516" y="3203090"/>
            <a:ext cx="1420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2"/>
            <a:endCxn id="11" idx="0"/>
          </p:cNvCxnSpPr>
          <p:nvPr/>
        </p:nvCxnSpPr>
        <p:spPr>
          <a:xfrm>
            <a:off x="5198517" y="3203090"/>
            <a:ext cx="1654364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2"/>
            <a:endCxn id="13" idx="0"/>
          </p:cNvCxnSpPr>
          <p:nvPr/>
        </p:nvCxnSpPr>
        <p:spPr>
          <a:xfrm>
            <a:off x="5198517" y="3203090"/>
            <a:ext cx="3138283" cy="115667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78797" y="2688877"/>
            <a:ext cx="9267846" cy="269409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0" name="Straight Arrow Connector 29"/>
          <p:cNvCxnSpPr>
            <a:stCxn id="9" idx="2"/>
            <a:endCxn id="8" idx="0"/>
          </p:cNvCxnSpPr>
          <p:nvPr/>
        </p:nvCxnSpPr>
        <p:spPr>
          <a:xfrm flipH="1">
            <a:off x="3069042" y="4715659"/>
            <a:ext cx="2143678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2"/>
            <a:endCxn id="14" idx="0"/>
          </p:cNvCxnSpPr>
          <p:nvPr/>
        </p:nvCxnSpPr>
        <p:spPr>
          <a:xfrm flipH="1">
            <a:off x="4489046" y="4715659"/>
            <a:ext cx="723674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9" idx="2"/>
            <a:endCxn id="15" idx="0"/>
          </p:cNvCxnSpPr>
          <p:nvPr/>
        </p:nvCxnSpPr>
        <p:spPr>
          <a:xfrm>
            <a:off x="5212720" y="4715659"/>
            <a:ext cx="696330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9" idx="2"/>
            <a:endCxn id="17" idx="0"/>
          </p:cNvCxnSpPr>
          <p:nvPr/>
        </p:nvCxnSpPr>
        <p:spPr>
          <a:xfrm>
            <a:off x="5212720" y="4715659"/>
            <a:ext cx="2116335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2"/>
            <a:endCxn id="16" idx="0"/>
          </p:cNvCxnSpPr>
          <p:nvPr/>
        </p:nvCxnSpPr>
        <p:spPr>
          <a:xfrm>
            <a:off x="5212720" y="4715659"/>
            <a:ext cx="3307306" cy="1334621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80659" y="4359761"/>
            <a:ext cx="1264122" cy="3558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Copper</a:t>
            </a:r>
          </a:p>
        </p:txBody>
      </p:sp>
      <p:sp>
        <p:nvSpPr>
          <p:cNvPr id="21" name="Oval 20"/>
          <p:cNvSpPr/>
          <p:nvPr/>
        </p:nvSpPr>
        <p:spPr>
          <a:xfrm>
            <a:off x="7663548" y="5208123"/>
            <a:ext cx="1374198" cy="471773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95507" y="5249507"/>
            <a:ext cx="137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driven</a:t>
            </a:r>
          </a:p>
        </p:txBody>
      </p:sp>
    </p:spTree>
    <p:extLst>
      <p:ext uri="{BB962C8B-B14F-4D97-AF65-F5344CB8AC3E}">
        <p14:creationId xmlns:p14="http://schemas.microsoft.com/office/powerpoint/2010/main" val="1842256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4" grpId="0" animBg="1"/>
      <p:bldP spid="15" grpId="0" animBg="1"/>
      <p:bldP spid="16" grpId="0" animBg="1"/>
      <p:bldP spid="17" grpId="0" animBg="1"/>
      <p:bldP spid="18" grpId="0"/>
      <p:bldP spid="3" grpId="0" animBg="1"/>
      <p:bldP spid="21" grpId="0" animBg="1"/>
      <p:bldP spid="2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1737360"/>
            <a:ext cx="39934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foo(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a, b,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p)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return a*b + *p;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858000" y="1920240"/>
            <a:ext cx="2194560" cy="2468880"/>
            <a:chOff x="6217920" y="3108960"/>
            <a:chExt cx="2194560" cy="2468880"/>
          </a:xfrm>
        </p:grpSpPr>
        <p:sp>
          <p:nvSpPr>
            <p:cNvPr id="33" name="Rectangle 32"/>
            <p:cNvSpPr/>
            <p:nvPr/>
          </p:nvSpPr>
          <p:spPr>
            <a:xfrm>
              <a:off x="6217920" y="310896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a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949440" y="310896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b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138160" y="310896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p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315200" y="384048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oad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13232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</a:p>
          </p:txBody>
        </p:sp>
        <p:cxnSp>
          <p:nvCxnSpPr>
            <p:cNvPr id="42" name="Straight Arrow Connector 41"/>
            <p:cNvCxnSpPr>
              <a:stCxn id="36" idx="2"/>
            </p:cNvCxnSpPr>
            <p:nvPr/>
          </p:nvCxnSpPr>
          <p:spPr>
            <a:xfrm flipH="1">
              <a:off x="6949440" y="3383280"/>
              <a:ext cx="13716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H="1">
              <a:off x="80467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9" idx="2"/>
            </p:cNvCxnSpPr>
            <p:nvPr/>
          </p:nvCxnSpPr>
          <p:spPr>
            <a:xfrm flipH="1">
              <a:off x="7406640" y="4114800"/>
              <a:ext cx="27432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7262016" y="484632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33" idx="2"/>
            </p:cNvCxnSpPr>
            <p:nvPr/>
          </p:nvCxnSpPr>
          <p:spPr>
            <a:xfrm>
              <a:off x="6355080" y="338328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6918649" y="530352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67512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6858000" y="4135638"/>
              <a:ext cx="27432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/>
          <p:cNvSpPr/>
          <p:nvPr/>
        </p:nvSpPr>
        <p:spPr>
          <a:xfrm>
            <a:off x="7955280" y="26517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oad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772400" y="338328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589520" y="411480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589520" y="19202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766560" y="539496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188720" y="3291840"/>
            <a:ext cx="4764405" cy="3131284"/>
            <a:chOff x="1188720" y="3291840"/>
            <a:chExt cx="4764405" cy="3131284"/>
          </a:xfrm>
        </p:grpSpPr>
        <p:sp>
          <p:nvSpPr>
            <p:cNvPr id="53" name="TextBox 52"/>
            <p:cNvSpPr txBox="1"/>
            <p:nvPr/>
          </p:nvSpPr>
          <p:spPr>
            <a:xfrm>
              <a:off x="1371600" y="3291840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tableau: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5" name="Straight Arrow Connector 94"/>
          <p:cNvCxnSpPr/>
          <p:nvPr/>
        </p:nvCxnSpPr>
        <p:spPr>
          <a:xfrm flipH="1">
            <a:off x="6035040" y="5669280"/>
            <a:ext cx="653142" cy="0"/>
          </a:xfrm>
          <a:prstGeom prst="straightConnector1">
            <a:avLst/>
          </a:prstGeom>
          <a:ln w="38100">
            <a:solidFill>
              <a:srgbClr val="FF33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194560" y="6583680"/>
            <a:ext cx="34740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(assuming load latency == 1)</a:t>
            </a:r>
          </a:p>
        </p:txBody>
      </p:sp>
    </p:spTree>
    <p:extLst>
      <p:ext uri="{BB962C8B-B14F-4D97-AF65-F5344CB8AC3E}">
        <p14:creationId xmlns:p14="http://schemas.microsoft.com/office/powerpoint/2010/main" val="30345509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1.10342E-6 L -0.52599 0.26495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7" y="13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1468E-6 -2.37256E-6 L -0.33049 0.31173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25" y="155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4.15146E-6 L -0.19991 0.26243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3" y="13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6673E-6 4.15146E-6 L -0.45652 0.35976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26" y="179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8.99937E-7 L -0.52315 0.30795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66" y="15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80" grpId="0" animBg="1"/>
      <p:bldP spid="80" grpId="1" animBg="1"/>
      <p:bldP spid="81" grpId="0" animBg="1"/>
      <p:bldP spid="81" grpId="1" animBg="1"/>
      <p:bldP spid="87" grpId="0" animBg="1"/>
      <p:bldP spid="87" grpId="1" animBg="1"/>
      <p:bldP spid="88" grpId="0" animBg="1"/>
      <p:bldP spid="88" grpId="1" animBg="1"/>
      <p:bldP spid="90" grpId="0" animBg="1"/>
      <p:bldP spid="91" grpId="0" animBg="1"/>
      <p:bldP spid="91" grpId="1" animBg="1"/>
      <p:bldP spid="93" grpId="0" build="allAtOnce"/>
      <p:bldP spid="9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1737360"/>
            <a:ext cx="39934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foo(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a, b,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p)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return a*b + *p;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589520" y="2194560"/>
            <a:ext cx="13716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52" idx="0"/>
          </p:cNvCxnSpPr>
          <p:nvPr/>
        </p:nvCxnSpPr>
        <p:spPr>
          <a:xfrm flipH="1">
            <a:off x="8321040" y="2194560"/>
            <a:ext cx="13716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995160" y="219456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7558729" y="2651760"/>
            <a:ext cx="1128071" cy="1729896"/>
            <a:chOff x="7558729" y="2651760"/>
            <a:chExt cx="1128071" cy="1729896"/>
          </a:xfrm>
        </p:grpSpPr>
        <p:sp>
          <p:nvSpPr>
            <p:cNvPr id="39" name="Rectangle 38"/>
            <p:cNvSpPr/>
            <p:nvPr/>
          </p:nvSpPr>
          <p:spPr>
            <a:xfrm>
              <a:off x="7955280" y="265176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load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6" name="Straight Arrow Connector 45"/>
            <p:cNvCxnSpPr>
              <a:stCxn id="39" idx="2"/>
            </p:cNvCxnSpPr>
            <p:nvPr/>
          </p:nvCxnSpPr>
          <p:spPr>
            <a:xfrm flipH="1">
              <a:off x="8046720" y="2926080"/>
              <a:ext cx="274320" cy="449736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7772400" y="33832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7902096" y="3650136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7558729" y="4107336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50" name="Rectangle 49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7498080" y="2939454"/>
            <a:ext cx="274320" cy="43636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1188720" y="3291840"/>
            <a:ext cx="4764405" cy="3131284"/>
            <a:chOff x="1188720" y="3291840"/>
            <a:chExt cx="4764405" cy="3131284"/>
          </a:xfrm>
        </p:grpSpPr>
        <p:sp>
          <p:nvSpPr>
            <p:cNvPr id="53" name="TextBox 52"/>
            <p:cNvSpPr txBox="1"/>
            <p:nvPr/>
          </p:nvSpPr>
          <p:spPr>
            <a:xfrm>
              <a:off x="1371600" y="3291840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tableau: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7955280" y="265176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oad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8995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39E-6 -2.82148E-6 L -0.00078 0.098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490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1737360"/>
            <a:ext cx="39934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foo(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a, b,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p)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return a*b + *p;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589520" y="2194560"/>
            <a:ext cx="137160" cy="44973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52" idx="0"/>
          </p:cNvCxnSpPr>
          <p:nvPr/>
        </p:nvCxnSpPr>
        <p:spPr>
          <a:xfrm flipH="1">
            <a:off x="8366760" y="2194560"/>
            <a:ext cx="914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995160" y="219456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6" name="Straight Arrow Connector 45"/>
          <p:cNvCxnSpPr>
            <a:stCxn id="39" idx="2"/>
          </p:cNvCxnSpPr>
          <p:nvPr/>
        </p:nvCxnSpPr>
        <p:spPr>
          <a:xfrm flipH="1">
            <a:off x="8046720" y="36576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7902096" y="438912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558729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589520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1188720" y="3291840"/>
            <a:ext cx="4764405" cy="3131284"/>
            <a:chOff x="1188720" y="3291840"/>
            <a:chExt cx="4764405" cy="3131284"/>
          </a:xfrm>
        </p:grpSpPr>
        <p:sp>
          <p:nvSpPr>
            <p:cNvPr id="53" name="TextBox 52"/>
            <p:cNvSpPr txBox="1"/>
            <p:nvPr/>
          </p:nvSpPr>
          <p:spPr>
            <a:xfrm>
              <a:off x="1371600" y="3291840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tableau: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" name="Straight Arrow Connector 3"/>
          <p:cNvCxnSpPr>
            <a:stCxn id="52" idx="2"/>
            <a:endCxn id="39" idx="0"/>
          </p:cNvCxnSpPr>
          <p:nvPr/>
        </p:nvCxnSpPr>
        <p:spPr>
          <a:xfrm>
            <a:off x="8366760" y="292608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0" idx="2"/>
          </p:cNvCxnSpPr>
          <p:nvPr/>
        </p:nvCxnSpPr>
        <p:spPr>
          <a:xfrm>
            <a:off x="7452360" y="2926080"/>
            <a:ext cx="32004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7863840" y="2575589"/>
            <a:ext cx="1005840" cy="42666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377440" y="6583680"/>
            <a:ext cx="4307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is the latency of “issue”?</a:t>
            </a:r>
          </a:p>
        </p:txBody>
      </p:sp>
    </p:spTree>
    <p:extLst>
      <p:ext uri="{BB962C8B-B14F-4D97-AF65-F5344CB8AC3E}">
        <p14:creationId xmlns:p14="http://schemas.microsoft.com/office/powerpoint/2010/main" val="32377018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4.5794E-6 L -0.5241 0.1661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13" y="8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1468E-6 1.10342E-6 L -0.32514 0.21565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7" y="10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4.15146E-6 L -0.19991 0.26243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3" y="13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472E-6 -2.37256E-6 L -0.4592 0.2636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68" y="13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1" grpId="1" animBg="1"/>
      <p:bldP spid="87" grpId="0" animBg="1"/>
      <p:bldP spid="87" grpId="1" animBg="1"/>
      <p:bldP spid="88" grpId="0" animBg="1"/>
      <p:bldP spid="88" grpId="1" animBg="1"/>
      <p:bldP spid="73" grpId="0" animBg="1"/>
      <p:bldP spid="73" grpId="1" animBg="1"/>
      <p:bldP spid="74" grpId="0" animBg="1"/>
      <p:bldP spid="1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1737360"/>
            <a:ext cx="39934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foo(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a, b,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p)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return a*b + *p;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589520" y="2194560"/>
            <a:ext cx="137160" cy="44973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52" idx="0"/>
          </p:cNvCxnSpPr>
          <p:nvPr/>
        </p:nvCxnSpPr>
        <p:spPr>
          <a:xfrm flipH="1">
            <a:off x="8366760" y="2194560"/>
            <a:ext cx="914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995160" y="219456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6" name="Straight Arrow Connector 45"/>
          <p:cNvCxnSpPr>
            <a:stCxn id="39" idx="2"/>
          </p:cNvCxnSpPr>
          <p:nvPr/>
        </p:nvCxnSpPr>
        <p:spPr>
          <a:xfrm flipH="1">
            <a:off x="8046720" y="36576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464449" y="57607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7902096" y="438912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558729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378394" y="612648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57941" y="46177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589520" y="19202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1188720" y="3291840"/>
            <a:ext cx="4764405" cy="3131284"/>
            <a:chOff x="1188720" y="3291840"/>
            <a:chExt cx="4764405" cy="3131284"/>
          </a:xfrm>
        </p:grpSpPr>
        <p:sp>
          <p:nvSpPr>
            <p:cNvPr id="53" name="TextBox 52"/>
            <p:cNvSpPr txBox="1"/>
            <p:nvPr/>
          </p:nvSpPr>
          <p:spPr>
            <a:xfrm>
              <a:off x="1371600" y="3291840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tableau: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" name="Straight Arrow Connector 3"/>
          <p:cNvCxnSpPr>
            <a:stCxn id="52" idx="2"/>
            <a:endCxn id="39" idx="0"/>
          </p:cNvCxnSpPr>
          <p:nvPr/>
        </p:nvCxnSpPr>
        <p:spPr>
          <a:xfrm>
            <a:off x="8366760" y="292608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0" idx="2"/>
          </p:cNvCxnSpPr>
          <p:nvPr/>
        </p:nvCxnSpPr>
        <p:spPr>
          <a:xfrm>
            <a:off x="7452360" y="2926080"/>
            <a:ext cx="32004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254821" y="539496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77440" y="6583680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it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maxLatency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" name="Straight Arrow Connector 2"/>
          <p:cNvCxnSpPr>
            <a:stCxn id="73" idx="0"/>
          </p:cNvCxnSpPr>
          <p:nvPr/>
        </p:nvCxnSpPr>
        <p:spPr>
          <a:xfrm flipH="1" flipV="1">
            <a:off x="3712478" y="811763"/>
            <a:ext cx="0" cy="4480560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06240" y="2926080"/>
            <a:ext cx="15664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maxLatency</a:t>
            </a:r>
            <a:endParaRPr lang="en-US" sz="2000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>
            <a:stCxn id="7" idx="1"/>
          </p:cNvCxnSpPr>
          <p:nvPr/>
        </p:nvCxnSpPr>
        <p:spPr>
          <a:xfrm flipH="1">
            <a:off x="3757741" y="3126135"/>
            <a:ext cx="448499" cy="0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Brace 11"/>
          <p:cNvSpPr/>
          <p:nvPr/>
        </p:nvSpPr>
        <p:spPr>
          <a:xfrm>
            <a:off x="6130212" y="2377440"/>
            <a:ext cx="354564" cy="2975532"/>
          </a:xfrm>
          <a:prstGeom prst="rightBrace">
            <a:avLst/>
          </a:prstGeom>
          <a:ln w="38100">
            <a:solidFill>
              <a:srgbClr val="FF33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6492240" y="365760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</p:spTree>
    <p:extLst>
      <p:ext uri="{BB962C8B-B14F-4D97-AF65-F5344CB8AC3E}">
        <p14:creationId xmlns:p14="http://schemas.microsoft.com/office/powerpoint/2010/main" val="3660117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472E-6 4.15146E-6 L -0.46566 -0.29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83" y="-14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8.99937E-7 L -0.52489 -0.2443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44" y="-122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1" grpId="1" animBg="1"/>
      <p:bldP spid="18" grpId="0"/>
      <p:bldP spid="51" grpId="0" animBg="1"/>
      <p:bldP spid="51" grpId="1" animBg="1"/>
      <p:bldP spid="7" grpId="0"/>
      <p:bldP spid="12" grpId="0" animBg="1"/>
      <p:bldP spid="75" grpId="0" build="allAtOnce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1737360"/>
            <a:ext cx="39934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foo(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a, b,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p)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return a*b + *p;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589520" y="2194560"/>
            <a:ext cx="137160" cy="44973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52" idx="0"/>
          </p:cNvCxnSpPr>
          <p:nvPr/>
        </p:nvCxnSpPr>
        <p:spPr>
          <a:xfrm flipH="1">
            <a:off x="8366760" y="2194560"/>
            <a:ext cx="914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995160" y="219456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6" name="Straight Arrow Connector 45"/>
          <p:cNvCxnSpPr>
            <a:stCxn id="39" idx="2"/>
          </p:cNvCxnSpPr>
          <p:nvPr/>
        </p:nvCxnSpPr>
        <p:spPr>
          <a:xfrm flipH="1">
            <a:off x="8046720" y="36576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464449" y="57607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7902096" y="438912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7558729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378394" y="612648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357941" y="46177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589520" y="19202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1188720" y="3291840"/>
            <a:ext cx="4764405" cy="3131284"/>
            <a:chOff x="1188720" y="3291840"/>
            <a:chExt cx="4764405" cy="3131284"/>
          </a:xfrm>
        </p:grpSpPr>
        <p:sp>
          <p:nvSpPr>
            <p:cNvPr id="53" name="TextBox 52"/>
            <p:cNvSpPr txBox="1"/>
            <p:nvPr/>
          </p:nvSpPr>
          <p:spPr>
            <a:xfrm>
              <a:off x="1371600" y="3291840"/>
              <a:ext cx="1096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tableau: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59" name="Straight Connector 58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" name="Straight Arrow Connector 3"/>
          <p:cNvCxnSpPr>
            <a:stCxn id="52" idx="2"/>
            <a:endCxn id="39" idx="0"/>
          </p:cNvCxnSpPr>
          <p:nvPr/>
        </p:nvCxnSpPr>
        <p:spPr>
          <a:xfrm>
            <a:off x="8366760" y="292608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0" idx="2"/>
          </p:cNvCxnSpPr>
          <p:nvPr/>
        </p:nvCxnSpPr>
        <p:spPr>
          <a:xfrm>
            <a:off x="7452360" y="2926080"/>
            <a:ext cx="32004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254821" y="539496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77440" y="6583680"/>
            <a:ext cx="273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we want is…</a:t>
            </a:r>
          </a:p>
        </p:txBody>
      </p:sp>
      <p:sp>
        <p:nvSpPr>
          <p:cNvPr id="5" name="Right Brace 4"/>
          <p:cNvSpPr/>
          <p:nvPr/>
        </p:nvSpPr>
        <p:spPr>
          <a:xfrm>
            <a:off x="6035040" y="4572000"/>
            <a:ext cx="354369" cy="685800"/>
          </a:xfrm>
          <a:prstGeom prst="rightBrace">
            <a:avLst/>
          </a:prstGeom>
          <a:ln w="38100">
            <a:solidFill>
              <a:srgbClr val="00B0F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17920" y="4572000"/>
            <a:ext cx="128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needed</a:t>
            </a:r>
          </a:p>
          <a:p>
            <a:pPr algn="ctr"/>
            <a:r>
              <a:rPr lang="en-US" sz="2000" i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3680" y="566928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highest non-load cycle minus retire cycle</a:t>
            </a:r>
          </a:p>
        </p:txBody>
      </p:sp>
    </p:spTree>
    <p:extLst>
      <p:ext uri="{BB962C8B-B14F-4D97-AF65-F5344CB8AC3E}">
        <p14:creationId xmlns:p14="http://schemas.microsoft.com/office/powerpoint/2010/main" val="5925354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472E-6 4.15146E-6 L -0.45636 0.262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26" y="13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8.99937E-7 L -0.52126 0.310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71" y="15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1" grpId="1" animBg="1"/>
      <p:bldP spid="51" grpId="0" animBg="1"/>
      <p:bldP spid="51" grpId="1" animBg="1"/>
      <p:bldP spid="2" grpId="0"/>
      <p:bldP spid="5" grpId="0" animBg="1"/>
      <p:bldP spid="6" grpId="0"/>
      <p:bldP spid="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 algorithm: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103120"/>
            <a:ext cx="6760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Temporarily assign all “issue” as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</a:rPr>
              <a:t>maxLatency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Perform latency pass normally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all ops except “issue” normally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675120" y="1920240"/>
            <a:ext cx="2468880" cy="3200400"/>
            <a:chOff x="6675120" y="1920240"/>
            <a:chExt cx="2468880" cy="3200400"/>
          </a:xfrm>
        </p:grpSpPr>
        <p:cxnSp>
          <p:nvCxnSpPr>
            <p:cNvPr id="74" name="Straight Arrow Connector 73"/>
            <p:cNvCxnSpPr/>
            <p:nvPr/>
          </p:nvCxnSpPr>
          <p:spPr>
            <a:xfrm flipH="1">
              <a:off x="7589520" y="2194560"/>
              <a:ext cx="137160" cy="449736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endCxn id="89" idx="0"/>
            </p:cNvCxnSpPr>
            <p:nvPr/>
          </p:nvCxnSpPr>
          <p:spPr>
            <a:xfrm flipH="1">
              <a:off x="8366760" y="2194560"/>
              <a:ext cx="914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6995160" y="219456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7863840" y="3383280"/>
              <a:ext cx="100584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8" name="Straight Arrow Connector 77"/>
            <p:cNvCxnSpPr>
              <a:stCxn id="77" idx="2"/>
            </p:cNvCxnSpPr>
            <p:nvPr/>
          </p:nvCxnSpPr>
          <p:spPr>
            <a:xfrm flipH="1">
              <a:off x="8046720" y="365760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7902096" y="438912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7558729" y="484632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315200" y="265176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863840" y="3383280"/>
              <a:ext cx="100584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772400" y="41148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675120" y="192024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955280" y="2651760"/>
              <a:ext cx="82296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issue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2" name="Straight Arrow Connector 91"/>
            <p:cNvCxnSpPr>
              <a:stCxn id="89" idx="2"/>
              <a:endCxn id="77" idx="0"/>
            </p:cNvCxnSpPr>
            <p:nvPr/>
          </p:nvCxnSpPr>
          <p:spPr>
            <a:xfrm>
              <a:off x="8366760" y="292608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83" idx="2"/>
            </p:cNvCxnSpPr>
            <p:nvPr/>
          </p:nvCxnSpPr>
          <p:spPr>
            <a:xfrm>
              <a:off x="7452360" y="2926080"/>
              <a:ext cx="32004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7040880" y="2651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309360" y="192024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-1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862" y="68530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680960" y="2651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498080" y="4114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589520" y="33832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132320" y="48463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035040"/>
            <a:ext cx="19992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maxLatency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8</a:t>
            </a:r>
          </a:p>
        </p:txBody>
      </p:sp>
    </p:spTree>
    <p:extLst>
      <p:ext uri="{BB962C8B-B14F-4D97-AF65-F5344CB8AC3E}">
        <p14:creationId xmlns:p14="http://schemas.microsoft.com/office/powerpoint/2010/main" val="23499875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5" grpId="0"/>
      <p:bldP spid="97" grpId="0"/>
      <p:bldP spid="99" grpId="0"/>
      <p:bldP spid="100" grpId="0"/>
      <p:bldP spid="101" grpId="0"/>
      <p:bldP spid="1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 algorithm: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675120" y="1920240"/>
            <a:ext cx="2468880" cy="3200400"/>
            <a:chOff x="6675120" y="1920240"/>
            <a:chExt cx="2468880" cy="3200400"/>
          </a:xfrm>
        </p:grpSpPr>
        <p:cxnSp>
          <p:nvCxnSpPr>
            <p:cNvPr id="74" name="Straight Arrow Connector 73"/>
            <p:cNvCxnSpPr/>
            <p:nvPr/>
          </p:nvCxnSpPr>
          <p:spPr>
            <a:xfrm flipH="1">
              <a:off x="7589520" y="2194560"/>
              <a:ext cx="137160" cy="449736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endCxn id="89" idx="0"/>
            </p:cNvCxnSpPr>
            <p:nvPr/>
          </p:nvCxnSpPr>
          <p:spPr>
            <a:xfrm flipH="1">
              <a:off x="8366760" y="2194560"/>
              <a:ext cx="914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6995160" y="219456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7863840" y="3383280"/>
              <a:ext cx="100584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8" name="Straight Arrow Connector 77"/>
            <p:cNvCxnSpPr>
              <a:stCxn id="77" idx="2"/>
            </p:cNvCxnSpPr>
            <p:nvPr/>
          </p:nvCxnSpPr>
          <p:spPr>
            <a:xfrm flipH="1">
              <a:off x="8046720" y="365760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7902096" y="438912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7558729" y="484632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315200" y="265176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863840" y="3383280"/>
              <a:ext cx="100584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772400" y="41148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675120" y="192024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955280" y="2651760"/>
              <a:ext cx="82296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issue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2" name="Straight Arrow Connector 91"/>
            <p:cNvCxnSpPr>
              <a:stCxn id="89" idx="2"/>
              <a:endCxn id="77" idx="0"/>
            </p:cNvCxnSpPr>
            <p:nvPr/>
          </p:nvCxnSpPr>
          <p:spPr>
            <a:xfrm>
              <a:off x="8366760" y="292608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83" idx="2"/>
            </p:cNvCxnSpPr>
            <p:nvPr/>
          </p:nvCxnSpPr>
          <p:spPr>
            <a:xfrm>
              <a:off x="7452360" y="2926080"/>
              <a:ext cx="32004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7040880" y="2651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309360" y="192024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-1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862" y="68530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680960" y="2651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498080" y="4114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589520" y="33832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132320" y="48463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035040"/>
            <a:ext cx="19992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maxLatency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8</a:t>
            </a:r>
          </a:p>
        </p:txBody>
      </p:sp>
      <p:cxnSp>
        <p:nvCxnSpPr>
          <p:cNvPr id="87" name="Straight Arrow Connector 86"/>
          <p:cNvCxnSpPr/>
          <p:nvPr/>
        </p:nvCxnSpPr>
        <p:spPr>
          <a:xfrm flipH="1">
            <a:off x="7589520" y="2194560"/>
            <a:ext cx="137160" cy="44973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endCxn id="133" idx="0"/>
          </p:cNvCxnSpPr>
          <p:nvPr/>
        </p:nvCxnSpPr>
        <p:spPr>
          <a:xfrm flipH="1">
            <a:off x="8366760" y="2194560"/>
            <a:ext cx="914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6995160" y="219456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8" name="Straight Arrow Connector 97"/>
          <p:cNvCxnSpPr>
            <a:stCxn id="91" idx="2"/>
          </p:cNvCxnSpPr>
          <p:nvPr/>
        </p:nvCxnSpPr>
        <p:spPr>
          <a:xfrm flipH="1">
            <a:off x="8046720" y="36576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7902096" y="438912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7558729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7589520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4" name="Straight Arrow Connector 133"/>
          <p:cNvCxnSpPr>
            <a:stCxn id="133" idx="2"/>
            <a:endCxn id="91" idx="0"/>
          </p:cNvCxnSpPr>
          <p:nvPr/>
        </p:nvCxnSpPr>
        <p:spPr>
          <a:xfrm>
            <a:off x="8366760" y="292608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05" idx="2"/>
          </p:cNvCxnSpPr>
          <p:nvPr/>
        </p:nvCxnSpPr>
        <p:spPr>
          <a:xfrm>
            <a:off x="7452360" y="2926080"/>
            <a:ext cx="32004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1188720" y="3657600"/>
            <a:ext cx="4764405" cy="2765524"/>
            <a:chOff x="1188720" y="3657600"/>
            <a:chExt cx="4764405" cy="2765524"/>
          </a:xfrm>
        </p:grpSpPr>
        <p:sp>
          <p:nvSpPr>
            <p:cNvPr id="72" name="TextBox 71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148" name="TextBox 147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80" name="Straight Connector 79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TextBox 152"/>
          <p:cNvSpPr txBox="1"/>
          <p:nvPr/>
        </p:nvSpPr>
        <p:spPr>
          <a:xfrm>
            <a:off x="1371600" y="2103120"/>
            <a:ext cx="6760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Temporarily assign all “issue” as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</a:rPr>
              <a:t>maxLatency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Perform latency pass normally</a:t>
            </a:r>
          </a:p>
          <a:p>
            <a:pPr>
              <a:lnSpc>
                <a:spcPct val="15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Schedule all ops except “issue” normally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371600" y="2195355"/>
            <a:ext cx="5216661" cy="95932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735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4.5794E-6 L -0.5241 0.1661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13" y="83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1468E-6 1.10342E-6 L -0.32514 0.21565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7" y="10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536E-6 4.15146E-6 L -0.19991 0.26243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3" y="13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472E-6 -2.37256E-6 L -0.4592 0.2636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68" y="13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36" grpId="0" animBg="1"/>
      <p:bldP spid="136" grpId="1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25269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“deferred loads”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675120" y="1920240"/>
            <a:ext cx="2468880" cy="3200400"/>
            <a:chOff x="6675120" y="1920240"/>
            <a:chExt cx="2468880" cy="3200400"/>
          </a:xfrm>
        </p:grpSpPr>
        <p:cxnSp>
          <p:nvCxnSpPr>
            <p:cNvPr id="74" name="Straight Arrow Connector 73"/>
            <p:cNvCxnSpPr/>
            <p:nvPr/>
          </p:nvCxnSpPr>
          <p:spPr>
            <a:xfrm flipH="1">
              <a:off x="7589520" y="2194560"/>
              <a:ext cx="137160" cy="449736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endCxn id="89" idx="0"/>
            </p:cNvCxnSpPr>
            <p:nvPr/>
          </p:nvCxnSpPr>
          <p:spPr>
            <a:xfrm flipH="1">
              <a:off x="8366760" y="2194560"/>
              <a:ext cx="914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6995160" y="219456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7863840" y="3383280"/>
              <a:ext cx="100584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8" name="Straight Arrow Connector 77"/>
            <p:cNvCxnSpPr>
              <a:stCxn id="77" idx="2"/>
            </p:cNvCxnSpPr>
            <p:nvPr/>
          </p:nvCxnSpPr>
          <p:spPr>
            <a:xfrm flipH="1">
              <a:off x="8046720" y="365760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7902096" y="438912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7558729" y="484632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315200" y="265176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863840" y="3383280"/>
              <a:ext cx="100584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retire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772400" y="41148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675120" y="192024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955280" y="2651760"/>
              <a:ext cx="82296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issue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92" name="Straight Arrow Connector 91"/>
            <p:cNvCxnSpPr>
              <a:stCxn id="89" idx="2"/>
              <a:endCxn id="77" idx="0"/>
            </p:cNvCxnSpPr>
            <p:nvPr/>
          </p:nvCxnSpPr>
          <p:spPr>
            <a:xfrm>
              <a:off x="8366760" y="2926080"/>
              <a:ext cx="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83" idx="2"/>
            </p:cNvCxnSpPr>
            <p:nvPr/>
          </p:nvCxnSpPr>
          <p:spPr>
            <a:xfrm>
              <a:off x="7452360" y="2926080"/>
              <a:ext cx="32004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7040880" y="2651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309360" y="192024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-1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26862" y="68530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FF50"/>
                </a:solidFill>
                <a:latin typeface="Arial" pitchFamily="34" charset="0"/>
              </a:rPr>
              <a:t>5</a:t>
            </a:r>
            <a:endParaRPr lang="en-US" dirty="0" smtClean="0">
              <a:solidFill>
                <a:srgbClr val="00FF50"/>
              </a:solidFill>
              <a:latin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680960" y="26517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498080" y="4114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7589520" y="338328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132320" y="48463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0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035040"/>
            <a:ext cx="19992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maxLatency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8</a:t>
            </a:r>
          </a:p>
        </p:txBody>
      </p:sp>
      <p:cxnSp>
        <p:nvCxnSpPr>
          <p:cNvPr id="87" name="Straight Arrow Connector 86"/>
          <p:cNvCxnSpPr/>
          <p:nvPr/>
        </p:nvCxnSpPr>
        <p:spPr>
          <a:xfrm flipH="1">
            <a:off x="7589520" y="2194560"/>
            <a:ext cx="137160" cy="44973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endCxn id="133" idx="0"/>
          </p:cNvCxnSpPr>
          <p:nvPr/>
        </p:nvCxnSpPr>
        <p:spPr>
          <a:xfrm flipH="1">
            <a:off x="8366760" y="2194560"/>
            <a:ext cx="914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6995160" y="219456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8" name="Straight Arrow Connector 97"/>
          <p:cNvCxnSpPr>
            <a:stCxn id="91" idx="2"/>
          </p:cNvCxnSpPr>
          <p:nvPr/>
        </p:nvCxnSpPr>
        <p:spPr>
          <a:xfrm flipH="1">
            <a:off x="8046720" y="3657600"/>
            <a:ext cx="32004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7902096" y="438912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7558729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772400" y="41148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7589520" y="484632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7315200" y="265176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675120" y="192024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4" name="Straight Arrow Connector 133"/>
          <p:cNvCxnSpPr>
            <a:stCxn id="133" idx="2"/>
            <a:endCxn id="91" idx="0"/>
          </p:cNvCxnSpPr>
          <p:nvPr/>
        </p:nvCxnSpPr>
        <p:spPr>
          <a:xfrm>
            <a:off x="8366760" y="292608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05" idx="2"/>
          </p:cNvCxnSpPr>
          <p:nvPr/>
        </p:nvCxnSpPr>
        <p:spPr>
          <a:xfrm>
            <a:off x="7452360" y="2926080"/>
            <a:ext cx="320040" cy="11887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7863840" y="338328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4464449" y="57607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2378394" y="612648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5357941" y="461772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1188720" y="3657600"/>
            <a:ext cx="4764405" cy="2765524"/>
            <a:chOff x="1188720" y="3657600"/>
            <a:chExt cx="4764405" cy="2765524"/>
          </a:xfrm>
        </p:grpSpPr>
        <p:sp>
          <p:nvSpPr>
            <p:cNvPr id="143" name="TextBox 142"/>
            <p:cNvSpPr txBox="1"/>
            <p:nvPr/>
          </p:nvSpPr>
          <p:spPr>
            <a:xfrm>
              <a:off x="1371600" y="4114800"/>
              <a:ext cx="354584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2136236" y="3657600"/>
              <a:ext cx="3733327" cy="400110"/>
              <a:chOff x="2136236" y="3749040"/>
              <a:chExt cx="3733327" cy="400110"/>
            </a:xfrm>
          </p:grpSpPr>
          <p:sp>
            <p:nvSpPr>
              <p:cNvPr id="159" name="TextBox 158"/>
              <p:cNvSpPr txBox="1"/>
              <p:nvPr/>
            </p:nvSpPr>
            <p:spPr>
              <a:xfrm>
                <a:off x="2136236" y="3749040"/>
                <a:ext cx="1031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branch</a:t>
                </a:r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338328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load</a:t>
                </a:r>
              </a:p>
            </p:txBody>
          </p:sp>
          <p:sp>
            <p:nvSpPr>
              <p:cNvPr id="161" name="TextBox 160"/>
              <p:cNvSpPr txBox="1"/>
              <p:nvPr/>
            </p:nvSpPr>
            <p:spPr>
              <a:xfrm>
                <a:off x="4297680" y="3749040"/>
                <a:ext cx="6078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ALU</a:t>
                </a:r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5120640" y="3749040"/>
                <a:ext cx="7489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 err="1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mult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cxnSp>
          <p:nvCxnSpPr>
            <p:cNvPr id="145" name="Straight Connector 144"/>
            <p:cNvCxnSpPr/>
            <p:nvPr/>
          </p:nvCxnSpPr>
          <p:spPr>
            <a:xfrm>
              <a:off x="2103120" y="42062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Box 145"/>
            <p:cNvSpPr txBox="1"/>
            <p:nvPr/>
          </p:nvSpPr>
          <p:spPr>
            <a:xfrm>
              <a:off x="1188720" y="3840480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cycle</a:t>
              </a:r>
              <a:endParaRPr 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1737360" y="3657600"/>
              <a:ext cx="4571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pitchFamily="34" charset="0"/>
                  <a:cs typeface="Arial" pitchFamily="34" charset="0"/>
                </a:rPr>
                <a:t>FU</a:t>
              </a:r>
            </a:p>
          </p:txBody>
        </p:sp>
        <p:cxnSp>
          <p:nvCxnSpPr>
            <p:cNvPr id="148" name="Straight Connector 147"/>
            <p:cNvCxnSpPr/>
            <p:nvPr/>
          </p:nvCxnSpPr>
          <p:spPr>
            <a:xfrm>
              <a:off x="2103120" y="45720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2103120" y="493776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2103120" y="530352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2103120" y="566928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2103120" y="603504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2103120" y="6400800"/>
              <a:ext cx="3840480" cy="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32918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210312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420624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>
              <a:off x="5029200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5953125" y="4206240"/>
              <a:ext cx="0" cy="2194560"/>
            </a:xfrm>
            <a:prstGeom prst="line">
              <a:avLst/>
            </a:prstGeom>
            <a:ln w="22225">
              <a:solidFill>
                <a:srgbClr val="FFFF00"/>
              </a:solidFill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Rectangle 162"/>
          <p:cNvSpPr/>
          <p:nvPr/>
        </p:nvSpPr>
        <p:spPr>
          <a:xfrm>
            <a:off x="3254821" y="5394960"/>
            <a:ext cx="100584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retire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1371600" y="1645920"/>
            <a:ext cx="5038725" cy="161582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When scheduling an “issue”, </a:t>
            </a:r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adjust latency </a:t>
            </a:r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to:</a:t>
            </a:r>
          </a:p>
          <a:p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       cycle </a:t>
            </a:r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of highest placed op</a:t>
            </a:r>
          </a:p>
          <a:p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       minus </a:t>
            </a:r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cycle of corresponding “</a:t>
            </a:r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retire”</a:t>
            </a:r>
          </a:p>
          <a:p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      minus  predicted cycle of “issue</a:t>
            </a:r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”</a:t>
            </a:r>
          </a:p>
          <a:p>
            <a:r>
              <a:rPr lang="en-US" i="1" dirty="0" smtClean="0">
                <a:solidFill>
                  <a:srgbClr val="FFFF00"/>
                </a:solidFill>
                <a:latin typeface="Arial" pitchFamily="34" charset="0"/>
              </a:rPr>
              <a:t>        - or to one</a:t>
            </a:r>
            <a:r>
              <a:rPr lang="en-US" i="1" dirty="0">
                <a:solidFill>
                  <a:srgbClr val="FFFF00"/>
                </a:solidFill>
                <a:latin typeface="Arial" pitchFamily="34" charset="0"/>
              </a:rPr>
              <a:t>, whichever is larger</a:t>
            </a:r>
          </a:p>
        </p:txBody>
      </p:sp>
      <p:sp>
        <p:nvSpPr>
          <p:cNvPr id="167" name="Oval 166"/>
          <p:cNvSpPr/>
          <p:nvPr/>
        </p:nvSpPr>
        <p:spPr>
          <a:xfrm>
            <a:off x="1324718" y="4521795"/>
            <a:ext cx="430306" cy="42666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7772400" y="2560320"/>
            <a:ext cx="1188720" cy="42666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463040" y="201168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</a:p>
        </p:txBody>
      </p:sp>
      <p:sp>
        <p:nvSpPr>
          <p:cNvPr id="169" name="Oval 168"/>
          <p:cNvSpPr/>
          <p:nvPr/>
        </p:nvSpPr>
        <p:spPr>
          <a:xfrm>
            <a:off x="1324718" y="5231324"/>
            <a:ext cx="430306" cy="42666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extBox 169"/>
          <p:cNvSpPr txBox="1"/>
          <p:nvPr/>
        </p:nvSpPr>
        <p:spPr>
          <a:xfrm>
            <a:off x="1463040" y="228600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000" dirty="0" smtClean="0">
              <a:solidFill>
                <a:srgbClr val="00FF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7648687" y="2594431"/>
            <a:ext cx="430306" cy="426661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TextBox 171"/>
          <p:cNvSpPr txBox="1"/>
          <p:nvPr/>
        </p:nvSpPr>
        <p:spPr>
          <a:xfrm>
            <a:off x="1463040" y="256032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375713" y="2913816"/>
            <a:ext cx="501987" cy="0"/>
          </a:xfrm>
          <a:prstGeom prst="line">
            <a:avLst/>
          </a:prstGeom>
          <a:ln w="22225">
            <a:solidFill>
              <a:srgbClr val="00FF5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1463040" y="2834640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FF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endParaRPr lang="en-US" sz="2000" dirty="0" smtClean="0">
              <a:solidFill>
                <a:srgbClr val="00FF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6" name="Right Brace 175"/>
          <p:cNvSpPr/>
          <p:nvPr/>
        </p:nvSpPr>
        <p:spPr>
          <a:xfrm>
            <a:off x="6035040" y="4572000"/>
            <a:ext cx="274320" cy="685800"/>
          </a:xfrm>
          <a:prstGeom prst="rightBrace">
            <a:avLst/>
          </a:prstGeom>
          <a:ln w="38100">
            <a:solidFill>
              <a:srgbClr val="00B0F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TextBox 176"/>
          <p:cNvSpPr txBox="1"/>
          <p:nvPr/>
        </p:nvSpPr>
        <p:spPr>
          <a:xfrm>
            <a:off x="6126480" y="4572000"/>
            <a:ext cx="128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cycle</a:t>
            </a:r>
          </a:p>
          <a:p>
            <a:pPr algn="ctr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7955280" y="2651760"/>
            <a:ext cx="82296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issue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7589520" y="192024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038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3472E-6 4.15146E-6 L -0.45636 0.26222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26" y="13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267E-6 8.99937E-7 L -0.52126 0.3104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71" y="15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167" grpId="1" animBg="1"/>
      <p:bldP spid="168" grpId="0" animBg="1"/>
      <p:bldP spid="168" grpId="1" animBg="1"/>
      <p:bldP spid="2" grpId="0"/>
      <p:bldP spid="169" grpId="0" animBg="1"/>
      <p:bldP spid="169" grpId="2" animBg="1"/>
      <p:bldP spid="170" grpId="0"/>
      <p:bldP spid="171" grpId="0" animBg="1"/>
      <p:bldP spid="171" grpId="1" animBg="1"/>
      <p:bldP spid="172" grpId="0"/>
      <p:bldP spid="173" grpId="0"/>
      <p:bldP spid="176" grpId="0" animBg="1"/>
      <p:bldP spid="177" grpId="0"/>
      <p:bldP spid="178" grpId="0" animBg="1"/>
      <p:bldP spid="178" grpId="1" animBg="1"/>
      <p:bldP spid="179" grpId="0" animBg="1"/>
      <p:bldP spid="179" grpId="1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355850" cy="47148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Want more?</a:t>
            </a:r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1280160" y="2286000"/>
            <a:ext cx="792075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Sign up for technical announcements, white papers, etc.:</a:t>
            </a:r>
          </a:p>
          <a:p>
            <a:pPr algn="ctr"/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</a:rPr>
              <a:t>MillComputing.com/mailing-list</a:t>
            </a:r>
            <a:endParaRPr lang="en-US" sz="4000" b="1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903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61354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Late binding to family member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4198" y="1423596"/>
            <a:ext cx="45334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Mill </a:t>
            </a:r>
            <a:r>
              <a:rPr lang="en-US" sz="2400" i="1" dirty="0" smtClean="0">
                <a:solidFill>
                  <a:srgbClr val="FFFF00"/>
                </a:solidFill>
              </a:rPr>
              <a:t>compiles</a:t>
            </a:r>
            <a:r>
              <a:rPr lang="en-US" sz="2400" dirty="0" smtClean="0">
                <a:solidFill>
                  <a:srgbClr val="FFFF00"/>
                </a:solidFill>
              </a:rPr>
              <a:t> to the abstract target</a:t>
            </a:r>
          </a:p>
          <a:p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</a:rPr>
              <a:t> </a:t>
            </a:r>
            <a:r>
              <a:rPr lang="en-US" sz="2400" i="1" dirty="0" smtClean="0">
                <a:solidFill>
                  <a:srgbClr val="FFFF00"/>
                </a:solidFill>
              </a:rPr>
              <a:t>– the universal superset </a:t>
            </a:r>
            <a:endParaRPr lang="en-US" sz="2400" i="1" dirty="0" smtClean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14207" y="2313343"/>
            <a:ext cx="4958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Mill </a:t>
            </a:r>
            <a:r>
              <a:rPr lang="en-US" sz="2400" i="1" dirty="0" smtClean="0">
                <a:solidFill>
                  <a:srgbClr val="FFFF00"/>
                </a:solidFill>
              </a:rPr>
              <a:t>specializes</a:t>
            </a:r>
            <a:r>
              <a:rPr lang="en-US" sz="2400" dirty="0" smtClean="0">
                <a:solidFill>
                  <a:srgbClr val="FFFF00"/>
                </a:solidFill>
              </a:rPr>
              <a:t> to the concrete target </a:t>
            </a:r>
          </a:p>
          <a:p>
            <a:r>
              <a:rPr lang="en-US" sz="2400" i="1" dirty="0">
                <a:solidFill>
                  <a:srgbClr val="FFFF00"/>
                </a:solidFill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</a:rPr>
              <a:t>– the executing family member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6132" y="4270786"/>
            <a:ext cx="1099358" cy="71179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clang</a:t>
            </a:r>
            <a:endParaRPr lang="en-US" sz="2000" dirty="0"/>
          </a:p>
        </p:txBody>
      </p:sp>
      <p:sp>
        <p:nvSpPr>
          <p:cNvPr id="15" name="Rounded Rectangle 14"/>
          <p:cNvSpPr/>
          <p:nvPr/>
        </p:nvSpPr>
        <p:spPr>
          <a:xfrm>
            <a:off x="916132" y="5338482"/>
            <a:ext cx="1099358" cy="71179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LLVM middle</a:t>
            </a:r>
            <a:endParaRPr lang="en-US" sz="2000" dirty="0"/>
          </a:p>
        </p:txBody>
      </p:sp>
      <p:sp>
        <p:nvSpPr>
          <p:cNvPr id="16" name="Rounded Rectangle 15"/>
          <p:cNvSpPr/>
          <p:nvPr/>
        </p:nvSpPr>
        <p:spPr>
          <a:xfrm>
            <a:off x="916132" y="6406179"/>
            <a:ext cx="1099358" cy="71179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LLVM back</a:t>
            </a:r>
            <a:endParaRPr lang="en-US" sz="2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007745" y="6317204"/>
            <a:ext cx="916132" cy="88974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007745" y="6317204"/>
            <a:ext cx="916132" cy="88974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099358" y="3203089"/>
            <a:ext cx="732905" cy="711798"/>
            <a:chOff x="4663440" y="5212080"/>
            <a:chExt cx="731520" cy="731520"/>
          </a:xfrm>
        </p:grpSpPr>
        <p:sp>
          <p:nvSpPr>
            <p:cNvPr id="26" name="Flowchart: Sequential Access Storage 25"/>
            <p:cNvSpPr/>
            <p:nvPr/>
          </p:nvSpPr>
          <p:spPr>
            <a:xfrm>
              <a:off x="4663440" y="5212080"/>
              <a:ext cx="731520" cy="731520"/>
            </a:xfrm>
            <a:prstGeom prst="flowChartMagneticTap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754880" y="5394961"/>
              <a:ext cx="539575" cy="379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</a:rPr>
                <a:t>C++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565170" y="5338482"/>
            <a:ext cx="732906" cy="711798"/>
            <a:chOff x="3695700" y="4991100"/>
            <a:chExt cx="731520" cy="731520"/>
          </a:xfrm>
        </p:grpSpPr>
        <p:sp>
          <p:nvSpPr>
            <p:cNvPr id="25" name="Flowchart: Sequential Access Storage 24"/>
            <p:cNvSpPr/>
            <p:nvPr/>
          </p:nvSpPr>
          <p:spPr>
            <a:xfrm>
              <a:off x="3695700" y="4991100"/>
              <a:ext cx="731520" cy="731520"/>
            </a:xfrm>
            <a:prstGeom prst="flowChartMagneticTape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44836" y="5029200"/>
              <a:ext cx="672372" cy="664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gen</a:t>
              </a:r>
            </a:p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Form</a:t>
              </a:r>
            </a:p>
          </p:txBody>
        </p:sp>
      </p:grpSp>
      <p:sp>
        <p:nvSpPr>
          <p:cNvPr id="31" name="Rounded Rectangle 30"/>
          <p:cNvSpPr/>
          <p:nvPr/>
        </p:nvSpPr>
        <p:spPr>
          <a:xfrm>
            <a:off x="5313565" y="5338482"/>
            <a:ext cx="1099358" cy="71179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specializer</a:t>
            </a:r>
            <a:endParaRPr lang="en-US" sz="2000" dirty="0"/>
          </a:p>
        </p:txBody>
      </p:sp>
      <p:sp>
        <p:nvSpPr>
          <p:cNvPr id="32" name="Rounded Rectangle 31"/>
          <p:cNvSpPr/>
          <p:nvPr/>
        </p:nvSpPr>
        <p:spPr>
          <a:xfrm>
            <a:off x="3756141" y="5338482"/>
            <a:ext cx="1099358" cy="71179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pre</a:t>
            </a:r>
          </a:p>
          <a:p>
            <a:pPr algn="ctr"/>
            <a:r>
              <a:rPr lang="en-US" sz="2000" dirty="0" smtClean="0"/>
              <a:t>linker</a:t>
            </a:r>
            <a:endParaRPr lang="en-US" sz="2000" dirty="0"/>
          </a:p>
        </p:txBody>
      </p:sp>
      <p:sp>
        <p:nvSpPr>
          <p:cNvPr id="34" name="Rounded Rectangle 33"/>
          <p:cNvSpPr/>
          <p:nvPr/>
        </p:nvSpPr>
        <p:spPr>
          <a:xfrm>
            <a:off x="8061960" y="5338482"/>
            <a:ext cx="1099358" cy="71179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post</a:t>
            </a:r>
          </a:p>
          <a:p>
            <a:pPr algn="ctr"/>
            <a:r>
              <a:rPr lang="en-US" sz="2000" dirty="0" smtClean="0"/>
              <a:t>linker</a:t>
            </a:r>
            <a:endParaRPr lang="en-US" sz="20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2565169" y="3203089"/>
            <a:ext cx="732905" cy="711798"/>
            <a:chOff x="3695700" y="4991100"/>
            <a:chExt cx="731520" cy="731520"/>
          </a:xfrm>
        </p:grpSpPr>
        <p:sp>
          <p:nvSpPr>
            <p:cNvPr id="38" name="Flowchart: Sequential Access Storage 37"/>
            <p:cNvSpPr/>
            <p:nvPr/>
          </p:nvSpPr>
          <p:spPr>
            <a:xfrm>
              <a:off x="3695700" y="4991100"/>
              <a:ext cx="731520" cy="731520"/>
            </a:xfrm>
            <a:prstGeom prst="flowChartMagneticTap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785668" y="5029200"/>
              <a:ext cx="590711" cy="664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gen</a:t>
              </a:r>
            </a:p>
            <a:p>
              <a:pPr algn="ctr"/>
              <a:r>
                <a:rPr lang="en-US" sz="1800" dirty="0" err="1" smtClean="0">
                  <a:solidFill>
                    <a:schemeClr val="bg1"/>
                  </a:solidFill>
                </a:rPr>
                <a:t>Asm</a:t>
              </a:r>
              <a:endParaRPr lang="en-US" sz="18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343611" y="4270786"/>
            <a:ext cx="1144864" cy="711798"/>
            <a:chOff x="2339180" y="4389120"/>
            <a:chExt cx="1142699" cy="731520"/>
          </a:xfrm>
        </p:grpSpPr>
        <p:sp>
          <p:nvSpPr>
            <p:cNvPr id="36" name="Rounded Rectangle 35"/>
            <p:cNvSpPr/>
            <p:nvPr/>
          </p:nvSpPr>
          <p:spPr>
            <a:xfrm>
              <a:off x="2377440" y="4389120"/>
              <a:ext cx="1097280" cy="73152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339180" y="4389120"/>
              <a:ext cx="1142699" cy="664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gen</a:t>
              </a:r>
            </a:p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assembler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649432" y="4270786"/>
            <a:ext cx="1144864" cy="711798"/>
            <a:chOff x="6636860" y="4389120"/>
            <a:chExt cx="1142699" cy="731520"/>
          </a:xfrm>
        </p:grpSpPr>
        <p:sp>
          <p:nvSpPr>
            <p:cNvPr id="43" name="Rounded Rectangle 42"/>
            <p:cNvSpPr/>
            <p:nvPr/>
          </p:nvSpPr>
          <p:spPr>
            <a:xfrm>
              <a:off x="6675120" y="4389120"/>
              <a:ext cx="1097280" cy="73152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36860" y="4389120"/>
              <a:ext cx="1142699" cy="664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con</a:t>
              </a:r>
            </a:p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assembler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6870989" y="5338482"/>
            <a:ext cx="732905" cy="711798"/>
            <a:chOff x="6766560" y="5486400"/>
            <a:chExt cx="731520" cy="731520"/>
          </a:xfrm>
        </p:grpSpPr>
        <p:sp>
          <p:nvSpPr>
            <p:cNvPr id="46" name="Flowchart: Sequential Access Storage 45"/>
            <p:cNvSpPr/>
            <p:nvPr/>
          </p:nvSpPr>
          <p:spPr>
            <a:xfrm>
              <a:off x="6766560" y="5486400"/>
              <a:ext cx="731520" cy="731520"/>
            </a:xfrm>
            <a:prstGeom prst="flowChartMagneticTape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792011" y="5486400"/>
              <a:ext cx="672373" cy="664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con</a:t>
              </a:r>
            </a:p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Form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6870989" y="3203090"/>
            <a:ext cx="732905" cy="721819"/>
            <a:chOff x="6858000" y="3372981"/>
            <a:chExt cx="731520" cy="741819"/>
          </a:xfrm>
        </p:grpSpPr>
        <p:sp>
          <p:nvSpPr>
            <p:cNvPr id="49" name="Flowchart: Sequential Access Storage 48"/>
            <p:cNvSpPr/>
            <p:nvPr/>
          </p:nvSpPr>
          <p:spPr>
            <a:xfrm>
              <a:off x="6858000" y="3383280"/>
              <a:ext cx="731520" cy="731520"/>
            </a:xfrm>
            <a:prstGeom prst="flowChartMagneticTap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24282" y="3372981"/>
              <a:ext cx="590711" cy="6642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chemeClr val="bg1"/>
                  </a:solidFill>
                </a:rPr>
                <a:t>con</a:t>
              </a:r>
            </a:p>
            <a:p>
              <a:pPr algn="ctr"/>
              <a:r>
                <a:rPr lang="en-US" sz="1800" dirty="0" err="1" smtClean="0">
                  <a:solidFill>
                    <a:schemeClr val="bg1"/>
                  </a:solidFill>
                </a:rPr>
                <a:t>Asm</a:t>
              </a:r>
              <a:endParaRPr lang="en-US" sz="18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52" name="Rounded Rectangle 51"/>
          <p:cNvSpPr/>
          <p:nvPr/>
        </p:nvSpPr>
        <p:spPr>
          <a:xfrm>
            <a:off x="8261107" y="3691118"/>
            <a:ext cx="1099358" cy="711798"/>
          </a:xfrm>
          <a:prstGeom prst="roundRect">
            <a:avLst/>
          </a:prstGeom>
          <a:noFill/>
          <a:ln w="444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CPU</a:t>
            </a:r>
            <a:endParaRPr lang="en-US" sz="2800" dirty="0"/>
          </a:p>
        </p:txBody>
      </p:sp>
      <p:cxnSp>
        <p:nvCxnSpPr>
          <p:cNvPr id="55" name="Straight Arrow Connector 54"/>
          <p:cNvCxnSpPr>
            <a:stCxn id="26" idx="2"/>
            <a:endCxn id="14" idx="0"/>
          </p:cNvCxnSpPr>
          <p:nvPr/>
        </p:nvCxnSpPr>
        <p:spPr>
          <a:xfrm>
            <a:off x="1465811" y="3914887"/>
            <a:ext cx="0" cy="355899"/>
          </a:xfrm>
          <a:prstGeom prst="straightConnector1">
            <a:avLst/>
          </a:prstGeom>
          <a:ln w="317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4" idx="2"/>
            <a:endCxn id="15" idx="0"/>
          </p:cNvCxnSpPr>
          <p:nvPr/>
        </p:nvCxnSpPr>
        <p:spPr>
          <a:xfrm>
            <a:off x="1465811" y="4982583"/>
            <a:ext cx="0" cy="355899"/>
          </a:xfrm>
          <a:prstGeom prst="straightConnector1">
            <a:avLst/>
          </a:prstGeom>
          <a:ln w="317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5" idx="2"/>
            <a:endCxn id="16" idx="0"/>
          </p:cNvCxnSpPr>
          <p:nvPr/>
        </p:nvCxnSpPr>
        <p:spPr>
          <a:xfrm>
            <a:off x="1465811" y="6050280"/>
            <a:ext cx="0" cy="355899"/>
          </a:xfrm>
          <a:prstGeom prst="straightConnector1">
            <a:avLst/>
          </a:prstGeom>
          <a:ln w="317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5" idx="3"/>
            <a:endCxn id="25" idx="1"/>
          </p:cNvCxnSpPr>
          <p:nvPr/>
        </p:nvCxnSpPr>
        <p:spPr>
          <a:xfrm>
            <a:off x="2015490" y="5694381"/>
            <a:ext cx="549679" cy="0"/>
          </a:xfrm>
          <a:prstGeom prst="straightConnector1">
            <a:avLst/>
          </a:prstGeom>
          <a:ln w="317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38" idx="2"/>
            <a:endCxn id="36" idx="0"/>
          </p:cNvCxnSpPr>
          <p:nvPr/>
        </p:nvCxnSpPr>
        <p:spPr>
          <a:xfrm>
            <a:off x="2931622" y="3914887"/>
            <a:ext cx="0" cy="355899"/>
          </a:xfrm>
          <a:prstGeom prst="straightConnector1">
            <a:avLst/>
          </a:prstGeom>
          <a:ln w="317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36" idx="2"/>
            <a:endCxn id="25" idx="0"/>
          </p:cNvCxnSpPr>
          <p:nvPr/>
        </p:nvCxnSpPr>
        <p:spPr>
          <a:xfrm>
            <a:off x="2931622" y="4982583"/>
            <a:ext cx="0" cy="355899"/>
          </a:xfrm>
          <a:prstGeom prst="straightConnector1">
            <a:avLst/>
          </a:prstGeom>
          <a:ln w="317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25" idx="3"/>
            <a:endCxn id="32" idx="1"/>
          </p:cNvCxnSpPr>
          <p:nvPr/>
        </p:nvCxnSpPr>
        <p:spPr>
          <a:xfrm>
            <a:off x="3298075" y="5694381"/>
            <a:ext cx="458066" cy="0"/>
          </a:xfrm>
          <a:prstGeom prst="straightConnector1">
            <a:avLst/>
          </a:prstGeom>
          <a:ln w="317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2" idx="3"/>
            <a:endCxn id="31" idx="1"/>
          </p:cNvCxnSpPr>
          <p:nvPr/>
        </p:nvCxnSpPr>
        <p:spPr>
          <a:xfrm>
            <a:off x="4855499" y="5694381"/>
            <a:ext cx="458066" cy="0"/>
          </a:xfrm>
          <a:prstGeom prst="straightConnector1">
            <a:avLst/>
          </a:prstGeom>
          <a:ln w="317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1" idx="3"/>
            <a:endCxn id="46" idx="1"/>
          </p:cNvCxnSpPr>
          <p:nvPr/>
        </p:nvCxnSpPr>
        <p:spPr>
          <a:xfrm>
            <a:off x="6412923" y="5694381"/>
            <a:ext cx="458066" cy="0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43" idx="2"/>
            <a:endCxn id="46" idx="0"/>
          </p:cNvCxnSpPr>
          <p:nvPr/>
        </p:nvCxnSpPr>
        <p:spPr>
          <a:xfrm>
            <a:off x="7237441" y="4982583"/>
            <a:ext cx="0" cy="355899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9" idx="2"/>
            <a:endCxn id="43" idx="0"/>
          </p:cNvCxnSpPr>
          <p:nvPr/>
        </p:nvCxnSpPr>
        <p:spPr>
          <a:xfrm>
            <a:off x="7237441" y="3924909"/>
            <a:ext cx="0" cy="345877"/>
          </a:xfrm>
          <a:prstGeom prst="straightConnector1">
            <a:avLst/>
          </a:prstGeom>
          <a:ln w="317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6" idx="3"/>
            <a:endCxn id="34" idx="1"/>
          </p:cNvCxnSpPr>
          <p:nvPr/>
        </p:nvCxnSpPr>
        <p:spPr>
          <a:xfrm>
            <a:off x="7603894" y="5694381"/>
            <a:ext cx="458066" cy="0"/>
          </a:xfrm>
          <a:prstGeom prst="straightConnector1">
            <a:avLst/>
          </a:prstGeom>
          <a:ln w="31750"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urved Connector 96"/>
          <p:cNvCxnSpPr>
            <a:stCxn id="34" idx="3"/>
            <a:endCxn id="52" idx="2"/>
          </p:cNvCxnSpPr>
          <p:nvPr/>
        </p:nvCxnSpPr>
        <p:spPr>
          <a:xfrm flipH="1" flipV="1">
            <a:off x="8810785" y="4402917"/>
            <a:ext cx="350533" cy="1291465"/>
          </a:xfrm>
          <a:prstGeom prst="curvedConnector4">
            <a:avLst>
              <a:gd name="adj1" fmla="val -65339"/>
              <a:gd name="adj2" fmla="val 63779"/>
            </a:avLst>
          </a:prstGeom>
          <a:ln w="31750"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5496794" y="4270786"/>
            <a:ext cx="744627" cy="711798"/>
            <a:chOff x="5486400" y="4389120"/>
            <a:chExt cx="743219" cy="731520"/>
          </a:xfrm>
        </p:grpSpPr>
        <p:sp>
          <p:nvSpPr>
            <p:cNvPr id="103" name="Flowchart: Sequential Access Storage 102"/>
            <p:cNvSpPr/>
            <p:nvPr/>
          </p:nvSpPr>
          <p:spPr>
            <a:xfrm>
              <a:off x="5486400" y="4389120"/>
              <a:ext cx="731520" cy="731520"/>
            </a:xfrm>
            <a:prstGeom prst="flowChartMagneticTape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486400" y="4572001"/>
              <a:ext cx="743219" cy="379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</a:rPr>
                <a:t>target</a:t>
              </a:r>
            </a:p>
          </p:txBody>
        </p:sp>
      </p:grpSp>
      <p:cxnSp>
        <p:nvCxnSpPr>
          <p:cNvPr id="106" name="Straight Arrow Connector 105"/>
          <p:cNvCxnSpPr>
            <a:stCxn id="103" idx="2"/>
            <a:endCxn id="31" idx="0"/>
          </p:cNvCxnSpPr>
          <p:nvPr/>
        </p:nvCxnSpPr>
        <p:spPr>
          <a:xfrm>
            <a:off x="5863244" y="4982583"/>
            <a:ext cx="0" cy="355899"/>
          </a:xfrm>
          <a:prstGeom prst="straightConnector1">
            <a:avLst/>
          </a:prstGeom>
          <a:ln w="31750">
            <a:solidFill>
              <a:schemeClr val="bg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103" idx="3"/>
          </p:cNvCxnSpPr>
          <p:nvPr/>
        </p:nvCxnSpPr>
        <p:spPr>
          <a:xfrm>
            <a:off x="6229696" y="4626685"/>
            <a:ext cx="458066" cy="1738"/>
          </a:xfrm>
          <a:prstGeom prst="straightConnector1">
            <a:avLst/>
          </a:prstGeom>
          <a:ln w="31750">
            <a:solidFill>
              <a:schemeClr val="bg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urved Connector 2"/>
          <p:cNvCxnSpPr/>
          <p:nvPr/>
        </p:nvCxnSpPr>
        <p:spPr>
          <a:xfrm flipV="1">
            <a:off x="2015490" y="5857502"/>
            <a:ext cx="611954" cy="548677"/>
          </a:xfrm>
          <a:prstGeom prst="curvedConnector3">
            <a:avLst/>
          </a:prstGeom>
          <a:ln w="317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27857" y="3082353"/>
            <a:ext cx="4434667" cy="420624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641956" y="3144340"/>
            <a:ext cx="2983836" cy="3172864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11680" y="6492240"/>
            <a:ext cx="6420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is mostly about the specializer</a:t>
            </a:r>
          </a:p>
        </p:txBody>
      </p:sp>
      <p:sp>
        <p:nvSpPr>
          <p:cNvPr id="5" name="Oval 4"/>
          <p:cNvSpPr/>
          <p:nvPr/>
        </p:nvSpPr>
        <p:spPr>
          <a:xfrm>
            <a:off x="4962524" y="4047017"/>
            <a:ext cx="1904459" cy="2359162"/>
          </a:xfrm>
          <a:prstGeom prst="ellipse">
            <a:avLst/>
          </a:pr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883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6" grpId="1" animBg="1"/>
      <p:bldP spid="31" grpId="0" animBg="1"/>
      <p:bldP spid="32" grpId="0" animBg="1"/>
      <p:bldP spid="34" grpId="0" animBg="1"/>
      <p:bldP spid="52" grpId="0" animBg="1"/>
      <p:bldP spid="4" grpId="0" animBg="1"/>
      <p:bldP spid="56" grpId="0" animBg="1"/>
      <p:bldP spid="2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7958397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Specializer inputs: member specification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371600" y="3840480"/>
            <a:ext cx="4086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Micro-architecture attributes: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560320" y="4480560"/>
            <a:ext cx="30219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 population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supported data sizes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resource constraints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371600" y="1645920"/>
            <a:ext cx="2973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Operation attributes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572000" y="1645920"/>
            <a:ext cx="1255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(1000+)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58000" y="2103120"/>
            <a:ext cx="1128626" cy="1454562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+: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*:  3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-:  1</a:t>
            </a:r>
          </a:p>
          <a:p>
            <a:pPr algn="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&amp;:  1</a:t>
            </a:r>
          </a:p>
          <a:p>
            <a:pPr algn="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 0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0" y="173736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 latency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60320" y="2377440"/>
            <a:ext cx="25490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issue</a:t>
            </a:r>
            <a:r>
              <a:rPr lang="en-US" sz="2000" i="1" dirty="0" err="1">
                <a:solidFill>
                  <a:srgbClr val="FFFF00"/>
                </a:solidFill>
              </a:rPr>
              <a:t>→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retire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</a:rPr>
              <a:t>arg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/result count, size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bit encoding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5943600"/>
            <a:ext cx="64155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Large static data structure, dynamically linked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Mechanically generated from ~2 page spec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48640" y="1645920"/>
            <a:ext cx="7620000" cy="206225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117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10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10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89" grpId="1"/>
      <p:bldP spid="92" grpId="0"/>
      <p:bldP spid="94" grpId="0"/>
      <p:bldP spid="36" grpId="0" animBg="1"/>
      <p:bldP spid="37" grpId="0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697248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Specializer inputs: code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2103120"/>
            <a:ext cx="48397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foo(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a, b, c, d) {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(a-(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b+c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&amp; ((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b+c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)*d);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371600" y="1371600"/>
            <a:ext cx="4806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Static Single Assignment dataflow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228725" y="3324225"/>
            <a:ext cx="455765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define i32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@foo(i32 %a, i32 %b,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i32 %c, i32 %d) {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entry: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%1 = add %b %c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%2 = sub %a %1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%3 =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%1 %d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%4 = and %2 %3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ret %4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217920" y="3108960"/>
            <a:ext cx="2468880" cy="3200400"/>
            <a:chOff x="6217920" y="3657600"/>
            <a:chExt cx="2468880" cy="3200400"/>
          </a:xfrm>
        </p:grpSpPr>
        <p:sp>
          <p:nvSpPr>
            <p:cNvPr id="26" name="Rectangle 25"/>
            <p:cNvSpPr/>
            <p:nvPr/>
          </p:nvSpPr>
          <p:spPr>
            <a:xfrm>
              <a:off x="6217920" y="365760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a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949440" y="365760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b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412480" y="365760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d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80960" y="3657600"/>
              <a:ext cx="274320" cy="27432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c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772400" y="512064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*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858000" y="512064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endParaRPr lang="en-US" sz="2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315200" y="585216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6" name="Straight Arrow Connector 35"/>
            <p:cNvCxnSpPr>
              <a:stCxn id="28" idx="2"/>
            </p:cNvCxnSpPr>
            <p:nvPr/>
          </p:nvCxnSpPr>
          <p:spPr>
            <a:xfrm>
              <a:off x="7086600" y="393192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32" idx="2"/>
            </p:cNvCxnSpPr>
            <p:nvPr/>
          </p:nvCxnSpPr>
          <p:spPr>
            <a:xfrm flipH="1">
              <a:off x="7589520" y="393192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2"/>
            </p:cNvCxnSpPr>
            <p:nvPr/>
          </p:nvCxnSpPr>
          <p:spPr>
            <a:xfrm>
              <a:off x="6995160" y="539496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0" idx="2"/>
            </p:cNvCxnSpPr>
            <p:nvPr/>
          </p:nvCxnSpPr>
          <p:spPr>
            <a:xfrm flipH="1">
              <a:off x="8046720" y="393192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3" idx="2"/>
            </p:cNvCxnSpPr>
            <p:nvPr/>
          </p:nvCxnSpPr>
          <p:spPr>
            <a:xfrm flipH="1">
              <a:off x="7589520" y="539496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5" idx="2"/>
              <a:endCxn id="52" idx="0"/>
            </p:cNvCxnSpPr>
            <p:nvPr/>
          </p:nvCxnSpPr>
          <p:spPr>
            <a:xfrm>
              <a:off x="7452360" y="612648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26" idx="2"/>
            </p:cNvCxnSpPr>
            <p:nvPr/>
          </p:nvCxnSpPr>
          <p:spPr>
            <a:xfrm>
              <a:off x="6355080" y="393192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7095744" y="658368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315200" y="43891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>
              <a:off x="7589520" y="468427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H="1">
              <a:off x="7125835" y="468427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5876925" y="3010920"/>
            <a:ext cx="3200400" cy="394272"/>
          </a:xfrm>
          <a:prstGeom prst="rect">
            <a:avLst/>
          </a:prstGeom>
          <a:solidFill>
            <a:srgbClr val="070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217920" y="3108960"/>
            <a:ext cx="246888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function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652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3" grpId="0"/>
      <p:bldP spid="99" grpId="0"/>
      <p:bldP spid="99" grpId="1"/>
      <p:bldP spid="25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442353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Substitution pass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2286000"/>
            <a:ext cx="7635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Goal: replace unsupported ops with emulation code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4206240"/>
            <a:ext cx="47900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Walk graph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For each op, check spec for support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Replace unsupported with inline function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</a:rPr>
              <a:t>Inline may call out-of-line code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371600"/>
            <a:ext cx="6346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Only a subset of operations exist in hardware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94560" y="1828800"/>
            <a:ext cx="5155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Few members have native decimal, or quad</a:t>
            </a:r>
          </a:p>
        </p:txBody>
      </p:sp>
      <p:sp>
        <p:nvSpPr>
          <p:cNvPr id="4" name="Oval 3"/>
          <p:cNvSpPr/>
          <p:nvPr/>
        </p:nvSpPr>
        <p:spPr>
          <a:xfrm>
            <a:off x="768096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949440" y="5943600"/>
            <a:ext cx="100584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223760" y="521208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766560" y="448056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772400" y="4572000"/>
            <a:ext cx="2743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217920" y="3108960"/>
            <a:ext cx="2468880" cy="3200400"/>
            <a:chOff x="6217920" y="3108960"/>
            <a:chExt cx="2468880" cy="3200400"/>
          </a:xfrm>
        </p:grpSpPr>
        <p:sp>
          <p:nvSpPr>
            <p:cNvPr id="39" name="Rectangle 38"/>
            <p:cNvSpPr/>
            <p:nvPr/>
          </p:nvSpPr>
          <p:spPr>
            <a:xfrm>
              <a:off x="6858000" y="457200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-</a:t>
              </a:r>
              <a:endParaRPr lang="en-US" sz="2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315200" y="530352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&amp;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7086600" y="3383280"/>
              <a:ext cx="199255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7589520" y="3383280"/>
              <a:ext cx="22860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9" idx="2"/>
            </p:cNvCxnSpPr>
            <p:nvPr/>
          </p:nvCxnSpPr>
          <p:spPr>
            <a:xfrm>
              <a:off x="699516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H="1">
              <a:off x="8046720" y="3383280"/>
              <a:ext cx="502920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38" idx="2"/>
            </p:cNvCxnSpPr>
            <p:nvPr/>
          </p:nvCxnSpPr>
          <p:spPr>
            <a:xfrm flipH="1">
              <a:off x="7589520" y="4846320"/>
              <a:ext cx="320040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2"/>
              <a:endCxn id="48" idx="0"/>
            </p:cNvCxnSpPr>
            <p:nvPr/>
          </p:nvCxnSpPr>
          <p:spPr>
            <a:xfrm>
              <a:off x="7452360" y="5577840"/>
              <a:ext cx="9144" cy="4572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6355080" y="3383280"/>
              <a:ext cx="496435" cy="118872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7095744" y="6035040"/>
              <a:ext cx="7315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retn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315200" y="3840480"/>
              <a:ext cx="27432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+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7589520" y="4135638"/>
              <a:ext cx="182880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flipH="1">
              <a:off x="7125835" y="4135638"/>
              <a:ext cx="189365" cy="436362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6217920" y="3108960"/>
              <a:ext cx="2468880" cy="27432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function </a:t>
              </a:r>
              <a:r>
                <a:rPr lang="en-US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args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53" name="Oval 52"/>
          <p:cNvSpPr/>
          <p:nvPr/>
        </p:nvSpPr>
        <p:spPr>
          <a:xfrm>
            <a:off x="5943600" y="3017520"/>
            <a:ext cx="292608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7223760" y="3749040"/>
            <a:ext cx="457200" cy="45720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7680960" y="4480560"/>
            <a:ext cx="4572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7680960" y="4480560"/>
            <a:ext cx="4572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503920" y="4572000"/>
            <a:ext cx="731520" cy="27432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5988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253E-7 -4.25215E-6 L -0.09279 -0.00167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47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 animBg="1"/>
      <p:bldP spid="4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8" grpId="0" animBg="1"/>
      <p:bldP spid="53" grpId="0" animBg="1"/>
      <p:bldP spid="53" grpId="1" animBg="1"/>
      <p:bldP spid="54" grpId="0" animBg="1"/>
      <p:bldP spid="54" grpId="1" animBg="1"/>
      <p:bldP spid="32" grpId="0" animBg="1"/>
      <p:bldP spid="32" grpId="1" animBg="1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FFF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152789</TotalTime>
  <Words>3216</Words>
  <Application>Microsoft Office PowerPoint</Application>
  <PresentationFormat>Custom</PresentationFormat>
  <Paragraphs>1673</Paragraphs>
  <Slides>58</Slides>
  <Notes>58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0" baseType="lpstr">
      <vt:lpstr>Default</vt:lpstr>
      <vt:lpstr>TechDetail1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ivan</cp:lastModifiedBy>
  <cp:revision>577</cp:revision>
  <cp:lastPrinted>2004-01-09T12:06:43Z</cp:lastPrinted>
  <dcterms:created xsi:type="dcterms:W3CDTF">2003-11-29T13:45:59Z</dcterms:created>
  <dcterms:modified xsi:type="dcterms:W3CDTF">2015-06-11T01:24:11Z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