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6"/>
  </p:notesMasterIdLst>
  <p:handoutMasterIdLst>
    <p:handoutMasterId r:id="rId77"/>
  </p:handoutMasterIdLst>
  <p:sldIdLst>
    <p:sldId id="256" r:id="rId2"/>
    <p:sldId id="552" r:id="rId3"/>
    <p:sldId id="553" r:id="rId4"/>
    <p:sldId id="257" r:id="rId5"/>
    <p:sldId id="554" r:id="rId6"/>
    <p:sldId id="619" r:id="rId7"/>
    <p:sldId id="620" r:id="rId8"/>
    <p:sldId id="631" r:id="rId9"/>
    <p:sldId id="627" r:id="rId10"/>
    <p:sldId id="511" r:id="rId11"/>
    <p:sldId id="518" r:id="rId12"/>
    <p:sldId id="530" r:id="rId13"/>
    <p:sldId id="531" r:id="rId14"/>
    <p:sldId id="624" r:id="rId15"/>
    <p:sldId id="516" r:id="rId16"/>
    <p:sldId id="532" r:id="rId17"/>
    <p:sldId id="514" r:id="rId18"/>
    <p:sldId id="515" r:id="rId19"/>
    <p:sldId id="520" r:id="rId20"/>
    <p:sldId id="519" r:id="rId21"/>
    <p:sldId id="618" r:id="rId22"/>
    <p:sldId id="598" r:id="rId23"/>
    <p:sldId id="565" r:id="rId24"/>
    <p:sldId id="599" r:id="rId25"/>
    <p:sldId id="600" r:id="rId26"/>
    <p:sldId id="601" r:id="rId27"/>
    <p:sldId id="602" r:id="rId28"/>
    <p:sldId id="603" r:id="rId29"/>
    <p:sldId id="604" r:id="rId30"/>
    <p:sldId id="605" r:id="rId31"/>
    <p:sldId id="606" r:id="rId32"/>
    <p:sldId id="607" r:id="rId33"/>
    <p:sldId id="608" r:id="rId34"/>
    <p:sldId id="609" r:id="rId35"/>
    <p:sldId id="610" r:id="rId36"/>
    <p:sldId id="611" r:id="rId37"/>
    <p:sldId id="612" r:id="rId38"/>
    <p:sldId id="613" r:id="rId39"/>
    <p:sldId id="614" r:id="rId40"/>
    <p:sldId id="543" r:id="rId41"/>
    <p:sldId id="570" r:id="rId42"/>
    <p:sldId id="527" r:id="rId43"/>
    <p:sldId id="526" r:id="rId44"/>
    <p:sldId id="573" r:id="rId45"/>
    <p:sldId id="574" r:id="rId46"/>
    <p:sldId id="575" r:id="rId47"/>
    <p:sldId id="617" r:id="rId48"/>
    <p:sldId id="616" r:id="rId49"/>
    <p:sldId id="512" r:id="rId50"/>
    <p:sldId id="525" r:id="rId51"/>
    <p:sldId id="576" r:id="rId52"/>
    <p:sldId id="510" r:id="rId53"/>
    <p:sldId id="621" r:id="rId54"/>
    <p:sldId id="579" r:id="rId55"/>
    <p:sldId id="581" r:id="rId56"/>
    <p:sldId id="583" r:id="rId57"/>
    <p:sldId id="584" r:id="rId58"/>
    <p:sldId id="585" r:id="rId59"/>
    <p:sldId id="586" r:id="rId60"/>
    <p:sldId id="587" r:id="rId61"/>
    <p:sldId id="588" r:id="rId62"/>
    <p:sldId id="589" r:id="rId63"/>
    <p:sldId id="623" r:id="rId64"/>
    <p:sldId id="590" r:id="rId65"/>
    <p:sldId id="591" r:id="rId66"/>
    <p:sldId id="592" r:id="rId67"/>
    <p:sldId id="594" r:id="rId68"/>
    <p:sldId id="628" r:id="rId69"/>
    <p:sldId id="629" r:id="rId70"/>
    <p:sldId id="632" r:id="rId71"/>
    <p:sldId id="493" r:id="rId72"/>
    <p:sldId id="494" r:id="rId73"/>
    <p:sldId id="495" r:id="rId74"/>
    <p:sldId id="595" r:id="rId75"/>
  </p:sldIdLst>
  <p:sldSz cx="10058400" cy="7772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E97"/>
    <a:srgbClr val="FF3300"/>
    <a:srgbClr val="FF0000"/>
    <a:srgbClr val="0099FF"/>
    <a:srgbClr val="C0504D"/>
    <a:srgbClr val="0E0797"/>
    <a:srgbClr val="0000A0"/>
    <a:srgbClr val="000096"/>
    <a:srgbClr val="00008C"/>
    <a:srgbClr val="000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1" autoAdjust="0"/>
    <p:restoredTop sz="94708" autoAdjust="0"/>
  </p:normalViewPr>
  <p:slideViewPr>
    <p:cSldViewPr snapToGrid="0">
      <p:cViewPr>
        <p:scale>
          <a:sx n="74" d="100"/>
          <a:sy n="74" d="100"/>
        </p:scale>
        <p:origin x="-516" y="-114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1860" y="-102"/>
      </p:cViewPr>
      <p:guideLst>
        <p:guide orient="horz" pos="3168"/>
        <p:guide pos="2448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833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655763" y="1006475"/>
            <a:ext cx="4459287" cy="3446463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1185120" y="4787640"/>
            <a:ext cx="5407200" cy="38260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3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>
        <a:ln>
          <a:noFill/>
        </a:ln>
        <a:latin typeface="Times New Roman" pitchFamily="18"/>
        <a:ea typeface="Tahoma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655763" y="1006475"/>
            <a:ext cx="4459287" cy="34464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655763" y="1006475"/>
            <a:ext cx="4459287" cy="34464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655763" y="1006475"/>
            <a:ext cx="4459287" cy="34464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1006475"/>
            <a:ext cx="445928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222" y="2414599"/>
            <a:ext cx="8549957" cy="1665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443" y="4405013"/>
            <a:ext cx="7041514" cy="198551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0454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950" y="644438"/>
            <a:ext cx="2146997" cy="64117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8377" y="644438"/>
            <a:ext cx="6290461" cy="641174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5434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60597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34" y="4993980"/>
            <a:ext cx="8549957" cy="154338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834" y="3293971"/>
            <a:ext cx="8549957" cy="17000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703241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8377" y="2160088"/>
            <a:ext cx="4217936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426" y="2160088"/>
            <a:ext cx="4219521" cy="4896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24196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11615"/>
            <a:ext cx="9053828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287" y="1739164"/>
            <a:ext cx="4444519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7" y="2465177"/>
            <a:ext cx="4444519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011" y="1739164"/>
            <a:ext cx="4446104" cy="726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011" y="2465177"/>
            <a:ext cx="4446104" cy="447842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2129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0E07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0625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287" y="309983"/>
            <a:ext cx="3310018" cy="131661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26" y="309983"/>
            <a:ext cx="5623388" cy="663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7" y="1626592"/>
            <a:ext cx="3310018" cy="53170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3549843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117" y="5441007"/>
            <a:ext cx="6035357" cy="64117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117" y="695014"/>
            <a:ext cx="6035357" cy="4662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117" y="6082180"/>
            <a:ext cx="6035357" cy="9136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674290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013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2">
            <a:lum/>
            <a:alphaModFix/>
          </a:blip>
          <a:srcRect/>
          <a:stretch>
            <a:fillRect/>
          </a:stretch>
        </p:blipFill>
        <p:spPr>
          <a:xfrm>
            <a:off x="8340523" y="6756849"/>
            <a:ext cx="1644965" cy="99819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1864" y="7517888"/>
            <a:ext cx="913031" cy="2367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D81C881-9B7A-4A8F-9AFE-94F9898D953A}" type="datetime1">
              <a:rPr lang="en-US" sz="1600" b="1" i="0" u="none" strike="noStrike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12/19/2013</a:t>
            </a:fld>
            <a:endParaRPr lang="en-US" sz="1600" b="1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1288" y="7399127"/>
            <a:ext cx="281596" cy="273867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293888C-9E57-4001-A07E-1BDBB3BC0C5D}" type="slidenum">
              <a:rPr>
                <a:solidFill>
                  <a:schemeClr val="bg2"/>
                </a:solidFill>
              </a:rPr>
              <a:t>‹#›</a:t>
            </a:fld>
            <a:endParaRPr lang="en-US" sz="2000" b="1" i="0" u="none" strike="noStrike" dirty="0">
              <a:ln>
                <a:noFill/>
              </a:ln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0081" y="7519368"/>
            <a:ext cx="2251129" cy="2359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Out-of-the-Box Computing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14398" y="7519738"/>
            <a:ext cx="1302506" cy="2425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</a:t>
            </a:r>
            <a:r>
              <a:rPr lang="en-US" sz="1600" b="0" i="0" u="none" strike="noStrike" baseline="0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pending</a:t>
            </a:r>
            <a:endParaRPr lang="en-US" sz="1600" b="0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7" name="Title Placeholder 6"/>
          <p:cNvSpPr txBox="1">
            <a:spLocks noGrp="1"/>
          </p:cNvSpPr>
          <p:nvPr>
            <p:ph type="title"/>
          </p:nvPr>
        </p:nvSpPr>
        <p:spPr>
          <a:xfrm>
            <a:off x="739120" y="644866"/>
            <a:ext cx="8588813" cy="12975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1"/>
          </p:nvPr>
        </p:nvSpPr>
        <p:spPr>
          <a:xfrm>
            <a:off x="739120" y="2160283"/>
            <a:ext cx="8588813" cy="48958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1pPr>
            <a:lvl2pPr marL="767880" marR="0" lvl="1" indent="-191880" algn="l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hangingPunct="0"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cs typeface="Arial Unicode MS" pitchFamily="2"/>
        </a:defRPr>
      </a:lvl1pPr>
    </p:titleStyle>
    <p:bodyStyle>
      <a:lvl1pPr marL="432000" marR="0" indent="-324000" algn="l" rtl="0" hangingPunct="0">
        <a:spcBef>
          <a:spcPts val="0"/>
        </a:spcBef>
        <a:spcAft>
          <a:spcPts val="1417"/>
        </a:spcAft>
        <a:tabLst/>
        <a:defRPr lang="en-US" sz="2400" b="1" i="0" u="none" strike="noStrike">
          <a:ln>
            <a:noFill/>
          </a:ln>
          <a:solidFill>
            <a:srgbClr val="FFFF00"/>
          </a:solidFill>
          <a:latin typeface="Arial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4093493" cy="52636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Number five of a series</a:t>
            </a:r>
            <a:endParaRPr lang="en-US" sz="2400" b="1" i="0" u="none" strike="noStrike" dirty="0">
              <a:ln>
                <a:noFill/>
              </a:ln>
              <a:solidFill>
                <a:srgbClr val="00FF00"/>
              </a:solidFill>
              <a:latin typeface="Arial Black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2672" y="2960538"/>
            <a:ext cx="8214043" cy="1973076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Firehose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More work from less code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 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™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CPU Architecture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410650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Self-describing data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47652" y="4864100"/>
            <a:ext cx="4743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 is data about data.</a:t>
            </a:r>
          </a:p>
        </p:txBody>
      </p:sp>
    </p:spTree>
    <p:extLst>
      <p:ext uri="{BB962C8B-B14F-4D97-AF65-F5344CB8AC3E}">
        <p14:creationId xmlns:p14="http://schemas.microsoft.com/office/powerpoint/2010/main" val="3892979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731520" y="731520"/>
            <a:ext cx="3815080" cy="457200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Metadata</a:t>
            </a:r>
            <a:endParaRPr lang="en-US" altLang="en-US" kern="0" dirty="0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369007" y="1463040"/>
            <a:ext cx="7672684" cy="97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 smtClean="0">
                <a:solidFill>
                  <a:srgbClr val="FFFF00"/>
                </a:solidFill>
              </a:rPr>
              <a:t>In the Mill core, each data </a:t>
            </a:r>
            <a:r>
              <a:rPr lang="en-US" altLang="en-US" sz="2400" b="0" i="1" dirty="0">
                <a:solidFill>
                  <a:srgbClr val="FFFF00"/>
                </a:solidFill>
              </a:rPr>
              <a:t>element</a:t>
            </a:r>
            <a:r>
              <a:rPr lang="en-US" altLang="en-US" sz="2400" b="0" dirty="0">
                <a:solidFill>
                  <a:srgbClr val="FFFF00"/>
                </a:solidFill>
              </a:rPr>
              <a:t>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is in </a:t>
            </a:r>
            <a:r>
              <a:rPr lang="en-US" altLang="en-US" sz="2400" b="0" i="1" dirty="0" smtClean="0">
                <a:solidFill>
                  <a:srgbClr val="FFFF00"/>
                </a:solidFill>
              </a:rPr>
              <a:t>internal format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and is tagged </a:t>
            </a:r>
            <a:r>
              <a:rPr lang="en-US" altLang="en-US" sz="2400" b="0" dirty="0">
                <a:solidFill>
                  <a:srgbClr val="FFFF00"/>
                </a:solidFill>
              </a:rPr>
              <a:t>by the hardware with extra </a:t>
            </a:r>
            <a:r>
              <a:rPr lang="en-US" altLang="en-US" sz="2400" b="0" i="1" dirty="0">
                <a:solidFill>
                  <a:srgbClr val="FFFF00"/>
                </a:solidFill>
              </a:rPr>
              <a:t>metadata</a:t>
            </a:r>
            <a:r>
              <a:rPr lang="en-US" altLang="en-US" sz="2400" b="0" dirty="0">
                <a:solidFill>
                  <a:srgbClr val="FFFF00"/>
                </a:solidFill>
              </a:rPr>
              <a:t>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bits.</a:t>
            </a:r>
            <a:endParaRPr lang="en-US" altLang="en-US" sz="2400" b="0" dirty="0">
              <a:solidFill>
                <a:srgbClr val="FFFF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297680" y="3017520"/>
            <a:ext cx="2560320" cy="822960"/>
            <a:chOff x="4297680" y="3017520"/>
            <a:chExt cx="2560320" cy="822960"/>
          </a:xfrm>
        </p:grpSpPr>
        <p:sp>
          <p:nvSpPr>
            <p:cNvPr id="7" name="Rectangle 6"/>
            <p:cNvSpPr/>
            <p:nvPr/>
          </p:nvSpPr>
          <p:spPr>
            <a:xfrm>
              <a:off x="4297680" y="3474720"/>
              <a:ext cx="25603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12345678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120640" y="3017520"/>
              <a:ext cx="784189" cy="4572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00400" y="3017520"/>
            <a:ext cx="869149" cy="822960"/>
            <a:chOff x="3200400" y="3017520"/>
            <a:chExt cx="869149" cy="822960"/>
          </a:xfrm>
        </p:grpSpPr>
        <p:sp>
          <p:nvSpPr>
            <p:cNvPr id="9" name="Rectangle 8"/>
            <p:cNvSpPr/>
            <p:nvPr/>
          </p:nvSpPr>
          <p:spPr>
            <a:xfrm>
              <a:off x="3383280" y="3474720"/>
              <a:ext cx="546100" cy="365760"/>
            </a:xfrm>
            <a:prstGeom prst="rect">
              <a:avLst/>
            </a:prstGeom>
            <a:pattFill prst="wdDnDiag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00400" y="3017520"/>
              <a:ext cx="8691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meta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2298700" y="2857500"/>
            <a:ext cx="5105400" cy="1422400"/>
          </a:xfrm>
          <a:prstGeom prst="ellipse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7188200" y="2834640"/>
            <a:ext cx="1853491" cy="830997"/>
            <a:chOff x="7188200" y="2834640"/>
            <a:chExt cx="1853491" cy="830997"/>
          </a:xfrm>
        </p:grpSpPr>
        <p:sp>
          <p:nvSpPr>
            <p:cNvPr id="12" name="TextBox 11"/>
            <p:cNvSpPr txBox="1"/>
            <p:nvPr/>
          </p:nvSpPr>
          <p:spPr>
            <a:xfrm>
              <a:off x="7683501" y="2834640"/>
              <a:ext cx="13581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 element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H="1">
              <a:off x="7188200" y="3246120"/>
              <a:ext cx="495302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914400" y="6126480"/>
            <a:ext cx="8368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belt or scratchpad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operand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can be a single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scalar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element</a:t>
            </a:r>
          </a:p>
        </p:txBody>
      </p:sp>
    </p:spTree>
    <p:extLst>
      <p:ext uri="{BB962C8B-B14F-4D97-AF65-F5344CB8AC3E}">
        <p14:creationId xmlns:p14="http://schemas.microsoft.com/office/powerpoint/2010/main" val="21248683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Internal format</a:t>
            </a:r>
            <a:endParaRPr lang="en-US" altLang="en-US" kern="0" dirty="0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369007" y="1463040"/>
            <a:ext cx="7301372" cy="97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>
                <a:solidFill>
                  <a:srgbClr val="FFFF00"/>
                </a:solidFill>
              </a:rPr>
              <a:t>Each Mill data element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in </a:t>
            </a:r>
            <a:r>
              <a:rPr lang="en-US" altLang="en-US" sz="2400" b="0" i="1" dirty="0" smtClean="0">
                <a:solidFill>
                  <a:srgbClr val="FFFF00"/>
                </a:solidFill>
              </a:rPr>
              <a:t>internal format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is </a:t>
            </a:r>
            <a:r>
              <a:rPr lang="en-US" altLang="en-US" sz="2400" b="0" i="1" dirty="0">
                <a:solidFill>
                  <a:srgbClr val="FFFF00"/>
                </a:solidFill>
              </a:rPr>
              <a:t>tagged</a:t>
            </a:r>
            <a:r>
              <a:rPr lang="en-US" altLang="en-US" sz="2400" b="0" dirty="0">
                <a:solidFill>
                  <a:srgbClr val="FFFF00"/>
                </a:solidFill>
              </a:rPr>
              <a:t> by the hardware with extra </a:t>
            </a:r>
            <a:r>
              <a:rPr lang="en-US" altLang="en-US" sz="2400" b="0" i="1" dirty="0">
                <a:solidFill>
                  <a:srgbClr val="FFFF00"/>
                </a:solidFill>
              </a:rPr>
              <a:t>metadata</a:t>
            </a:r>
            <a:r>
              <a:rPr lang="en-US" altLang="en-US" sz="2400" b="0" dirty="0">
                <a:solidFill>
                  <a:srgbClr val="FFFF00"/>
                </a:solidFill>
              </a:rPr>
              <a:t>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bits.</a:t>
            </a:r>
            <a:endParaRPr lang="en-US" altLang="en-US" sz="2400" b="0" dirty="0">
              <a:solidFill>
                <a:srgbClr val="FFFF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200400" y="3017520"/>
            <a:ext cx="3657600" cy="822960"/>
            <a:chOff x="3200400" y="3017520"/>
            <a:chExt cx="3657600" cy="822960"/>
          </a:xfrm>
        </p:grpSpPr>
        <p:grpSp>
          <p:nvGrpSpPr>
            <p:cNvPr id="17" name="Group 16"/>
            <p:cNvGrpSpPr/>
            <p:nvPr/>
          </p:nvGrpSpPr>
          <p:grpSpPr>
            <a:xfrm>
              <a:off x="4297680" y="3017520"/>
              <a:ext cx="2560320" cy="822960"/>
              <a:chOff x="4297680" y="3017520"/>
              <a:chExt cx="2560320" cy="82296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297680" y="3474720"/>
                <a:ext cx="2560320" cy="36576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12345678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120640" y="3017520"/>
                <a:ext cx="784189" cy="457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data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3200400" y="3017520"/>
              <a:ext cx="869149" cy="822960"/>
              <a:chOff x="3200400" y="3017520"/>
              <a:chExt cx="869149" cy="82296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383280" y="3474720"/>
                <a:ext cx="546100" cy="36576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200400" y="3017520"/>
                <a:ext cx="8691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meta</a:t>
                </a:r>
              </a:p>
            </p:txBody>
          </p:sp>
        </p:grpSp>
      </p:grpSp>
      <p:sp>
        <p:nvSpPr>
          <p:cNvPr id="11" name="Oval 10"/>
          <p:cNvSpPr/>
          <p:nvPr/>
        </p:nvSpPr>
        <p:spPr>
          <a:xfrm>
            <a:off x="2298700" y="2857500"/>
            <a:ext cx="5105400" cy="1422400"/>
          </a:xfrm>
          <a:prstGeom prst="ellipse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7188200" y="2834640"/>
            <a:ext cx="1853491" cy="830997"/>
            <a:chOff x="7188200" y="2834640"/>
            <a:chExt cx="1853491" cy="830997"/>
          </a:xfrm>
        </p:grpSpPr>
        <p:sp>
          <p:nvSpPr>
            <p:cNvPr id="12" name="TextBox 11"/>
            <p:cNvSpPr txBox="1"/>
            <p:nvPr/>
          </p:nvSpPr>
          <p:spPr>
            <a:xfrm>
              <a:off x="7683501" y="2834640"/>
              <a:ext cx="13581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 element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H="1">
              <a:off x="7188200" y="3246120"/>
              <a:ext cx="495302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914400" y="6126480"/>
            <a:ext cx="84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belt or scratchpad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operand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can be a single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scalar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element.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20640" y="4846320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element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200400" y="4846320"/>
            <a:ext cx="869149" cy="822960"/>
            <a:chOff x="3200400" y="3017520"/>
            <a:chExt cx="869149" cy="822960"/>
          </a:xfrm>
        </p:grpSpPr>
        <p:sp>
          <p:nvSpPr>
            <p:cNvPr id="23" name="Rectangle 22"/>
            <p:cNvSpPr/>
            <p:nvPr/>
          </p:nvSpPr>
          <p:spPr>
            <a:xfrm>
              <a:off x="3383280" y="3474720"/>
              <a:ext cx="546100" cy="365760"/>
            </a:xfrm>
            <a:prstGeom prst="rect">
              <a:avLst/>
            </a:prstGeom>
            <a:pattFill prst="lgCheck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200400" y="3017520"/>
              <a:ext cx="8691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meta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297680" y="5303520"/>
            <a:ext cx="2834640" cy="365760"/>
            <a:chOff x="4297680" y="5303520"/>
            <a:chExt cx="2834640" cy="365760"/>
          </a:xfrm>
        </p:grpSpPr>
        <p:sp>
          <p:nvSpPr>
            <p:cNvPr id="25" name="Rectangle 24"/>
            <p:cNvSpPr/>
            <p:nvPr/>
          </p:nvSpPr>
          <p:spPr>
            <a:xfrm>
              <a:off x="4572000" y="5303520"/>
              <a:ext cx="25603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12345678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4297680" y="5303520"/>
              <a:ext cx="274320" cy="361295"/>
            </a:xfrm>
            <a:prstGeom prst="rect">
              <a:avLst/>
            </a:prstGeom>
            <a:pattFill prst="wdDnDiag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7" name="Oval 26"/>
          <p:cNvSpPr/>
          <p:nvPr/>
        </p:nvSpPr>
        <p:spPr>
          <a:xfrm>
            <a:off x="2451100" y="4660900"/>
            <a:ext cx="5105400" cy="1422400"/>
          </a:xfrm>
          <a:prstGeom prst="ellipse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7099300" y="4485640"/>
            <a:ext cx="1853491" cy="830997"/>
            <a:chOff x="7188200" y="2834640"/>
            <a:chExt cx="1853491" cy="830997"/>
          </a:xfrm>
        </p:grpSpPr>
        <p:sp>
          <p:nvSpPr>
            <p:cNvPr id="29" name="TextBox 28"/>
            <p:cNvSpPr txBox="1"/>
            <p:nvPr/>
          </p:nvSpPr>
          <p:spPr>
            <a:xfrm>
              <a:off x="7683501" y="2834640"/>
              <a:ext cx="13581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scalar operand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H="1">
              <a:off x="7188200" y="3246120"/>
              <a:ext cx="495302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200400" y="3017520"/>
            <a:ext cx="3657600" cy="822960"/>
            <a:chOff x="3200400" y="3017520"/>
            <a:chExt cx="3657600" cy="822960"/>
          </a:xfrm>
        </p:grpSpPr>
        <p:grpSp>
          <p:nvGrpSpPr>
            <p:cNvPr id="32" name="Group 31"/>
            <p:cNvGrpSpPr/>
            <p:nvPr/>
          </p:nvGrpSpPr>
          <p:grpSpPr>
            <a:xfrm>
              <a:off x="4297680" y="3017520"/>
              <a:ext cx="2560320" cy="822960"/>
              <a:chOff x="4297680" y="3017520"/>
              <a:chExt cx="2560320" cy="82296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4297680" y="3474720"/>
                <a:ext cx="2560320" cy="36576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12345678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120640" y="3017520"/>
                <a:ext cx="784189" cy="457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data</a:t>
                </a:r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3200400" y="3017520"/>
              <a:ext cx="869149" cy="822960"/>
              <a:chOff x="3200400" y="3017520"/>
              <a:chExt cx="869149" cy="82296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3383280" y="3474720"/>
                <a:ext cx="546100" cy="36576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200400" y="3017520"/>
                <a:ext cx="8691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meta</a:t>
                </a:r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2785948" y="6703367"/>
            <a:ext cx="4480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operand has metadata too.</a:t>
            </a:r>
          </a:p>
        </p:txBody>
      </p:sp>
    </p:spTree>
    <p:extLst>
      <p:ext uri="{BB962C8B-B14F-4D97-AF65-F5344CB8AC3E}">
        <p14:creationId xmlns:p14="http://schemas.microsoft.com/office/powerpoint/2010/main" val="8872927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52941E-6 L 0.05934 0.2434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7" y="1217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Scalar and vector operands</a:t>
            </a:r>
            <a:endParaRPr lang="en-US" altLang="en-US" kern="0" dirty="0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371600" y="6309360"/>
            <a:ext cx="7301372" cy="488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 smtClean="0">
                <a:solidFill>
                  <a:srgbClr val="FFFF00"/>
                </a:solidFill>
              </a:rPr>
              <a:t>There is metadata for the operand as a whole too.</a:t>
            </a:r>
            <a:endParaRPr lang="en-US" altLang="en-US" sz="2400" b="0" dirty="0">
              <a:solidFill>
                <a:srgbClr val="FFFF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200400" y="3017520"/>
            <a:ext cx="3657600" cy="822960"/>
            <a:chOff x="3200400" y="3017520"/>
            <a:chExt cx="3657600" cy="822960"/>
          </a:xfrm>
        </p:grpSpPr>
        <p:grpSp>
          <p:nvGrpSpPr>
            <p:cNvPr id="17" name="Group 16"/>
            <p:cNvGrpSpPr/>
            <p:nvPr/>
          </p:nvGrpSpPr>
          <p:grpSpPr>
            <a:xfrm>
              <a:off x="4297680" y="3017520"/>
              <a:ext cx="2560320" cy="822960"/>
              <a:chOff x="4297680" y="3017520"/>
              <a:chExt cx="2560320" cy="82296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297680" y="3474720"/>
                <a:ext cx="2560320" cy="36576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12345678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5120640" y="3017520"/>
                <a:ext cx="784189" cy="457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data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3200400" y="3017520"/>
              <a:ext cx="869149" cy="822960"/>
              <a:chOff x="3200400" y="3017520"/>
              <a:chExt cx="869149" cy="82296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383280" y="3474720"/>
                <a:ext cx="546100" cy="36576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200400" y="3017520"/>
                <a:ext cx="8691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meta</a:t>
                </a:r>
              </a:p>
            </p:txBody>
          </p:sp>
        </p:grpSp>
      </p:grpSp>
      <p:sp>
        <p:nvSpPr>
          <p:cNvPr id="11" name="Oval 10"/>
          <p:cNvSpPr/>
          <p:nvPr/>
        </p:nvSpPr>
        <p:spPr>
          <a:xfrm>
            <a:off x="2298700" y="2857500"/>
            <a:ext cx="5105400" cy="1422400"/>
          </a:xfrm>
          <a:prstGeom prst="ellipse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7188200" y="2834640"/>
            <a:ext cx="1853491" cy="830997"/>
            <a:chOff x="7188200" y="2834640"/>
            <a:chExt cx="1853491" cy="830997"/>
          </a:xfrm>
        </p:grpSpPr>
        <p:sp>
          <p:nvSpPr>
            <p:cNvPr id="12" name="TextBox 11"/>
            <p:cNvSpPr txBox="1"/>
            <p:nvPr/>
          </p:nvSpPr>
          <p:spPr>
            <a:xfrm>
              <a:off x="7683501" y="2834640"/>
              <a:ext cx="13581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data element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H="1">
              <a:off x="7188200" y="3246120"/>
              <a:ext cx="495302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371600" y="1463040"/>
            <a:ext cx="79494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belt or scratchpad operand can also be 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vector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elements, all of the same size and each with metadata.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927100" y="4846320"/>
            <a:ext cx="869149" cy="822960"/>
            <a:chOff x="3200400" y="3017520"/>
            <a:chExt cx="869149" cy="822960"/>
          </a:xfrm>
        </p:grpSpPr>
        <p:sp>
          <p:nvSpPr>
            <p:cNvPr id="23" name="Rectangle 22"/>
            <p:cNvSpPr/>
            <p:nvPr/>
          </p:nvSpPr>
          <p:spPr>
            <a:xfrm>
              <a:off x="3383280" y="3474720"/>
              <a:ext cx="546100" cy="365760"/>
            </a:xfrm>
            <a:prstGeom prst="rect">
              <a:avLst/>
            </a:prstGeom>
            <a:pattFill prst="lgCheck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200400" y="3017520"/>
              <a:ext cx="8691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meta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920240" y="5303520"/>
            <a:ext cx="1920240" cy="365760"/>
            <a:chOff x="4297680" y="5303520"/>
            <a:chExt cx="1920240" cy="365760"/>
          </a:xfrm>
        </p:grpSpPr>
        <p:sp>
          <p:nvSpPr>
            <p:cNvPr id="25" name="Rectangle 24"/>
            <p:cNvSpPr/>
            <p:nvPr/>
          </p:nvSpPr>
          <p:spPr>
            <a:xfrm>
              <a:off x="4572000" y="5303520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12345678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4297680" y="5303520"/>
              <a:ext cx="274320" cy="361295"/>
            </a:xfrm>
            <a:prstGeom prst="rect">
              <a:avLst/>
            </a:prstGeom>
            <a:pattFill prst="wdDnDiag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200400" y="3017520"/>
            <a:ext cx="3657600" cy="822960"/>
            <a:chOff x="3200400" y="3017520"/>
            <a:chExt cx="3657600" cy="822960"/>
          </a:xfrm>
        </p:grpSpPr>
        <p:grpSp>
          <p:nvGrpSpPr>
            <p:cNvPr id="32" name="Group 31"/>
            <p:cNvGrpSpPr/>
            <p:nvPr/>
          </p:nvGrpSpPr>
          <p:grpSpPr>
            <a:xfrm>
              <a:off x="4297680" y="3017520"/>
              <a:ext cx="2560320" cy="822960"/>
              <a:chOff x="4297680" y="3017520"/>
              <a:chExt cx="2560320" cy="822960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4297680" y="3474720"/>
                <a:ext cx="2560320" cy="36576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12345678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120640" y="3017520"/>
                <a:ext cx="784189" cy="457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data</a:t>
                </a:r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3200400" y="3017520"/>
              <a:ext cx="869149" cy="822960"/>
              <a:chOff x="3200400" y="3017520"/>
              <a:chExt cx="869149" cy="82296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3383280" y="3474720"/>
                <a:ext cx="546100" cy="36576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200400" y="3017520"/>
                <a:ext cx="8691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meta</a:t>
                </a:r>
              </a:p>
            </p:txBody>
          </p:sp>
        </p:grpSp>
      </p:grpSp>
      <p:grpSp>
        <p:nvGrpSpPr>
          <p:cNvPr id="38" name="Group 37"/>
          <p:cNvGrpSpPr/>
          <p:nvPr/>
        </p:nvGrpSpPr>
        <p:grpSpPr>
          <a:xfrm>
            <a:off x="3840480" y="5303520"/>
            <a:ext cx="1920240" cy="365760"/>
            <a:chOff x="4297680" y="5303520"/>
            <a:chExt cx="1920240" cy="365760"/>
          </a:xfrm>
        </p:grpSpPr>
        <p:sp>
          <p:nvSpPr>
            <p:cNvPr id="39" name="Rectangle 38"/>
            <p:cNvSpPr/>
            <p:nvPr/>
          </p:nvSpPr>
          <p:spPr>
            <a:xfrm>
              <a:off x="4572000" y="5303520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12345678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297680" y="5303520"/>
              <a:ext cx="274320" cy="361295"/>
            </a:xfrm>
            <a:prstGeom prst="rect">
              <a:avLst/>
            </a:prstGeom>
            <a:pattFill prst="wdDnDiag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760720" y="5303520"/>
            <a:ext cx="1920240" cy="365760"/>
            <a:chOff x="4297680" y="5303520"/>
            <a:chExt cx="1920240" cy="365760"/>
          </a:xfrm>
        </p:grpSpPr>
        <p:sp>
          <p:nvSpPr>
            <p:cNvPr id="42" name="Rectangle 41"/>
            <p:cNvSpPr/>
            <p:nvPr/>
          </p:nvSpPr>
          <p:spPr>
            <a:xfrm>
              <a:off x="4572000" y="5303520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12345678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297680" y="5303520"/>
              <a:ext cx="274320" cy="361295"/>
            </a:xfrm>
            <a:prstGeom prst="rect">
              <a:avLst/>
            </a:prstGeom>
            <a:pattFill prst="wdDnDiag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680960" y="5303520"/>
            <a:ext cx="1920240" cy="365760"/>
            <a:chOff x="4297680" y="5303520"/>
            <a:chExt cx="1920240" cy="365760"/>
          </a:xfrm>
        </p:grpSpPr>
        <p:sp>
          <p:nvSpPr>
            <p:cNvPr id="45" name="Rectangle 44"/>
            <p:cNvSpPr/>
            <p:nvPr/>
          </p:nvSpPr>
          <p:spPr>
            <a:xfrm>
              <a:off x="4572000" y="5303520"/>
              <a:ext cx="16459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12345678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297680" y="5303520"/>
              <a:ext cx="274320" cy="361295"/>
            </a:xfrm>
            <a:prstGeom prst="rect">
              <a:avLst/>
            </a:prstGeom>
            <a:pattFill prst="wdDnDiag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3840480" y="5120640"/>
            <a:ext cx="0" cy="73152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760720" y="5120640"/>
            <a:ext cx="0" cy="73152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7680960" y="5120640"/>
            <a:ext cx="0" cy="73152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3200400" y="3017520"/>
            <a:ext cx="3657600" cy="822960"/>
            <a:chOff x="3200400" y="3017520"/>
            <a:chExt cx="3657600" cy="822960"/>
          </a:xfrm>
        </p:grpSpPr>
        <p:grpSp>
          <p:nvGrpSpPr>
            <p:cNvPr id="52" name="Group 51"/>
            <p:cNvGrpSpPr/>
            <p:nvPr/>
          </p:nvGrpSpPr>
          <p:grpSpPr>
            <a:xfrm>
              <a:off x="4297680" y="3017520"/>
              <a:ext cx="2560320" cy="822960"/>
              <a:chOff x="4297680" y="3017520"/>
              <a:chExt cx="2560320" cy="822960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4297680" y="3474720"/>
                <a:ext cx="2560320" cy="36576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12345678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5120640" y="3017520"/>
                <a:ext cx="784189" cy="457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data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3200400" y="3017520"/>
              <a:ext cx="869149" cy="822960"/>
              <a:chOff x="3200400" y="3017520"/>
              <a:chExt cx="869149" cy="822960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3383280" y="3474720"/>
                <a:ext cx="546100" cy="36576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200400" y="3017520"/>
                <a:ext cx="8691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meta</a:t>
                </a:r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>
            <a:off x="3200400" y="3017520"/>
            <a:ext cx="3657600" cy="822960"/>
            <a:chOff x="3200400" y="3017520"/>
            <a:chExt cx="3657600" cy="822960"/>
          </a:xfrm>
        </p:grpSpPr>
        <p:grpSp>
          <p:nvGrpSpPr>
            <p:cNvPr id="59" name="Group 58"/>
            <p:cNvGrpSpPr/>
            <p:nvPr/>
          </p:nvGrpSpPr>
          <p:grpSpPr>
            <a:xfrm>
              <a:off x="4297680" y="3017520"/>
              <a:ext cx="2560320" cy="822960"/>
              <a:chOff x="4297680" y="3017520"/>
              <a:chExt cx="2560320" cy="822960"/>
            </a:xfrm>
          </p:grpSpPr>
          <p:sp>
            <p:nvSpPr>
              <p:cNvPr id="63" name="Rectangle 62"/>
              <p:cNvSpPr/>
              <p:nvPr/>
            </p:nvSpPr>
            <p:spPr>
              <a:xfrm>
                <a:off x="4297680" y="3474720"/>
                <a:ext cx="2560320" cy="36576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12345678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5120640" y="3017520"/>
                <a:ext cx="784189" cy="457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data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3200400" y="3017520"/>
              <a:ext cx="869149" cy="822960"/>
              <a:chOff x="3200400" y="3017520"/>
              <a:chExt cx="869149" cy="822960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3383280" y="3474720"/>
                <a:ext cx="546100" cy="36576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3200400" y="3017520"/>
                <a:ext cx="8691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meta</a:t>
                </a:r>
              </a:p>
            </p:txBody>
          </p:sp>
        </p:grpSp>
      </p:grpSp>
      <p:grpSp>
        <p:nvGrpSpPr>
          <p:cNvPr id="65" name="Group 64"/>
          <p:cNvGrpSpPr/>
          <p:nvPr/>
        </p:nvGrpSpPr>
        <p:grpSpPr>
          <a:xfrm>
            <a:off x="3200400" y="3017520"/>
            <a:ext cx="3657600" cy="822960"/>
            <a:chOff x="3200400" y="3017520"/>
            <a:chExt cx="3657600" cy="822960"/>
          </a:xfrm>
        </p:grpSpPr>
        <p:grpSp>
          <p:nvGrpSpPr>
            <p:cNvPr id="66" name="Group 65"/>
            <p:cNvGrpSpPr/>
            <p:nvPr/>
          </p:nvGrpSpPr>
          <p:grpSpPr>
            <a:xfrm>
              <a:off x="4297680" y="3017520"/>
              <a:ext cx="2560320" cy="822960"/>
              <a:chOff x="4297680" y="3017520"/>
              <a:chExt cx="2560320" cy="82296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4297680" y="3474720"/>
                <a:ext cx="2560320" cy="36576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12345678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5120640" y="3017520"/>
                <a:ext cx="784189" cy="4572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data</a:t>
                </a:r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3200400" y="3017520"/>
              <a:ext cx="869149" cy="822960"/>
              <a:chOff x="3200400" y="3017520"/>
              <a:chExt cx="869149" cy="82296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3383280" y="3474720"/>
                <a:ext cx="546100" cy="36576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3200400" y="3017520"/>
                <a:ext cx="8691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meta</a:t>
                </a:r>
              </a:p>
            </p:txBody>
          </p:sp>
        </p:grpSp>
      </p:grpSp>
      <p:sp>
        <p:nvSpPr>
          <p:cNvPr id="72" name="Oval 71"/>
          <p:cNvSpPr/>
          <p:nvPr/>
        </p:nvSpPr>
        <p:spPr>
          <a:xfrm>
            <a:off x="495300" y="4762500"/>
            <a:ext cx="9410700" cy="1422400"/>
          </a:xfrm>
          <a:prstGeom prst="ellipse">
            <a:avLst/>
          </a:prstGeom>
          <a:noFill/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7480300" y="4053840"/>
            <a:ext cx="1853491" cy="830997"/>
            <a:chOff x="7188200" y="2834640"/>
            <a:chExt cx="1853491" cy="830997"/>
          </a:xfrm>
        </p:grpSpPr>
        <p:sp>
          <p:nvSpPr>
            <p:cNvPr id="74" name="TextBox 73"/>
            <p:cNvSpPr txBox="1"/>
            <p:nvPr/>
          </p:nvSpPr>
          <p:spPr>
            <a:xfrm>
              <a:off x="7683501" y="2834640"/>
              <a:ext cx="135819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vector operand</a:t>
              </a:r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 flipH="1">
              <a:off x="7188200" y="3246120"/>
              <a:ext cx="495302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053936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52941E-6 L -0.21717 0.2450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59" y="12255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5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52941E-6 L -0.0202 0.2434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0" y="1217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5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52941E-6 L 0.17172 0.2434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86" y="1217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52941E-6 L 0.36364 0.25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82" y="1250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7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External interchange format</a:t>
            </a:r>
            <a:endParaRPr lang="en-US" altLang="en-US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048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on the belt and in the scratchpad is in internal format. Data in the caches and DRAM is in external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interchange format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has no metadata.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018135"/>
            <a:ext cx="5731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load adds metadata to loaded values:</a:t>
            </a:r>
          </a:p>
        </p:txBody>
      </p:sp>
      <p:sp>
        <p:nvSpPr>
          <p:cNvPr id="7" name="Rectangle 6"/>
          <p:cNvSpPr/>
          <p:nvPr/>
        </p:nvSpPr>
        <p:spPr>
          <a:xfrm>
            <a:off x="2838450" y="5303520"/>
            <a:ext cx="4114800" cy="11303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40880" y="6035040"/>
            <a:ext cx="750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D$1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3657600"/>
            <a:ext cx="154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load(,,)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2341880" y="3888432"/>
            <a:ext cx="365760" cy="274320"/>
            <a:chOff x="4297680" y="4572000"/>
            <a:chExt cx="365760" cy="274320"/>
          </a:xfrm>
        </p:grpSpPr>
        <p:sp>
          <p:nvSpPr>
            <p:cNvPr id="15" name="Rectangle 14"/>
            <p:cNvSpPr/>
            <p:nvPr/>
          </p:nvSpPr>
          <p:spPr>
            <a:xfrm>
              <a:off x="4480560" y="4572000"/>
              <a:ext cx="182880" cy="274320"/>
            </a:xfrm>
            <a:prstGeom prst="rect">
              <a:avLst/>
            </a:prstGeom>
            <a:pattFill prst="wdDnDiag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7680" y="4572000"/>
              <a:ext cx="182880" cy="274320"/>
            </a:xfrm>
            <a:prstGeom prst="rect">
              <a:avLst/>
            </a:prstGeom>
            <a:pattFill prst="lgCheck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3108960" y="5943600"/>
            <a:ext cx="73152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0x5c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108960" y="5943600"/>
            <a:ext cx="73152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0x5c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55451" y="4300834"/>
            <a:ext cx="3164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representation in core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6400800"/>
            <a:ext cx="3677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representation in memory</a:t>
            </a:r>
          </a:p>
        </p:txBody>
      </p:sp>
    </p:spTree>
    <p:extLst>
      <p:ext uri="{BB962C8B-B14F-4D97-AF65-F5344CB8AC3E}">
        <p14:creationId xmlns:p14="http://schemas.microsoft.com/office/powerpoint/2010/main" val="13082742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71717E-6 -1.24183E-6 L 0.07323 -0.1895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2" y="-9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303E-6 3.92157E-7 L 0.11111 0.0751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6" y="37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10" grpId="0"/>
      <p:bldP spid="11" grpId="0"/>
      <p:bldP spid="21" grpId="0" animBg="1"/>
      <p:bldP spid="35" grpId="0" animBg="1"/>
      <p:bldP spid="35" grpId="1" animBg="1"/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/>
          <p:cNvSpPr/>
          <p:nvPr/>
        </p:nvSpPr>
        <p:spPr>
          <a:xfrm>
            <a:off x="1123018" y="1363664"/>
            <a:ext cx="8502895" cy="3391216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1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Width and scalarity</a:t>
            </a:r>
            <a:endParaRPr lang="en-US" altLang="en-US" kern="0" dirty="0"/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1369007" y="1554480"/>
            <a:ext cx="7749593" cy="1214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 smtClean="0">
                <a:solidFill>
                  <a:srgbClr val="FFFF00"/>
                </a:solidFill>
              </a:rPr>
              <a:t>A metadata tag attached to each Mill operand gives the </a:t>
            </a:r>
            <a:r>
              <a:rPr lang="en-US" altLang="en-US" sz="2400" b="0" dirty="0">
                <a:solidFill>
                  <a:srgbClr val="FFFF00"/>
                </a:solidFill>
              </a:rPr>
              <a:t>byte width of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the data elements. </a:t>
            </a:r>
            <a:r>
              <a:rPr lang="en-US" altLang="en-US" sz="2400" b="0" dirty="0">
                <a:solidFill>
                  <a:srgbClr val="FFFF00"/>
                </a:solidFill>
              </a:rPr>
              <a:t>Supported widths are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scalars of 1, 2, 4, 8, </a:t>
            </a:r>
            <a:r>
              <a:rPr lang="en-US" altLang="en-US" sz="2400" b="0" dirty="0">
                <a:solidFill>
                  <a:srgbClr val="FFFF00"/>
                </a:solidFill>
              </a:rPr>
              <a:t>and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16 bytes. </a:t>
            </a:r>
            <a:endParaRPr lang="en-US" altLang="en-US" sz="2400" b="0" dirty="0">
              <a:solidFill>
                <a:srgbClr val="FFFF00"/>
              </a:solidFill>
            </a:endParaRP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1371599" y="4297680"/>
            <a:ext cx="8254313" cy="1137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>
                <a:solidFill>
                  <a:srgbClr val="FFFF00"/>
                </a:solidFill>
              </a:rPr>
              <a:t>Tag metadata also tells whether the operand is a single scalar or a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fixed-length </a:t>
            </a:r>
            <a:r>
              <a:rPr lang="en-US" altLang="en-US" sz="2400" b="0" i="1" dirty="0" smtClean="0">
                <a:solidFill>
                  <a:srgbClr val="FFFF00"/>
                </a:solidFill>
              </a:rPr>
              <a:t>vector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 of </a:t>
            </a:r>
            <a:r>
              <a:rPr lang="en-US" altLang="en-US" sz="2400" b="0" dirty="0">
                <a:solidFill>
                  <a:srgbClr val="FFFF00"/>
                </a:solidFill>
              </a:rPr>
              <a:t>data, with all elements of the same scalar width. Vector size varies by member.</a:t>
            </a:r>
          </a:p>
        </p:txBody>
      </p:sp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3192766" y="6120952"/>
            <a:ext cx="228168" cy="234934"/>
          </a:xfrm>
          <a:prstGeom prst="roundRect">
            <a:avLst>
              <a:gd name="adj" fmla="val 694"/>
            </a:avLst>
          </a:prstGeom>
          <a:pattFill prst="lgCheck">
            <a:fgClr>
              <a:schemeClr val="tx1"/>
            </a:fgClr>
            <a:bgClr>
              <a:srgbClr val="FFFF00"/>
            </a:bgClr>
          </a:pattFill>
          <a:ln w="18360" cap="flat">
            <a:solidFill>
              <a:srgbClr val="FFFF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3110373" y="5651085"/>
            <a:ext cx="383449" cy="29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/>
          <a:p>
            <a:r>
              <a:rPr lang="en-US" altLang="en-US" b="0">
                <a:solidFill>
                  <a:srgbClr val="FFFF00"/>
                </a:solidFill>
              </a:rPr>
              <a:t>tag</a:t>
            </a:r>
          </a:p>
        </p:txBody>
      </p:sp>
      <p:sp>
        <p:nvSpPr>
          <p:cNvPr id="46" name="AutoShape 6"/>
          <p:cNvSpPr>
            <a:spLocks noChangeArrowheads="1"/>
          </p:cNvSpPr>
          <p:nvPr/>
        </p:nvSpPr>
        <p:spPr bwMode="auto">
          <a:xfrm>
            <a:off x="1825343" y="2856439"/>
            <a:ext cx="228168" cy="254512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1825343" y="3326307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8"/>
          <p:cNvSpPr>
            <a:spLocks noChangeArrowheads="1"/>
          </p:cNvSpPr>
          <p:nvPr/>
        </p:nvSpPr>
        <p:spPr bwMode="auto">
          <a:xfrm>
            <a:off x="1825343" y="3796175"/>
            <a:ext cx="912671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AutoShape 9"/>
          <p:cNvSpPr>
            <a:spLocks noChangeArrowheads="1"/>
          </p:cNvSpPr>
          <p:nvPr/>
        </p:nvSpPr>
        <p:spPr bwMode="auto">
          <a:xfrm>
            <a:off x="4563357" y="3071795"/>
            <a:ext cx="1825343" cy="254512"/>
          </a:xfrm>
          <a:prstGeom prst="roundRect">
            <a:avLst>
              <a:gd name="adj" fmla="val 639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AutoShape 10"/>
          <p:cNvSpPr>
            <a:spLocks noChangeArrowheads="1"/>
          </p:cNvSpPr>
          <p:nvPr/>
        </p:nvSpPr>
        <p:spPr bwMode="auto">
          <a:xfrm>
            <a:off x="4563357" y="3561241"/>
            <a:ext cx="365068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 flipH="1" flipV="1">
            <a:off x="2280095" y="3089743"/>
            <a:ext cx="915840" cy="23819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 flipH="1">
            <a:off x="2893296" y="3561241"/>
            <a:ext cx="302640" cy="30835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Line 13"/>
          <p:cNvSpPr>
            <a:spLocks noChangeShapeType="1"/>
          </p:cNvSpPr>
          <p:nvPr/>
        </p:nvSpPr>
        <p:spPr bwMode="auto">
          <a:xfrm flipH="1">
            <a:off x="2508263" y="3450300"/>
            <a:ext cx="687673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14"/>
          <p:cNvSpPr>
            <a:spLocks noChangeShapeType="1"/>
          </p:cNvSpPr>
          <p:nvPr/>
        </p:nvSpPr>
        <p:spPr bwMode="auto">
          <a:xfrm flipV="1">
            <a:off x="3878854" y="3200684"/>
            <a:ext cx="456336" cy="127256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15"/>
          <p:cNvSpPr>
            <a:spLocks noChangeShapeType="1"/>
          </p:cNvSpPr>
          <p:nvPr/>
        </p:nvSpPr>
        <p:spPr bwMode="auto">
          <a:xfrm>
            <a:off x="3878854" y="3561241"/>
            <a:ext cx="456336" cy="123993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AutoShape 16"/>
          <p:cNvSpPr>
            <a:spLocks noChangeArrowheads="1"/>
          </p:cNvSpPr>
          <p:nvPr/>
        </p:nvSpPr>
        <p:spPr bwMode="auto">
          <a:xfrm>
            <a:off x="1825343" y="6120952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AutoShape 17"/>
          <p:cNvSpPr>
            <a:spLocks noChangeArrowheads="1"/>
          </p:cNvSpPr>
          <p:nvPr/>
        </p:nvSpPr>
        <p:spPr bwMode="auto">
          <a:xfrm>
            <a:off x="5704196" y="6120952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AutoShape 18"/>
          <p:cNvSpPr>
            <a:spLocks noChangeArrowheads="1"/>
          </p:cNvSpPr>
          <p:nvPr/>
        </p:nvSpPr>
        <p:spPr bwMode="auto">
          <a:xfrm>
            <a:off x="5247861" y="6120952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AutoShape 19"/>
          <p:cNvSpPr>
            <a:spLocks noChangeArrowheads="1"/>
          </p:cNvSpPr>
          <p:nvPr/>
        </p:nvSpPr>
        <p:spPr bwMode="auto">
          <a:xfrm>
            <a:off x="4791525" y="6122584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AutoShape 20"/>
          <p:cNvSpPr>
            <a:spLocks noChangeArrowheads="1"/>
          </p:cNvSpPr>
          <p:nvPr/>
        </p:nvSpPr>
        <p:spPr bwMode="auto">
          <a:xfrm>
            <a:off x="4335189" y="6122584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AutoShape 21"/>
          <p:cNvSpPr>
            <a:spLocks noChangeArrowheads="1"/>
          </p:cNvSpPr>
          <p:nvPr/>
        </p:nvSpPr>
        <p:spPr bwMode="auto">
          <a:xfrm>
            <a:off x="7529539" y="6120952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AutoShape 22"/>
          <p:cNvSpPr>
            <a:spLocks noChangeArrowheads="1"/>
          </p:cNvSpPr>
          <p:nvPr/>
        </p:nvSpPr>
        <p:spPr bwMode="auto">
          <a:xfrm>
            <a:off x="7073204" y="6120952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AutoShape 23"/>
          <p:cNvSpPr>
            <a:spLocks noChangeArrowheads="1"/>
          </p:cNvSpPr>
          <p:nvPr/>
        </p:nvSpPr>
        <p:spPr bwMode="auto">
          <a:xfrm>
            <a:off x="6616868" y="6122584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AutoShape 24"/>
          <p:cNvSpPr>
            <a:spLocks noChangeArrowheads="1"/>
          </p:cNvSpPr>
          <p:nvPr/>
        </p:nvSpPr>
        <p:spPr bwMode="auto">
          <a:xfrm>
            <a:off x="6160532" y="6122584"/>
            <a:ext cx="456336" cy="234934"/>
          </a:xfrm>
          <a:prstGeom prst="roundRect">
            <a:avLst>
              <a:gd name="adj" fmla="val 694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Line 25"/>
          <p:cNvSpPr>
            <a:spLocks noChangeShapeType="1"/>
          </p:cNvSpPr>
          <p:nvPr/>
        </p:nvSpPr>
        <p:spPr bwMode="auto">
          <a:xfrm>
            <a:off x="3650686" y="6244945"/>
            <a:ext cx="456336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Line 26"/>
          <p:cNvSpPr>
            <a:spLocks noChangeShapeType="1"/>
          </p:cNvSpPr>
          <p:nvPr/>
        </p:nvSpPr>
        <p:spPr bwMode="auto">
          <a:xfrm flipH="1">
            <a:off x="2508263" y="6244945"/>
            <a:ext cx="459505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AutoShape 27"/>
          <p:cNvSpPr>
            <a:spLocks noChangeArrowheads="1"/>
          </p:cNvSpPr>
          <p:nvPr/>
        </p:nvSpPr>
        <p:spPr bwMode="auto">
          <a:xfrm>
            <a:off x="3422518" y="3326307"/>
            <a:ext cx="228168" cy="234934"/>
          </a:xfrm>
          <a:prstGeom prst="roundRect">
            <a:avLst>
              <a:gd name="adj" fmla="val 694"/>
            </a:avLst>
          </a:prstGeom>
          <a:pattFill prst="lgCheck">
            <a:fgClr>
              <a:schemeClr val="tx1"/>
            </a:fgClr>
            <a:bgClr>
              <a:srgbClr val="FFFF00"/>
            </a:bgClr>
          </a:pattFill>
          <a:ln w="18360" cap="flat">
            <a:solidFill>
              <a:srgbClr val="FFFF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Text Box 28"/>
          <p:cNvSpPr txBox="1">
            <a:spLocks noChangeArrowheads="1"/>
          </p:cNvSpPr>
          <p:nvPr/>
        </p:nvSpPr>
        <p:spPr bwMode="auto">
          <a:xfrm>
            <a:off x="3340124" y="2856440"/>
            <a:ext cx="383449" cy="29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/>
          <a:p>
            <a:r>
              <a:rPr lang="en-US" altLang="en-US" b="0">
                <a:solidFill>
                  <a:srgbClr val="FFFF00"/>
                </a:solidFill>
              </a:rPr>
              <a:t>tag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20240" y="6766560"/>
            <a:ext cx="6227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 operations set the width tag as loaded.</a:t>
            </a:r>
          </a:p>
        </p:txBody>
      </p:sp>
    </p:spTree>
    <p:extLst>
      <p:ext uri="{BB962C8B-B14F-4D97-AF65-F5344CB8AC3E}">
        <p14:creationId xmlns:p14="http://schemas.microsoft.com/office/powerpoint/2010/main" val="30221901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42" grpId="0"/>
      <p:bldP spid="43" grpId="0"/>
      <p:bldP spid="44" grpId="0" animBg="1"/>
      <p:bldP spid="45" grpId="0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3474720" y="4480560"/>
            <a:ext cx="3838799" cy="276860"/>
            <a:chOff x="3488690" y="4447540"/>
            <a:chExt cx="3838799" cy="276860"/>
          </a:xfrm>
        </p:grpSpPr>
        <p:grpSp>
          <p:nvGrpSpPr>
            <p:cNvPr id="23" name="Group 22"/>
            <p:cNvGrpSpPr/>
            <p:nvPr/>
          </p:nvGrpSpPr>
          <p:grpSpPr>
            <a:xfrm>
              <a:off x="6230209" y="4450080"/>
              <a:ext cx="1097280" cy="274320"/>
              <a:chOff x="4450080" y="5194300"/>
              <a:chExt cx="1097280" cy="27432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4815840" y="5194300"/>
                <a:ext cx="731520" cy="27432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8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…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4632960" y="5194300"/>
                <a:ext cx="182880" cy="27432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4450080" y="5194300"/>
                <a:ext cx="182880" cy="274320"/>
              </a:xfrm>
              <a:prstGeom prst="rect">
                <a:avLst/>
              </a:prstGeom>
              <a:pattFill prst="lgCheck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4860290" y="4450080"/>
              <a:ext cx="1097280" cy="274320"/>
              <a:chOff x="4414520" y="5194300"/>
              <a:chExt cx="1097280" cy="27432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4780280" y="5194300"/>
                <a:ext cx="731520" cy="27432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8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…</a:t>
                </a: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4597400" y="5194300"/>
                <a:ext cx="182880" cy="27432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4414520" y="5194300"/>
                <a:ext cx="182880" cy="274320"/>
              </a:xfrm>
              <a:prstGeom prst="rect">
                <a:avLst/>
              </a:prstGeom>
              <a:pattFill prst="lgCheck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3488690" y="4447540"/>
              <a:ext cx="1097280" cy="274320"/>
              <a:chOff x="4450080" y="5194300"/>
              <a:chExt cx="1097280" cy="27432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4815840" y="5194300"/>
                <a:ext cx="731520" cy="27432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FFFF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0x5c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632960" y="5194300"/>
                <a:ext cx="182880" cy="274320"/>
              </a:xfrm>
              <a:prstGeom prst="rect">
                <a:avLst/>
              </a:prstGeom>
              <a:pattFill prst="wdDnDiag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4450080" y="5194300"/>
                <a:ext cx="182880" cy="274320"/>
              </a:xfrm>
              <a:prstGeom prst="rect">
                <a:avLst/>
              </a:prstGeom>
              <a:pattFill prst="lgCheck">
                <a:fgClr>
                  <a:srgbClr val="FFFF00"/>
                </a:fgClr>
                <a:bgClr>
                  <a:srgbClr val="002060"/>
                </a:bgClr>
              </a:patt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</p:grpSp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External interchange format</a:t>
            </a:r>
            <a:endParaRPr lang="en-US" altLang="en-US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048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on the belt and in the scratchpad is in internal format. Data in the caches and DRAM is in external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interchange format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has no metadata.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018135"/>
            <a:ext cx="5812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Stores strip metadata from stored values:</a:t>
            </a:r>
          </a:p>
        </p:txBody>
      </p:sp>
      <p:sp>
        <p:nvSpPr>
          <p:cNvPr id="7" name="Rectangle 6"/>
          <p:cNvSpPr/>
          <p:nvPr/>
        </p:nvSpPr>
        <p:spPr>
          <a:xfrm>
            <a:off x="2838450" y="5303520"/>
            <a:ext cx="4114800" cy="11303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40880" y="6035040"/>
            <a:ext cx="750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D$1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3657600"/>
            <a:ext cx="154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store(,)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103120" y="4480560"/>
            <a:ext cx="1097280" cy="274320"/>
            <a:chOff x="4450080" y="5194300"/>
            <a:chExt cx="1097280" cy="274320"/>
          </a:xfrm>
        </p:grpSpPr>
        <p:sp>
          <p:nvSpPr>
            <p:cNvPr id="17" name="Rectangle 16"/>
            <p:cNvSpPr/>
            <p:nvPr/>
          </p:nvSpPr>
          <p:spPr>
            <a:xfrm>
              <a:off x="4815840" y="5194300"/>
              <a:ext cx="7315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8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…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32960" y="5194300"/>
              <a:ext cx="182880" cy="274320"/>
            </a:xfrm>
            <a:prstGeom prst="rect">
              <a:avLst/>
            </a:prstGeom>
            <a:pattFill prst="wdDnDiag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450080" y="5194300"/>
              <a:ext cx="182880" cy="274320"/>
            </a:xfrm>
            <a:prstGeom prst="rect">
              <a:avLst/>
            </a:prstGeom>
            <a:pattFill prst="lgCheck">
              <a:fgClr>
                <a:srgbClr val="FFFF00"/>
              </a:fgClr>
              <a:bgClr>
                <a:srgbClr val="002060"/>
              </a:bgClr>
            </a:patt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3840480" y="4480560"/>
            <a:ext cx="73152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0x5c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6766560"/>
            <a:ext cx="6684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Stores use the metadata width to size the store.</a:t>
            </a:r>
          </a:p>
        </p:txBody>
      </p:sp>
    </p:spTree>
    <p:extLst>
      <p:ext uri="{BB962C8B-B14F-4D97-AF65-F5344CB8AC3E}">
        <p14:creationId xmlns:p14="http://schemas.microsoft.com/office/powerpoint/2010/main" val="23844411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7879E-6 -4.24837E-6 L 0.18813 0.156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7" y="7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21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Numeric Data Sizes</a:t>
            </a:r>
            <a:endParaRPr lang="en-US" altLang="en-US" kern="0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642809" y="1691525"/>
            <a:ext cx="3382113" cy="557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>
                <a:solidFill>
                  <a:srgbClr val="FFFF00"/>
                </a:solidFill>
              </a:rPr>
              <a:t>integer</a:t>
            </a:r>
          </a:p>
          <a:p>
            <a:r>
              <a:rPr lang="en-US" altLang="en-US" sz="2400" b="0" dirty="0">
                <a:solidFill>
                  <a:srgbClr val="FFFF00"/>
                </a:solidFill>
              </a:rPr>
              <a:t>	8, 16, 32, 64, </a:t>
            </a:r>
            <a:r>
              <a:rPr lang="en-US" altLang="en-US" sz="2400" b="0" u="sng" dirty="0">
                <a:solidFill>
                  <a:srgbClr val="FFFF00"/>
                </a:solidFill>
              </a:rPr>
              <a:t>128</a:t>
            </a:r>
          </a:p>
          <a:p>
            <a:endParaRPr lang="en-US" altLang="en-US" sz="2400" i="1" dirty="0">
              <a:solidFill>
                <a:srgbClr val="FFFF00"/>
              </a:solidFill>
            </a:endParaRPr>
          </a:p>
          <a:p>
            <a:r>
              <a:rPr lang="en-US" altLang="en-US" sz="2400" b="0" dirty="0">
                <a:solidFill>
                  <a:srgbClr val="FFFF00"/>
                </a:solidFill>
              </a:rPr>
              <a:t>pointer</a:t>
            </a:r>
          </a:p>
          <a:p>
            <a:r>
              <a:rPr lang="en-US" altLang="en-US" sz="2400" b="0" dirty="0">
                <a:solidFill>
                  <a:srgbClr val="FFFF00"/>
                </a:solidFill>
              </a:rPr>
              <a:t>	64</a:t>
            </a:r>
          </a:p>
          <a:p>
            <a:endParaRPr lang="en-US" altLang="en-US" sz="2400" b="0" dirty="0">
              <a:solidFill>
                <a:srgbClr val="FFFF00"/>
              </a:solidFill>
            </a:endParaRPr>
          </a:p>
          <a:p>
            <a:r>
              <a:rPr lang="en-US" altLang="en-US" sz="2400" b="0" dirty="0">
                <a:solidFill>
                  <a:srgbClr val="FFFF00"/>
                </a:solidFill>
              </a:rPr>
              <a:t>IEEE binary float</a:t>
            </a:r>
          </a:p>
          <a:p>
            <a:r>
              <a:rPr lang="en-US" altLang="en-US" sz="2400" b="0" dirty="0">
                <a:solidFill>
                  <a:srgbClr val="FFFF00"/>
                </a:solidFill>
              </a:rPr>
              <a:t>	</a:t>
            </a:r>
            <a:r>
              <a:rPr lang="en-US" altLang="en-US" sz="2400" b="0" u="sng" dirty="0">
                <a:solidFill>
                  <a:srgbClr val="FFFF00"/>
                </a:solidFill>
              </a:rPr>
              <a:t>16</a:t>
            </a:r>
            <a:r>
              <a:rPr lang="en-US" altLang="en-US" sz="2400" b="0" dirty="0">
                <a:solidFill>
                  <a:srgbClr val="FFFF00"/>
                </a:solidFill>
              </a:rPr>
              <a:t>, </a:t>
            </a:r>
            <a:r>
              <a:rPr lang="en-US" altLang="en-US" sz="2400" b="0" u="sng" dirty="0">
                <a:solidFill>
                  <a:srgbClr val="FFFF00"/>
                </a:solidFill>
              </a:rPr>
              <a:t>32</a:t>
            </a:r>
            <a:r>
              <a:rPr lang="en-US" altLang="en-US" sz="2400" b="0" dirty="0">
                <a:solidFill>
                  <a:srgbClr val="FFFF00"/>
                </a:solidFill>
              </a:rPr>
              <a:t>, </a:t>
            </a:r>
            <a:r>
              <a:rPr lang="en-US" altLang="en-US" sz="2400" b="0" u="sng" dirty="0">
                <a:solidFill>
                  <a:srgbClr val="FFFF00"/>
                </a:solidFill>
              </a:rPr>
              <a:t>64</a:t>
            </a:r>
            <a:r>
              <a:rPr lang="en-US" altLang="en-US" sz="2400" b="0" dirty="0">
                <a:solidFill>
                  <a:srgbClr val="FFFF00"/>
                </a:solidFill>
              </a:rPr>
              <a:t>, </a:t>
            </a:r>
            <a:r>
              <a:rPr lang="en-US" altLang="en-US" sz="2400" b="0" u="sng" dirty="0">
                <a:solidFill>
                  <a:srgbClr val="FFFF00"/>
                </a:solidFill>
              </a:rPr>
              <a:t>128</a:t>
            </a:r>
          </a:p>
          <a:p>
            <a:endParaRPr lang="en-US" altLang="en-US" sz="2400" i="1" dirty="0">
              <a:solidFill>
                <a:srgbClr val="FFFF00"/>
              </a:solidFill>
            </a:endParaRPr>
          </a:p>
          <a:p>
            <a:r>
              <a:rPr lang="en-US" altLang="en-US" sz="2400" b="0" dirty="0">
                <a:solidFill>
                  <a:srgbClr val="FFFF00"/>
                </a:solidFill>
              </a:rPr>
              <a:t>IEEE decimal</a:t>
            </a:r>
          </a:p>
          <a:p>
            <a:r>
              <a:rPr lang="en-US" altLang="en-US" sz="2400" b="0" dirty="0">
                <a:solidFill>
                  <a:srgbClr val="FFFF00"/>
                </a:solidFill>
              </a:rPr>
              <a:t>	</a:t>
            </a:r>
            <a:r>
              <a:rPr lang="en-US" altLang="en-US" sz="2400" b="0" u="sng" dirty="0">
                <a:solidFill>
                  <a:srgbClr val="FFFF00"/>
                </a:solidFill>
              </a:rPr>
              <a:t>32</a:t>
            </a:r>
            <a:r>
              <a:rPr lang="en-US" altLang="en-US" sz="2400" b="0" dirty="0">
                <a:solidFill>
                  <a:srgbClr val="FFFF00"/>
                </a:solidFill>
              </a:rPr>
              <a:t>, </a:t>
            </a:r>
            <a:r>
              <a:rPr lang="en-US" altLang="en-US" sz="2400" b="0" u="sng" dirty="0">
                <a:solidFill>
                  <a:srgbClr val="FFFF00"/>
                </a:solidFill>
              </a:rPr>
              <a:t>64</a:t>
            </a:r>
            <a:r>
              <a:rPr lang="en-US" altLang="en-US" sz="2400" b="0" dirty="0">
                <a:solidFill>
                  <a:srgbClr val="FFFF00"/>
                </a:solidFill>
              </a:rPr>
              <a:t>, </a:t>
            </a:r>
            <a:r>
              <a:rPr lang="en-US" altLang="en-US" sz="2400" b="0" u="sng" dirty="0">
                <a:solidFill>
                  <a:srgbClr val="FFFF00"/>
                </a:solidFill>
              </a:rPr>
              <a:t>128</a:t>
            </a:r>
          </a:p>
          <a:p>
            <a:endParaRPr lang="en-US" altLang="en-US" sz="2400" i="1" dirty="0">
              <a:solidFill>
                <a:srgbClr val="FFFF00"/>
              </a:solidFill>
            </a:endParaRPr>
          </a:p>
          <a:p>
            <a:r>
              <a:rPr lang="en-US" altLang="en-US" sz="2400" b="0" dirty="0">
                <a:solidFill>
                  <a:srgbClr val="FFFF00"/>
                </a:solidFill>
              </a:rPr>
              <a:t>ISO C fraction</a:t>
            </a:r>
          </a:p>
          <a:p>
            <a:r>
              <a:rPr lang="en-US" altLang="en-US" sz="2400" b="0" dirty="0">
                <a:solidFill>
                  <a:srgbClr val="FFFF00"/>
                </a:solidFill>
              </a:rPr>
              <a:t>	8, 16, 32, 64, </a:t>
            </a:r>
            <a:r>
              <a:rPr lang="en-US" altLang="en-US" sz="2400" b="0" u="sng" dirty="0">
                <a:solidFill>
                  <a:srgbClr val="FFFF00"/>
                </a:solidFill>
              </a:rPr>
              <a:t>128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03520" y="3108960"/>
            <a:ext cx="4097404" cy="2510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u="sng" dirty="0" smtClean="0">
                <a:solidFill>
                  <a:srgbClr val="FFFF00"/>
                </a:solidFill>
              </a:rPr>
              <a:t>Underlined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 widths are </a:t>
            </a:r>
            <a:r>
              <a:rPr lang="en-US" altLang="en-US" sz="2400" b="0" dirty="0">
                <a:solidFill>
                  <a:srgbClr val="FFFF00"/>
                </a:solidFill>
              </a:rPr>
              <a:t>optional, present in hardware only in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Mill family members </a:t>
            </a:r>
            <a:r>
              <a:rPr lang="en-US" altLang="en-US" sz="2400" b="0" dirty="0">
                <a:solidFill>
                  <a:srgbClr val="FFFF00"/>
                </a:solidFill>
              </a:rPr>
              <a:t>intended for certain markets and otherwise emulated in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software</a:t>
            </a:r>
            <a:endParaRPr lang="en-US" altLang="en-US" sz="2400" b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8911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731520" y="731520"/>
            <a:ext cx="6897325" cy="46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40" tIns="45720" rIns="91440" bIns="4572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b="0" dirty="0">
                <a:solidFill>
                  <a:srgbClr val="00FF00"/>
                </a:solidFill>
              </a:rPr>
              <a:t>Scalar vs. Vector operation - SIMD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160533" y="3888708"/>
            <a:ext cx="459505" cy="11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118000"/>
              </a:lnSpc>
            </a:pPr>
            <a:r>
              <a:rPr lang="en-US" altLang="en-US" sz="4800" b="0" dirty="0">
                <a:solidFill>
                  <a:srgbClr val="FFFF00"/>
                </a:solidFill>
                <a:latin typeface="Arial Black" pitchFamily="32" charset="0"/>
              </a:rPr>
              <a:t>+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6035040" y="1554480"/>
            <a:ext cx="3245054" cy="704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Vector operation – all</a:t>
            </a:r>
          </a:p>
          <a:p>
            <a:r>
              <a:rPr lang="en-US" altLang="en-US" b="0" dirty="0">
                <a:solidFill>
                  <a:srgbClr val="FFFF00"/>
                </a:solidFill>
              </a:rPr>
              <a:t>elements in parallel</a:t>
            </a:r>
          </a:p>
        </p:txBody>
      </p:sp>
      <p:sp>
        <p:nvSpPr>
          <p:cNvPr id="34" name="Text Box 33"/>
          <p:cNvSpPr txBox="1">
            <a:spLocks noChangeArrowheads="1"/>
          </p:cNvSpPr>
          <p:nvPr/>
        </p:nvSpPr>
        <p:spPr bwMode="auto">
          <a:xfrm>
            <a:off x="1369007" y="1558070"/>
            <a:ext cx="3094527" cy="72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Scalar operation – </a:t>
            </a:r>
          </a:p>
          <a:p>
            <a:r>
              <a:rPr lang="en-US" altLang="en-US" b="0" dirty="0">
                <a:solidFill>
                  <a:srgbClr val="FFFF00"/>
                </a:solidFill>
              </a:rPr>
              <a:t>only low element</a:t>
            </a:r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3181993" y="4216606"/>
            <a:ext cx="684504" cy="1632"/>
          </a:xfrm>
          <a:prstGeom prst="line">
            <a:avLst/>
          </a:prstGeom>
          <a:noFill/>
          <a:ln w="9144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1296387" y="6726558"/>
            <a:ext cx="7073204" cy="298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The Mill operation set is </a:t>
            </a:r>
            <a:r>
              <a:rPr lang="en-US" altLang="en-US" b="0" i="1" dirty="0">
                <a:solidFill>
                  <a:srgbClr val="FFFF00"/>
                </a:solidFill>
              </a:rPr>
              <a:t>uniform</a:t>
            </a:r>
            <a:r>
              <a:rPr lang="en-US" altLang="en-US" b="0" dirty="0">
                <a:solidFill>
                  <a:srgbClr val="FFFF00"/>
                </a:solidFill>
              </a:rPr>
              <a:t> – all ops work either </a:t>
            </a:r>
            <a:r>
              <a:rPr lang="en-US" altLang="en-US" b="0" dirty="0" smtClean="0">
                <a:solidFill>
                  <a:srgbClr val="FFFF00"/>
                </a:solidFill>
              </a:rPr>
              <a:t>way.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595360" y="52392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15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595360" y="43248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17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303520" y="52392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303520" y="43248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17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303520" y="34104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303520" y="24960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2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071381" y="3802209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15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272579" y="3802209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12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55672" y="3802209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1" name="Text Box 20"/>
          <p:cNvSpPr txBox="1">
            <a:spLocks noChangeArrowheads="1"/>
          </p:cNvSpPr>
          <p:nvPr/>
        </p:nvSpPr>
        <p:spPr bwMode="auto">
          <a:xfrm>
            <a:off x="1631250" y="3786018"/>
            <a:ext cx="459505" cy="11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118000"/>
              </a:lnSpc>
            </a:pPr>
            <a:r>
              <a:rPr lang="en-US" altLang="en-US" sz="4800" b="0" dirty="0">
                <a:solidFill>
                  <a:srgbClr val="FFFF00"/>
                </a:solidFill>
                <a:latin typeface="Arial Black" pitchFamily="32" charset="0"/>
              </a:rPr>
              <a:t>+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595360" y="34104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20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595360" y="24960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22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858000" y="52392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858000" y="43248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0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858000" y="34104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4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858000" y="249606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20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48512" y="1554481"/>
            <a:ext cx="4732636" cy="4312919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757707" y="2951628"/>
            <a:ext cx="684504" cy="2746464"/>
            <a:chOff x="7757707" y="2951628"/>
            <a:chExt cx="684504" cy="2746464"/>
          </a:xfrm>
        </p:grpSpPr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7757707" y="4814320"/>
              <a:ext cx="684504" cy="1632"/>
            </a:xfrm>
            <a:prstGeom prst="line">
              <a:avLst/>
            </a:prstGeom>
            <a:noFill/>
            <a:ln w="91440" cap="flat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0"/>
            <p:cNvSpPr>
              <a:spLocks noChangeShapeType="1"/>
            </p:cNvSpPr>
            <p:nvPr/>
          </p:nvSpPr>
          <p:spPr bwMode="auto">
            <a:xfrm>
              <a:off x="7757707" y="2951628"/>
              <a:ext cx="684504" cy="1632"/>
            </a:xfrm>
            <a:prstGeom prst="line">
              <a:avLst/>
            </a:prstGeom>
            <a:noFill/>
            <a:ln w="91440" cap="flat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0"/>
            <p:cNvSpPr>
              <a:spLocks noChangeShapeType="1"/>
            </p:cNvSpPr>
            <p:nvPr/>
          </p:nvSpPr>
          <p:spPr bwMode="auto">
            <a:xfrm>
              <a:off x="7757707" y="3888708"/>
              <a:ext cx="684504" cy="1632"/>
            </a:xfrm>
            <a:prstGeom prst="line">
              <a:avLst/>
            </a:prstGeom>
            <a:noFill/>
            <a:ln w="91440" cap="flat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7757707" y="5696460"/>
              <a:ext cx="684504" cy="1632"/>
            </a:xfrm>
            <a:prstGeom prst="line">
              <a:avLst/>
            </a:prstGeom>
            <a:noFill/>
            <a:ln w="91440" cap="flat">
              <a:solidFill>
                <a:srgbClr val="FF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" name="Rectangle 58"/>
          <p:cNvSpPr/>
          <p:nvPr/>
        </p:nvSpPr>
        <p:spPr>
          <a:xfrm>
            <a:off x="5214550" y="1371601"/>
            <a:ext cx="4423720" cy="4979772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354332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3" grpId="0"/>
      <p:bldP spid="34" grpId="0"/>
      <p:bldP spid="36" grpId="0" animBg="1"/>
      <p:bldP spid="40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Width and Scalarity Polymorphism</a:t>
            </a:r>
            <a:endParaRPr lang="en-US" altLang="en-US" kern="0" dirty="0"/>
          </a:p>
        </p:txBody>
      </p:sp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1369007" y="1644538"/>
            <a:ext cx="228168" cy="234934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825343" y="1644538"/>
            <a:ext cx="228168" cy="234934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2509846" y="1644538"/>
            <a:ext cx="228168" cy="469868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2966182" y="1644538"/>
            <a:ext cx="228168" cy="469868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0686" y="1644538"/>
            <a:ext cx="228168" cy="939736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4107021" y="1644538"/>
            <a:ext cx="228168" cy="939736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4791525" y="16445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5247861" y="16445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5932364" y="16445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5932364" y="3054142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5932364" y="3289076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5932364" y="2819208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5932364" y="2584274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5932364" y="2349340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932364" y="2114406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932364" y="1879472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6388700" y="16445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6388700" y="3054142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6388700" y="3289076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388700" y="2819208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6388700" y="2584274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6388700" y="2349340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6388700" y="2114406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6388700" y="1879472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7073204" y="16445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7073204" y="3054142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7073204" y="2584274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7073204" y="2114406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7529539" y="16445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7529539" y="3054142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7529539" y="2584274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7529539" y="2114406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AutoShape 34"/>
          <p:cNvSpPr>
            <a:spLocks noChangeArrowheads="1"/>
          </p:cNvSpPr>
          <p:nvPr/>
        </p:nvSpPr>
        <p:spPr bwMode="auto">
          <a:xfrm>
            <a:off x="8214043" y="16445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8214043" y="2584274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AutoShape 36"/>
          <p:cNvSpPr>
            <a:spLocks noChangeArrowheads="1"/>
          </p:cNvSpPr>
          <p:nvPr/>
        </p:nvSpPr>
        <p:spPr bwMode="auto">
          <a:xfrm>
            <a:off x="8670379" y="16445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8670379" y="2584274"/>
            <a:ext cx="228168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456336" y="2651760"/>
            <a:ext cx="684504" cy="704802"/>
          </a:xfrm>
          <a:prstGeom prst="ellipse">
            <a:avLst/>
          </a:prstGeom>
          <a:noFill/>
          <a:ln w="3672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8360" tIns="46584" rIns="18360" bIns="18360" anchor="ctr" anchorCtr="1"/>
          <a:lstStyle/>
          <a:p>
            <a:pPr algn="ctr"/>
            <a:r>
              <a:rPr lang="en-US" altLang="en-US" sz="3200" b="0">
                <a:solidFill>
                  <a:srgbClr val="FFFF00"/>
                </a:solidFill>
              </a:rPr>
              <a:t>+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>
            <a:off x="1597175" y="4706838"/>
            <a:ext cx="228168" cy="234934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AutoShape 40"/>
          <p:cNvSpPr>
            <a:spLocks noChangeArrowheads="1"/>
          </p:cNvSpPr>
          <p:nvPr/>
        </p:nvSpPr>
        <p:spPr bwMode="auto">
          <a:xfrm>
            <a:off x="2738014" y="4706838"/>
            <a:ext cx="228168" cy="469868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AutoShape 41"/>
          <p:cNvSpPr>
            <a:spLocks noChangeArrowheads="1"/>
          </p:cNvSpPr>
          <p:nvPr/>
        </p:nvSpPr>
        <p:spPr bwMode="auto">
          <a:xfrm>
            <a:off x="3878854" y="4706838"/>
            <a:ext cx="228168" cy="939736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AutoShape 42"/>
          <p:cNvSpPr>
            <a:spLocks noChangeArrowheads="1"/>
          </p:cNvSpPr>
          <p:nvPr/>
        </p:nvSpPr>
        <p:spPr bwMode="auto">
          <a:xfrm>
            <a:off x="5019693" y="47068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AutoShape 43"/>
          <p:cNvSpPr>
            <a:spLocks noChangeArrowheads="1"/>
          </p:cNvSpPr>
          <p:nvPr/>
        </p:nvSpPr>
        <p:spPr bwMode="auto">
          <a:xfrm>
            <a:off x="6160532" y="47068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>
            <a:off x="6160532" y="6116443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>
            <a:off x="6160532" y="6351377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6160532" y="5881509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6160532" y="5646575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6160532" y="5411641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>
            <a:off x="6160532" y="5176707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6160532" y="4941773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AutoShape 51"/>
          <p:cNvSpPr>
            <a:spLocks noChangeArrowheads="1"/>
          </p:cNvSpPr>
          <p:nvPr/>
        </p:nvSpPr>
        <p:spPr bwMode="auto">
          <a:xfrm>
            <a:off x="7301372" y="47068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>
            <a:off x="7301372" y="6116443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7301372" y="5646575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7301372" y="5176707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AutoShape 55"/>
          <p:cNvSpPr>
            <a:spLocks noChangeArrowheads="1"/>
          </p:cNvSpPr>
          <p:nvPr/>
        </p:nvSpPr>
        <p:spPr bwMode="auto">
          <a:xfrm>
            <a:off x="8442211" y="4706838"/>
            <a:ext cx="228168" cy="1879472"/>
          </a:xfrm>
          <a:prstGeom prst="roundRect">
            <a:avLst>
              <a:gd name="adj" fmla="val 694"/>
            </a:avLst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8442211" y="5646575"/>
            <a:ext cx="228168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Line 57"/>
          <p:cNvSpPr>
            <a:spLocks noChangeShapeType="1"/>
          </p:cNvSpPr>
          <p:nvPr/>
        </p:nvSpPr>
        <p:spPr bwMode="auto">
          <a:xfrm>
            <a:off x="1681154" y="2089935"/>
            <a:ext cx="1584" cy="2364023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2863191" y="2388496"/>
            <a:ext cx="1584" cy="2065461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Line 59"/>
          <p:cNvSpPr>
            <a:spLocks noChangeShapeType="1"/>
          </p:cNvSpPr>
          <p:nvPr/>
        </p:nvSpPr>
        <p:spPr bwMode="auto">
          <a:xfrm>
            <a:off x="3999276" y="2817578"/>
            <a:ext cx="1585" cy="1647801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60"/>
          <p:cNvSpPr>
            <a:spLocks noChangeShapeType="1"/>
          </p:cNvSpPr>
          <p:nvPr/>
        </p:nvSpPr>
        <p:spPr bwMode="auto">
          <a:xfrm>
            <a:off x="5113179" y="3771996"/>
            <a:ext cx="1584" cy="716223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>
            <a:off x="6273033" y="3760576"/>
            <a:ext cx="1584" cy="716222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7409118" y="3760576"/>
            <a:ext cx="1585" cy="716222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 flipH="1">
            <a:off x="8565802" y="3760576"/>
            <a:ext cx="14261" cy="716222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684503" y="5873351"/>
            <a:ext cx="3878854" cy="1190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dirty="0">
                <a:solidFill>
                  <a:srgbClr val="FFFF00"/>
                </a:solidFill>
              </a:rPr>
              <a:t>One </a:t>
            </a:r>
            <a:r>
              <a:rPr lang="en-US" altLang="en-US" b="0" dirty="0" err="1">
                <a:solidFill>
                  <a:srgbClr val="FFFF00"/>
                </a:solidFill>
              </a:rPr>
              <a:t>opcode</a:t>
            </a:r>
            <a:r>
              <a:rPr lang="en-US" altLang="en-US" b="0" dirty="0">
                <a:solidFill>
                  <a:srgbClr val="FFFF00"/>
                </a:solidFill>
              </a:rPr>
              <a:t> performs all these operations, based on the </a:t>
            </a:r>
            <a:r>
              <a:rPr lang="en-US" altLang="en-US" b="0" dirty="0" smtClean="0">
                <a:solidFill>
                  <a:srgbClr val="FFFF00"/>
                </a:solidFill>
              </a:rPr>
              <a:t>metadata </a:t>
            </a:r>
            <a:r>
              <a:rPr lang="en-US" altLang="en-US" b="0" dirty="0">
                <a:solidFill>
                  <a:srgbClr val="FFFF00"/>
                </a:solidFill>
              </a:rPr>
              <a:t>tags. Unused bits are not driven, saving power.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56336" y="3291840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</a:t>
            </a:r>
          </a:p>
        </p:txBody>
      </p:sp>
    </p:spTree>
    <p:extLst>
      <p:ext uri="{BB962C8B-B14F-4D97-AF65-F5344CB8AC3E}">
        <p14:creationId xmlns:p14="http://schemas.microsoft.com/office/powerpoint/2010/main" val="2142013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25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6000"/>
                            </p:stCondLst>
                            <p:childTnLst>
                              <p:par>
                                <p:cTn id="2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17500"/>
                            </p:stCondLst>
                            <p:childTnLst>
                              <p:par>
                                <p:cTn id="2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924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CPU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5921" y="1691525"/>
            <a:ext cx="8254129" cy="1992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new general-purpose commercial CPU family.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a 10x single-thread power/performance gain over conventional out-of-order superscalar architectures, yet runs the same programs, without rewrite.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69008" y="4269448"/>
            <a:ext cx="80012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will explain: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templated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(generic) encoding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to deal with error events in speculated code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implicit state in floating-point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vectorization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while-loops</a:t>
            </a:r>
          </a:p>
        </p:txBody>
      </p:sp>
    </p:spTree>
    <p:extLst>
      <p:ext uri="{BB962C8B-B14F-4D97-AF65-F5344CB8AC3E}">
        <p14:creationId xmlns:p14="http://schemas.microsoft.com/office/powerpoint/2010/main" val="3889078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371600" y="4663440"/>
            <a:ext cx="7498080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However, compiler code generation is simpler with </a:t>
            </a:r>
            <a:r>
              <a:rPr lang="en-US" altLang="en-US" sz="2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width tagging </a:t>
            </a:r>
            <a:r>
              <a:rPr lang="en-US" altLang="en-US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the back ends do not have to code-select for differences in width. The generated code is also more compact because it doesn't carry width info.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371600" y="4663440"/>
            <a:ext cx="7200900" cy="1264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 smtClean="0">
                <a:solidFill>
                  <a:srgbClr val="FFFF00"/>
                </a:solidFill>
              </a:rPr>
              <a:t>Type information is </a:t>
            </a:r>
            <a:r>
              <a:rPr lang="en-US" altLang="en-US" sz="2400" b="0" dirty="0">
                <a:solidFill>
                  <a:srgbClr val="FFFF00"/>
                </a:solidFill>
              </a:rPr>
              <a:t>maintained by the compilers for the types defined by each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language, which are too varied for direct hardware representation. </a:t>
            </a:r>
            <a:r>
              <a:rPr lang="en-US" altLang="en-US" sz="2400" b="0" dirty="0">
                <a:solidFill>
                  <a:srgbClr val="FFFF00"/>
                </a:solidFill>
              </a:rPr>
              <a:t>Language type distinctions reach the hardware via the </a:t>
            </a:r>
            <a:r>
              <a:rPr lang="en-US" altLang="en-US" sz="2400" b="0" dirty="0" err="1">
                <a:solidFill>
                  <a:srgbClr val="FFFF00"/>
                </a:solidFill>
              </a:rPr>
              <a:t>opcodes</a:t>
            </a:r>
            <a:r>
              <a:rPr lang="en-US" altLang="en-US" sz="2400" b="0" dirty="0">
                <a:solidFill>
                  <a:srgbClr val="FFFF00"/>
                </a:solidFill>
              </a:rPr>
              <a:t> in the instructions, not the data tags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.</a:t>
            </a:r>
            <a:endParaRPr lang="en-US" altLang="en-US" sz="2400" b="0" dirty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7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Width vs. type</a:t>
            </a:r>
            <a:endParaRPr lang="en-US" altLang="en-US" kern="0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369007" y="1737360"/>
            <a:ext cx="6845036" cy="595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 smtClean="0">
                <a:solidFill>
                  <a:srgbClr val="FFFF00"/>
                </a:solidFill>
              </a:rPr>
              <a:t>Width metadata tags </a:t>
            </a:r>
            <a:r>
              <a:rPr lang="en-US" altLang="en-US" sz="2400" b="0" dirty="0">
                <a:solidFill>
                  <a:srgbClr val="FFFF00"/>
                </a:solidFill>
              </a:rPr>
              <a:t>tell how big an operand is,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not </a:t>
            </a:r>
            <a:r>
              <a:rPr lang="en-US" altLang="en-US" sz="2400" b="0" dirty="0">
                <a:solidFill>
                  <a:srgbClr val="FFFF00"/>
                </a:solidFill>
              </a:rPr>
              <a:t>what type it is:</a:t>
            </a: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932364" y="3152847"/>
            <a:ext cx="1825343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6845036" y="3152847"/>
            <a:ext cx="1585" cy="469868"/>
          </a:xfrm>
          <a:prstGeom prst="line">
            <a:avLst/>
          </a:prstGeom>
          <a:noFill/>
          <a:ln w="95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7301372" y="3152847"/>
            <a:ext cx="1585" cy="469868"/>
          </a:xfrm>
          <a:prstGeom prst="line">
            <a:avLst/>
          </a:prstGeom>
          <a:noFill/>
          <a:ln w="95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6388700" y="3152847"/>
            <a:ext cx="1585" cy="469868"/>
          </a:xfrm>
          <a:prstGeom prst="line">
            <a:avLst/>
          </a:prstGeom>
          <a:noFill/>
          <a:ln w="95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2283264" y="3152847"/>
            <a:ext cx="1825343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3195936" y="3152847"/>
            <a:ext cx="1584" cy="469868"/>
          </a:xfrm>
          <a:prstGeom prst="line">
            <a:avLst/>
          </a:prstGeom>
          <a:noFill/>
          <a:ln w="95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3652271" y="3152847"/>
            <a:ext cx="1584" cy="469868"/>
          </a:xfrm>
          <a:prstGeom prst="line">
            <a:avLst/>
          </a:prstGeom>
          <a:noFill/>
          <a:ln w="95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2739600" y="3152847"/>
            <a:ext cx="1584" cy="469868"/>
          </a:xfrm>
          <a:prstGeom prst="line">
            <a:avLst/>
          </a:prstGeom>
          <a:noFill/>
          <a:ln w="95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589072" y="3250737"/>
            <a:ext cx="1273937" cy="29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>
                <a:solidFill>
                  <a:srgbClr val="FFFF00"/>
                </a:solidFill>
              </a:rPr>
              <a:t>173923355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382362" y="3250737"/>
            <a:ext cx="919009" cy="29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>
                <a:solidFill>
                  <a:srgbClr val="FFFF00"/>
                </a:solidFill>
              </a:rPr>
              <a:t>3.14159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4923039" y="3263788"/>
            <a:ext cx="228168" cy="234934"/>
          </a:xfrm>
          <a:prstGeom prst="roundRect">
            <a:avLst>
              <a:gd name="adj" fmla="val 694"/>
            </a:avLst>
          </a:prstGeom>
          <a:pattFill prst="lgCheck">
            <a:fgClr>
              <a:srgbClr val="FFFF00"/>
            </a:fgClr>
            <a:bgClr>
              <a:schemeClr val="tx1"/>
            </a:bgClr>
          </a:pattFill>
          <a:ln w="18360" cap="flat">
            <a:solidFill>
              <a:srgbClr val="FFFF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669882" y="3784233"/>
            <a:ext cx="1014079" cy="270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5876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1800" b="0">
                <a:solidFill>
                  <a:srgbClr val="FFFF00"/>
                </a:solidFill>
              </a:rPr>
              <a:t>4-byte int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249265" y="3746708"/>
            <a:ext cx="1215311" cy="270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5876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1800" b="0">
                <a:solidFill>
                  <a:srgbClr val="FFFF00"/>
                </a:solidFill>
              </a:rPr>
              <a:t>4-byte float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4563357" y="3857650"/>
            <a:ext cx="1102811" cy="29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 i="1" dirty="0">
                <a:solidFill>
                  <a:srgbClr val="FFFF00"/>
                </a:solidFill>
              </a:rPr>
              <a:t>same tag</a:t>
            </a: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>
            <a:off x="4333606" y="3387781"/>
            <a:ext cx="459505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247861" y="3387781"/>
            <a:ext cx="456336" cy="1632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070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0" grpId="0"/>
      <p:bldP spid="20" grpId="1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 animBg="1"/>
      <p:bldP spid="15" grpId="0"/>
      <p:bldP spid="16" grpId="0"/>
      <p:bldP spid="17" grpId="0"/>
      <p:bldP spid="18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415081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When it doesn’t fit…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5920" y="1645920"/>
            <a:ext cx="56332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widen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doubles the width.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</a:t>
            </a:r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narrow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halves the width.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0814" y="3886200"/>
            <a:ext cx="365760" cy="9144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99614" y="2971800"/>
            <a:ext cx="368300" cy="18288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9454" y="3291840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widen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010894" y="3749040"/>
            <a:ext cx="915369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19454" y="4206240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narrow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010894" y="4663440"/>
            <a:ext cx="915369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999033" y="388173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widen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6090473" y="4338935"/>
            <a:ext cx="915369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999033" y="5324455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narrow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6090473" y="5781655"/>
            <a:ext cx="915369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5486400" y="2926080"/>
            <a:ext cx="365760" cy="3657600"/>
            <a:chOff x="5486400" y="2926080"/>
            <a:chExt cx="365760" cy="3657600"/>
          </a:xfrm>
        </p:grpSpPr>
        <p:sp>
          <p:nvSpPr>
            <p:cNvPr id="15" name="Rectangle 14"/>
            <p:cNvSpPr/>
            <p:nvPr/>
          </p:nvSpPr>
          <p:spPr>
            <a:xfrm>
              <a:off x="5486400" y="5669280"/>
              <a:ext cx="365760" cy="9144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486400" y="4754880"/>
              <a:ext cx="365760" cy="9144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86400" y="3840480"/>
              <a:ext cx="365760" cy="9144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486400" y="2926080"/>
              <a:ext cx="365760" cy="9144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315200" y="2926080"/>
            <a:ext cx="916940" cy="3657600"/>
            <a:chOff x="7315200" y="2926080"/>
            <a:chExt cx="916940" cy="3657600"/>
          </a:xfrm>
        </p:grpSpPr>
        <p:sp>
          <p:nvSpPr>
            <p:cNvPr id="16" name="Rectangle 15"/>
            <p:cNvSpPr/>
            <p:nvPr/>
          </p:nvSpPr>
          <p:spPr>
            <a:xfrm>
              <a:off x="7315200" y="4754880"/>
              <a:ext cx="368300" cy="18288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315200" y="2926080"/>
              <a:ext cx="368300" cy="18288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863840" y="4754880"/>
              <a:ext cx="368300" cy="18288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863840" y="2926080"/>
              <a:ext cx="368300" cy="18288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721027" y="5715000"/>
            <a:ext cx="33254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Vector widen yields two result vectors of double-width elements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57476" y="2565430"/>
            <a:ext cx="3311472" cy="2759026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060295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  <p:bldP spid="12" grpId="0"/>
      <p:bldP spid="17" grpId="0"/>
      <p:bldP spid="19" grpId="0"/>
      <p:bldP spid="27" grpId="0"/>
      <p:bldP spid="3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328525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Go both ways…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speculation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0385" y="5139868"/>
            <a:ext cx="52788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Speculation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doing something before you know you must</a:t>
            </a:r>
          </a:p>
        </p:txBody>
      </p:sp>
    </p:spTree>
    <p:extLst>
      <p:ext uri="{BB962C8B-B14F-4D97-AF65-F5344CB8AC3E}">
        <p14:creationId xmlns:p14="http://schemas.microsoft.com/office/powerpoint/2010/main" val="1710328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7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What to do with idle hardware</a:t>
            </a:r>
            <a:endParaRPr lang="en-US" altLang="en-US" kern="0" dirty="0"/>
          </a:p>
        </p:txBody>
      </p:sp>
      <p:sp>
        <p:nvSpPr>
          <p:cNvPr id="21" name="TextBox 20"/>
          <p:cNvSpPr txBox="1"/>
          <p:nvPr/>
        </p:nvSpPr>
        <p:spPr>
          <a:xfrm>
            <a:off x="1371600" y="1645920"/>
            <a:ext cx="7321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(a*b == c) { f(x*3); } else { f(x*5); }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2103120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(everything in the core already)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2560320"/>
            <a:ext cx="365677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a, b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&lt;a*b&gt;, c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&lt;a*b == c&gt;, lab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x, 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	f, &lt;x*3&gt;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09360" y="3291840"/>
            <a:ext cx="30251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lab:</a:t>
            </a:r>
          </a:p>
          <a:p>
            <a:pPr lvl="1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x, 5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 f, &lt;x*5&gt;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669280" y="3566160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25617" y="2194560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timing: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88720" y="2560320"/>
            <a:ext cx="3561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1097280" y="4480560"/>
            <a:ext cx="596900" cy="0"/>
          </a:xfrm>
          <a:prstGeom prst="line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88720" y="44805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28800" y="5029200"/>
            <a:ext cx="54809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a, b;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x, 3;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 5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&lt;a*b&gt;, c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&lt;a*b == c&gt;, lab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	f, &lt;x*3&gt;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09360" y="5760720"/>
            <a:ext cx="30251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lab: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 f, &lt;x*5&gt;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669280" y="6035040"/>
            <a:ext cx="533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188720" y="5029200"/>
            <a:ext cx="3561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097280" y="6583680"/>
            <a:ext cx="596900" cy="0"/>
          </a:xfrm>
          <a:prstGeom prst="line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188720" y="658368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1135380" y="4473912"/>
            <a:ext cx="447628" cy="44291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1135380" y="6582112"/>
            <a:ext cx="447628" cy="44291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410385" y="6574968"/>
            <a:ext cx="52788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Speculation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the triumph of hope over power consumption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887428" y="4916825"/>
            <a:ext cx="7496652" cy="1682035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735028" y="2565430"/>
            <a:ext cx="7496652" cy="200146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861609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4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9" grpId="0"/>
      <p:bldP spid="30" grpId="0"/>
      <p:bldP spid="34" grpId="0"/>
      <p:bldP spid="38" grpId="0"/>
      <p:bldP spid="40" grpId="0"/>
      <p:bldP spid="41" grpId="0" animBg="1"/>
      <p:bldP spid="42" grpId="0" animBg="1"/>
      <p:bldP spid="45" grpId="0"/>
      <p:bldP spid="44" grpId="0" animBg="1"/>
      <p:bldP spid="4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517737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Speculative floating point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metafloat</a:t>
            </a:r>
            <a:endParaRPr lang="en-US" sz="115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773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Floating point flags</a:t>
            </a:r>
            <a:endParaRPr lang="en-US" altLang="en-US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733731"/>
            <a:ext cx="7176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IEEE754 floating point standard defines five flags that are implicit output arguments of floating point operations. Exception conditions set the flags.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84554" y="3291840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y + z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908" y="32918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14660" y="32918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93960" y="4809192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y+z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26480" y="3200400"/>
            <a:ext cx="20858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ivide by zero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ine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act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alid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nderflow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verflow</a:t>
            </a:r>
          </a:p>
        </p:txBody>
      </p:sp>
      <p:sp>
        <p:nvSpPr>
          <p:cNvPr id="30" name="Flowchart: Manual Operation 29"/>
          <p:cNvSpPr/>
          <p:nvPr/>
        </p:nvSpPr>
        <p:spPr>
          <a:xfrm>
            <a:off x="4318000" y="4495800"/>
            <a:ext cx="1016000" cy="73660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17955" y="5905500"/>
            <a:ext cx="6616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 a conventional machine, the operation updates a global floating-point state register.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8668" y="6792267"/>
            <a:ext cx="53719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global state prevents speculation!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531620" y="4726940"/>
            <a:ext cx="1371600" cy="274320"/>
            <a:chOff x="5303520" y="5760720"/>
            <a:chExt cx="1371600" cy="274320"/>
          </a:xfrm>
        </p:grpSpPr>
        <p:sp>
          <p:nvSpPr>
            <p:cNvPr id="13" name="Rectangle 12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d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x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u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290122" y="4265275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global state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022600" y="4864100"/>
            <a:ext cx="10033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94675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4949E-6 2.87582E-6 L -4.94949E-6 0.1372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63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6 2.87582E-6 L -0.00126 0.1388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4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4545E-6 -3.66013E-6 L 4.54545E-6 0.0882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8" grpId="1"/>
      <p:bldP spid="8" grpId="2"/>
      <p:bldP spid="9" grpId="0"/>
      <p:bldP spid="9" grpId="1"/>
      <p:bldP spid="9" grpId="2"/>
      <p:bldP spid="10" grpId="0"/>
      <p:bldP spid="10" grpId="1"/>
      <p:bldP spid="21" grpId="0"/>
      <p:bldP spid="30" grpId="0" animBg="1"/>
      <p:bldP spid="31" grpId="0"/>
      <p:bldP spid="31" grpId="1"/>
      <p:bldP spid="3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4318000" y="4495800"/>
            <a:ext cx="2946400" cy="736600"/>
            <a:chOff x="4318000" y="4495800"/>
            <a:chExt cx="2946400" cy="7366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4318000" y="4495800"/>
              <a:ext cx="2946400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541519" y="5232400"/>
              <a:ext cx="2722881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318000" y="4495800"/>
              <a:ext cx="223519" cy="73660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5059397" y="4419600"/>
            <a:ext cx="2304255" cy="977900"/>
          </a:xfrm>
          <a:prstGeom prst="rect">
            <a:avLst/>
          </a:prstGeom>
          <a:solidFill>
            <a:srgbClr val="0E07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468236"/>
          </a:xfrm>
          <a:prstGeom prst="rect">
            <a:avLst/>
          </a:prstGeom>
          <a:ln/>
        </p:spPr>
        <p:txBody>
          <a:bodyPr tIns="45720"/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Floating point flags</a:t>
            </a:r>
            <a:endParaRPr lang="en-US" altLang="en-US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733731"/>
            <a:ext cx="7176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IEEE754 floating point standard defines five flags that are implicit output arguments of floating point operations.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84554" y="3291840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y + z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541519" y="5232400"/>
            <a:ext cx="601981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4318000" y="4495800"/>
            <a:ext cx="1016000" cy="736600"/>
            <a:chOff x="4318000" y="4495800"/>
            <a:chExt cx="1016000" cy="73660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4318000" y="4495800"/>
              <a:ext cx="1016000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5143500" y="4495800"/>
              <a:ext cx="190500" cy="73660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4592603" y="4524514"/>
            <a:ext cx="466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3200400"/>
            <a:ext cx="20858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ivide by zero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ine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act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alid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nderflow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verflow</a:t>
            </a:r>
          </a:p>
        </p:txBody>
      </p:sp>
    </p:spTree>
    <p:extLst>
      <p:ext uri="{BB962C8B-B14F-4D97-AF65-F5344CB8AC3E}">
        <p14:creationId xmlns:p14="http://schemas.microsoft.com/office/powerpoint/2010/main" val="12917388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424E-6 3.00654E-6 L -0.20171 0.00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8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298610" y="4495800"/>
            <a:ext cx="2628988" cy="736600"/>
            <a:chOff x="4318000" y="4495800"/>
            <a:chExt cx="2946400" cy="7366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4318000" y="4495800"/>
              <a:ext cx="2946400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541519" y="5232400"/>
              <a:ext cx="2722881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318000" y="4495800"/>
              <a:ext cx="223519" cy="73660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584775"/>
          </a:xfrm>
          <a:prstGeom prst="rect">
            <a:avLst/>
          </a:prstGeom>
          <a:ln/>
        </p:spPr>
        <p:txBody>
          <a:bodyPr tIns="45720">
            <a:spAutoFit/>
          </a:bodyPr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Floating point flags</a:t>
            </a:r>
            <a:endParaRPr lang="en-US" altLang="en-US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733731"/>
            <a:ext cx="7176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IEEE754 floating point standard defines five flags that are implicit output arguments of floating point operations.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84554" y="3291840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y + z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541519" y="5232400"/>
            <a:ext cx="601981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4318000" y="4495800"/>
            <a:ext cx="1016000" cy="736600"/>
            <a:chOff x="4318000" y="4495800"/>
            <a:chExt cx="1016000" cy="73660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4318000" y="4495800"/>
              <a:ext cx="1016000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5143500" y="4495800"/>
              <a:ext cx="190500" cy="73660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4592603" y="4524514"/>
            <a:ext cx="466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3200400"/>
            <a:ext cx="20858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ivide by zero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ine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act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alid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nderflow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verflow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717800" y="4890164"/>
            <a:ext cx="1371600" cy="274320"/>
            <a:chOff x="5303520" y="5760720"/>
            <a:chExt cx="1371600" cy="274320"/>
          </a:xfrm>
        </p:grpSpPr>
        <p:sp>
          <p:nvSpPr>
            <p:cNvPr id="19" name="Rectangle 18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</a:t>
              </a:r>
              <a:endParaRPr lang="en-US" sz="20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u</a:t>
              </a:r>
              <a:endParaRPr lang="en-US" sz="20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014660" y="32918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z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344488" y="329184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481260" y="4796492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y+z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573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1919E-6 2.87582E-6 L -1.91919E-6 0.137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6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4545E-6 2.87582E-6 L 4.54545E-6 0.1388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44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4545E-6 -3.66013E-6 L 4.54545E-6 0.0882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2929E-6 -4.57516E-7 L 2.92929E-6 0.0882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36" grpId="0"/>
      <p:bldP spid="36" grpId="1"/>
      <p:bldP spid="37" grpId="0"/>
      <p:bldP spid="37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68880" y="5486400"/>
            <a:ext cx="1739900" cy="457200"/>
          </a:xfrm>
          <a:prstGeom prst="rect">
            <a:avLst/>
          </a:prstGeom>
          <a:pattFill prst="wdDnDiag">
            <a:fgClr>
              <a:srgbClr val="000096"/>
            </a:fgClr>
            <a:bgClr>
              <a:srgbClr val="00B050"/>
            </a:bgClr>
          </a:patt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298610" y="4495800"/>
            <a:ext cx="2628988" cy="736600"/>
            <a:chOff x="4318000" y="4495800"/>
            <a:chExt cx="2946400" cy="73660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4318000" y="4495800"/>
              <a:ext cx="2946400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541519" y="5232400"/>
              <a:ext cx="2722881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318000" y="4495800"/>
              <a:ext cx="223519" cy="73660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584775"/>
          </a:xfrm>
          <a:prstGeom prst="rect">
            <a:avLst/>
          </a:prstGeom>
          <a:ln/>
        </p:spPr>
        <p:txBody>
          <a:bodyPr tIns="45720">
            <a:spAutoFit/>
          </a:bodyPr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Floating point flags</a:t>
            </a:r>
            <a:endParaRPr lang="en-US" altLang="en-US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733731"/>
            <a:ext cx="71765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IEEE754 floating point standard defines five flags that are implicit output arguments of floating point operations.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84554" y="3291840"/>
            <a:ext cx="1713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y + z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541519" y="5232400"/>
            <a:ext cx="601981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4318000" y="4495800"/>
            <a:ext cx="1016000" cy="736600"/>
            <a:chOff x="4318000" y="4495800"/>
            <a:chExt cx="1016000" cy="73660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4318000" y="4495800"/>
              <a:ext cx="1016000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5143500" y="4495800"/>
              <a:ext cx="190500" cy="73660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4592603" y="4524514"/>
            <a:ext cx="466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3200400"/>
            <a:ext cx="20858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ivide by zero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ine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act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alid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nderflow</a:t>
            </a:r>
          </a:p>
          <a:p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verflow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717800" y="5563264"/>
            <a:ext cx="1371600" cy="274320"/>
            <a:chOff x="5303520" y="5760720"/>
            <a:chExt cx="1371600" cy="274320"/>
          </a:xfrm>
          <a:solidFill>
            <a:srgbClr val="000096"/>
          </a:solidFill>
        </p:grpSpPr>
        <p:sp>
          <p:nvSpPr>
            <p:cNvPr id="19" name="Rectangle 18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d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x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u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4481260" y="5469592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y+z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11680" y="5486400"/>
            <a:ext cx="457200" cy="457200"/>
          </a:xfrm>
          <a:prstGeom prst="rect">
            <a:avLst/>
          </a:prstGeom>
          <a:pattFill prst="lgCheck">
            <a:fgClr>
              <a:srgbClr val="000096"/>
            </a:fgClr>
            <a:bgClr>
              <a:srgbClr val="00B050"/>
            </a:bgClr>
          </a:patt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08780" y="5486400"/>
            <a:ext cx="1557020" cy="457200"/>
          </a:xfrm>
          <a:prstGeom prst="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99332" y="6540499"/>
            <a:ext cx="6617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 a Mill, flags become metadata in the result.</a:t>
            </a:r>
          </a:p>
        </p:txBody>
      </p:sp>
    </p:spTree>
    <p:extLst>
      <p:ext uri="{BB962C8B-B14F-4D97-AF65-F5344CB8AC3E}">
        <p14:creationId xmlns:p14="http://schemas.microsoft.com/office/powerpoint/2010/main" val="23378961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011680" y="5469592"/>
            <a:ext cx="3754120" cy="474008"/>
            <a:chOff x="2011680" y="5469592"/>
            <a:chExt cx="3754120" cy="474008"/>
          </a:xfrm>
        </p:grpSpPr>
        <p:sp>
          <p:nvSpPr>
            <p:cNvPr id="3" name="Rectangle 2"/>
            <p:cNvSpPr/>
            <p:nvPr/>
          </p:nvSpPr>
          <p:spPr>
            <a:xfrm>
              <a:off x="2468880" y="5486400"/>
              <a:ext cx="1739900" cy="457200"/>
            </a:xfrm>
            <a:prstGeom prst="rect">
              <a:avLst/>
            </a:prstGeom>
            <a:pattFill prst="wdDnDiag">
              <a:fgClr>
                <a:srgbClr val="000096"/>
              </a:fgClr>
              <a:bgClr>
                <a:srgbClr val="00B050"/>
              </a:bgClr>
            </a:pattFill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717800" y="5563264"/>
              <a:ext cx="1371600" cy="274320"/>
              <a:chOff x="5303520" y="5760720"/>
              <a:chExt cx="1371600" cy="274320"/>
            </a:xfrm>
            <a:solidFill>
              <a:srgbClr val="000096"/>
            </a:solidFill>
          </p:grpSpPr>
          <p:sp>
            <p:nvSpPr>
              <p:cNvPr id="19" name="Rectangle 18"/>
              <p:cNvSpPr/>
              <p:nvPr/>
            </p:nvSpPr>
            <p:spPr>
              <a:xfrm>
                <a:off x="530352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d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557784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x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585216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v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640080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</a:t>
                </a:r>
                <a:endPara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612648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u</a:t>
                </a:r>
                <a:endPara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4481260" y="5469592"/>
              <a:ext cx="6944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y+z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011680" y="5486400"/>
              <a:ext cx="457200" cy="457200"/>
            </a:xfrm>
            <a:prstGeom prst="rect">
              <a:avLst/>
            </a:prstGeom>
            <a:pattFill prst="lgCheck">
              <a:fgClr>
                <a:srgbClr val="000096"/>
              </a:fgClr>
              <a:bgClr>
                <a:srgbClr val="00B050"/>
              </a:bgClr>
            </a:pattFill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208780" y="5486400"/>
              <a:ext cx="1557020" cy="457200"/>
            </a:xfrm>
            <a:prstGeom prst="rect">
              <a:avLst/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011680" y="5469592"/>
            <a:ext cx="3754120" cy="474008"/>
            <a:chOff x="2011680" y="5469592"/>
            <a:chExt cx="3754120" cy="474008"/>
          </a:xfrm>
        </p:grpSpPr>
        <p:sp>
          <p:nvSpPr>
            <p:cNvPr id="30" name="Rectangle 29"/>
            <p:cNvSpPr/>
            <p:nvPr/>
          </p:nvSpPr>
          <p:spPr>
            <a:xfrm>
              <a:off x="2468880" y="5486400"/>
              <a:ext cx="1739900" cy="457200"/>
            </a:xfrm>
            <a:prstGeom prst="rect">
              <a:avLst/>
            </a:prstGeom>
            <a:pattFill prst="wdDnDiag">
              <a:fgClr>
                <a:srgbClr val="000096"/>
              </a:fgClr>
              <a:bgClr>
                <a:srgbClr val="00B050"/>
              </a:bgClr>
            </a:pattFill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2717800" y="5563264"/>
              <a:ext cx="1371600" cy="274320"/>
              <a:chOff x="5303520" y="5760720"/>
              <a:chExt cx="1371600" cy="274320"/>
            </a:xfrm>
            <a:solidFill>
              <a:srgbClr val="000096"/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530352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557784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85216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40080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12648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4481260" y="5469592"/>
              <a:ext cx="6944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y+z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011680" y="5486400"/>
              <a:ext cx="457200" cy="457200"/>
            </a:xfrm>
            <a:prstGeom prst="rect">
              <a:avLst/>
            </a:prstGeom>
            <a:pattFill prst="lgCheck">
              <a:fgClr>
                <a:srgbClr val="000096"/>
              </a:fgClr>
              <a:bgClr>
                <a:srgbClr val="00B050"/>
              </a:bgClr>
            </a:pattFill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208780" y="5486400"/>
              <a:ext cx="1557020" cy="457200"/>
            </a:xfrm>
            <a:prstGeom prst="rect">
              <a:avLst/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584775"/>
          </a:xfrm>
          <a:prstGeom prst="rect">
            <a:avLst/>
          </a:prstGeom>
          <a:ln/>
        </p:spPr>
        <p:txBody>
          <a:bodyPr tIns="45720">
            <a:spAutoFit/>
          </a:bodyPr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Floating point flags</a:t>
            </a:r>
            <a:endParaRPr lang="en-US" altLang="en-US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733731"/>
            <a:ext cx="7176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meta-flags flow though subsequent operations.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5328081" y="2523192"/>
            <a:ext cx="3754120" cy="474008"/>
            <a:chOff x="2011680" y="5469592"/>
            <a:chExt cx="3754120" cy="474008"/>
          </a:xfrm>
        </p:grpSpPr>
        <p:sp>
          <p:nvSpPr>
            <p:cNvPr id="42" name="Rectangle 41"/>
            <p:cNvSpPr/>
            <p:nvPr/>
          </p:nvSpPr>
          <p:spPr>
            <a:xfrm>
              <a:off x="2468880" y="5486400"/>
              <a:ext cx="1739900" cy="457200"/>
            </a:xfrm>
            <a:prstGeom prst="rect">
              <a:avLst/>
            </a:prstGeom>
            <a:pattFill prst="wdDnDiag">
              <a:fgClr>
                <a:srgbClr val="000096"/>
              </a:fgClr>
              <a:bgClr>
                <a:srgbClr val="00B050"/>
              </a:bgClr>
            </a:pattFill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717800" y="5563264"/>
              <a:ext cx="1371600" cy="274320"/>
              <a:chOff x="5303520" y="5760720"/>
              <a:chExt cx="1371600" cy="274320"/>
            </a:xfrm>
            <a:solidFill>
              <a:srgbClr val="000096"/>
            </a:solidFill>
          </p:grpSpPr>
          <p:sp>
            <p:nvSpPr>
              <p:cNvPr id="47" name="Rectangle 46"/>
              <p:cNvSpPr/>
              <p:nvPr/>
            </p:nvSpPr>
            <p:spPr>
              <a:xfrm>
                <a:off x="530352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57784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85216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40080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6126480" y="5760720"/>
                <a:ext cx="274320" cy="274320"/>
              </a:xfrm>
              <a:prstGeom prst="rect">
                <a:avLst/>
              </a:prstGeom>
              <a:grpFill/>
              <a:ln w="317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4481260" y="5469592"/>
              <a:ext cx="6944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w*x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011680" y="5486400"/>
              <a:ext cx="457200" cy="457200"/>
            </a:xfrm>
            <a:prstGeom prst="rect">
              <a:avLst/>
            </a:prstGeom>
            <a:pattFill prst="lgCheck">
              <a:fgClr>
                <a:srgbClr val="000096"/>
              </a:fgClr>
              <a:bgClr>
                <a:srgbClr val="00B050"/>
              </a:bgClr>
            </a:pattFill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208780" y="5486400"/>
              <a:ext cx="1557020" cy="457200"/>
            </a:xfrm>
            <a:prstGeom prst="rect">
              <a:avLst/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6020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6465E-6 1.37255E-6 L -0.09596 -0.3774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8" y="-1887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3366114" cy="52636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Talks in this series</a:t>
            </a:r>
            <a:endParaRPr lang="en-US" sz="2400" b="1" i="0" u="none" strike="noStrike" dirty="0">
              <a:ln>
                <a:noFill/>
              </a:ln>
              <a:solidFill>
                <a:srgbClr val="00FF00"/>
              </a:solidFill>
              <a:latin typeface="Arial Black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1" y="1854200"/>
            <a:ext cx="417454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 and speculation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409650" y="3153924"/>
            <a:ext cx="869629" cy="406400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05025" y="2439768"/>
            <a:ext cx="2940494" cy="6642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are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55675" y="5130451"/>
            <a:ext cx="5393827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Slides and videos of other talks are at: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39636" y="5896450"/>
            <a:ext cx="4768239" cy="727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ootbcomp.com/docs</a:t>
            </a:r>
          </a:p>
        </p:txBody>
      </p:sp>
    </p:spTree>
    <p:extLst>
      <p:ext uri="{BB962C8B-B14F-4D97-AF65-F5344CB8AC3E}">
        <p14:creationId xmlns:p14="http://schemas.microsoft.com/office/powerpoint/2010/main" val="37730867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785281" y="2540000"/>
            <a:ext cx="1739900" cy="457200"/>
          </a:xfrm>
          <a:prstGeom prst="rect">
            <a:avLst/>
          </a:prstGeom>
          <a:pattFill prst="wdDnDiag">
            <a:fgClr>
              <a:srgbClr val="000096"/>
            </a:fgClr>
            <a:bgClr>
              <a:srgbClr val="00B050"/>
            </a:bgClr>
          </a:patt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6034201" y="2616864"/>
            <a:ext cx="1371600" cy="274320"/>
            <a:chOff x="5303520" y="5760720"/>
            <a:chExt cx="1371600" cy="274320"/>
          </a:xfrm>
          <a:solidFill>
            <a:srgbClr val="000096"/>
          </a:solidFill>
        </p:grpSpPr>
        <p:sp>
          <p:nvSpPr>
            <p:cNvPr id="69" name="Rectangle 68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034201" y="2616864"/>
            <a:ext cx="1371600" cy="274320"/>
            <a:chOff x="5303520" y="5760720"/>
            <a:chExt cx="1371600" cy="274320"/>
          </a:xfrm>
          <a:solidFill>
            <a:srgbClr val="000096"/>
          </a:solidFill>
        </p:grpSpPr>
        <p:sp>
          <p:nvSpPr>
            <p:cNvPr id="47" name="Rectangle 46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1498600" y="2544108"/>
            <a:ext cx="1739900" cy="457200"/>
          </a:xfrm>
          <a:prstGeom prst="rect">
            <a:avLst/>
          </a:prstGeom>
          <a:pattFill prst="wdDnDiag">
            <a:fgClr>
              <a:srgbClr val="000096"/>
            </a:fgClr>
            <a:bgClr>
              <a:srgbClr val="00B050"/>
            </a:bgClr>
          </a:patt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747520" y="2620972"/>
            <a:ext cx="1371600" cy="274320"/>
            <a:chOff x="5303520" y="5760720"/>
            <a:chExt cx="1371600" cy="274320"/>
          </a:xfrm>
          <a:solidFill>
            <a:srgbClr val="000096"/>
          </a:solidFill>
        </p:grpSpPr>
        <p:sp>
          <p:nvSpPr>
            <p:cNvPr id="35" name="Rectangle 34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1747520" y="2620972"/>
            <a:ext cx="1371600" cy="274320"/>
            <a:chOff x="5303520" y="5760720"/>
            <a:chExt cx="1371600" cy="274320"/>
          </a:xfrm>
          <a:solidFill>
            <a:srgbClr val="000096"/>
          </a:solidFill>
        </p:grpSpPr>
        <p:sp>
          <p:nvSpPr>
            <p:cNvPr id="63" name="Rectangle 62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510980" y="252730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y+z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041400" y="2544108"/>
            <a:ext cx="457200" cy="457200"/>
          </a:xfrm>
          <a:prstGeom prst="rect">
            <a:avLst/>
          </a:prstGeom>
          <a:pattFill prst="lgCheck">
            <a:fgClr>
              <a:srgbClr val="000096"/>
            </a:fgClr>
            <a:bgClr>
              <a:srgbClr val="00B050"/>
            </a:bgClr>
          </a:patt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38500" y="2544108"/>
            <a:ext cx="1557020" cy="457200"/>
          </a:xfrm>
          <a:prstGeom prst="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584775"/>
          </a:xfrm>
          <a:prstGeom prst="rect">
            <a:avLst/>
          </a:prstGeom>
          <a:ln/>
        </p:spPr>
        <p:txBody>
          <a:bodyPr tIns="45720">
            <a:spAutoFit/>
          </a:bodyPr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Floating point flags</a:t>
            </a:r>
            <a:endParaRPr lang="en-US" altLang="en-US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733731"/>
            <a:ext cx="7176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meta-flags flow though subsequent operations.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797661" y="2523192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w*x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328081" y="2540000"/>
            <a:ext cx="457200" cy="457200"/>
          </a:xfrm>
          <a:prstGeom prst="rect">
            <a:avLst/>
          </a:prstGeom>
          <a:pattFill prst="lgCheck">
            <a:fgClr>
              <a:srgbClr val="000096"/>
            </a:fgClr>
            <a:bgClr>
              <a:srgbClr val="00B050"/>
            </a:bgClr>
          </a:patt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525181" y="2540000"/>
            <a:ext cx="1557020" cy="457200"/>
          </a:xfrm>
          <a:prstGeom prst="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lowchart: Manual Operation 3"/>
          <p:cNvSpPr/>
          <p:nvPr/>
        </p:nvSpPr>
        <p:spPr>
          <a:xfrm>
            <a:off x="6107022" y="3886200"/>
            <a:ext cx="1043101" cy="63500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sz="4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Flowchart: Manual Operation 51"/>
          <p:cNvSpPr/>
          <p:nvPr/>
        </p:nvSpPr>
        <p:spPr>
          <a:xfrm>
            <a:off x="3163989" y="3886200"/>
            <a:ext cx="1043101" cy="63500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54349" y="4339630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y+z+w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*x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999740" y="4521200"/>
            <a:ext cx="1371600" cy="274320"/>
            <a:chOff x="3411220" y="5414972"/>
            <a:chExt cx="1371600" cy="274320"/>
          </a:xfrm>
        </p:grpSpPr>
        <p:sp>
          <p:nvSpPr>
            <p:cNvPr id="53" name="Rectangle 52"/>
            <p:cNvSpPr/>
            <p:nvPr/>
          </p:nvSpPr>
          <p:spPr>
            <a:xfrm>
              <a:off x="341122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68554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95986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0850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23418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>
            <a:off x="4017010" y="3098800"/>
            <a:ext cx="2291511" cy="68580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857161" y="3098800"/>
            <a:ext cx="1287710" cy="68580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822701" y="3098800"/>
            <a:ext cx="2622980" cy="73660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33320" y="3098800"/>
            <a:ext cx="1077660" cy="73660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371600" y="393192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10980" y="252730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y+z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797661" y="2523192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w*x</a:t>
            </a:r>
          </a:p>
        </p:txBody>
      </p:sp>
    </p:spTree>
    <p:extLst>
      <p:ext uri="{BB962C8B-B14F-4D97-AF65-F5344CB8AC3E}">
        <p14:creationId xmlns:p14="http://schemas.microsoft.com/office/powerpoint/2010/main" val="26250242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2727E-6 5.88235E-7 L 0.23233 0.1274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16" y="6373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09091E-7 3.33333E-6 L -0.11364 0.1258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82" y="629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08081E-6 -1.04575E-6 L -0.04924 0.1062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62" y="5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7576E-7 5.88235E-7 L 0.0745 0.1339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25" y="6699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7879E-6 3.33333E-6 L -0.24621 0.1339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11" y="6699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2727E-6 -4.70588E-6 L 0.07323 0.0964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2" y="48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6" grpId="0"/>
      <p:bldP spid="6" grpId="1"/>
      <p:bldP spid="60" grpId="0"/>
      <p:bldP spid="60" grpId="1"/>
      <p:bldP spid="60" grpId="2"/>
      <p:bldP spid="61" grpId="0"/>
      <p:bldP spid="61" grpId="1"/>
      <p:bldP spid="61" grpId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1747520" y="2620972"/>
            <a:ext cx="1371600" cy="274320"/>
            <a:chOff x="5303520" y="5760720"/>
            <a:chExt cx="1371600" cy="274320"/>
          </a:xfrm>
          <a:solidFill>
            <a:srgbClr val="000096"/>
          </a:solidFill>
        </p:grpSpPr>
        <p:sp>
          <p:nvSpPr>
            <p:cNvPr id="35" name="Rectangle 34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510980" y="252730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y+z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095421" y="5169595"/>
            <a:ext cx="3754120" cy="457200"/>
            <a:chOff x="1041400" y="3191808"/>
            <a:chExt cx="3754120" cy="457200"/>
          </a:xfrm>
        </p:grpSpPr>
        <p:sp>
          <p:nvSpPr>
            <p:cNvPr id="30" name="Rectangle 29"/>
            <p:cNvSpPr/>
            <p:nvPr/>
          </p:nvSpPr>
          <p:spPr>
            <a:xfrm>
              <a:off x="1498600" y="3191808"/>
              <a:ext cx="1739900" cy="457200"/>
            </a:xfrm>
            <a:prstGeom prst="rect">
              <a:avLst/>
            </a:prstGeom>
            <a:pattFill prst="wdDnDiag">
              <a:fgClr>
                <a:srgbClr val="000096"/>
              </a:fgClr>
              <a:bgClr>
                <a:srgbClr val="00B050"/>
              </a:bgClr>
            </a:pattFill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041400" y="3191808"/>
              <a:ext cx="457200" cy="457200"/>
            </a:xfrm>
            <a:prstGeom prst="rect">
              <a:avLst/>
            </a:prstGeom>
            <a:pattFill prst="lgCheck">
              <a:fgClr>
                <a:srgbClr val="000096"/>
              </a:fgClr>
              <a:bgClr>
                <a:srgbClr val="00B050"/>
              </a:bgClr>
            </a:pattFill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238500" y="3191808"/>
              <a:ext cx="1557020" cy="457200"/>
            </a:xfrm>
            <a:prstGeom prst="rect">
              <a:avLst/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584775"/>
          </a:xfrm>
          <a:prstGeom prst="rect">
            <a:avLst/>
          </a:prstGeom>
          <a:ln/>
        </p:spPr>
        <p:txBody>
          <a:bodyPr tIns="45720">
            <a:spAutoFit/>
          </a:bodyPr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Floating point flags</a:t>
            </a:r>
            <a:endParaRPr lang="en-US" altLang="en-US" kern="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733731"/>
            <a:ext cx="7176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meta-flags flow though subsequent operations.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785281" y="2540000"/>
            <a:ext cx="1739900" cy="457200"/>
          </a:xfrm>
          <a:prstGeom prst="rect">
            <a:avLst/>
          </a:prstGeom>
          <a:pattFill prst="wdDnDiag">
            <a:fgClr>
              <a:srgbClr val="000096"/>
            </a:fgClr>
            <a:bgClr>
              <a:srgbClr val="00B050"/>
            </a:bgClr>
          </a:patt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6034201" y="2616864"/>
            <a:ext cx="1371600" cy="274320"/>
            <a:chOff x="5303520" y="5760720"/>
            <a:chExt cx="1371600" cy="274320"/>
          </a:xfrm>
          <a:solidFill>
            <a:srgbClr val="000096"/>
          </a:solidFill>
        </p:grpSpPr>
        <p:sp>
          <p:nvSpPr>
            <p:cNvPr id="47" name="Rectangle 46"/>
            <p:cNvSpPr/>
            <p:nvPr/>
          </p:nvSpPr>
          <p:spPr>
            <a:xfrm>
              <a:off x="530352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57784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85216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80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126480" y="5760720"/>
              <a:ext cx="274320" cy="274320"/>
            </a:xfrm>
            <a:prstGeom prst="rect">
              <a:avLst/>
            </a:prstGeom>
            <a:grpFill/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7797661" y="2523192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w*x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328081" y="2540000"/>
            <a:ext cx="457200" cy="457200"/>
          </a:xfrm>
          <a:prstGeom prst="rect">
            <a:avLst/>
          </a:prstGeom>
          <a:pattFill prst="lgCheck">
            <a:fgClr>
              <a:srgbClr val="000096"/>
            </a:fgClr>
            <a:bgClr>
              <a:srgbClr val="00B050"/>
            </a:bgClr>
          </a:pattFill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525181" y="2540000"/>
            <a:ext cx="1557020" cy="457200"/>
          </a:xfrm>
          <a:prstGeom prst="rect">
            <a:avLst/>
          </a:prstGeom>
          <a:noFill/>
          <a:ln w="317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lowchart: Manual Operation 3"/>
          <p:cNvSpPr/>
          <p:nvPr/>
        </p:nvSpPr>
        <p:spPr>
          <a:xfrm>
            <a:off x="6107022" y="3886200"/>
            <a:ext cx="1043101" cy="63500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  <a:endParaRPr lang="en-US" sz="4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Flowchart: Manual Operation 51"/>
          <p:cNvSpPr/>
          <p:nvPr/>
        </p:nvSpPr>
        <p:spPr>
          <a:xfrm>
            <a:off x="3163989" y="3886200"/>
            <a:ext cx="1043101" cy="63500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61862" y="5165130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y+z+w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*x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748201" y="5273427"/>
            <a:ext cx="1371600" cy="274320"/>
            <a:chOff x="3411220" y="5414972"/>
            <a:chExt cx="1371600" cy="274320"/>
          </a:xfrm>
        </p:grpSpPr>
        <p:sp>
          <p:nvSpPr>
            <p:cNvPr id="53" name="Rectangle 52"/>
            <p:cNvSpPr/>
            <p:nvPr/>
          </p:nvSpPr>
          <p:spPr>
            <a:xfrm>
              <a:off x="341122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68554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endParaRPr lang="en-US" sz="20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95986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50850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23418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endParaRPr lang="en-US" sz="20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1371600" y="393192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71600" y="5212080"/>
            <a:ext cx="1061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461862" y="5165130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y+z+w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*x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69008" y="6119862"/>
            <a:ext cx="110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797661" y="6008717"/>
            <a:ext cx="750528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97046" y="6327527"/>
            <a:ext cx="1906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fpState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register</a:t>
            </a:r>
          </a:p>
        </p:txBody>
      </p:sp>
      <p:grpSp>
        <p:nvGrpSpPr>
          <p:cNvPr id="75" name="Group 74"/>
          <p:cNvGrpSpPr/>
          <p:nvPr/>
        </p:nvGrpSpPr>
        <p:grpSpPr>
          <a:xfrm>
            <a:off x="1610360" y="6064061"/>
            <a:ext cx="1371600" cy="274320"/>
            <a:chOff x="3411220" y="5414972"/>
            <a:chExt cx="1371600" cy="274320"/>
          </a:xfrm>
        </p:grpSpPr>
        <p:sp>
          <p:nvSpPr>
            <p:cNvPr id="76" name="Rectangle 75"/>
            <p:cNvSpPr/>
            <p:nvPr/>
          </p:nvSpPr>
          <p:spPr>
            <a:xfrm>
              <a:off x="341122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68554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95986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450850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423418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748201" y="5273427"/>
            <a:ext cx="1371600" cy="274320"/>
            <a:chOff x="3411220" y="5414972"/>
            <a:chExt cx="1371600" cy="274320"/>
          </a:xfrm>
        </p:grpSpPr>
        <p:sp>
          <p:nvSpPr>
            <p:cNvPr id="82" name="Rectangle 81"/>
            <p:cNvSpPr/>
            <p:nvPr/>
          </p:nvSpPr>
          <p:spPr>
            <a:xfrm>
              <a:off x="341122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68554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95986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50850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4234180" y="5414972"/>
              <a:ext cx="274320" cy="274320"/>
            </a:xfrm>
            <a:prstGeom prst="rect">
              <a:avLst/>
            </a:prstGeom>
            <a:solidFill>
              <a:srgbClr val="000096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b="1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90600" y="5921821"/>
            <a:ext cx="636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19849" y="6814592"/>
            <a:ext cx="5012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meta-flags have been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realized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94025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8687E-6 -1.96078E-7 L 3.68687E-6 0.080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8687E-6 0.08007 L 0.2702 0.0784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10" y="-82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9495E-6 -2.4183E-6 L -4.49495E-6 0.0996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9394E-6 0.09967 L -0.21338 0.1013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69" y="8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4" grpId="1"/>
      <p:bldP spid="74" grpId="2"/>
      <p:bldP spid="8" grpId="0"/>
      <p:bldP spid="13" grpId="0"/>
      <p:bldP spid="15" grpId="0"/>
      <p:bldP spid="1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9432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Choose one…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</a:t>
            </a:r>
          </a:p>
        </p:txBody>
      </p:sp>
    </p:spTree>
    <p:extLst>
      <p:ext uri="{BB962C8B-B14F-4D97-AF65-F5344CB8AC3E}">
        <p14:creationId xmlns:p14="http://schemas.microsoft.com/office/powerpoint/2010/main" val="39344823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0137" y="731520"/>
            <a:ext cx="3914085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pick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operation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1645920"/>
            <a:ext cx="72618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selects one of two source operands from the belt, based on the value of a third control operand.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63040" y="5118100"/>
            <a:ext cx="74142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has zero latency; it takes place entirely within belt transit. No data is actually moved in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; only the belt routing to consumers changes.</a:t>
            </a:r>
          </a:p>
        </p:txBody>
      </p:sp>
      <p:sp>
        <p:nvSpPr>
          <p:cNvPr id="6" name="Line 35"/>
          <p:cNvSpPr>
            <a:spLocks noChangeShapeType="1"/>
          </p:cNvSpPr>
          <p:nvPr/>
        </p:nvSpPr>
        <p:spPr bwMode="auto">
          <a:xfrm>
            <a:off x="6583680" y="3827780"/>
            <a:ext cx="782320" cy="604520"/>
          </a:xfrm>
          <a:prstGeom prst="line">
            <a:avLst/>
          </a:prstGeom>
          <a:noFill/>
          <a:ln w="9144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31920" y="291338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12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291338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12</a:t>
            </a:r>
          </a:p>
        </p:txBody>
      </p:sp>
      <p:sp>
        <p:nvSpPr>
          <p:cNvPr id="9" name="Rectangle 8"/>
          <p:cNvSpPr/>
          <p:nvPr/>
        </p:nvSpPr>
        <p:spPr>
          <a:xfrm>
            <a:off x="2377440" y="291338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</a:t>
            </a:r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3291840" y="2900680"/>
            <a:ext cx="459505" cy="11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118000"/>
              </a:lnSpc>
            </a:pPr>
            <a:r>
              <a:rPr lang="en-US" altLang="en-US" sz="4800" dirty="0">
                <a:solidFill>
                  <a:srgbClr val="FFFF00"/>
                </a:solidFill>
                <a:latin typeface="Arial Black" pitchFamily="32" charset="0"/>
              </a:rPr>
              <a:t>?</a:t>
            </a:r>
            <a:endParaRPr lang="en-US" altLang="en-US" sz="4800" b="0" dirty="0">
              <a:solidFill>
                <a:srgbClr val="FFFF00"/>
              </a:solidFill>
              <a:latin typeface="Arial Black" pitchFamily="32" charset="0"/>
            </a:endParaRP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4960778" y="2842847"/>
            <a:ext cx="459505" cy="11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118000"/>
              </a:lnSpc>
            </a:pPr>
            <a:r>
              <a:rPr lang="en-US" altLang="en-US" sz="4800" dirty="0">
                <a:solidFill>
                  <a:srgbClr val="FFFF00"/>
                </a:solidFill>
                <a:latin typeface="Arial Black" pitchFamily="32" charset="0"/>
              </a:rPr>
              <a:t>:</a:t>
            </a:r>
            <a:endParaRPr lang="en-US" altLang="en-US" sz="4800" b="0" dirty="0">
              <a:solidFill>
                <a:srgbClr val="FFFF00"/>
              </a:solidFill>
              <a:latin typeface="Arial Black" pitchFamily="3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88889" y="291338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3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6580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3737E-6 3.20261E-6 L 0.36743 0.1323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71" y="66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 animBg="1"/>
      <p:bldP spid="7" grpId="0" animBg="1"/>
      <p:bldP spid="7" grpId="1" animBg="1"/>
      <p:bldP spid="8" grpId="0" animBg="1"/>
      <p:bldP spid="9" grpId="0" animBg="1"/>
      <p:bldP spid="10" grpId="0"/>
      <p:bldP spid="11" grpId="0"/>
      <p:bldP spid="1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731520" y="731520"/>
            <a:ext cx="68973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40" tIns="45720" rIns="91440" bIns="4572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b="0" dirty="0" smtClean="0">
                <a:solidFill>
                  <a:srgbClr val="00FF00"/>
                </a:solidFill>
              </a:rPr>
              <a:t>Vector </a:t>
            </a:r>
            <a:r>
              <a:rPr lang="en-US" altLang="en-US" sz="3200" b="0" dirty="0" smtClean="0">
                <a:solidFill>
                  <a:srgbClr val="00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endParaRPr lang="en-US" altLang="en-US" sz="3200" b="0" dirty="0">
              <a:solidFill>
                <a:srgbClr val="00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6203226" y="3436638"/>
            <a:ext cx="883373" cy="919462"/>
          </a:xfrm>
          <a:prstGeom prst="line">
            <a:avLst/>
          </a:prstGeom>
          <a:noFill/>
          <a:ln w="9144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383280" y="1463040"/>
            <a:ext cx="684503" cy="3657600"/>
            <a:chOff x="3964244" y="2501330"/>
            <a:chExt cx="684503" cy="3657600"/>
          </a:xfrm>
        </p:grpSpPr>
        <p:sp>
          <p:nvSpPr>
            <p:cNvPr id="44" name="Rectangle 43"/>
            <p:cNvSpPr/>
            <p:nvPr/>
          </p:nvSpPr>
          <p:spPr>
            <a:xfrm>
              <a:off x="3964244" y="52445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964244" y="43301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17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964244" y="34157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64244" y="25013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2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937760" y="1463040"/>
            <a:ext cx="684503" cy="3657600"/>
            <a:chOff x="5518724" y="2501330"/>
            <a:chExt cx="684503" cy="3657600"/>
          </a:xfrm>
        </p:grpSpPr>
        <p:sp>
          <p:nvSpPr>
            <p:cNvPr id="54" name="Rectangle 53"/>
            <p:cNvSpPr/>
            <p:nvPr/>
          </p:nvSpPr>
          <p:spPr>
            <a:xfrm>
              <a:off x="5518724" y="52445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12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518724" y="43301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518724" y="34157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4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518724" y="25013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20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1737360" y="283464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0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2651760" y="2834640"/>
            <a:ext cx="459505" cy="11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118000"/>
              </a:lnSpc>
            </a:pPr>
            <a:r>
              <a:rPr lang="en-US" altLang="en-US" sz="4800" dirty="0">
                <a:solidFill>
                  <a:srgbClr val="FFFF00"/>
                </a:solidFill>
                <a:latin typeface="Arial Black" pitchFamily="32" charset="0"/>
              </a:rPr>
              <a:t>?</a:t>
            </a:r>
            <a:endParaRPr lang="en-US" altLang="en-US" sz="4800" b="0" dirty="0">
              <a:solidFill>
                <a:srgbClr val="FFFF00"/>
              </a:solidFill>
              <a:latin typeface="Arial Black" pitchFamily="32" charset="0"/>
            </a:endParaRPr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4480560" y="2834640"/>
            <a:ext cx="459505" cy="11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118000"/>
              </a:lnSpc>
            </a:pPr>
            <a:r>
              <a:rPr lang="en-US" altLang="en-US" sz="4800" dirty="0">
                <a:solidFill>
                  <a:srgbClr val="FFFF00"/>
                </a:solidFill>
                <a:latin typeface="Arial Black" pitchFamily="32" charset="0"/>
              </a:rPr>
              <a:t>:</a:t>
            </a:r>
            <a:endParaRPr lang="en-US" altLang="en-US" sz="4800" b="0" dirty="0">
              <a:solidFill>
                <a:srgbClr val="FFFF00"/>
              </a:solidFill>
              <a:latin typeface="Arial Black" pitchFamily="32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4937760" y="1463040"/>
            <a:ext cx="684503" cy="3657600"/>
            <a:chOff x="5518724" y="2501330"/>
            <a:chExt cx="684503" cy="3657600"/>
          </a:xfrm>
        </p:grpSpPr>
        <p:sp>
          <p:nvSpPr>
            <p:cNvPr id="39" name="Rectangle 38"/>
            <p:cNvSpPr/>
            <p:nvPr/>
          </p:nvSpPr>
          <p:spPr>
            <a:xfrm>
              <a:off x="5518724" y="52445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12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518724" y="43301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518724" y="34157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4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518724" y="25013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20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49034" y="5829300"/>
            <a:ext cx="495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scalar selector chooses between complete vectors.</a:t>
            </a:r>
          </a:p>
        </p:txBody>
      </p:sp>
    </p:spTree>
    <p:extLst>
      <p:ext uri="{BB962C8B-B14F-4D97-AF65-F5344CB8AC3E}">
        <p14:creationId xmlns:p14="http://schemas.microsoft.com/office/powerpoint/2010/main" val="3292120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3131E-6 -1.11111E-6 L 0.23737 0.1617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69" y="8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731520" y="731520"/>
            <a:ext cx="68973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40" tIns="45720" rIns="91440" bIns="4572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b="0" dirty="0" smtClean="0">
                <a:solidFill>
                  <a:srgbClr val="00FF00"/>
                </a:solidFill>
              </a:rPr>
              <a:t>Vector </a:t>
            </a:r>
            <a:r>
              <a:rPr lang="en-US" altLang="en-US" sz="3200" b="0" dirty="0" smtClean="0">
                <a:solidFill>
                  <a:srgbClr val="00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endParaRPr lang="en-US" altLang="en-US" sz="3200" b="0" dirty="0">
              <a:solidFill>
                <a:srgbClr val="00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6203226" y="3436638"/>
            <a:ext cx="883373" cy="919462"/>
          </a:xfrm>
          <a:prstGeom prst="line">
            <a:avLst/>
          </a:prstGeom>
          <a:noFill/>
          <a:ln w="9144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383280" y="1463040"/>
            <a:ext cx="684503" cy="3657600"/>
            <a:chOff x="3964244" y="2501330"/>
            <a:chExt cx="684503" cy="3657600"/>
          </a:xfrm>
        </p:grpSpPr>
        <p:sp>
          <p:nvSpPr>
            <p:cNvPr id="44" name="Rectangle 43"/>
            <p:cNvSpPr/>
            <p:nvPr/>
          </p:nvSpPr>
          <p:spPr>
            <a:xfrm>
              <a:off x="3964244" y="52445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964244" y="43301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17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964244" y="34157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964244" y="25013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2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937760" y="1463040"/>
            <a:ext cx="684503" cy="3657600"/>
            <a:chOff x="5518724" y="2501330"/>
            <a:chExt cx="684503" cy="3657600"/>
          </a:xfrm>
        </p:grpSpPr>
        <p:sp>
          <p:nvSpPr>
            <p:cNvPr id="54" name="Rectangle 53"/>
            <p:cNvSpPr/>
            <p:nvPr/>
          </p:nvSpPr>
          <p:spPr>
            <a:xfrm>
              <a:off x="5518724" y="52445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12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518724" y="43301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5518724" y="34157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4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518724" y="25013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20</a:t>
              </a:r>
            </a:p>
          </p:txBody>
        </p:sp>
      </p:grpSp>
      <p:sp>
        <p:nvSpPr>
          <p:cNvPr id="32" name="Text Box 20"/>
          <p:cNvSpPr txBox="1">
            <a:spLocks noChangeArrowheads="1"/>
          </p:cNvSpPr>
          <p:nvPr/>
        </p:nvSpPr>
        <p:spPr bwMode="auto">
          <a:xfrm>
            <a:off x="2651760" y="2834640"/>
            <a:ext cx="459505" cy="11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118000"/>
              </a:lnSpc>
            </a:pPr>
            <a:r>
              <a:rPr lang="en-US" altLang="en-US" sz="4800" dirty="0">
                <a:solidFill>
                  <a:srgbClr val="FFFF00"/>
                </a:solidFill>
                <a:latin typeface="Arial Black" pitchFamily="32" charset="0"/>
              </a:rPr>
              <a:t>?</a:t>
            </a:r>
            <a:endParaRPr lang="en-US" altLang="en-US" sz="4800" b="0" dirty="0">
              <a:solidFill>
                <a:srgbClr val="FFFF00"/>
              </a:solidFill>
              <a:latin typeface="Arial Black" pitchFamily="32" charset="0"/>
            </a:endParaRPr>
          </a:p>
        </p:txBody>
      </p: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4480560" y="2834640"/>
            <a:ext cx="459505" cy="115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>
              <a:lnSpc>
                <a:spcPct val="118000"/>
              </a:lnSpc>
            </a:pPr>
            <a:r>
              <a:rPr lang="en-US" altLang="en-US" sz="4800" dirty="0">
                <a:solidFill>
                  <a:srgbClr val="FFFF00"/>
                </a:solidFill>
                <a:latin typeface="Arial Black" pitchFamily="32" charset="0"/>
              </a:rPr>
              <a:t>:</a:t>
            </a:r>
            <a:endParaRPr lang="en-US" altLang="en-US" sz="4800" b="0" dirty="0">
              <a:solidFill>
                <a:srgbClr val="FFFF00"/>
              </a:solidFill>
              <a:latin typeface="Arial Black" pitchFamily="32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4937760" y="1463040"/>
            <a:ext cx="684503" cy="3657600"/>
            <a:chOff x="5518724" y="2501330"/>
            <a:chExt cx="684503" cy="3657600"/>
          </a:xfrm>
        </p:grpSpPr>
        <p:sp>
          <p:nvSpPr>
            <p:cNvPr id="39" name="Rectangle 38"/>
            <p:cNvSpPr/>
            <p:nvPr/>
          </p:nvSpPr>
          <p:spPr>
            <a:xfrm>
              <a:off x="5518724" y="52445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12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518724" y="43301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518724" y="34157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cs typeface="Courier New" panose="02070309020205020404" pitchFamily="49" charset="0"/>
                </a:rPr>
                <a:t>4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518724" y="25013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20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49034" y="5829300"/>
            <a:ext cx="495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vector selector chooses between individual elements.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940065" y="420624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12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937759" y="146304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20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383878" y="329184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17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383878" y="2377440"/>
            <a:ext cx="684503" cy="914400"/>
          </a:xfrm>
          <a:prstGeom prst="rect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16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737360" y="1463040"/>
            <a:ext cx="684503" cy="3657600"/>
            <a:chOff x="3964244" y="2501330"/>
            <a:chExt cx="684503" cy="3657600"/>
          </a:xfrm>
        </p:grpSpPr>
        <p:sp>
          <p:nvSpPr>
            <p:cNvPr id="34" name="Rectangle 33"/>
            <p:cNvSpPr/>
            <p:nvPr/>
          </p:nvSpPr>
          <p:spPr>
            <a:xfrm>
              <a:off x="3964244" y="52445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964244" y="43301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964244" y="34157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964244" y="2501330"/>
              <a:ext cx="684503" cy="91440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0090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3131E-6 -5.22876E-7 L 0.24495 0.1356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47" y="67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798E-6 2.4183E-6 L 0.40026 0.1323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13" y="66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798E-6 -4.64052E-6 L 0.40026 0.1323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13" y="66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9697E-6 -1.69935E-6 L 0.24495 0.1323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47" y="66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" grpId="0"/>
      <p:bldP spid="63" grpId="0" animBg="1"/>
      <p:bldP spid="66" grpId="0" animBg="1"/>
      <p:bldP spid="69" grpId="0" animBg="1"/>
      <p:bldP spid="7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97280" y="4916825"/>
            <a:ext cx="8286800" cy="2128520"/>
            <a:chOff x="1097280" y="4916825"/>
            <a:chExt cx="8286800" cy="2128520"/>
          </a:xfrm>
        </p:grpSpPr>
        <p:sp>
          <p:nvSpPr>
            <p:cNvPr id="35" name="TextBox 34"/>
            <p:cNvSpPr txBox="1"/>
            <p:nvPr/>
          </p:nvSpPr>
          <p:spPr>
            <a:xfrm>
              <a:off x="1828800" y="5029200"/>
              <a:ext cx="5480988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a, b; </a:t>
              </a:r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x, 3; </a:t>
              </a:r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x, 5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&lt;a*b&gt;, c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&lt;a*b == c&gt;,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f, &lt;x*3&gt;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09360" y="5760720"/>
              <a:ext cx="302518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lab:</a:t>
              </a:r>
            </a:p>
            <a:p>
              <a:pPr lvl="1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  f, &lt;x*5&gt;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188720" y="5029200"/>
              <a:ext cx="356188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r>
                <a:rPr lang="en-US" sz="24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1097280" y="6583680"/>
              <a:ext cx="5969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188720" y="658368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>
              <a:off x="5669280" y="6035040"/>
              <a:ext cx="53340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1887428" y="4916825"/>
              <a:ext cx="7496652" cy="1682035"/>
            </a:xfrm>
            <a:prstGeom prst="rect">
              <a:avLst/>
            </a:prstGeom>
            <a:solidFill>
              <a:srgbClr val="0E0797">
                <a:alpha val="49804"/>
              </a:srgbClr>
            </a:solidFill>
            <a:ln>
              <a:noFill/>
              <a:prstDash val="solid"/>
            </a:ln>
          </p:spPr>
          <p:txBody>
            <a:bodyPr vert="horz" wrap="none" lIns="0" tIns="0" rIns="0" bIns="0" anchor="ctr" anchorCtr="1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2000" b="1" i="0" u="none" strike="noStrike" dirty="0">
                <a:ln>
                  <a:noFill/>
                </a:ln>
                <a:latin typeface="Arial" pitchFamily="34"/>
                <a:ea typeface="Tahoma" pitchFamily="2"/>
                <a:cs typeface="Tahoma" pitchFamily="2"/>
              </a:endParaRPr>
            </a:p>
          </p:txBody>
        </p:sp>
      </p:grp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584775"/>
          </a:xfrm>
          <a:prstGeom prst="rect">
            <a:avLst/>
          </a:prstGeom>
          <a:ln/>
        </p:spPr>
        <p:txBody>
          <a:bodyPr tIns="45720">
            <a:spAutoFit/>
          </a:bodyPr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What to do with idle hardware (improved)</a:t>
            </a:r>
            <a:endParaRPr lang="en-US" altLang="en-US" kern="0" dirty="0"/>
          </a:p>
        </p:txBody>
      </p:sp>
      <p:sp>
        <p:nvSpPr>
          <p:cNvPr id="21" name="TextBox 20"/>
          <p:cNvSpPr txBox="1"/>
          <p:nvPr/>
        </p:nvSpPr>
        <p:spPr>
          <a:xfrm>
            <a:off x="1371600" y="1645920"/>
            <a:ext cx="7321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(a*b == c) { f(x*3); } else { f(x*5); }</a:t>
            </a:r>
          </a:p>
        </p:txBody>
      </p:sp>
    </p:spTree>
    <p:extLst>
      <p:ext uri="{BB962C8B-B14F-4D97-AF65-F5344CB8AC3E}">
        <p14:creationId xmlns:p14="http://schemas.microsoft.com/office/powerpoint/2010/main" val="28855754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6162E-6 -3.59477E-6 L -0.00126 -0.35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17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84580" y="2186325"/>
            <a:ext cx="8286800" cy="2128520"/>
            <a:chOff x="1097280" y="4916825"/>
            <a:chExt cx="8286800" cy="2128520"/>
          </a:xfrm>
        </p:grpSpPr>
        <p:sp>
          <p:nvSpPr>
            <p:cNvPr id="35" name="TextBox 34"/>
            <p:cNvSpPr txBox="1"/>
            <p:nvPr/>
          </p:nvSpPr>
          <p:spPr>
            <a:xfrm>
              <a:off x="1828800" y="5029200"/>
              <a:ext cx="5480988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a, b; </a:t>
              </a:r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x, 3; </a:t>
              </a:r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mul</a:t>
              </a:r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x, 5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&lt;a*b&gt;, c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&lt;a*b == c&gt;,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f, &lt;x*3&gt;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09360" y="5760720"/>
              <a:ext cx="302518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lab:</a:t>
              </a:r>
            </a:p>
            <a:p>
              <a:pPr lvl="1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  f, &lt;x*5&gt;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188720" y="5029200"/>
              <a:ext cx="356188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r>
                <a:rPr lang="en-US" sz="24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1097280" y="6583680"/>
              <a:ext cx="5969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1188720" y="658368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>
              <a:off x="5669280" y="6035040"/>
              <a:ext cx="53340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1887428" y="4916825"/>
              <a:ext cx="7496652" cy="1682035"/>
            </a:xfrm>
            <a:prstGeom prst="rect">
              <a:avLst/>
            </a:prstGeom>
            <a:solidFill>
              <a:srgbClr val="0E0797">
                <a:alpha val="49804"/>
              </a:srgbClr>
            </a:solidFill>
            <a:ln>
              <a:noFill/>
              <a:prstDash val="solid"/>
            </a:ln>
          </p:spPr>
          <p:txBody>
            <a:bodyPr vert="horz" wrap="none" lIns="0" tIns="0" rIns="0" bIns="0" anchor="ctr" anchorCtr="1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2000" b="1" i="0" u="none" strike="noStrike" dirty="0">
                <a:ln>
                  <a:noFill/>
                </a:ln>
                <a:latin typeface="Arial" pitchFamily="34"/>
                <a:ea typeface="Tahoma" pitchFamily="2"/>
                <a:cs typeface="Tahoma" pitchFamily="2"/>
              </a:endParaRPr>
            </a:p>
          </p:txBody>
        </p:sp>
      </p:grpSp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584775"/>
          </a:xfrm>
          <a:prstGeom prst="rect">
            <a:avLst/>
          </a:prstGeom>
          <a:ln/>
        </p:spPr>
        <p:txBody>
          <a:bodyPr tIns="45720">
            <a:spAutoFit/>
          </a:bodyPr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What to do with idle hardware (improved)</a:t>
            </a:r>
            <a:endParaRPr lang="en-US" altLang="en-US" kern="0" dirty="0"/>
          </a:p>
        </p:txBody>
      </p:sp>
      <p:sp>
        <p:nvSpPr>
          <p:cNvPr id="21" name="TextBox 20"/>
          <p:cNvSpPr txBox="1"/>
          <p:nvPr/>
        </p:nvSpPr>
        <p:spPr>
          <a:xfrm>
            <a:off x="1371600" y="1645920"/>
            <a:ext cx="7321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(a*b == c) { f(x*3); } else { f(x*5); 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51760" y="4160520"/>
            <a:ext cx="4262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f(a*b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 c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 x*3 : x*5);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74728" y="4846320"/>
            <a:ext cx="54809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a, b;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x, 3;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 5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&lt;a*b&gt;, c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	&lt;a*b == c&gt;, &lt;x*3&gt;, &lt;x*5&gt;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	f, &lt;a*b == c ? x*3 : x*5&gt;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79576" y="4846320"/>
            <a:ext cx="3561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097280" y="6393180"/>
            <a:ext cx="596900" cy="0"/>
          </a:xfrm>
          <a:prstGeom prst="line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88720" y="64008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9" name="Oval 18"/>
          <p:cNvSpPr/>
          <p:nvPr/>
        </p:nvSpPr>
        <p:spPr>
          <a:xfrm>
            <a:off x="1135380" y="3851612"/>
            <a:ext cx="447628" cy="44291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135380" y="6391612"/>
            <a:ext cx="447628" cy="44291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13637" y="6697365"/>
            <a:ext cx="3437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the branch is gone!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21108" y="3121630"/>
            <a:ext cx="1172892" cy="298688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4429508" y="4157364"/>
            <a:ext cx="447628" cy="44291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5445466" y="4182763"/>
            <a:ext cx="447628" cy="44291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34300" y="4184688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ternary if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887428" y="4763810"/>
            <a:ext cx="7496652" cy="1682035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509" y="4861897"/>
            <a:ext cx="1931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if-conversion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647448" y="4600277"/>
            <a:ext cx="1213352" cy="493861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694180" y="3083530"/>
            <a:ext cx="1061720" cy="362188"/>
          </a:xfrm>
          <a:prstGeom prst="ellipse">
            <a:avLst/>
          </a:prstGeom>
          <a:noFill/>
          <a:ln w="41275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7234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4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7" grpId="0"/>
      <p:bldP spid="19" grpId="0" animBg="1"/>
      <p:bldP spid="20" grpId="0" animBg="1"/>
      <p:bldP spid="4" grpId="0"/>
      <p:bldP spid="26" grpId="0" animBg="1"/>
      <p:bldP spid="26" grpId="1" animBg="1"/>
      <p:bldP spid="28" grpId="0" animBg="1"/>
      <p:bldP spid="28" grpId="1" animBg="1"/>
      <p:bldP spid="10" grpId="0"/>
      <p:bldP spid="10" grpId="1"/>
      <p:bldP spid="18" grpId="0" animBg="1"/>
      <p:bldP spid="3" grpId="0"/>
      <p:bldP spid="3" grpId="1"/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 txBox="1">
            <a:spLocks noChangeArrowheads="1"/>
          </p:cNvSpPr>
          <p:nvPr/>
        </p:nvSpPr>
        <p:spPr>
          <a:xfrm>
            <a:off x="731520" y="731520"/>
            <a:ext cx="8589570" cy="584775"/>
          </a:xfrm>
          <a:prstGeom prst="rect">
            <a:avLst/>
          </a:prstGeom>
          <a:ln/>
        </p:spPr>
        <p:txBody>
          <a:bodyPr tIns="45720">
            <a:spAutoFit/>
          </a:bodyPr>
          <a:lstStyle>
            <a:lvl1pPr algn="l" rtl="0" hangingPunct="0"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</a:lstStyle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kern="0" dirty="0" smtClean="0"/>
              <a:t>Why is removing the branch important?</a:t>
            </a:r>
            <a:endParaRPr lang="en-US" altLang="en-US" kern="0" dirty="0"/>
          </a:p>
        </p:txBody>
      </p:sp>
      <p:sp>
        <p:nvSpPr>
          <p:cNvPr id="12" name="TextBox 11"/>
          <p:cNvSpPr txBox="1"/>
          <p:nvPr/>
        </p:nvSpPr>
        <p:spPr>
          <a:xfrm>
            <a:off x="2651760" y="4160520"/>
            <a:ext cx="4262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f(a*b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 c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 x*3 : x*5);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74728" y="4846320"/>
            <a:ext cx="54809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a, b;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x, 3;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 5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&lt;a*b&gt;, c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	&lt;a*b == c&gt;, &lt;x*3&gt;, &lt;x*5&gt;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	f, &lt;a*b == c ? x*3 : x*5&gt;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79576" y="4846320"/>
            <a:ext cx="3561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097280" y="6393180"/>
            <a:ext cx="596900" cy="0"/>
          </a:xfrm>
          <a:prstGeom prst="line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88720" y="64008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13637" y="6697365"/>
            <a:ext cx="3437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the branch is gone!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301752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more explanation see: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52762" y="3251200"/>
            <a:ext cx="71449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ootbcomp.com/docs/prediction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1737360"/>
            <a:ext cx="7446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Branches occupy predictor table space, and may cause stalls if </a:t>
            </a:r>
            <a:r>
              <a:rPr lang="en-US" sz="2400" dirty="0" err="1" smtClean="0">
                <a:solidFill>
                  <a:srgbClr val="FFFF00"/>
                </a:solidFill>
                <a:cs typeface="Consolas" panose="020B0609020204030204" pitchFamily="49" charset="0"/>
              </a:rPr>
              <a:t>mispredicted</a:t>
            </a:r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.</a:t>
            </a:r>
            <a:endParaRPr lang="en-US" sz="2800" dirty="0" smtClean="0">
              <a:solidFill>
                <a:srgbClr val="FFFF00"/>
              </a:solidFill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9800" y="4160520"/>
            <a:ext cx="8444280" cy="2625745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515166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651760" y="4160520"/>
            <a:ext cx="4262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f(a*b 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 c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 x*3 : x*5);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74728" y="4846320"/>
            <a:ext cx="56957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a, b;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x, 3;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mul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x, 5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&lt;a*b&gt;, c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	&lt;a*b == c&gt;, &lt;x*3&gt;, &lt;x*5&gt;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	f, &lt;a*b == c ? x*3 : x*5&gt;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79576" y="4846320"/>
            <a:ext cx="3561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1097280" y="6393180"/>
            <a:ext cx="596900" cy="0"/>
          </a:xfrm>
          <a:prstGeom prst="line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88720" y="64008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04800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more explanation see: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52762" y="3251200"/>
            <a:ext cx="5747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ootbcomp.com/docs/belt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737360"/>
            <a:ext cx="7446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does not move any data. It alters the belt renaming that takes place at every cycle boundary.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381" y="4142740"/>
            <a:ext cx="7328282" cy="2701945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1125300" y="5592127"/>
            <a:ext cx="447628" cy="44291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79678" y="5579064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0806" y="558437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0137" y="731520"/>
            <a:ext cx="6765827" cy="58022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How does </a:t>
            </a:r>
            <a:r>
              <a:rPr lang="en-US" sz="3200" b="1" dirty="0" smtClean="0">
                <a:solidFill>
                  <a:srgbClr val="00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pick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take zero cycles?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742036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600600">
            <a:off x="3007109" y="4779505"/>
            <a:ext cx="4693790" cy="1207598"/>
          </a:xfrm>
          <a:prstGeom prst="rect">
            <a:avLst/>
          </a:prstGeom>
          <a:noFill/>
          <a:ln w="54720">
            <a:solidFill>
              <a:srgbClr val="0000FF"/>
            </a:solidFill>
            <a:prstDash val="solid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0000FF"/>
                </a:solidFill>
                <a:latin typeface="Arial" pitchFamily="34"/>
                <a:ea typeface="Tahoma" pitchFamily="2"/>
                <a:cs typeface="Tahoma" pitchFamily="2"/>
              </a:rPr>
              <a:t>addsx(b2, b5)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5252532" y="2760382"/>
            <a:ext cx="203016" cy="1189099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head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Straight Connector 3"/>
          <p:cNvSpPr/>
          <p:nvPr/>
        </p:nvSpPr>
        <p:spPr>
          <a:xfrm flipV="1">
            <a:off x="1615142" y="4963582"/>
            <a:ext cx="1630950" cy="909398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Straight Connector 4"/>
          <p:cNvSpPr/>
          <p:nvPr/>
        </p:nvSpPr>
        <p:spPr>
          <a:xfrm>
            <a:off x="7869096" y="4124479"/>
            <a:ext cx="1256901" cy="384405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Straight Connector 5"/>
          <p:cNvSpPr/>
          <p:nvPr/>
        </p:nvSpPr>
        <p:spPr>
          <a:xfrm flipH="1" flipV="1">
            <a:off x="629887" y="3599114"/>
            <a:ext cx="2514877" cy="769919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137" y="731520"/>
            <a:ext cx="4227952" cy="564193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Architecture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600287" y="2412887"/>
            <a:ext cx="9126715" cy="4291942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2808" y="1554480"/>
            <a:ext cx="7524817" cy="707822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Metadata and speculation</a:t>
            </a:r>
            <a:endParaRPr lang="en-US" sz="32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34640" y="2651760"/>
            <a:ext cx="2577108" cy="363684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New </a:t>
            </a:r>
            <a:r>
              <a:rPr lang="en-US" sz="24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with </a:t>
            </a:r>
            <a:r>
              <a:rPr lang="en-US" sz="24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6160" y="3200400"/>
            <a:ext cx="5029967" cy="29721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Width and scalarity polymorphism</a:t>
            </a:r>
            <a:endParaRPr lang="en-US" sz="2000" i="0" u="none" strike="noStrike" dirty="0" smtClean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Compact, regular instruction set</a:t>
            </a:r>
            <a:endParaRPr lang="en-US" sz="2000" i="1" u="none" strike="noStrike" dirty="0" smtClean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Speculative data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No exception-carried dependencies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Missing data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Missing is not the same as wrong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Vector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ea typeface="Tahoma" pitchFamily="2"/>
                <a:cs typeface="Consolas" panose="020B0609020204030204" pitchFamily="49" charset="0"/>
              </a:rPr>
              <a:t>while</a:t>
            </a: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loops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Searches at vector speed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Floating-point metadata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Data-carried floating point state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453951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When data is invalid…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</a:t>
            </a:r>
            <a:endParaRPr lang="en-US" sz="115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3694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66160" y="1572567"/>
            <a:ext cx="2903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b ? *p : *q;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336800"/>
            <a:ext cx="36567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*p; load *q;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	b : &lt;*p&gt; : &lt;*q&gt;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	x, &lt;b?*p:*q&gt;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840480"/>
            <a:ext cx="8122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Loading both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*q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speculative; one is unnecessary,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we don’t know which one.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26080" y="4940300"/>
            <a:ext cx="4463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if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or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q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null pointers?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18419" y="5397500"/>
            <a:ext cx="1415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Oops!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6300" y="6286500"/>
            <a:ext cx="5936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null load would fault, even if not used.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0137" y="731520"/>
            <a:ext cx="713772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if speculation gets in trouble?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087740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0" grpId="0"/>
      <p:bldP spid="10" grpId="1"/>
      <p:bldP spid="13" grpId="0"/>
      <p:bldP spid="13" grpId="1"/>
      <p:bldP spid="3" grpId="0"/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4200" y="1892300"/>
            <a:ext cx="728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data element has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(Not A Result) bit in the element metadata. The bit is set whenever a detected error precludes producing a valid value.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8880" y="4572000"/>
            <a:ext cx="365760" cy="365760"/>
          </a:xfrm>
          <a:prstGeom prst="rect">
            <a:avLst/>
          </a:prstGeom>
          <a:pattFill prst="lgCheck">
            <a:fgClr>
              <a:srgbClr val="FFFF00"/>
            </a:fgClr>
            <a:bgClr>
              <a:schemeClr val="tx1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34640" y="4572000"/>
            <a:ext cx="16459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075611" y="4101737"/>
            <a:ext cx="509452" cy="339634"/>
          </a:xfrm>
          <a:prstGeom prst="straightConnector1">
            <a:avLst/>
          </a:prstGeom>
          <a:ln w="349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87783" y="3966809"/>
            <a:ext cx="62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OK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172891" y="4101737"/>
            <a:ext cx="507240" cy="33963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84633" y="3944982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212080" y="4569822"/>
            <a:ext cx="365760" cy="365760"/>
          </a:xfrm>
          <a:prstGeom prst="rect">
            <a:avLst/>
          </a:prstGeom>
          <a:pattFill prst="lgCheck">
            <a:fgClr>
              <a:srgbClr val="C00000"/>
            </a:fgClr>
            <a:bgClr>
              <a:schemeClr val="tx1"/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77840" y="4569822"/>
            <a:ext cx="16459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77840" y="4572000"/>
            <a:ext cx="1645920" cy="3657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payload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06240" y="5577840"/>
            <a:ext cx="914400" cy="5486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kind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21043" y="5577840"/>
            <a:ext cx="1554480" cy="54864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0" y="5669280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error kind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96739" y="5499461"/>
            <a:ext cx="2220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failing operation location</a:t>
            </a:r>
          </a:p>
        </p:txBody>
      </p:sp>
      <p:sp>
        <p:nvSpPr>
          <p:cNvPr id="25" name="Oval 24"/>
          <p:cNvSpPr/>
          <p:nvPr/>
        </p:nvSpPr>
        <p:spPr>
          <a:xfrm>
            <a:off x="3908293" y="3472906"/>
            <a:ext cx="2090061" cy="43397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operation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93841" y="3966809"/>
            <a:ext cx="2329322" cy="1074585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0240" y="6583680"/>
            <a:ext cx="6313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debugger displays the fault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detection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point.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0137" y="731520"/>
            <a:ext cx="1849096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NaR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bits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496509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2323E-6 3.92157E-7 L -0.0947 0.1439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35" y="719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/>
      <p:bldP spid="13" grpId="0"/>
      <p:bldP spid="14" grpId="0" animBg="1"/>
      <p:bldP spid="15" grpId="0" animBg="1"/>
      <p:bldP spid="15" grpId="1" animBg="1"/>
      <p:bldP spid="15" grpId="2" animBg="1"/>
      <p:bldP spid="18" grpId="0" animBg="1"/>
      <p:bldP spid="19" grpId="0" animBg="1"/>
      <p:bldP spid="20" grpId="0" animBg="1"/>
      <p:bldP spid="22" grpId="0"/>
      <p:bldP spid="23" grpId="0"/>
      <p:bldP spid="25" grpId="0" animBg="1"/>
      <p:bldP spid="21" grpId="0" animBg="1"/>
      <p:bldP spid="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7315200" y="1645920"/>
            <a:ext cx="228600" cy="914400"/>
          </a:xfrm>
          <a:prstGeom prst="roundRect">
            <a:avLst>
              <a:gd name="adj" fmla="val 694"/>
            </a:avLst>
          </a:prstGeom>
          <a:noFill/>
          <a:ln w="31750" cap="flat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7772400" y="1645920"/>
            <a:ext cx="228600" cy="914400"/>
          </a:xfrm>
          <a:prstGeom prst="roundRect">
            <a:avLst>
              <a:gd name="adj" fmla="val 694"/>
            </a:avLst>
          </a:prstGeom>
          <a:noFill/>
          <a:ln w="31750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7543800" y="4572000"/>
            <a:ext cx="228600" cy="914400"/>
          </a:xfrm>
          <a:prstGeom prst="roundRect">
            <a:avLst>
              <a:gd name="adj" fmla="val 694"/>
            </a:avLst>
          </a:prstGeom>
          <a:noFill/>
          <a:ln w="31750" cap="flat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7653338" y="2733675"/>
            <a:ext cx="1587" cy="1603375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8778240" y="3652838"/>
            <a:ext cx="1587" cy="696912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8412480" y="1645920"/>
            <a:ext cx="685800" cy="1828800"/>
            <a:chOff x="8458200" y="1592263"/>
            <a:chExt cx="685800" cy="1828800"/>
          </a:xfrm>
        </p:grpSpPr>
        <p:sp>
          <p:nvSpPr>
            <p:cNvPr id="4" name="AutoShape 3"/>
            <p:cNvSpPr>
              <a:spLocks noChangeArrowheads="1"/>
            </p:cNvSpPr>
            <p:nvPr/>
          </p:nvSpPr>
          <p:spPr bwMode="auto">
            <a:xfrm>
              <a:off x="8915400" y="1592263"/>
              <a:ext cx="228600" cy="1828800"/>
            </a:xfrm>
            <a:prstGeom prst="roundRect">
              <a:avLst>
                <a:gd name="adj" fmla="val 694"/>
              </a:avLst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8458200" y="1592263"/>
              <a:ext cx="228600" cy="1828800"/>
            </a:xfrm>
            <a:prstGeom prst="roundRect">
              <a:avLst>
                <a:gd name="adj" fmla="val 694"/>
              </a:avLst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8458200" y="29638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8458200" y="31924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8458200" y="27352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8458200" y="25066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8458200" y="22780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8458200" y="20494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8458200" y="18208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8915400" y="29638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8915400" y="31924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8915400" y="27352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8915400" y="25066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8915400" y="22780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8915400" y="20494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8915400" y="1820863"/>
              <a:ext cx="228600" cy="1587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AutoShape 36"/>
            <p:cNvSpPr>
              <a:spLocks noChangeArrowheads="1"/>
            </p:cNvSpPr>
            <p:nvPr/>
          </p:nvSpPr>
          <p:spPr bwMode="auto">
            <a:xfrm>
              <a:off x="8458200" y="2049463"/>
              <a:ext cx="228600" cy="228600"/>
            </a:xfrm>
            <a:prstGeom prst="roundRect">
              <a:avLst>
                <a:gd name="adj" fmla="val 694"/>
              </a:avLst>
            </a:prstGeom>
            <a:noFill/>
            <a:ln w="31750" cap="flat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38"/>
            <p:cNvSpPr>
              <a:spLocks noChangeArrowheads="1"/>
            </p:cNvSpPr>
            <p:nvPr/>
          </p:nvSpPr>
          <p:spPr bwMode="auto">
            <a:xfrm>
              <a:off x="8915400" y="2735263"/>
              <a:ext cx="228600" cy="228600"/>
            </a:xfrm>
            <a:prstGeom prst="roundRect">
              <a:avLst>
                <a:gd name="adj" fmla="val 694"/>
              </a:avLst>
            </a:prstGeom>
            <a:noFill/>
            <a:ln w="31750" cap="flat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686800" y="4584700"/>
            <a:ext cx="228600" cy="1828800"/>
            <a:chOff x="8686800" y="4572000"/>
            <a:chExt cx="228600" cy="1828800"/>
          </a:xfrm>
        </p:grpSpPr>
        <p:sp>
          <p:nvSpPr>
            <p:cNvPr id="26" name="AutoShape 25"/>
            <p:cNvSpPr>
              <a:spLocks noChangeArrowheads="1"/>
            </p:cNvSpPr>
            <p:nvPr/>
          </p:nvSpPr>
          <p:spPr bwMode="auto">
            <a:xfrm>
              <a:off x="8686800" y="4572000"/>
              <a:ext cx="228600" cy="1828800"/>
            </a:xfrm>
            <a:prstGeom prst="roundRect">
              <a:avLst>
                <a:gd name="adj" fmla="val 694"/>
              </a:avLst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8686800" y="5943600"/>
              <a:ext cx="228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8686800" y="6172200"/>
              <a:ext cx="228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8686800" y="5715000"/>
              <a:ext cx="228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8686800" y="5486400"/>
              <a:ext cx="228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8686800" y="5257800"/>
              <a:ext cx="228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8686800" y="5029200"/>
              <a:ext cx="228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2"/>
            <p:cNvSpPr>
              <a:spLocks noChangeShapeType="1"/>
            </p:cNvSpPr>
            <p:nvPr/>
          </p:nvSpPr>
          <p:spPr bwMode="auto">
            <a:xfrm>
              <a:off x="8686800" y="4800600"/>
              <a:ext cx="228600" cy="1588"/>
            </a:xfrm>
            <a:prstGeom prst="line">
              <a:avLst/>
            </a:prstGeom>
            <a:noFill/>
            <a:ln w="28575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AutoShape 37"/>
            <p:cNvSpPr>
              <a:spLocks noChangeArrowheads="1"/>
            </p:cNvSpPr>
            <p:nvPr/>
          </p:nvSpPr>
          <p:spPr bwMode="auto">
            <a:xfrm>
              <a:off x="8686800" y="5029200"/>
              <a:ext cx="228600" cy="228600"/>
            </a:xfrm>
            <a:prstGeom prst="roundRect">
              <a:avLst>
                <a:gd name="adj" fmla="val 694"/>
              </a:avLst>
            </a:prstGeom>
            <a:noFill/>
            <a:ln w="31750" cap="flat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AutoShape 39"/>
            <p:cNvSpPr>
              <a:spLocks noChangeArrowheads="1"/>
            </p:cNvSpPr>
            <p:nvPr/>
          </p:nvSpPr>
          <p:spPr bwMode="auto">
            <a:xfrm>
              <a:off x="8686800" y="5715000"/>
              <a:ext cx="228600" cy="228600"/>
            </a:xfrm>
            <a:prstGeom prst="roundRect">
              <a:avLst>
                <a:gd name="adj" fmla="val 694"/>
              </a:avLst>
            </a:prstGeom>
            <a:noFill/>
            <a:ln w="31750" cap="flat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1371600" y="1645920"/>
            <a:ext cx="5457508" cy="1090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i="1" dirty="0" smtClean="0">
                <a:solidFill>
                  <a:srgbClr val="FFFF00"/>
                </a:solidFill>
              </a:rPr>
              <a:t>A </a:t>
            </a:r>
            <a:r>
              <a:rPr lang="en-US" altLang="en-US" sz="2400" b="0" i="1" dirty="0" err="1" smtClean="0">
                <a:solidFill>
                  <a:srgbClr val="FFFF00"/>
                </a:solidFill>
              </a:rPr>
              <a:t>speculable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 operation has no side-effects and </a:t>
            </a:r>
            <a:r>
              <a:rPr lang="en-US" altLang="en-US" sz="2400" b="0" i="1" dirty="0" smtClean="0">
                <a:solidFill>
                  <a:srgbClr val="FFFF00"/>
                </a:solidFill>
              </a:rPr>
              <a:t>propagates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 </a:t>
            </a:r>
            <a:r>
              <a:rPr lang="en-US" altLang="en-US" sz="2400" b="0" dirty="0" err="1" smtClean="0">
                <a:solidFill>
                  <a:srgbClr val="FFFF00"/>
                </a:solidFill>
              </a:rPr>
              <a:t>NaRs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 through </a:t>
            </a:r>
            <a:r>
              <a:rPr lang="en-US" altLang="en-US" sz="2400" b="0" dirty="0">
                <a:solidFill>
                  <a:srgbClr val="FFFF00"/>
                </a:solidFill>
              </a:rPr>
              <a:t>both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scalar- </a:t>
            </a:r>
            <a:r>
              <a:rPr lang="en-US" altLang="en-US" sz="2400" b="0" dirty="0">
                <a:solidFill>
                  <a:srgbClr val="FFFF00"/>
                </a:solidFill>
              </a:rPr>
              <a:t>and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vector operations</a:t>
            </a:r>
            <a:r>
              <a:rPr lang="en-US" altLang="en-US" sz="2400" b="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943100" y="3194050"/>
            <a:ext cx="44598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Speculable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load, add, shift, pick, …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371600" y="4711700"/>
            <a:ext cx="5727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non-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speculable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operation has side-effects and faults on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argument.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095500" y="5945188"/>
            <a:ext cx="33826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Non-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speculable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store, branch, …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877112" y="1463040"/>
            <a:ext cx="1228346" cy="4051999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0" name="Explosion 1 49"/>
          <p:cNvSpPr/>
          <p:nvPr/>
        </p:nvSpPr>
        <p:spPr>
          <a:xfrm>
            <a:off x="5527358" y="5486400"/>
            <a:ext cx="2603500" cy="1893888"/>
          </a:xfrm>
          <a:prstGeom prst="irregularSeal1">
            <a:avLst/>
          </a:prstGeom>
          <a:noFill/>
          <a:ln w="317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FAULT!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74926" y="1645920"/>
            <a:ext cx="5754181" cy="257048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072627" y="1509362"/>
            <a:ext cx="1228346" cy="5056538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30137" y="731520"/>
            <a:ext cx="572477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(Non-)speculable operations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633986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5" grpId="0" animBg="1"/>
      <p:bldP spid="35" grpId="0" animBg="1"/>
      <p:bldP spid="36" grpId="0" animBg="1"/>
      <p:bldP spid="42" grpId="0"/>
      <p:bldP spid="48" grpId="0"/>
      <p:bldP spid="49" grpId="0"/>
      <p:bldP spid="51" grpId="0"/>
      <p:bldP spid="52" grpId="0" animBg="1"/>
      <p:bldP spid="50" grpId="0" animBg="1"/>
      <p:bldP spid="54" grpId="0" animBg="1"/>
      <p:bldP spid="53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6260" y="1570334"/>
            <a:ext cx="2903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b ? *p : *q;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40120" y="1570334"/>
            <a:ext cx="29770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*p;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*q;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	b ? *p : *q</a:t>
            </a:r>
          </a:p>
        </p:txBody>
      </p:sp>
      <p:sp>
        <p:nvSpPr>
          <p:cNvPr id="8" name="Left Bracket 7"/>
          <p:cNvSpPr/>
          <p:nvPr/>
        </p:nvSpPr>
        <p:spPr>
          <a:xfrm rot="-5400000">
            <a:off x="4826444" y="583757"/>
            <a:ext cx="355600" cy="7684386"/>
          </a:xfrm>
          <a:prstGeom prst="leftBracket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66634" y="3848040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300980" y="3749040"/>
            <a:ext cx="996881" cy="768410"/>
            <a:chOff x="7512119" y="3724245"/>
            <a:chExt cx="996881" cy="768410"/>
          </a:xfrm>
        </p:grpSpPr>
        <p:sp>
          <p:nvSpPr>
            <p:cNvPr id="20" name="Rectangle 19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null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847218" y="372424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q</a:t>
              </a:r>
              <a:endPara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450261" y="3749040"/>
            <a:ext cx="996881" cy="768410"/>
            <a:chOff x="7512119" y="3724245"/>
            <a:chExt cx="996881" cy="768410"/>
          </a:xfrm>
        </p:grpSpPr>
        <p:sp>
          <p:nvSpPr>
            <p:cNvPr id="23" name="Rectangle 22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0x?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47218" y="3724245"/>
              <a:ext cx="3273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636615" y="3742690"/>
            <a:ext cx="996881" cy="768410"/>
            <a:chOff x="7512119" y="3724245"/>
            <a:chExt cx="996881" cy="768410"/>
          </a:xfrm>
        </p:grpSpPr>
        <p:sp>
          <p:nvSpPr>
            <p:cNvPr id="26" name="Rectangle 25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true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847218" y="372424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205220" y="1382374"/>
            <a:ext cx="996881" cy="768410"/>
            <a:chOff x="7512119" y="3724245"/>
            <a:chExt cx="996881" cy="768410"/>
          </a:xfrm>
        </p:grpSpPr>
        <p:sp>
          <p:nvSpPr>
            <p:cNvPr id="29" name="Rectangle 28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42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797525" y="3724245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*p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205545" y="1760169"/>
            <a:ext cx="996881" cy="768410"/>
            <a:chOff x="7512119" y="3724245"/>
            <a:chExt cx="996881" cy="768410"/>
          </a:xfrm>
        </p:grpSpPr>
        <p:sp>
          <p:nvSpPr>
            <p:cNvPr id="32" name="Rectangle 31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i="1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400" b="1" i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797525" y="3724245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*q</a:t>
              </a:r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5029643" y="3736340"/>
            <a:ext cx="0" cy="128016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6184007" y="2138024"/>
            <a:ext cx="996881" cy="768410"/>
            <a:chOff x="7512119" y="3724245"/>
            <a:chExt cx="996881" cy="768410"/>
          </a:xfrm>
        </p:grpSpPr>
        <p:sp>
          <p:nvSpPr>
            <p:cNvPr id="39" name="Rectangle 38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690124" y="3724245"/>
              <a:ext cx="641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pick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730137" y="731520"/>
            <a:ext cx="713772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if speculation gets in trouble?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088674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6 1.56863E-6 L -0.2399 0.3039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58" y="15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31 0.00163 L -0.35354 0.254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92" y="126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58 -6.53595E-7 L -0.4697 0.2075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64" y="103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6260" y="1570334"/>
            <a:ext cx="2903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b ? *p : *q;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40120" y="1570334"/>
            <a:ext cx="31470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*p;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*q;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	b ? *p : *q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	x, &lt;b?*p:*q&gt;</a:t>
            </a:r>
          </a:p>
        </p:txBody>
      </p:sp>
      <p:sp>
        <p:nvSpPr>
          <p:cNvPr id="8" name="Left Bracket 7"/>
          <p:cNvSpPr/>
          <p:nvPr/>
        </p:nvSpPr>
        <p:spPr>
          <a:xfrm rot="-5400000">
            <a:off x="4826444" y="583757"/>
            <a:ext cx="355600" cy="7684386"/>
          </a:xfrm>
          <a:prstGeom prst="leftBracket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66634" y="3848040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300980" y="3749040"/>
            <a:ext cx="996881" cy="768410"/>
            <a:chOff x="7512119" y="3724245"/>
            <a:chExt cx="996881" cy="768410"/>
          </a:xfrm>
        </p:grpSpPr>
        <p:sp>
          <p:nvSpPr>
            <p:cNvPr id="20" name="Rectangle 19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null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847218" y="372424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q</a:t>
              </a:r>
              <a:endPara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450261" y="3749040"/>
            <a:ext cx="996881" cy="768410"/>
            <a:chOff x="7512119" y="3724245"/>
            <a:chExt cx="996881" cy="768410"/>
          </a:xfrm>
        </p:grpSpPr>
        <p:sp>
          <p:nvSpPr>
            <p:cNvPr id="23" name="Rectangle 22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0x?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47218" y="3724245"/>
              <a:ext cx="3273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636615" y="3742690"/>
            <a:ext cx="996881" cy="768410"/>
            <a:chOff x="7512119" y="3724245"/>
            <a:chExt cx="996881" cy="768410"/>
          </a:xfrm>
        </p:grpSpPr>
        <p:sp>
          <p:nvSpPr>
            <p:cNvPr id="26" name="Rectangle 25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true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847218" y="372424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792220" y="3749040"/>
            <a:ext cx="996881" cy="768410"/>
            <a:chOff x="7512119" y="3724245"/>
            <a:chExt cx="996881" cy="768410"/>
          </a:xfrm>
        </p:grpSpPr>
        <p:sp>
          <p:nvSpPr>
            <p:cNvPr id="29" name="Rectangle 28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42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797525" y="3724245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*p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51760" y="3749040"/>
            <a:ext cx="996881" cy="768410"/>
            <a:chOff x="7512119" y="3724245"/>
            <a:chExt cx="996881" cy="768410"/>
          </a:xfrm>
        </p:grpSpPr>
        <p:sp>
          <p:nvSpPr>
            <p:cNvPr id="32" name="Rectangle 31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i="1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400" b="1" i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797525" y="3724245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*q</a:t>
              </a:r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5029643" y="3736340"/>
            <a:ext cx="0" cy="128016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1463040" y="3749040"/>
            <a:ext cx="996881" cy="767865"/>
            <a:chOff x="2787719" y="5329455"/>
            <a:chExt cx="996881" cy="767865"/>
          </a:xfrm>
        </p:grpSpPr>
        <p:sp>
          <p:nvSpPr>
            <p:cNvPr id="39" name="Rectangle 38"/>
            <p:cNvSpPr/>
            <p:nvPr/>
          </p:nvSpPr>
          <p:spPr>
            <a:xfrm>
              <a:off x="2787719" y="5706765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965398" y="5329455"/>
              <a:ext cx="641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pick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475740" y="3749040"/>
            <a:ext cx="996881" cy="767865"/>
            <a:chOff x="2787719" y="5329455"/>
            <a:chExt cx="996881" cy="767865"/>
          </a:xfrm>
        </p:grpSpPr>
        <p:sp>
          <p:nvSpPr>
            <p:cNvPr id="36" name="Rectangle 35"/>
            <p:cNvSpPr/>
            <p:nvPr/>
          </p:nvSpPr>
          <p:spPr>
            <a:xfrm>
              <a:off x="2787719" y="5706765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42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965398" y="5329455"/>
              <a:ext cx="641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pick</a:t>
              </a: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1953260" y="4851400"/>
            <a:ext cx="0" cy="10795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42963" y="6022945"/>
            <a:ext cx="110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sp>
        <p:nvSpPr>
          <p:cNvPr id="41" name="Rectangle 40"/>
          <p:cNvSpPr/>
          <p:nvPr/>
        </p:nvSpPr>
        <p:spPr>
          <a:xfrm>
            <a:off x="933205" y="1501283"/>
            <a:ext cx="8631669" cy="1241917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0137" y="731520"/>
            <a:ext cx="713772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if speculation gets in trouble?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0649711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1616E-6 1.50327E-6 L 1.61616E-6 0.2058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29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6260" y="1570334"/>
            <a:ext cx="2903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b ? *p : *q;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40120" y="1570334"/>
            <a:ext cx="31470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*p;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*q;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	b : *p : *q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	x, &lt;b?*p:*q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Left Bracket 7"/>
          <p:cNvSpPr/>
          <p:nvPr/>
        </p:nvSpPr>
        <p:spPr>
          <a:xfrm rot="-5400000">
            <a:off x="4826444" y="583757"/>
            <a:ext cx="355600" cy="7684386"/>
          </a:xfrm>
          <a:prstGeom prst="leftBracket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66634" y="3848040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300980" y="3749040"/>
            <a:ext cx="996881" cy="768410"/>
            <a:chOff x="7512119" y="3724245"/>
            <a:chExt cx="996881" cy="768410"/>
          </a:xfrm>
        </p:grpSpPr>
        <p:sp>
          <p:nvSpPr>
            <p:cNvPr id="20" name="Rectangle 19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null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847218" y="372424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q</a:t>
              </a:r>
              <a:endPara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450261" y="3749040"/>
            <a:ext cx="996881" cy="768410"/>
            <a:chOff x="7512119" y="3724245"/>
            <a:chExt cx="996881" cy="768410"/>
          </a:xfrm>
        </p:grpSpPr>
        <p:sp>
          <p:nvSpPr>
            <p:cNvPr id="23" name="Rectangle 22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0x?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47218" y="3724245"/>
              <a:ext cx="3273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636615" y="3749040"/>
            <a:ext cx="996881" cy="768410"/>
            <a:chOff x="7512119" y="3724245"/>
            <a:chExt cx="996881" cy="768410"/>
          </a:xfrm>
        </p:grpSpPr>
        <p:sp>
          <p:nvSpPr>
            <p:cNvPr id="26" name="Rectangle 25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true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847218" y="372424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792220" y="3749040"/>
            <a:ext cx="996881" cy="768410"/>
            <a:chOff x="7512119" y="3724245"/>
            <a:chExt cx="996881" cy="768410"/>
          </a:xfrm>
        </p:grpSpPr>
        <p:sp>
          <p:nvSpPr>
            <p:cNvPr id="29" name="Rectangle 28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42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797525" y="3724245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*p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51760" y="3749040"/>
            <a:ext cx="996881" cy="768410"/>
            <a:chOff x="7512119" y="3724245"/>
            <a:chExt cx="996881" cy="768410"/>
          </a:xfrm>
        </p:grpSpPr>
        <p:sp>
          <p:nvSpPr>
            <p:cNvPr id="32" name="Rectangle 31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i="1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400" b="1" i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797525" y="3724245"/>
              <a:ext cx="4267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*q</a:t>
              </a:r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5029643" y="3736340"/>
            <a:ext cx="0" cy="128016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6115812" y="2123440"/>
            <a:ext cx="996881" cy="767865"/>
            <a:chOff x="2787719" y="5329455"/>
            <a:chExt cx="996881" cy="767865"/>
          </a:xfrm>
        </p:grpSpPr>
        <p:sp>
          <p:nvSpPr>
            <p:cNvPr id="39" name="Rectangle 38"/>
            <p:cNvSpPr/>
            <p:nvPr/>
          </p:nvSpPr>
          <p:spPr>
            <a:xfrm>
              <a:off x="2787719" y="5706765"/>
              <a:ext cx="996881" cy="39055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b="1" i="1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400" b="1" i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965398" y="5329455"/>
              <a:ext cx="6415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pick</a:t>
              </a: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1953260" y="4851400"/>
            <a:ext cx="0" cy="10795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42963" y="6022945"/>
            <a:ext cx="110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sp>
        <p:nvSpPr>
          <p:cNvPr id="3" name="Oval 2"/>
          <p:cNvSpPr/>
          <p:nvPr/>
        </p:nvSpPr>
        <p:spPr>
          <a:xfrm>
            <a:off x="7680960" y="4023360"/>
            <a:ext cx="886496" cy="663605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7635507" y="3743295"/>
            <a:ext cx="996881" cy="768410"/>
            <a:chOff x="7512119" y="3724245"/>
            <a:chExt cx="996881" cy="768410"/>
          </a:xfrm>
        </p:grpSpPr>
        <p:sp>
          <p:nvSpPr>
            <p:cNvPr id="42" name="Rectangle 41"/>
            <p:cNvSpPr/>
            <p:nvPr/>
          </p:nvSpPr>
          <p:spPr>
            <a:xfrm>
              <a:off x="7512119" y="4102100"/>
              <a:ext cx="996881" cy="390555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false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847218" y="3724245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72574" y="5006429"/>
            <a:ext cx="561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085606" y="1653683"/>
            <a:ext cx="3944038" cy="669812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596017" y="2739820"/>
            <a:ext cx="4081195" cy="544912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67502" y="3284733"/>
            <a:ext cx="9009710" cy="3420868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37929" y="5391149"/>
            <a:ext cx="27162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speculation is error-safe</a:t>
            </a:r>
          </a:p>
        </p:txBody>
      </p:sp>
      <p:sp>
        <p:nvSpPr>
          <p:cNvPr id="44" name="Explosion 1 43"/>
          <p:cNvSpPr/>
          <p:nvPr/>
        </p:nvSpPr>
        <p:spPr>
          <a:xfrm>
            <a:off x="2426143" y="4737765"/>
            <a:ext cx="2603500" cy="2108200"/>
          </a:xfrm>
          <a:prstGeom prst="irregularSeal1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FAULT!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30137" y="731520"/>
            <a:ext cx="7137723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if speculation gets in trouble?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5371265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5 -0.00164 L -0.46338 0.2091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22" y="105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animBg="1"/>
      <p:bldP spid="3" grpId="1" animBg="1"/>
      <p:bldP spid="11" grpId="0"/>
      <p:bldP spid="47" grpId="0" animBg="1"/>
      <p:bldP spid="45" grpId="0" animBg="1"/>
      <p:bldP spid="12" grpId="0"/>
      <p:bldP spid="4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972070" y="1203380"/>
            <a:ext cx="8857730" cy="5321106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28" name="Straight Arrow Connector 27"/>
          <p:cNvCxnSpPr>
            <a:stCxn id="5" idx="2"/>
            <a:endCxn id="15" idx="0"/>
          </p:cNvCxnSpPr>
          <p:nvPr/>
        </p:nvCxnSpPr>
        <p:spPr>
          <a:xfrm flipH="1">
            <a:off x="1554480" y="3143250"/>
            <a:ext cx="3055620" cy="221615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3"/>
            <a:endCxn id="16" idx="0"/>
          </p:cNvCxnSpPr>
          <p:nvPr/>
        </p:nvCxnSpPr>
        <p:spPr>
          <a:xfrm flipH="1">
            <a:off x="3657600" y="3372247"/>
            <a:ext cx="1066324" cy="1987153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5"/>
            <a:endCxn id="17" idx="0"/>
          </p:cNvCxnSpPr>
          <p:nvPr/>
        </p:nvCxnSpPr>
        <p:spPr>
          <a:xfrm>
            <a:off x="5273516" y="3372247"/>
            <a:ext cx="1268265" cy="1987153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6"/>
            <a:endCxn id="18" idx="0"/>
          </p:cNvCxnSpPr>
          <p:nvPr/>
        </p:nvCxnSpPr>
        <p:spPr>
          <a:xfrm>
            <a:off x="5387340" y="3143250"/>
            <a:ext cx="3185369" cy="221615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0137" y="731520"/>
            <a:ext cx="335399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Integer overflow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49040" y="1884680"/>
            <a:ext cx="73152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254</a:t>
            </a:r>
          </a:p>
        </p:txBody>
      </p:sp>
      <p:sp>
        <p:nvSpPr>
          <p:cNvPr id="6" name="Rectangle 5"/>
          <p:cNvSpPr/>
          <p:nvPr/>
        </p:nvSpPr>
        <p:spPr>
          <a:xfrm>
            <a:off x="5577840" y="1884680"/>
            <a:ext cx="73152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610100" y="2819400"/>
            <a:ext cx="777240" cy="6477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2860" y="1188720"/>
            <a:ext cx="3063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unsigned integer add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68880" y="3987800"/>
            <a:ext cx="1005840" cy="45720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addu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40480" y="3987800"/>
            <a:ext cx="1005840" cy="45720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addux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12080" y="3987800"/>
            <a:ext cx="1005840" cy="45720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addus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83680" y="3987800"/>
            <a:ext cx="1005840" cy="45720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adduw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88720" y="5359400"/>
            <a:ext cx="73152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91840" y="5359400"/>
            <a:ext cx="731520" cy="457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NaR</a:t>
            </a:r>
            <a:endParaRPr lang="en-US" sz="2400" dirty="0" smtClean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76021" y="5359400"/>
            <a:ext cx="73152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41189" y="5359400"/>
            <a:ext cx="146304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5816600"/>
            <a:ext cx="15099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truncated byte result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29560" y="5816600"/>
            <a:ext cx="1638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eventual exception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97767" y="5816600"/>
            <a:ext cx="16880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saturated byte result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0" y="5816600"/>
            <a:ext cx="1808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double-width full result</a:t>
            </a:r>
          </a:p>
        </p:txBody>
      </p:sp>
      <p:cxnSp>
        <p:nvCxnSpPr>
          <p:cNvPr id="24" name="Straight Arrow Connector 23"/>
          <p:cNvCxnSpPr>
            <a:stCxn id="4" idx="2"/>
            <a:endCxn id="5" idx="1"/>
          </p:cNvCxnSpPr>
          <p:nvPr/>
        </p:nvCxnSpPr>
        <p:spPr>
          <a:xfrm>
            <a:off x="4114800" y="2341880"/>
            <a:ext cx="609124" cy="572373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2"/>
            <a:endCxn id="5" idx="7"/>
          </p:cNvCxnSpPr>
          <p:nvPr/>
        </p:nvCxnSpPr>
        <p:spPr>
          <a:xfrm flipH="1">
            <a:off x="5273516" y="2341880"/>
            <a:ext cx="670084" cy="572373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005840" y="2433320"/>
            <a:ext cx="2809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operations that can overflow offer the same four alternatives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83679" y="2433320"/>
            <a:ext cx="31508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Example has byte width, but applies to any scalar or vector element width.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85408" y="1419552"/>
            <a:ext cx="16353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(1-byte data)</a:t>
            </a:r>
          </a:p>
        </p:txBody>
      </p:sp>
    </p:spTree>
    <p:extLst>
      <p:ext uri="{BB962C8B-B14F-4D97-AF65-F5344CB8AC3E}">
        <p14:creationId xmlns:p14="http://schemas.microsoft.com/office/powerpoint/2010/main" val="6818093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" grpId="0" animBg="1"/>
      <p:bldP spid="6" grpId="0" animBg="1"/>
      <p:bldP spid="5" grpId="0" animBg="1"/>
      <p:bldP spid="7" grpId="0"/>
      <p:bldP spid="9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  <p:bldP spid="42" grpId="0"/>
      <p:bldP spid="43" grpId="0"/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362746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Augmented types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80391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standard compilers augment the host languages with new types, supported in hardware.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__saturating short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greenIntensity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40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Saturating arithmetic replaces overflowed integer results with the largest possible value, instead of wrapping the result. It is common in signal processing and video.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__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excepting </a:t>
            </a:r>
            <a:r>
              <a:rPr lang="en-US" sz="2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boundedValue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Excepting arithmetic replaces overflows with a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leading eventually to a hardware exception. This precludes many exploits (and bugs) that depend on programs silently ignoring overflow conditions.</a:t>
            </a:r>
          </a:p>
        </p:txBody>
      </p:sp>
    </p:spTree>
    <p:extLst>
      <p:ext uri="{BB962C8B-B14F-4D97-AF65-F5344CB8AC3E}">
        <p14:creationId xmlns:p14="http://schemas.microsoft.com/office/powerpoint/2010/main" val="4330200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3103670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Missing values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22953359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484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4290" y="2476596"/>
            <a:ext cx="7940984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5030" y="3807889"/>
            <a:ext cx="6461351" cy="2309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79330" y="6299199"/>
            <a:ext cx="6336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(we try not to over-simplify, but sometimes…)</a:t>
            </a:r>
          </a:p>
        </p:txBody>
      </p:sp>
    </p:spTree>
    <p:extLst>
      <p:ext uri="{BB962C8B-B14F-4D97-AF65-F5344CB8AC3E}">
        <p14:creationId xmlns:p14="http://schemas.microsoft.com/office/powerpoint/2010/main" val="1453892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731520" y="667733"/>
            <a:ext cx="52038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Wrong? or just missing?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71600" y="1645920"/>
            <a:ext cx="6858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data, while a </a:t>
            </a:r>
            <a:r>
              <a:rPr lang="en-US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None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missing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data.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92300" y="3708399"/>
            <a:ext cx="2733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(a&lt;0) x = y;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32703" y="3419811"/>
            <a:ext cx="390042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a, 0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&lt;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&gt;, join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store	x, y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join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join: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93900" y="5791200"/>
            <a:ext cx="3413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 = a&lt;0 ? y : None;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108699" y="5652700"/>
            <a:ext cx="34868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lss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a, 0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	&lt;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&gt;, y, None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	x, &lt;pick&gt;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71601" y="2387600"/>
            <a:ext cx="7391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Both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None flow through speculation.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Non-speculative operations fault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but do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nothing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for a None.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085605" y="1653683"/>
            <a:ext cx="7144603" cy="669812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067300" y="3421010"/>
            <a:ext cx="3962096" cy="1937793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31520" y="4774603"/>
            <a:ext cx="187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if-convert to: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1892300" y="5236268"/>
            <a:ext cx="850900" cy="55493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3971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0" grpId="1"/>
      <p:bldP spid="31" grpId="0"/>
      <p:bldP spid="34" grpId="0"/>
      <p:bldP spid="35" grpId="0"/>
      <p:bldP spid="37" grpId="0" animBg="1"/>
      <p:bldP spid="38" grpId="0" animBg="1"/>
      <p:bldP spid="39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731520" y="731520"/>
            <a:ext cx="52038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440" tIns="45720" rIns="91440" bIns="45720" anchor="ctr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dirty="0" smtClean="0">
                <a:solidFill>
                  <a:srgbClr val="00FF00"/>
                </a:solidFill>
              </a:rPr>
              <a:t>‘None</a:t>
            </a:r>
            <a:r>
              <a:rPr lang="en-US" altLang="en-US" sz="3200" dirty="0">
                <a:solidFill>
                  <a:srgbClr val="00FF00"/>
                </a:solidFill>
              </a:rPr>
              <a:t>’ </a:t>
            </a:r>
            <a:r>
              <a:rPr lang="en-US" altLang="en-US" sz="3200" dirty="0" smtClean="0">
                <a:solidFill>
                  <a:srgbClr val="00FF00"/>
                </a:solidFill>
              </a:rPr>
              <a:t>behavior</a:t>
            </a: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124200" y="1554477"/>
            <a:ext cx="6254931" cy="122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 smtClean="0">
                <a:solidFill>
                  <a:srgbClr val="FFFF00"/>
                </a:solidFill>
                <a:latin typeface="+mn-lt"/>
              </a:rPr>
              <a:t>“</a:t>
            </a:r>
            <a:r>
              <a:rPr lang="en-US" altLang="en-US" sz="2400" b="0" dirty="0">
                <a:solidFill>
                  <a:srgbClr val="FFFF00"/>
                </a:solidFill>
                <a:latin typeface="+mn-lt"/>
              </a:rPr>
              <a:t>None” values propagate through computation like </a:t>
            </a:r>
            <a:r>
              <a:rPr lang="en-US" altLang="en-US" sz="2400" b="0" dirty="0" smtClean="0">
                <a:solidFill>
                  <a:srgbClr val="FFFF00"/>
                </a:solidFill>
                <a:latin typeface="+mn-lt"/>
              </a:rPr>
              <a:t>a </a:t>
            </a:r>
            <a:r>
              <a:rPr lang="en-US" altLang="en-US" sz="2400" b="0" dirty="0" err="1" smtClean="0">
                <a:solidFill>
                  <a:srgbClr val="FFFF00"/>
                </a:solidFill>
                <a:latin typeface="+mn-lt"/>
              </a:rPr>
              <a:t>NaRs</a:t>
            </a:r>
            <a:r>
              <a:rPr lang="en-US" altLang="en-US" sz="2400" b="0" dirty="0" smtClean="0">
                <a:solidFill>
                  <a:srgbClr val="FFFF00"/>
                </a:solidFill>
                <a:latin typeface="+mn-lt"/>
              </a:rPr>
              <a:t>, </a:t>
            </a:r>
            <a:r>
              <a:rPr lang="en-US" altLang="en-US" sz="2400" b="0" dirty="0">
                <a:solidFill>
                  <a:srgbClr val="FFFF00"/>
                </a:solidFill>
                <a:latin typeface="+mn-lt"/>
              </a:rPr>
              <a:t>but </a:t>
            </a:r>
            <a:r>
              <a:rPr lang="en-US" altLang="en-US" sz="2400" b="0" dirty="0" smtClean="0">
                <a:solidFill>
                  <a:srgbClr val="FFFF00"/>
                </a:solidFill>
                <a:latin typeface="+mn-lt"/>
              </a:rPr>
              <a:t>are </a:t>
            </a:r>
            <a:r>
              <a:rPr lang="en-US" altLang="en-US" sz="2400" b="0" dirty="0">
                <a:solidFill>
                  <a:srgbClr val="FFFF00"/>
                </a:solidFill>
                <a:latin typeface="+mn-lt"/>
              </a:rPr>
              <a:t>simply discarded by state-changing operations like store.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482054" y="3124746"/>
            <a:ext cx="3675380" cy="848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>
                <a:solidFill>
                  <a:srgbClr val="FFFF00"/>
                </a:solidFill>
              </a:rPr>
              <a:t>Source code:	</a:t>
            </a:r>
            <a:endParaRPr lang="en-US" altLang="en-US" sz="2400" b="0" dirty="0" smtClean="0">
              <a:solidFill>
                <a:srgbClr val="FFFF00"/>
              </a:solidFill>
            </a:endParaRPr>
          </a:p>
          <a:p>
            <a:r>
              <a: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en-US" sz="2400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(a&lt;0</a:t>
            </a:r>
            <a:r>
              <a: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x = y</a:t>
            </a:r>
            <a:r>
              <a:rPr lang="en-US" altLang="en-US" sz="2400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altLang="en-US" sz="2400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altLang="en-US" sz="2400" b="0" dirty="0">
              <a:solidFill>
                <a:srgbClr val="FFFF00"/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011680" y="1188720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/>
          <a:p>
            <a:pPr algn="ctr"/>
            <a:r>
              <a:rPr lang="en-US" alt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endParaRPr lang="en-US" altLang="en-US" sz="2400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828800" y="2743197"/>
            <a:ext cx="640080" cy="640080"/>
          </a:xfrm>
          <a:prstGeom prst="ellipse">
            <a:avLst/>
          </a:prstGeom>
          <a:noFill/>
          <a:ln w="349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30168" rIns="9000" bIns="9000" anchor="ctr" anchorCtr="1"/>
          <a:lstStyle/>
          <a:p>
            <a:r>
              <a:rPr lang="en-US" alt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altLang="en-US" sz="2400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altLang="en-US" sz="2400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828800" y="1554477"/>
            <a:ext cx="640080" cy="640080"/>
          </a:xfrm>
          <a:prstGeom prst="roundRect">
            <a:avLst>
              <a:gd name="adj" fmla="val 347"/>
            </a:avLst>
          </a:prstGeom>
          <a:noFill/>
          <a:ln w="349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r>
              <a: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7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5029200" y="6583680"/>
            <a:ext cx="640080" cy="640080"/>
          </a:xfrm>
          <a:prstGeom prst="roundRect">
            <a:avLst>
              <a:gd name="adj" fmla="val 347"/>
            </a:avLst>
          </a:prstGeom>
          <a:noFill/>
          <a:ln w="34925" cap="flat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r>
              <a:rPr lang="en-US" altLang="en-US" b="0">
                <a:solidFill>
                  <a:srgbClr val="FFFF00"/>
                </a:solidFill>
              </a:rPr>
              <a:t>17</a:t>
            </a:r>
          </a:p>
        </p:txBody>
      </p:sp>
      <p:sp>
        <p:nvSpPr>
          <p:cNvPr id="13" name="AutoShape 12"/>
          <p:cNvSpPr>
            <a:spLocks/>
          </p:cNvSpPr>
          <p:nvPr/>
        </p:nvSpPr>
        <p:spPr bwMode="auto">
          <a:xfrm>
            <a:off x="1828800" y="3927615"/>
            <a:ext cx="640080" cy="640080"/>
          </a:xfrm>
          <a:prstGeom prst="roundRect">
            <a:avLst>
              <a:gd name="adj" fmla="val 356"/>
            </a:avLst>
          </a:prstGeom>
          <a:noFill/>
          <a:ln w="34925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r>
              <a:rPr lang="en-US" altLang="en-US" b="0" dirty="0" smtClean="0">
                <a:solidFill>
                  <a:srgbClr val="FFFF00"/>
                </a:solidFill>
              </a:rPr>
              <a:t>false</a:t>
            </a:r>
            <a:endParaRPr lang="en-US" altLang="en-US" b="0" dirty="0">
              <a:solidFill>
                <a:srgbClr val="FFFF00"/>
              </a:solidFill>
            </a:endParaRPr>
          </a:p>
        </p:txBody>
      </p:sp>
      <p:sp>
        <p:nvSpPr>
          <p:cNvPr id="14" name="AutoShape 13"/>
          <p:cNvSpPr>
            <a:spLocks/>
          </p:cNvSpPr>
          <p:nvPr/>
        </p:nvSpPr>
        <p:spPr bwMode="auto">
          <a:xfrm>
            <a:off x="3017883" y="3931917"/>
            <a:ext cx="640080" cy="640080"/>
          </a:xfrm>
          <a:prstGeom prst="roundRect">
            <a:avLst>
              <a:gd name="adj" fmla="val 347"/>
            </a:avLst>
          </a:prstGeom>
          <a:noFill/>
          <a:ln w="34925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r>
              <a: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</p:txBody>
      </p:sp>
      <p:sp>
        <p:nvSpPr>
          <p:cNvPr id="15" name="AutoShape 14"/>
          <p:cNvSpPr>
            <a:spLocks/>
          </p:cNvSpPr>
          <p:nvPr/>
        </p:nvSpPr>
        <p:spPr bwMode="auto">
          <a:xfrm>
            <a:off x="4206240" y="3931917"/>
            <a:ext cx="640080" cy="640080"/>
          </a:xfrm>
          <a:prstGeom prst="roundRect">
            <a:avLst>
              <a:gd name="adj" fmla="val 347"/>
            </a:avLst>
          </a:prstGeom>
          <a:noFill/>
          <a:ln w="34925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r>
              <a:rPr lang="en-US" altLang="en-US" b="0" dirty="0">
                <a:solidFill>
                  <a:srgbClr val="00B050"/>
                </a:solidFill>
              </a:rPr>
              <a:t>None</a:t>
            </a:r>
          </a:p>
        </p:txBody>
      </p:sp>
      <p:sp>
        <p:nvSpPr>
          <p:cNvPr id="21" name="AutoShape 20"/>
          <p:cNvSpPr>
            <a:spLocks/>
          </p:cNvSpPr>
          <p:nvPr/>
        </p:nvSpPr>
        <p:spPr bwMode="auto">
          <a:xfrm>
            <a:off x="3017520" y="6035037"/>
            <a:ext cx="640080" cy="640080"/>
          </a:xfrm>
          <a:prstGeom prst="roundRect">
            <a:avLst>
              <a:gd name="adj" fmla="val 347"/>
            </a:avLst>
          </a:prstGeom>
          <a:noFill/>
          <a:ln w="34925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r>
              <a:rPr lang="en-US" altLang="en-US" b="0" dirty="0">
                <a:solidFill>
                  <a:srgbClr val="00B050"/>
                </a:solidFill>
              </a:rPr>
              <a:t>None</a:t>
            </a: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114800" y="6675120"/>
            <a:ext cx="457200" cy="457200"/>
          </a:xfrm>
          <a:prstGeom prst="line">
            <a:avLst/>
          </a:prstGeom>
          <a:noFill/>
          <a:ln w="47625" cap="flat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4114800" y="6675120"/>
            <a:ext cx="460375" cy="457200"/>
          </a:xfrm>
          <a:prstGeom prst="line">
            <a:avLst/>
          </a:prstGeom>
          <a:noFill/>
          <a:ln w="47625" cap="flat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5935345" y="5354793"/>
            <a:ext cx="3193868" cy="1090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800" b="0" dirty="0">
                <a:solidFill>
                  <a:srgbClr val="FFFF00"/>
                </a:solidFill>
              </a:rPr>
              <a:t>Nothing happens </a:t>
            </a:r>
            <a:r>
              <a:rPr lang="en-US" altLang="en-US" sz="2800" b="0" dirty="0" smtClean="0">
                <a:solidFill>
                  <a:srgbClr val="FFFF00"/>
                </a:solidFill>
              </a:rPr>
              <a:t>– </a:t>
            </a:r>
          </a:p>
          <a:p>
            <a:r>
              <a:rPr lang="en-US" altLang="en-US" sz="2800" b="0" dirty="0" smtClean="0">
                <a:solidFill>
                  <a:srgbClr val="FFFF00"/>
                </a:solidFill>
              </a:rPr>
              <a:t>‘</a:t>
            </a:r>
            <a:r>
              <a:rPr lang="en-US" altLang="en-US" sz="2800" b="0" dirty="0">
                <a:solidFill>
                  <a:srgbClr val="FFFF00"/>
                </a:solidFill>
              </a:rPr>
              <a:t>x’ </a:t>
            </a:r>
            <a:r>
              <a:rPr lang="en-US" altLang="en-US" sz="2800" b="0" dirty="0" smtClean="0">
                <a:solidFill>
                  <a:srgbClr val="FFFF00"/>
                </a:solidFill>
              </a:rPr>
              <a:t>is </a:t>
            </a:r>
            <a:r>
              <a:rPr lang="en-US" altLang="en-US" sz="2800" b="0" i="1" dirty="0" smtClean="0">
                <a:solidFill>
                  <a:srgbClr val="FFFF00"/>
                </a:solidFill>
              </a:rPr>
              <a:t>unchanged</a:t>
            </a:r>
            <a:endParaRPr lang="en-US" altLang="en-US" sz="2800" b="0" i="1" dirty="0">
              <a:solidFill>
                <a:srgbClr val="FFFF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2547257" y="5120637"/>
            <a:ext cx="1600199" cy="468312"/>
          </a:xfrm>
          <a:prstGeom prst="ellipse">
            <a:avLst/>
          </a:prstGeom>
          <a:noFill/>
          <a:ln w="349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00400" y="347472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43500" y="618067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x</a:t>
            </a:r>
          </a:p>
        </p:txBody>
      </p:sp>
      <p:cxnSp>
        <p:nvCxnSpPr>
          <p:cNvPr id="33" name="Elbow Connector 32"/>
          <p:cNvCxnSpPr>
            <a:stCxn id="21" idx="2"/>
            <a:endCxn id="12" idx="1"/>
          </p:cNvCxnSpPr>
          <p:nvPr/>
        </p:nvCxnSpPr>
        <p:spPr>
          <a:xfrm rot="16200000" flipH="1">
            <a:off x="4069079" y="5943598"/>
            <a:ext cx="228603" cy="1691640"/>
          </a:xfrm>
          <a:prstGeom prst="bentConnector2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0" idx="2"/>
            <a:endCxn id="7" idx="0"/>
          </p:cNvCxnSpPr>
          <p:nvPr/>
        </p:nvCxnSpPr>
        <p:spPr>
          <a:xfrm>
            <a:off x="2148840" y="2194557"/>
            <a:ext cx="0" cy="5486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7" idx="4"/>
            <a:endCxn id="13" idx="0"/>
          </p:cNvCxnSpPr>
          <p:nvPr/>
        </p:nvCxnSpPr>
        <p:spPr>
          <a:xfrm>
            <a:off x="2148840" y="3383277"/>
            <a:ext cx="0" cy="54433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4" idx="2"/>
            <a:endCxn id="29" idx="0"/>
          </p:cNvCxnSpPr>
          <p:nvPr/>
        </p:nvCxnSpPr>
        <p:spPr>
          <a:xfrm>
            <a:off x="3337923" y="4571997"/>
            <a:ext cx="9434" cy="5486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5" idx="2"/>
            <a:endCxn id="29" idx="7"/>
          </p:cNvCxnSpPr>
          <p:nvPr/>
        </p:nvCxnSpPr>
        <p:spPr>
          <a:xfrm flipH="1">
            <a:off x="3913112" y="4571997"/>
            <a:ext cx="613168" cy="61722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3" idx="2"/>
            <a:endCxn id="29" idx="1"/>
          </p:cNvCxnSpPr>
          <p:nvPr/>
        </p:nvCxnSpPr>
        <p:spPr>
          <a:xfrm>
            <a:off x="2148840" y="4567695"/>
            <a:ext cx="632761" cy="62152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9" idx="4"/>
            <a:endCxn id="21" idx="0"/>
          </p:cNvCxnSpPr>
          <p:nvPr/>
        </p:nvCxnSpPr>
        <p:spPr>
          <a:xfrm flipH="1">
            <a:off x="3337560" y="5588949"/>
            <a:ext cx="9797" cy="44608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852160" y="6675120"/>
            <a:ext cx="110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25983194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50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6" grpId="0"/>
      <p:bldP spid="7" grpId="0" animBg="1"/>
      <p:bldP spid="7" grpId="1" animBg="1"/>
      <p:bldP spid="10" grpId="0" animBg="1"/>
      <p:bldP spid="12" grpId="0" animBg="1"/>
      <p:bldP spid="13" grpId="0" animBg="1"/>
      <p:bldP spid="14" grpId="0" animBg="1"/>
      <p:bldP spid="15" grpId="0" animBg="1"/>
      <p:bldP spid="21" grpId="0" animBg="1"/>
      <p:bldP spid="25" grpId="0" animBg="1"/>
      <p:bldP spid="26" grpId="0" animBg="1"/>
      <p:bldP spid="27" grpId="0"/>
      <p:bldP spid="29" grpId="0" animBg="1"/>
      <p:bldP spid="29" grpId="1" animBg="1"/>
      <p:bldP spid="30" grpId="0"/>
      <p:bldP spid="31" grpId="0"/>
      <p:bldP spid="47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37867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Boolean reduction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smear</a:t>
            </a:r>
          </a:p>
        </p:txBody>
      </p:sp>
    </p:spTree>
    <p:extLst>
      <p:ext uri="{BB962C8B-B14F-4D97-AF65-F5344CB8AC3E}">
        <p14:creationId xmlns:p14="http://schemas.microsoft.com/office/powerpoint/2010/main" val="20904110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37867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Boolean reduction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737360"/>
            <a:ext cx="5925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 copies vectors of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bool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194560"/>
            <a:ext cx="8050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copies the first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element into subsequent elements.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463040" y="3205480"/>
            <a:ext cx="2923540" cy="365760"/>
            <a:chOff x="1341120" y="4368800"/>
            <a:chExt cx="2923540" cy="365760"/>
          </a:xfrm>
          <a:solidFill>
            <a:schemeClr val="accent1">
              <a:lumMod val="75000"/>
            </a:schemeClr>
          </a:solidFill>
        </p:grpSpPr>
        <p:sp>
          <p:nvSpPr>
            <p:cNvPr id="17" name="Rectangle 16"/>
            <p:cNvSpPr/>
            <p:nvPr/>
          </p:nvSpPr>
          <p:spPr>
            <a:xfrm>
              <a:off x="13411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068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726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4384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8016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1673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31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8989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743200" y="4389120"/>
            <a:ext cx="2923540" cy="365760"/>
            <a:chOff x="1341120" y="4368800"/>
            <a:chExt cx="2923540" cy="365760"/>
          </a:xfrm>
          <a:noFill/>
        </p:grpSpPr>
        <p:sp>
          <p:nvSpPr>
            <p:cNvPr id="26" name="Rectangle 25"/>
            <p:cNvSpPr/>
            <p:nvPr/>
          </p:nvSpPr>
          <p:spPr>
            <a:xfrm>
              <a:off x="13411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7068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0726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4384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8016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1673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5331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8989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9" name="Rectangle 38"/>
          <p:cNvSpPr/>
          <p:nvPr/>
        </p:nvSpPr>
        <p:spPr>
          <a:xfrm>
            <a:off x="4937760" y="438912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4540" y="438912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206240" y="4389120"/>
            <a:ext cx="36830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840480" y="438912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556301" y="3053454"/>
            <a:ext cx="2715260" cy="669812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453896" y="3154305"/>
            <a:ext cx="374904" cy="64008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822704" y="3037840"/>
            <a:ext cx="365760" cy="64008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218981" y="3017520"/>
            <a:ext cx="3203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smeari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copies directly, element by element.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2900680" y="3680834"/>
            <a:ext cx="1257300" cy="599066"/>
          </a:xfrm>
          <a:prstGeom prst="straightConnector1">
            <a:avLst/>
          </a:prstGeom>
          <a:ln w="603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474720" y="438912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5" name="Rectangle 44"/>
          <p:cNvSpPr/>
          <p:nvPr/>
        </p:nvSpPr>
        <p:spPr>
          <a:xfrm>
            <a:off x="2178115" y="3045086"/>
            <a:ext cx="365760" cy="64008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194560" y="320548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831340" y="320548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463040" y="320548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4660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7071E-6 3.98693E-6 L 0.12752 0.1535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76" y="76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9091E-6 3.98693E-6 L 0.12627 0.1535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3" y="76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3 3.98693E-6 L 0.12563 0.15359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3" y="76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63 0.15196 L 0.30997 0.15196 " pathEditMode="relative" rAng="0" ptsTypes="AA">
                                      <p:cBhvr>
                                        <p:cTn id="81" dur="2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17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39" grpId="0" animBg="1"/>
      <p:bldP spid="40" grpId="0" animBg="1"/>
      <p:bldP spid="42" grpId="0" animBg="1"/>
      <p:bldP spid="43" grpId="0" animBg="1"/>
      <p:bldP spid="44" grpId="0" animBg="1"/>
      <p:bldP spid="47" grpId="0" animBg="1"/>
      <p:bldP spid="46" grpId="0" animBg="1"/>
      <p:bldP spid="46" grpId="1" animBg="1"/>
      <p:bldP spid="46" grpId="2" animBg="1"/>
      <p:bldP spid="48" grpId="0"/>
      <p:bldP spid="41" grpId="0" animBg="1"/>
      <p:bldP spid="45" grpId="0" animBg="1"/>
      <p:bldP spid="45" grpId="1" animBg="1"/>
      <p:bldP spid="37" grpId="0" animBg="1"/>
      <p:bldP spid="37" grpId="1" animBg="1"/>
      <p:bldP spid="37" grpId="2" animBg="1"/>
      <p:bldP spid="36" grpId="0" animBg="1"/>
      <p:bldP spid="36" grpId="1" animBg="1"/>
      <p:bldP spid="34" grpId="0" animBg="1"/>
      <p:bldP spid="34" grpId="1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1615440" y="5491480"/>
            <a:ext cx="2923540" cy="365760"/>
            <a:chOff x="1341120" y="4368800"/>
            <a:chExt cx="2923540" cy="365760"/>
          </a:xfrm>
          <a:solidFill>
            <a:schemeClr val="accent1">
              <a:lumMod val="75000"/>
            </a:schemeClr>
          </a:solidFill>
        </p:grpSpPr>
        <p:sp>
          <p:nvSpPr>
            <p:cNvPr id="61" name="Rectangle 60"/>
            <p:cNvSpPr/>
            <p:nvPr/>
          </p:nvSpPr>
          <p:spPr>
            <a:xfrm>
              <a:off x="13411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7068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0726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384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8016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1673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5331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8989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sp>
        <p:nvSpPr>
          <p:cNvPr id="80" name="Rectangle 79"/>
          <p:cNvSpPr/>
          <p:nvPr/>
        </p:nvSpPr>
        <p:spPr>
          <a:xfrm>
            <a:off x="5453380" y="6675494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095240" y="6675494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721860" y="6675494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84" name="Rectangle 83"/>
          <p:cNvSpPr/>
          <p:nvPr/>
        </p:nvSpPr>
        <p:spPr>
          <a:xfrm>
            <a:off x="4356100" y="668020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992880" y="668020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2900680" y="3680834"/>
            <a:ext cx="1257300" cy="599066"/>
          </a:xfrm>
          <a:prstGeom prst="straightConnector1">
            <a:avLst/>
          </a:prstGeom>
          <a:ln w="603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218981" y="3017520"/>
            <a:ext cx="3203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smeari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copies directly, element by element.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2743200" y="4389120"/>
            <a:ext cx="2923540" cy="365760"/>
            <a:chOff x="1341120" y="4368800"/>
            <a:chExt cx="2923540" cy="365760"/>
          </a:xfrm>
          <a:solidFill>
            <a:schemeClr val="accent1">
              <a:lumMod val="75000"/>
            </a:schemeClr>
          </a:solidFill>
        </p:grpSpPr>
        <p:sp>
          <p:nvSpPr>
            <p:cNvPr id="51" name="Rectangle 50"/>
            <p:cNvSpPr/>
            <p:nvPr/>
          </p:nvSpPr>
          <p:spPr>
            <a:xfrm>
              <a:off x="13411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7068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0726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4384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8016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31673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5331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8989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30137" y="731520"/>
            <a:ext cx="378674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Boolean reduction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737360"/>
            <a:ext cx="5925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cs typeface="Consolas" panose="020B0609020204030204" pitchFamily="49" charset="0"/>
              </a:rPr>
              <a:t>The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 copies vectors of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bool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194560"/>
            <a:ext cx="8050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copies the first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element into subsequent elements.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463040" y="3205480"/>
            <a:ext cx="2923540" cy="365760"/>
            <a:chOff x="1341120" y="4368800"/>
            <a:chExt cx="2923540" cy="365760"/>
          </a:xfrm>
          <a:solidFill>
            <a:schemeClr val="accent1">
              <a:lumMod val="75000"/>
            </a:schemeClr>
          </a:solidFill>
        </p:grpSpPr>
        <p:sp>
          <p:nvSpPr>
            <p:cNvPr id="17" name="Rectangle 16"/>
            <p:cNvSpPr/>
            <p:nvPr/>
          </p:nvSpPr>
          <p:spPr>
            <a:xfrm>
              <a:off x="13411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068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726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4384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8016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1673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31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8989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895600" y="6680200"/>
            <a:ext cx="2923540" cy="365760"/>
            <a:chOff x="1341120" y="4368800"/>
            <a:chExt cx="2923540" cy="365760"/>
          </a:xfrm>
          <a:noFill/>
        </p:grpSpPr>
        <p:sp>
          <p:nvSpPr>
            <p:cNvPr id="70" name="Rectangle 69"/>
            <p:cNvSpPr/>
            <p:nvPr/>
          </p:nvSpPr>
          <p:spPr>
            <a:xfrm>
              <a:off x="13411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7068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0726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4384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80162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16738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53314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898900" y="4368800"/>
              <a:ext cx="365760" cy="36576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86" name="Rectangle 85"/>
          <p:cNvSpPr/>
          <p:nvPr/>
        </p:nvSpPr>
        <p:spPr>
          <a:xfrm>
            <a:off x="2721401" y="5339454"/>
            <a:ext cx="2715260" cy="669812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349500" y="5319134"/>
            <a:ext cx="365760" cy="64008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606296" y="5339454"/>
            <a:ext cx="374904" cy="64008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1968500" y="5339454"/>
            <a:ext cx="365760" cy="64008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3053080" y="5966834"/>
            <a:ext cx="1257300" cy="599066"/>
          </a:xfrm>
          <a:prstGeom prst="straightConnector1">
            <a:avLst/>
          </a:prstGeom>
          <a:ln w="6032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217919" y="5002365"/>
            <a:ext cx="34787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smearx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offsets copy by one position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returns the offset value as a second result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900680" y="668020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1" name="Rectangle 80"/>
          <p:cNvSpPr/>
          <p:nvPr/>
        </p:nvSpPr>
        <p:spPr>
          <a:xfrm>
            <a:off x="2355641" y="549148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416093" y="2793313"/>
            <a:ext cx="8001000" cy="2209052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615440" y="549148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1983740" y="5491480"/>
            <a:ext cx="365760" cy="3657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5185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66013E-6 L 0.16414 0.153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7" y="76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9394E-6 -3.66013E-6 L 0.16414 0.153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7" y="76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6061E-6 1.11111E-6 L 0.16162 0.1535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81" y="76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13 0.1536 L 0.37973 0.15196 " pathEditMode="relative" rAng="0" ptsTypes="AA">
                                      <p:cBhvr>
                                        <p:cTn id="76" dur="3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22" y="-82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7" grpId="1" animBg="1"/>
      <p:bldP spid="88" grpId="0" animBg="1"/>
      <p:bldP spid="89" grpId="0" animBg="1"/>
      <p:bldP spid="89" grpId="1" animBg="1"/>
      <p:bldP spid="89" grpId="2" animBg="1"/>
      <p:bldP spid="91" grpId="0" animBg="1"/>
      <p:bldP spid="81" grpId="0" animBg="1"/>
      <p:bldP spid="81" grpId="1" animBg="1"/>
      <p:bldP spid="81" grpId="2" animBg="1"/>
      <p:bldP spid="78" grpId="0" animBg="1"/>
      <p:bldP spid="78" grpId="1" animBg="1"/>
      <p:bldP spid="79" grpId="0" animBg="1"/>
      <p:bldP spid="79" grpId="1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474450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V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ectorizing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while-loops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2805" y="2349340"/>
            <a:ext cx="7913823" cy="1913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strcpy</a:t>
            </a:r>
            <a:endParaRPr lang="en-US" sz="115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7249" y="4610100"/>
            <a:ext cx="8024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strcpy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a convenient example – it is well known and fits on a slide. It is not a special case.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2912" y="5956299"/>
            <a:ext cx="5533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technique shown works for arbitrary internal control 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flow.</a:t>
            </a: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5543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463040"/>
            <a:ext cx="6808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char c; do {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 = c =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++; } while (c != 0);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7" y="731520"/>
            <a:ext cx="8121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,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src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)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0640" y="2286000"/>
            <a:ext cx="2377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	 *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src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bv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097280" y="3566160"/>
            <a:ext cx="685800" cy="2926080"/>
            <a:chOff x="3749040" y="3566160"/>
            <a:chExt cx="685800" cy="2926080"/>
          </a:xfrm>
        </p:grpSpPr>
        <p:sp>
          <p:nvSpPr>
            <p:cNvPr id="20" name="Rectangle 19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938810" y="2705825"/>
            <a:ext cx="1297150" cy="457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938810" y="3105815"/>
            <a:ext cx="324612" cy="567025"/>
          </a:xfrm>
          <a:prstGeom prst="straightConnector1">
            <a:avLst/>
          </a:prstGeom>
          <a:ln w="444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298700" y="4023360"/>
            <a:ext cx="0" cy="244602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37360" y="6492240"/>
            <a:ext cx="149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increasing addresses</a:t>
            </a:r>
          </a:p>
        </p:txBody>
      </p:sp>
    </p:spTree>
    <p:extLst>
      <p:ext uri="{BB962C8B-B14F-4D97-AF65-F5344CB8AC3E}">
        <p14:creationId xmlns:p14="http://schemas.microsoft.com/office/powerpoint/2010/main" val="17954443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2" grpId="0"/>
      <p:bldP spid="1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2468880" y="3566160"/>
            <a:ext cx="685800" cy="2926080"/>
            <a:chOff x="3749040" y="3566160"/>
            <a:chExt cx="685800" cy="2926080"/>
          </a:xfrm>
        </p:grpSpPr>
        <p:sp>
          <p:nvSpPr>
            <p:cNvPr id="29" name="Rectangle 28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56" name="Rectangle 55"/>
          <p:cNvSpPr/>
          <p:nvPr/>
        </p:nvSpPr>
        <p:spPr>
          <a:xfrm>
            <a:off x="2468880" y="35661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468880" y="39319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468880" y="429768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468880" y="466344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468880" y="502920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468880" y="57607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468880" y="53949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468880" y="612648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463040"/>
            <a:ext cx="6808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char c; do {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 = c =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++; } while (c != 0);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7" y="731520"/>
            <a:ext cx="8121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,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src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)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0640" y="2286000"/>
            <a:ext cx="2441694" cy="704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	 *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src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bv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&lt;load&gt;,0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097280" y="3566160"/>
            <a:ext cx="685800" cy="2926080"/>
            <a:chOff x="3749040" y="3566160"/>
            <a:chExt cx="685800" cy="2926080"/>
          </a:xfrm>
        </p:grpSpPr>
        <p:sp>
          <p:nvSpPr>
            <p:cNvPr id="20" name="Rectangle 19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120640" y="2651760"/>
            <a:ext cx="2372293" cy="424926"/>
          </a:xfrm>
          <a:prstGeom prst="rect">
            <a:avLst/>
          </a:prstGeom>
          <a:solidFill>
            <a:srgbClr val="0E07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71600" y="1488440"/>
            <a:ext cx="6808275" cy="82296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7600" y="3180080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5301" y="2374900"/>
            <a:ext cx="109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equal zero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47900" y="3203357"/>
            <a:ext cx="495300" cy="354854"/>
          </a:xfrm>
          <a:prstGeom prst="straightConnector1">
            <a:avLst/>
          </a:prstGeom>
          <a:ln w="444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1940560" y="3728720"/>
            <a:ext cx="457200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1940560" y="4094480"/>
            <a:ext cx="457200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1940560" y="4460240"/>
            <a:ext cx="457200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1940560" y="4826000"/>
            <a:ext cx="457200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1940560" y="5191760"/>
            <a:ext cx="457200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1940560" y="5557520"/>
            <a:ext cx="457200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1940560" y="5923280"/>
            <a:ext cx="457200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940560" y="6289040"/>
            <a:ext cx="457200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286000" y="5394960"/>
            <a:ext cx="1005840" cy="3784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2286000" y="6126480"/>
            <a:ext cx="1005840" cy="3784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1294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899E-6 -7.84314E-7 L -3.9899E-6 -0.039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8" grpId="0"/>
      <p:bldP spid="11" grpId="0"/>
      <p:bldP spid="16" grpId="0" animBg="1"/>
      <p:bldP spid="4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1463040"/>
            <a:ext cx="6808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char c; do {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 = c =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++; } while (c != 0);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7" y="731520"/>
            <a:ext cx="8121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,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src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)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0640" y="2286000"/>
            <a:ext cx="2441694" cy="7040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&lt;load&gt;,0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smearx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097280" y="3566160"/>
            <a:ext cx="685800" cy="2926080"/>
            <a:chOff x="3749040" y="3566160"/>
            <a:chExt cx="685800" cy="2926080"/>
          </a:xfrm>
        </p:grpSpPr>
        <p:sp>
          <p:nvSpPr>
            <p:cNvPr id="20" name="Rectangle 19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120640" y="2651760"/>
            <a:ext cx="2372293" cy="424926"/>
          </a:xfrm>
          <a:prstGeom prst="rect">
            <a:avLst/>
          </a:prstGeom>
          <a:solidFill>
            <a:srgbClr val="0E07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71600" y="1554480"/>
            <a:ext cx="6808275" cy="8204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468880" y="3566160"/>
            <a:ext cx="685800" cy="2926080"/>
            <a:chOff x="3749040" y="3566160"/>
            <a:chExt cx="685800" cy="2926080"/>
          </a:xfrm>
        </p:grpSpPr>
        <p:sp>
          <p:nvSpPr>
            <p:cNvPr id="29" name="Rectangle 28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cxnSp>
        <p:nvCxnSpPr>
          <p:cNvPr id="6" name="Straight Arrow Connector 5"/>
          <p:cNvCxnSpPr/>
          <p:nvPr/>
        </p:nvCxnSpPr>
        <p:spPr>
          <a:xfrm>
            <a:off x="19202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17600" y="3180080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68880" y="3200400"/>
            <a:ext cx="740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0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3840480" y="3566160"/>
            <a:ext cx="685800" cy="2926080"/>
            <a:chOff x="3749040" y="3566160"/>
            <a:chExt cx="685800" cy="2926080"/>
          </a:xfrm>
        </p:grpSpPr>
        <p:sp>
          <p:nvSpPr>
            <p:cNvPr id="38" name="Rectangle 37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312160" y="2722880"/>
            <a:ext cx="11945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smearx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Arrow Connector 11"/>
          <p:cNvCxnSpPr>
            <a:endCxn id="38" idx="0"/>
          </p:cNvCxnSpPr>
          <p:nvPr/>
        </p:nvCxnSpPr>
        <p:spPr>
          <a:xfrm>
            <a:off x="3708400" y="3180080"/>
            <a:ext cx="474980" cy="386080"/>
          </a:xfrm>
          <a:prstGeom prst="straightConnector1">
            <a:avLst/>
          </a:prstGeom>
          <a:ln w="444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840480" y="66751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291840" y="5557520"/>
            <a:ext cx="457200" cy="36576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291840" y="5191760"/>
            <a:ext cx="457200" cy="36576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3840480" y="35661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840480" y="39319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840480" y="429768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840480" y="466344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840480" y="502920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840480" y="57607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840480" y="53949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840480" y="612648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840480" y="57607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3291840" y="3728720"/>
            <a:ext cx="457200" cy="36576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3291840" y="4094480"/>
            <a:ext cx="457200" cy="36576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291840" y="4460240"/>
            <a:ext cx="457200" cy="36576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3291840" y="4826000"/>
            <a:ext cx="457200" cy="36576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2293227" y="5394960"/>
            <a:ext cx="1005840" cy="378460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972070" y="3200400"/>
            <a:ext cx="1405369" cy="3420775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658308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899E-6 -7.84314E-7 L 0.00127 -0.0375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18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7475E-6 4.11765E-6 L 0.00126 0.1176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5882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48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2" grpId="1" animBg="1"/>
      <p:bldP spid="51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roup 96"/>
          <p:cNvGrpSpPr/>
          <p:nvPr/>
        </p:nvGrpSpPr>
        <p:grpSpPr>
          <a:xfrm>
            <a:off x="1097280" y="3180080"/>
            <a:ext cx="690696" cy="3312160"/>
            <a:chOff x="1097280" y="3180080"/>
            <a:chExt cx="690696" cy="3312160"/>
          </a:xfrm>
        </p:grpSpPr>
        <p:grpSp>
          <p:nvGrpSpPr>
            <p:cNvPr id="3" name="Group 2"/>
            <p:cNvGrpSpPr/>
            <p:nvPr/>
          </p:nvGrpSpPr>
          <p:grpSpPr>
            <a:xfrm>
              <a:off x="1097280" y="3566160"/>
              <a:ext cx="685800" cy="2926080"/>
              <a:chOff x="3749040" y="3566160"/>
              <a:chExt cx="685800" cy="292608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ˈhˈ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ˈeˈ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ˈsˈ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117600" y="3180080"/>
              <a:ext cx="6703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load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97280" y="3566160"/>
            <a:ext cx="685800" cy="2926080"/>
            <a:chOff x="3749040" y="3566160"/>
            <a:chExt cx="685800" cy="2926080"/>
          </a:xfrm>
        </p:grpSpPr>
        <p:sp>
          <p:nvSpPr>
            <p:cNvPr id="70" name="Rectangle 69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371600" y="1463040"/>
            <a:ext cx="6808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char c; do {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 = c =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++; } while (c != 0);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7" y="731520"/>
            <a:ext cx="8121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,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src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)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202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2468880" y="3200400"/>
            <a:ext cx="740908" cy="3291840"/>
            <a:chOff x="2651760" y="3200400"/>
            <a:chExt cx="740908" cy="3291840"/>
          </a:xfrm>
        </p:grpSpPr>
        <p:grpSp>
          <p:nvGrpSpPr>
            <p:cNvPr id="21" name="Group 20"/>
            <p:cNvGrpSpPr/>
            <p:nvPr/>
          </p:nvGrpSpPr>
          <p:grpSpPr>
            <a:xfrm>
              <a:off x="2651760" y="3566160"/>
              <a:ext cx="685800" cy="2926080"/>
              <a:chOff x="3749040" y="3566160"/>
              <a:chExt cx="685800" cy="292608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2651760" y="3200400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eql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0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498080" y="3566160"/>
            <a:ext cx="685800" cy="2926080"/>
            <a:chOff x="3749040" y="3566160"/>
            <a:chExt cx="685800" cy="2926080"/>
          </a:xfrm>
        </p:grpSpPr>
        <p:sp>
          <p:nvSpPr>
            <p:cNvPr id="38" name="Rectangle 37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657600" y="3180080"/>
            <a:ext cx="1024639" cy="3860800"/>
            <a:chOff x="4023360" y="3180080"/>
            <a:chExt cx="1024639" cy="3860800"/>
          </a:xfrm>
        </p:grpSpPr>
        <p:grpSp>
          <p:nvGrpSpPr>
            <p:cNvPr id="7" name="Group 6"/>
            <p:cNvGrpSpPr/>
            <p:nvPr/>
          </p:nvGrpSpPr>
          <p:grpSpPr>
            <a:xfrm>
              <a:off x="4206240" y="3566160"/>
              <a:ext cx="685800" cy="3474720"/>
              <a:chOff x="4846320" y="3291840"/>
              <a:chExt cx="685800" cy="347472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4846320" y="64008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846320" y="32918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846320" y="36576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846320" y="40233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846320" y="43891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4846320" y="47548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4846320" y="54864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4846320" y="51206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846320" y="5852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846320" y="64008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023360" y="3180080"/>
              <a:ext cx="10246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smearx</a:t>
              </a:r>
              <a:endPara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133340" y="2286000"/>
            <a:ext cx="4275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smearx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    &lt;smearx0&gt;,None,&lt;load&gt;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371600" y="1488440"/>
            <a:ext cx="6808275" cy="82296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32918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4937760" y="3566160"/>
            <a:ext cx="685800" cy="2926080"/>
            <a:chOff x="3749040" y="3566160"/>
            <a:chExt cx="685800" cy="2926080"/>
          </a:xfrm>
        </p:grpSpPr>
        <p:sp>
          <p:nvSpPr>
            <p:cNvPr id="79" name="Rectangle 78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>
            <a:off x="6675120" y="3291840"/>
            <a:ext cx="639393" cy="268207"/>
          </a:xfrm>
          <a:prstGeom prst="straightConnector1">
            <a:avLst/>
          </a:prstGeom>
          <a:ln w="444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480560" y="4754880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669280" y="4754880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03" name="Left Bracket 102"/>
          <p:cNvSpPr/>
          <p:nvPr/>
        </p:nvSpPr>
        <p:spPr>
          <a:xfrm rot="5400000">
            <a:off x="5120640" y="1737360"/>
            <a:ext cx="272278" cy="3200400"/>
          </a:xfrm>
          <a:prstGeom prst="leftBracket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888239" y="3200400"/>
            <a:ext cx="2352801" cy="376428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239588" y="4937760"/>
            <a:ext cx="548640" cy="2743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20640" y="2651760"/>
            <a:ext cx="4134465" cy="424926"/>
          </a:xfrm>
          <a:prstGeom prst="rect">
            <a:avLst/>
          </a:prstGeom>
          <a:solidFill>
            <a:srgbClr val="0E07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37760" y="2743200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</a:t>
            </a:r>
          </a:p>
        </p:txBody>
      </p:sp>
    </p:spTree>
    <p:extLst>
      <p:ext uri="{BB962C8B-B14F-4D97-AF65-F5344CB8AC3E}">
        <p14:creationId xmlns:p14="http://schemas.microsoft.com/office/powerpoint/2010/main" val="37638254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3535E-6 -7.84314E-7 L 3.53535E-6 -0.040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2525E-7 1.17647E-6 L 0.49116 1.17647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47" grpId="0"/>
      <p:bldP spid="53" grpId="0"/>
      <p:bldP spid="103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8720" y="1463040"/>
            <a:ext cx="8202037" cy="581920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80% of code is in loops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Pipelined loops have unbounded ILP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   DSP 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loops are software-pipelined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But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–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 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few general-purpose loops can be piped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(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at least on conventional architectures)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Solution:</a:t>
            </a:r>
          </a:p>
          <a:p>
            <a:pPr marL="914400" lvl="1" indent="-457200" hangingPunct="0">
              <a:buClr>
                <a:srgbClr val="FFFF00"/>
              </a:buClr>
              <a:buSzPct val="100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pipeline (almost) all loops</a:t>
            </a:r>
          </a:p>
          <a:p>
            <a:pPr marL="914400" lvl="1" indent="-457200" hangingPunct="0">
              <a:buClr>
                <a:srgbClr val="FFFF00"/>
              </a:buClr>
              <a:buSzPct val="100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throw function hardware at pipe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Result: loops now &lt; 15% of cycles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160496" y="4686236"/>
            <a:ext cx="6827803" cy="1644538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9209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33 operations per cycle peak ??? Why?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4250" y="1301926"/>
            <a:ext cx="8832532" cy="3289076"/>
          </a:xfrm>
          <a:prstGeom prst="rect">
            <a:avLst/>
          </a:prstGeom>
          <a:solidFill>
            <a:srgbClr val="070E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 rot="-1380000">
            <a:off x="1083992" y="3115489"/>
            <a:ext cx="789511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Not quite right</a:t>
            </a:r>
          </a:p>
        </p:txBody>
      </p:sp>
    </p:spTree>
    <p:extLst>
      <p:ext uri="{BB962C8B-B14F-4D97-AF65-F5344CB8AC3E}">
        <p14:creationId xmlns:p14="http://schemas.microsoft.com/office/powerpoint/2010/main" val="3065832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7498080" y="3566160"/>
            <a:ext cx="685800" cy="2926080"/>
            <a:chOff x="3749040" y="3566160"/>
            <a:chExt cx="685800" cy="2926080"/>
          </a:xfrm>
        </p:grpSpPr>
        <p:sp>
          <p:nvSpPr>
            <p:cNvPr id="38" name="Rectangle 37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035040" y="3566160"/>
            <a:ext cx="685800" cy="2926080"/>
            <a:chOff x="3749040" y="3566160"/>
            <a:chExt cx="685800" cy="2926080"/>
          </a:xfrm>
        </p:grpSpPr>
        <p:sp>
          <p:nvSpPr>
            <p:cNvPr id="70" name="Rectangle 69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937760" y="3566160"/>
            <a:ext cx="685800" cy="2926080"/>
            <a:chOff x="3749040" y="3566160"/>
            <a:chExt cx="685800" cy="2926080"/>
          </a:xfrm>
        </p:grpSpPr>
        <p:sp>
          <p:nvSpPr>
            <p:cNvPr id="79" name="Rectangle 78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sp>
        <p:nvSpPr>
          <p:cNvPr id="101" name="Rectangle 100"/>
          <p:cNvSpPr/>
          <p:nvPr/>
        </p:nvSpPr>
        <p:spPr>
          <a:xfrm>
            <a:off x="4937760" y="57607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None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858000" y="3747008"/>
            <a:ext cx="588372" cy="2032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371600" y="1463040"/>
            <a:ext cx="6808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char c; do {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 = c =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++; } while (c != 0);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7" y="731520"/>
            <a:ext cx="8121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,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src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)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202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2468880" y="3200400"/>
            <a:ext cx="740908" cy="3291840"/>
            <a:chOff x="2651760" y="3200400"/>
            <a:chExt cx="740908" cy="3291840"/>
          </a:xfrm>
        </p:grpSpPr>
        <p:grpSp>
          <p:nvGrpSpPr>
            <p:cNvPr id="21" name="Group 20"/>
            <p:cNvGrpSpPr/>
            <p:nvPr/>
          </p:nvGrpSpPr>
          <p:grpSpPr>
            <a:xfrm>
              <a:off x="2651760" y="3566160"/>
              <a:ext cx="685800" cy="2926080"/>
              <a:chOff x="3749040" y="3566160"/>
              <a:chExt cx="685800" cy="292608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2651760" y="3200400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eql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0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657600" y="3180080"/>
            <a:ext cx="1024639" cy="3860800"/>
            <a:chOff x="4023360" y="3180080"/>
            <a:chExt cx="1024639" cy="3860800"/>
          </a:xfrm>
        </p:grpSpPr>
        <p:grpSp>
          <p:nvGrpSpPr>
            <p:cNvPr id="7" name="Group 6"/>
            <p:cNvGrpSpPr/>
            <p:nvPr/>
          </p:nvGrpSpPr>
          <p:grpSpPr>
            <a:xfrm>
              <a:off x="4206240" y="3566160"/>
              <a:ext cx="685800" cy="3474720"/>
              <a:chOff x="4846320" y="3291840"/>
              <a:chExt cx="685800" cy="347472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4846320" y="64008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846320" y="32918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846320" y="36576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846320" y="40233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846320" y="43891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4846320" y="47548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4846320" y="54864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4846320" y="51206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846320" y="5852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846320" y="64008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023360" y="3180080"/>
              <a:ext cx="10246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smearx</a:t>
              </a:r>
              <a:endPara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133340" y="1976120"/>
            <a:ext cx="4275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smearx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    &lt;smearx0&gt;,None,&lt;load&gt;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20640" y="2651760"/>
            <a:ext cx="4134465" cy="424926"/>
          </a:xfrm>
          <a:prstGeom prst="rect">
            <a:avLst/>
          </a:prstGeom>
          <a:solidFill>
            <a:srgbClr val="0E07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71600" y="1554480"/>
            <a:ext cx="6808275" cy="800983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37760" y="2743200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32918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480560" y="4754880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669280" y="4754880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1097280" y="3182112"/>
            <a:ext cx="690696" cy="3312160"/>
            <a:chOff x="1097280" y="3180080"/>
            <a:chExt cx="690696" cy="3312160"/>
          </a:xfrm>
        </p:grpSpPr>
        <p:grpSp>
          <p:nvGrpSpPr>
            <p:cNvPr id="3" name="Group 2"/>
            <p:cNvGrpSpPr/>
            <p:nvPr/>
          </p:nvGrpSpPr>
          <p:grpSpPr>
            <a:xfrm>
              <a:off x="1097280" y="3566160"/>
              <a:ext cx="685800" cy="2926080"/>
              <a:chOff x="3749040" y="3566160"/>
              <a:chExt cx="685800" cy="292608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ˈhˈ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ˈeˈ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ˈsˈ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117600" y="3180080"/>
              <a:ext cx="6703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load</a:t>
              </a:r>
            </a:p>
          </p:txBody>
        </p:sp>
      </p:grpSp>
      <p:sp>
        <p:nvSpPr>
          <p:cNvPr id="103" name="Left Bracket 102"/>
          <p:cNvSpPr/>
          <p:nvPr/>
        </p:nvSpPr>
        <p:spPr>
          <a:xfrm rot="5400000">
            <a:off x="5121661" y="1737360"/>
            <a:ext cx="272278" cy="3200400"/>
          </a:xfrm>
          <a:prstGeom prst="leftBracket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6858000" y="4115308"/>
            <a:ext cx="588372" cy="2032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6858000" y="4480560"/>
            <a:ext cx="588372" cy="2032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6858000" y="4846320"/>
            <a:ext cx="588372" cy="2032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6858000" y="5207508"/>
            <a:ext cx="588372" cy="2032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6858000" y="5577840"/>
            <a:ext cx="588372" cy="2032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5829741" y="5943600"/>
            <a:ext cx="1616631" cy="2032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5829741" y="6309360"/>
            <a:ext cx="1616631" cy="2032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926339" y="3126978"/>
            <a:ext cx="2313249" cy="3887994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Oval 4"/>
          <p:cNvSpPr/>
          <p:nvPr/>
        </p:nvSpPr>
        <p:spPr>
          <a:xfrm>
            <a:off x="3698240" y="5762752"/>
            <a:ext cx="933199" cy="365760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035040" y="35661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ˈhˈ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035040" y="39319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ˈeˈ</a:t>
            </a:r>
          </a:p>
        </p:txBody>
      </p:sp>
      <p:sp>
        <p:nvSpPr>
          <p:cNvPr id="90" name="Rectangle 89"/>
          <p:cNvSpPr/>
          <p:nvPr/>
        </p:nvSpPr>
        <p:spPr>
          <a:xfrm>
            <a:off x="6035040" y="429768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ˈlˈ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035040" y="466344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ˈlˈ</a:t>
            </a:r>
          </a:p>
        </p:txBody>
      </p:sp>
      <p:sp>
        <p:nvSpPr>
          <p:cNvPr id="92" name="Rectangle 91"/>
          <p:cNvSpPr/>
          <p:nvPr/>
        </p:nvSpPr>
        <p:spPr>
          <a:xfrm>
            <a:off x="6035040" y="502920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ˈoˈ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4937760" y="612648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None</a:t>
            </a:r>
          </a:p>
        </p:txBody>
      </p:sp>
      <p:sp>
        <p:nvSpPr>
          <p:cNvPr id="94" name="Rectangle 93"/>
          <p:cNvSpPr/>
          <p:nvPr/>
        </p:nvSpPr>
        <p:spPr>
          <a:xfrm>
            <a:off x="6035040" y="53949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239588" y="4937760"/>
            <a:ext cx="548640" cy="2743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867753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04E-6 -3.92157E-7 L 0.14521 -3.9215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6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04E-6 -1.76471E-6 L 0.14521 0.0016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60" y="82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xit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04E-6 1.11111E-6 L 0.14521 1.11111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60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xit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04E-6 -2.61438E-7 L 0.14521 -2.61438E-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60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xit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04E-6 2.61438E-6 L 0.14521 0.0016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60" y="8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xit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404E-6 -4.5098E-6 L 0.14521 -4.5098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6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xit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13131E-6 4.11765E-6 L 0.25378 4.11765E-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9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xit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24242E-6 -3.00654E-6 L 0.25505 -3.00654E-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53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xit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5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102" grpId="0" animBg="1"/>
      <p:bldP spid="94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119"/>
          <p:cNvGrpSpPr/>
          <p:nvPr/>
        </p:nvGrpSpPr>
        <p:grpSpPr>
          <a:xfrm>
            <a:off x="7494074" y="3568192"/>
            <a:ext cx="685800" cy="2926080"/>
            <a:chOff x="3749040" y="3566160"/>
            <a:chExt cx="685800" cy="2926080"/>
          </a:xfrm>
        </p:grpSpPr>
        <p:sp>
          <p:nvSpPr>
            <p:cNvPr id="122" name="Rectangle 121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035040" y="3566160"/>
            <a:ext cx="685800" cy="2926080"/>
            <a:chOff x="3749040" y="3566160"/>
            <a:chExt cx="685800" cy="2926080"/>
          </a:xfrm>
        </p:grpSpPr>
        <p:sp>
          <p:nvSpPr>
            <p:cNvPr id="70" name="Rectangle 69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371600" y="1463040"/>
            <a:ext cx="6808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char c; do {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 = c =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++; } while (c != 0);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7" y="731520"/>
            <a:ext cx="8121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,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src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)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202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2468880" y="3200400"/>
            <a:ext cx="740908" cy="3291840"/>
            <a:chOff x="2651760" y="3200400"/>
            <a:chExt cx="740908" cy="3291840"/>
          </a:xfrm>
        </p:grpSpPr>
        <p:grpSp>
          <p:nvGrpSpPr>
            <p:cNvPr id="21" name="Group 20"/>
            <p:cNvGrpSpPr/>
            <p:nvPr/>
          </p:nvGrpSpPr>
          <p:grpSpPr>
            <a:xfrm>
              <a:off x="2651760" y="3566160"/>
              <a:ext cx="685800" cy="2926080"/>
              <a:chOff x="3749040" y="3566160"/>
              <a:chExt cx="685800" cy="292608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2651760" y="3200400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eql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0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657600" y="3180080"/>
            <a:ext cx="1024639" cy="3860800"/>
            <a:chOff x="4023360" y="3180080"/>
            <a:chExt cx="1024639" cy="3860800"/>
          </a:xfrm>
        </p:grpSpPr>
        <p:grpSp>
          <p:nvGrpSpPr>
            <p:cNvPr id="7" name="Group 6"/>
            <p:cNvGrpSpPr/>
            <p:nvPr/>
          </p:nvGrpSpPr>
          <p:grpSpPr>
            <a:xfrm>
              <a:off x="4206240" y="3566160"/>
              <a:ext cx="685800" cy="3474720"/>
              <a:chOff x="4846320" y="3291840"/>
              <a:chExt cx="685800" cy="347472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4846320" y="64008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846320" y="32918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846320" y="36576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846320" y="40233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846320" y="43891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4846320" y="47548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4846320" y="54864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4846320" y="51206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846320" y="5852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846320" y="64008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023360" y="3180080"/>
              <a:ext cx="10246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smearx</a:t>
              </a:r>
              <a:endPara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120640" y="2286000"/>
            <a:ext cx="4275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    &lt;smearx0&gt;,None,&lt;load&gt;</a:t>
            </a:r>
          </a:p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   *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dest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&lt;pick&gt;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20640" y="2613660"/>
            <a:ext cx="4134465" cy="424926"/>
          </a:xfrm>
          <a:prstGeom prst="rect">
            <a:avLst/>
          </a:prstGeom>
          <a:solidFill>
            <a:srgbClr val="0E07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71600" y="1554480"/>
            <a:ext cx="7883505" cy="8458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98080" y="3200400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32918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4937760" y="3566160"/>
            <a:ext cx="685800" cy="2926080"/>
            <a:chOff x="3749040" y="3566160"/>
            <a:chExt cx="685800" cy="2926080"/>
          </a:xfrm>
        </p:grpSpPr>
        <p:sp>
          <p:nvSpPr>
            <p:cNvPr id="79" name="Rectangle 78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4480560" y="4754880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669280" y="4754880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1097280" y="3182112"/>
            <a:ext cx="690696" cy="3312160"/>
            <a:chOff x="1097280" y="3180080"/>
            <a:chExt cx="690696" cy="3312160"/>
          </a:xfrm>
        </p:grpSpPr>
        <p:grpSp>
          <p:nvGrpSpPr>
            <p:cNvPr id="3" name="Group 2"/>
            <p:cNvGrpSpPr/>
            <p:nvPr/>
          </p:nvGrpSpPr>
          <p:grpSpPr>
            <a:xfrm>
              <a:off x="1097280" y="3566160"/>
              <a:ext cx="685800" cy="2926080"/>
              <a:chOff x="3749040" y="3566160"/>
              <a:chExt cx="685800" cy="292608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ˈhˈ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ˈeˈ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ˈsˈ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117600" y="3180080"/>
              <a:ext cx="6703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load</a:t>
              </a:r>
            </a:p>
          </p:txBody>
        </p:sp>
      </p:grpSp>
      <p:cxnSp>
        <p:nvCxnSpPr>
          <p:cNvPr id="107" name="Straight Arrow Connector 106"/>
          <p:cNvCxnSpPr/>
          <p:nvPr/>
        </p:nvCxnSpPr>
        <p:spPr>
          <a:xfrm>
            <a:off x="6858000" y="5029200"/>
            <a:ext cx="588372" cy="2032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473440" y="5760720"/>
            <a:ext cx="0" cy="733552"/>
          </a:xfrm>
          <a:prstGeom prst="line">
            <a:avLst/>
          </a:prstGeom>
          <a:ln w="539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476233" y="5785612"/>
            <a:ext cx="1124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memory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9601200" y="2651760"/>
            <a:ext cx="0" cy="37490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645184" y="2675235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store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8082533" y="3073400"/>
            <a:ext cx="482600" cy="3022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730137" y="2787126"/>
            <a:ext cx="6716235" cy="4375674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7498333" y="3568192"/>
            <a:ext cx="685800" cy="2194560"/>
            <a:chOff x="3749040" y="3566160"/>
            <a:chExt cx="685800" cy="2194560"/>
          </a:xfrm>
        </p:grpSpPr>
        <p:sp>
          <p:nvSpPr>
            <p:cNvPr id="142" name="Rectangle 141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65" name="Oval 64"/>
          <p:cNvSpPr/>
          <p:nvPr/>
        </p:nvSpPr>
        <p:spPr>
          <a:xfrm>
            <a:off x="7395571" y="5724652"/>
            <a:ext cx="874669" cy="912368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9038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09091E-7 4.96732E-6 L -9.09091E-7 -0.0375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05229E-6 L 0.11995 0.0016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7" y="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995 0.00163 L 0.11869 -0.4346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21814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22" presetClass="exit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3" dur="1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46" grpId="0"/>
      <p:bldP spid="52" grpId="0"/>
      <p:bldP spid="65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8"/>
          <p:cNvGrpSpPr/>
          <p:nvPr/>
        </p:nvGrpSpPr>
        <p:grpSpPr>
          <a:xfrm>
            <a:off x="3657600" y="3180080"/>
            <a:ext cx="1024639" cy="3860800"/>
            <a:chOff x="4023360" y="3180080"/>
            <a:chExt cx="1024639" cy="3860800"/>
          </a:xfrm>
        </p:grpSpPr>
        <p:grpSp>
          <p:nvGrpSpPr>
            <p:cNvPr id="7" name="Group 6"/>
            <p:cNvGrpSpPr/>
            <p:nvPr/>
          </p:nvGrpSpPr>
          <p:grpSpPr>
            <a:xfrm>
              <a:off x="4206240" y="3566160"/>
              <a:ext cx="685800" cy="3474720"/>
              <a:chOff x="4846320" y="3291840"/>
              <a:chExt cx="685800" cy="347472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846320" y="64008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846320" y="32918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846320" y="36576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846320" y="40233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846320" y="43891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4846320" y="47548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4846320" y="54864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4846320" y="51206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846320" y="5852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023360" y="3180080"/>
              <a:ext cx="10246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smearx</a:t>
              </a:r>
              <a:endPara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7494074" y="3568192"/>
            <a:ext cx="685800" cy="2926080"/>
            <a:chOff x="3749040" y="3566160"/>
            <a:chExt cx="685800" cy="2926080"/>
          </a:xfrm>
        </p:grpSpPr>
        <p:sp>
          <p:nvSpPr>
            <p:cNvPr id="122" name="Rectangle 121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035040" y="3566160"/>
            <a:ext cx="685800" cy="2926080"/>
            <a:chOff x="3749040" y="3566160"/>
            <a:chExt cx="685800" cy="2926080"/>
          </a:xfrm>
        </p:grpSpPr>
        <p:sp>
          <p:nvSpPr>
            <p:cNvPr id="70" name="Rectangle 69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371600" y="1463040"/>
            <a:ext cx="6808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char c; do {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 = c =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++; } while (c != 0);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7" y="731520"/>
            <a:ext cx="8121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,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src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)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9202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Group 97"/>
          <p:cNvGrpSpPr/>
          <p:nvPr/>
        </p:nvGrpSpPr>
        <p:grpSpPr>
          <a:xfrm>
            <a:off x="2468880" y="3200400"/>
            <a:ext cx="740908" cy="3291840"/>
            <a:chOff x="2651760" y="3200400"/>
            <a:chExt cx="740908" cy="3291840"/>
          </a:xfrm>
        </p:grpSpPr>
        <p:grpSp>
          <p:nvGrpSpPr>
            <p:cNvPr id="21" name="Group 20"/>
            <p:cNvGrpSpPr/>
            <p:nvPr/>
          </p:nvGrpSpPr>
          <p:grpSpPr>
            <a:xfrm>
              <a:off x="2651760" y="3566160"/>
              <a:ext cx="685800" cy="2926080"/>
              <a:chOff x="3749040" y="3566160"/>
              <a:chExt cx="685800" cy="292608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2651760" y="3200400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eql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0</a:t>
              </a: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120640" y="2286000"/>
            <a:ext cx="31470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   *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dest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&lt;pick&gt;</a:t>
            </a:r>
          </a:p>
          <a:p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smearx1, loop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20640" y="2677160"/>
            <a:ext cx="4134465" cy="424926"/>
          </a:xfrm>
          <a:prstGeom prst="rect">
            <a:avLst/>
          </a:prstGeom>
          <a:solidFill>
            <a:srgbClr val="0E0797"/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71600" y="1541780"/>
            <a:ext cx="7883505" cy="7442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98080" y="3200400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3291840" y="50292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4937760" y="3566160"/>
            <a:ext cx="685800" cy="2926080"/>
            <a:chOff x="3749040" y="3566160"/>
            <a:chExt cx="685800" cy="2926080"/>
          </a:xfrm>
        </p:grpSpPr>
        <p:sp>
          <p:nvSpPr>
            <p:cNvPr id="79" name="Rectangle 78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4480560" y="4754880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669280" y="4754880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1097280" y="3182112"/>
            <a:ext cx="690696" cy="3312160"/>
            <a:chOff x="1097280" y="3180080"/>
            <a:chExt cx="690696" cy="3312160"/>
          </a:xfrm>
        </p:grpSpPr>
        <p:grpSp>
          <p:nvGrpSpPr>
            <p:cNvPr id="3" name="Group 2"/>
            <p:cNvGrpSpPr/>
            <p:nvPr/>
          </p:nvGrpSpPr>
          <p:grpSpPr>
            <a:xfrm>
              <a:off x="1097280" y="3566160"/>
              <a:ext cx="685800" cy="2926080"/>
              <a:chOff x="3749040" y="3566160"/>
              <a:chExt cx="685800" cy="292608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ˈhˈ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ˈeˈ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ˈsˈ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117600" y="3180080"/>
              <a:ext cx="6703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load</a:t>
              </a:r>
            </a:p>
          </p:txBody>
        </p:sp>
      </p:grpSp>
      <p:cxnSp>
        <p:nvCxnSpPr>
          <p:cNvPr id="107" name="Straight Arrow Connector 106"/>
          <p:cNvCxnSpPr/>
          <p:nvPr/>
        </p:nvCxnSpPr>
        <p:spPr>
          <a:xfrm>
            <a:off x="6858000" y="5029200"/>
            <a:ext cx="588372" cy="2032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476233" y="5785612"/>
            <a:ext cx="1124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memory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9601200" y="2651760"/>
            <a:ext cx="0" cy="37490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063009" y="6527800"/>
            <a:ext cx="1139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branch if false</a:t>
            </a:r>
          </a:p>
        </p:txBody>
      </p:sp>
      <p:cxnSp>
        <p:nvCxnSpPr>
          <p:cNvPr id="12" name="Straight Arrow Connector 11"/>
          <p:cNvCxnSpPr>
            <a:stCxn id="5" idx="3"/>
          </p:cNvCxnSpPr>
          <p:nvPr/>
        </p:nvCxnSpPr>
        <p:spPr>
          <a:xfrm flipV="1">
            <a:off x="3202941" y="6870700"/>
            <a:ext cx="571499" cy="7259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3798584" y="6557137"/>
            <a:ext cx="883656" cy="627126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845232" y="66751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99026" y="6665267"/>
            <a:ext cx="167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 exited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6245860" y="7209663"/>
            <a:ext cx="1528625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599248" y="6686034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(not taken)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30137" y="2677160"/>
            <a:ext cx="9074263" cy="386334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308864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6869E-6 4.96732E-6 L -1.86869E-6 -0.0392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5" grpId="0"/>
      <p:bldP spid="90" grpId="0" animBg="1"/>
      <p:bldP spid="37" grpId="0"/>
      <p:bldP spid="40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7494074" y="3571116"/>
            <a:ext cx="690059" cy="2925956"/>
            <a:chOff x="7494074" y="2428116"/>
            <a:chExt cx="690059" cy="2925956"/>
          </a:xfrm>
        </p:grpSpPr>
        <p:grpSp>
          <p:nvGrpSpPr>
            <p:cNvPr id="141" name="Group 140"/>
            <p:cNvGrpSpPr/>
            <p:nvPr/>
          </p:nvGrpSpPr>
          <p:grpSpPr>
            <a:xfrm>
              <a:off x="7498333" y="2428116"/>
              <a:ext cx="685800" cy="2194560"/>
              <a:chOff x="3749040" y="3566160"/>
              <a:chExt cx="685800" cy="2194560"/>
            </a:xfrm>
          </p:grpSpPr>
          <p:sp>
            <p:nvSpPr>
              <p:cNvPr id="142" name="Rectangle 141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ˈhˈ</a:t>
                </a: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ˈeˈ</a:t>
                </a: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</p:grpSp>
        <p:sp>
          <p:nvSpPr>
            <p:cNvPr id="153" name="Rectangle 152"/>
            <p:cNvSpPr/>
            <p:nvPr/>
          </p:nvSpPr>
          <p:spPr>
            <a:xfrm>
              <a:off x="7494074" y="4622552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7494074" y="4988312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657600" y="3180080"/>
            <a:ext cx="1024639" cy="3860800"/>
            <a:chOff x="4023360" y="3180080"/>
            <a:chExt cx="1024639" cy="3860800"/>
          </a:xfrm>
        </p:grpSpPr>
        <p:grpSp>
          <p:nvGrpSpPr>
            <p:cNvPr id="7" name="Group 6"/>
            <p:cNvGrpSpPr/>
            <p:nvPr/>
          </p:nvGrpSpPr>
          <p:grpSpPr>
            <a:xfrm>
              <a:off x="4206240" y="3566160"/>
              <a:ext cx="685800" cy="3474720"/>
              <a:chOff x="4846320" y="3291840"/>
              <a:chExt cx="685800" cy="347472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846320" y="64008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4846320" y="32918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846320" y="36576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846320" y="40233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4846320" y="43891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4846320" y="47548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4846320" y="54864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4846320" y="51206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846320" y="5852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023360" y="3180080"/>
              <a:ext cx="10246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smearx</a:t>
              </a:r>
              <a:endPara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028141" y="3566160"/>
            <a:ext cx="692699" cy="2918844"/>
            <a:chOff x="3742141" y="3566160"/>
            <a:chExt cx="692699" cy="2918844"/>
          </a:xfrm>
        </p:grpSpPr>
        <p:sp>
          <p:nvSpPr>
            <p:cNvPr id="77" name="Rectangle 76"/>
            <p:cNvSpPr/>
            <p:nvPr/>
          </p:nvSpPr>
          <p:spPr>
            <a:xfrm>
              <a:off x="3742141" y="6119244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ˈhˈ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ˈeˈ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371600" y="1463040"/>
            <a:ext cx="6808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char c; do {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 = c = *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++; } while (c != 0);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137" y="731520"/>
            <a:ext cx="8121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(char*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dest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,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const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char*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src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) 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2468880" y="3200400"/>
            <a:ext cx="740908" cy="3291840"/>
            <a:chOff x="2651760" y="3200400"/>
            <a:chExt cx="740908" cy="3291840"/>
          </a:xfrm>
        </p:grpSpPr>
        <p:grpSp>
          <p:nvGrpSpPr>
            <p:cNvPr id="21" name="Group 20"/>
            <p:cNvGrpSpPr/>
            <p:nvPr/>
          </p:nvGrpSpPr>
          <p:grpSpPr>
            <a:xfrm>
              <a:off x="2651760" y="3566160"/>
              <a:ext cx="685800" cy="2926080"/>
              <a:chOff x="3749040" y="3566160"/>
              <a:chExt cx="685800" cy="292608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2651760" y="3200400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eql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0</a:t>
              </a:r>
            </a:p>
          </p:txBody>
        </p:sp>
      </p:grpSp>
      <p:sp>
        <p:nvSpPr>
          <p:cNvPr id="19" name="Rectangle 18"/>
          <p:cNvSpPr/>
          <p:nvPr/>
        </p:nvSpPr>
        <p:spPr>
          <a:xfrm>
            <a:off x="1371601" y="1541780"/>
            <a:ext cx="6768002" cy="7442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98080" y="3200400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pick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4937760" y="3566160"/>
            <a:ext cx="685800" cy="2926080"/>
            <a:chOff x="3749040" y="3566160"/>
            <a:chExt cx="685800" cy="2926080"/>
          </a:xfrm>
        </p:grpSpPr>
        <p:sp>
          <p:nvSpPr>
            <p:cNvPr id="79" name="Rectangle 78"/>
            <p:cNvSpPr/>
            <p:nvPr/>
          </p:nvSpPr>
          <p:spPr>
            <a:xfrm>
              <a:off x="3749040" y="35661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3749040" y="39319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749040" y="42976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749040" y="466344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749040" y="502920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749040" y="576072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749040" y="539496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3749040" y="6126480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4480560" y="4754880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669280" y="4754880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1097280" y="3182112"/>
            <a:ext cx="690696" cy="3312160"/>
            <a:chOff x="1097280" y="3180080"/>
            <a:chExt cx="690696" cy="3312160"/>
          </a:xfrm>
        </p:grpSpPr>
        <p:grpSp>
          <p:nvGrpSpPr>
            <p:cNvPr id="3" name="Group 2"/>
            <p:cNvGrpSpPr/>
            <p:nvPr/>
          </p:nvGrpSpPr>
          <p:grpSpPr>
            <a:xfrm>
              <a:off x="1097280" y="3566160"/>
              <a:ext cx="685800" cy="2926080"/>
              <a:chOff x="3749040" y="3566160"/>
              <a:chExt cx="685800" cy="292608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ˈhˈ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ˈeˈ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749040" y="57607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ˈsˈ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749040" y="61264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1117600" y="3180080"/>
              <a:ext cx="6703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load</a:t>
              </a:r>
            </a:p>
          </p:txBody>
        </p:sp>
      </p:grpSp>
      <p:cxnSp>
        <p:nvCxnSpPr>
          <p:cNvPr id="107" name="Straight Arrow Connector 106"/>
          <p:cNvCxnSpPr/>
          <p:nvPr/>
        </p:nvCxnSpPr>
        <p:spPr>
          <a:xfrm>
            <a:off x="6858000" y="5575808"/>
            <a:ext cx="588372" cy="2032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8476233" y="5785612"/>
            <a:ext cx="1124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memory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9601200" y="2651760"/>
            <a:ext cx="0" cy="37490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3798584" y="6557137"/>
            <a:ext cx="883656" cy="627126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845232" y="66751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0147" y="2286000"/>
            <a:ext cx="52020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if the null is on the edge?</a:t>
            </a:r>
          </a:p>
        </p:txBody>
      </p:sp>
      <p:sp>
        <p:nvSpPr>
          <p:cNvPr id="93" name="Rectangle 92"/>
          <p:cNvSpPr/>
          <p:nvPr/>
        </p:nvSpPr>
        <p:spPr>
          <a:xfrm>
            <a:off x="1097280" y="53949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ˈeˈ</a:t>
            </a:r>
          </a:p>
        </p:txBody>
      </p:sp>
      <p:sp>
        <p:nvSpPr>
          <p:cNvPr id="14" name="Oval 13"/>
          <p:cNvSpPr/>
          <p:nvPr/>
        </p:nvSpPr>
        <p:spPr>
          <a:xfrm>
            <a:off x="965200" y="5384292"/>
            <a:ext cx="955040" cy="388620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468880" y="53949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4" name="Oval 93"/>
          <p:cNvSpPr/>
          <p:nvPr/>
        </p:nvSpPr>
        <p:spPr>
          <a:xfrm>
            <a:off x="2313940" y="5372100"/>
            <a:ext cx="955040" cy="388620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839719" y="57607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840480" y="612648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3692399" y="5716137"/>
            <a:ext cx="955040" cy="448818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6035040" y="53949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ˈeˈ</a:t>
            </a:r>
          </a:p>
        </p:txBody>
      </p:sp>
      <p:sp>
        <p:nvSpPr>
          <p:cNvPr id="106" name="Oval 105"/>
          <p:cNvSpPr/>
          <p:nvPr/>
        </p:nvSpPr>
        <p:spPr>
          <a:xfrm>
            <a:off x="5900420" y="5367782"/>
            <a:ext cx="955040" cy="388620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7494074" y="576072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ˈsˈ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7498080" y="612648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498080" y="5394960"/>
            <a:ext cx="685800" cy="36576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ˈeˈ</a:t>
            </a:r>
          </a:p>
        </p:txBody>
      </p:sp>
      <p:sp>
        <p:nvSpPr>
          <p:cNvPr id="108" name="Oval 107"/>
          <p:cNvSpPr/>
          <p:nvPr/>
        </p:nvSpPr>
        <p:spPr>
          <a:xfrm>
            <a:off x="7341321" y="5355082"/>
            <a:ext cx="955040" cy="417830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907540" y="5588000"/>
            <a:ext cx="4572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209788" y="5577840"/>
            <a:ext cx="588796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3235188" y="5933440"/>
            <a:ext cx="588796" cy="36576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6858000" y="5943600"/>
            <a:ext cx="588372" cy="2032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6858000" y="6309360"/>
            <a:ext cx="588372" cy="2032"/>
          </a:xfrm>
          <a:prstGeom prst="straightConnector1">
            <a:avLst/>
          </a:prstGeom>
          <a:ln w="412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Oval 115"/>
          <p:cNvSpPr/>
          <p:nvPr/>
        </p:nvSpPr>
        <p:spPr>
          <a:xfrm>
            <a:off x="3691834" y="6084951"/>
            <a:ext cx="955040" cy="448818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009008" y="5575300"/>
            <a:ext cx="3992880" cy="12700"/>
          </a:xfrm>
          <a:prstGeom prst="straightConnector1">
            <a:avLst/>
          </a:prstGeom>
          <a:ln w="28575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7331882" y="5711190"/>
            <a:ext cx="955040" cy="417830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0" name="Oval 129"/>
          <p:cNvSpPr/>
          <p:nvPr/>
        </p:nvSpPr>
        <p:spPr>
          <a:xfrm>
            <a:off x="7341321" y="6091682"/>
            <a:ext cx="955040" cy="417830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3785716" y="6607937"/>
            <a:ext cx="768406" cy="509143"/>
          </a:xfrm>
          <a:prstGeom prst="ellipse">
            <a:avLst/>
          </a:prstGeom>
          <a:noFill/>
          <a:ln w="444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2063009" y="6527800"/>
            <a:ext cx="1139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branch if false</a:t>
            </a:r>
          </a:p>
        </p:txBody>
      </p:sp>
      <p:cxnSp>
        <p:nvCxnSpPr>
          <p:cNvPr id="149" name="Straight Arrow Connector 148"/>
          <p:cNvCxnSpPr>
            <a:stCxn id="147" idx="3"/>
          </p:cNvCxnSpPr>
          <p:nvPr/>
        </p:nvCxnSpPr>
        <p:spPr>
          <a:xfrm flipV="1">
            <a:off x="3202941" y="6870700"/>
            <a:ext cx="571499" cy="7259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6099026" y="6665267"/>
            <a:ext cx="167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loop exited</a:t>
            </a:r>
          </a:p>
        </p:txBody>
      </p:sp>
      <p:cxnSp>
        <p:nvCxnSpPr>
          <p:cNvPr id="151" name="Straight Arrow Connector 150"/>
          <p:cNvCxnSpPr/>
          <p:nvPr/>
        </p:nvCxnSpPr>
        <p:spPr>
          <a:xfrm>
            <a:off x="6245860" y="7209663"/>
            <a:ext cx="1528625" cy="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4599248" y="6686034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(not taken)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965201" y="3180080"/>
            <a:ext cx="955040" cy="36906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2415356" y="3003042"/>
            <a:ext cx="955040" cy="36906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3599082" y="3180080"/>
            <a:ext cx="1000166" cy="3961968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4586547" y="3200400"/>
            <a:ext cx="2268913" cy="3847976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8476233" y="2588126"/>
            <a:ext cx="1318008" cy="3921386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7498080" y="3566160"/>
            <a:ext cx="685800" cy="2926080"/>
            <a:chOff x="9860533" y="3861943"/>
            <a:chExt cx="685800" cy="2926080"/>
          </a:xfrm>
        </p:grpSpPr>
        <p:grpSp>
          <p:nvGrpSpPr>
            <p:cNvPr id="131" name="Group 130"/>
            <p:cNvGrpSpPr/>
            <p:nvPr/>
          </p:nvGrpSpPr>
          <p:grpSpPr>
            <a:xfrm>
              <a:off x="9860533" y="3861943"/>
              <a:ext cx="685800" cy="2194560"/>
              <a:chOff x="3749040" y="3566160"/>
              <a:chExt cx="685800" cy="2194560"/>
            </a:xfrm>
          </p:grpSpPr>
          <p:sp>
            <p:nvSpPr>
              <p:cNvPr id="132" name="Rectangle 131"/>
              <p:cNvSpPr/>
              <p:nvPr/>
            </p:nvSpPr>
            <p:spPr>
              <a:xfrm>
                <a:off x="3749040" y="35661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ˈhˈ</a:t>
                </a:r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3749040" y="393192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ˈeˈ</a:t>
                </a: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3749040" y="429768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3749040" y="466344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l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136" name="Rectangle 135"/>
              <p:cNvSpPr/>
              <p:nvPr/>
            </p:nvSpPr>
            <p:spPr>
              <a:xfrm>
                <a:off x="3749040" y="502920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o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3749040" y="5394960"/>
                <a:ext cx="685800" cy="365760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  <a:r>
                  <a:rPr lang="en-US" sz="2000" dirty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e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ˈ</a:t>
                </a:r>
              </a:p>
            </p:txBody>
          </p:sp>
        </p:grpSp>
        <p:sp>
          <p:nvSpPr>
            <p:cNvPr id="138" name="Rectangle 137"/>
            <p:cNvSpPr/>
            <p:nvPr/>
          </p:nvSpPr>
          <p:spPr>
            <a:xfrm>
              <a:off x="9860533" y="6422263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9860533" y="6056503"/>
              <a:ext cx="685800" cy="365760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ˈsˈ</a:t>
              </a:r>
            </a:p>
          </p:txBody>
        </p:sp>
      </p:grpSp>
      <p:sp>
        <p:nvSpPr>
          <p:cNvPr id="158" name="Rectangle 157"/>
          <p:cNvSpPr/>
          <p:nvPr/>
        </p:nvSpPr>
        <p:spPr>
          <a:xfrm>
            <a:off x="7296965" y="3176479"/>
            <a:ext cx="955040" cy="3690620"/>
          </a:xfrm>
          <a:prstGeom prst="rect">
            <a:avLst/>
          </a:prstGeom>
          <a:solidFill>
            <a:srgbClr val="0E07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4120945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939E-6 2.4183E-6 L 0.10606 -0.00164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3" y="-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606 -0.00163 L 0.10606 -0.40359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098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22" presetClass="exit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500"/>
                            </p:stCondLst>
                            <p:childTnLst>
                              <p:par>
                                <p:cTn id="15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93" grpId="0" animBg="1"/>
      <p:bldP spid="14" grpId="0" animBg="1"/>
      <p:bldP spid="95" grpId="0" animBg="1"/>
      <p:bldP spid="94" grpId="0" animBg="1"/>
      <p:bldP spid="96" grpId="0" animBg="1"/>
      <p:bldP spid="102" grpId="0" animBg="1"/>
      <p:bldP spid="103" grpId="0" animBg="1"/>
      <p:bldP spid="105" grpId="0" animBg="1"/>
      <p:bldP spid="106" grpId="0" animBg="1"/>
      <p:bldP spid="109" grpId="0" animBg="1"/>
      <p:bldP spid="110" grpId="0" animBg="1"/>
      <p:bldP spid="111" grpId="0" animBg="1"/>
      <p:bldP spid="108" grpId="0" animBg="1"/>
      <p:bldP spid="116" grpId="0" animBg="1"/>
      <p:bldP spid="121" grpId="0" animBg="1"/>
      <p:bldP spid="130" grpId="0" animBg="1"/>
      <p:bldP spid="49" grpId="0" animBg="1"/>
      <p:bldP spid="147" grpId="0"/>
      <p:bldP spid="150" grpId="0"/>
      <p:bldP spid="152" grpId="0"/>
      <p:bldP spid="155" grpId="0" animBg="1"/>
      <p:bldP spid="156" grpId="0" animBg="1"/>
      <p:bldP spid="157" grpId="0" animBg="1"/>
      <p:bldP spid="160" grpId="0" animBg="1"/>
      <p:bldP spid="159" grpId="0" animBg="1"/>
      <p:bldP spid="158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3718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Protection trouble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5920" y="1645920"/>
            <a:ext cx="6673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if the load violates protection boundaries?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731520" y="2743201"/>
            <a:ext cx="6324600" cy="365760"/>
            <a:chOff x="2743200" y="2743200"/>
            <a:chExt cx="6324600" cy="365760"/>
          </a:xfrm>
        </p:grpSpPr>
        <p:grpSp>
          <p:nvGrpSpPr>
            <p:cNvPr id="89" name="Group 88"/>
            <p:cNvGrpSpPr/>
            <p:nvPr/>
          </p:nvGrpSpPr>
          <p:grpSpPr>
            <a:xfrm>
              <a:off x="5969000" y="2743200"/>
              <a:ext cx="1371600" cy="365760"/>
              <a:chOff x="4381500" y="2857500"/>
              <a:chExt cx="1308100" cy="83820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4381500" y="2857500"/>
                <a:ext cx="0" cy="83820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4381500" y="3695700"/>
                <a:ext cx="13081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4381500" y="2857500"/>
                <a:ext cx="13081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3" name="Group 112"/>
            <p:cNvGrpSpPr/>
            <p:nvPr/>
          </p:nvGrpSpPr>
          <p:grpSpPr>
            <a:xfrm rot="10800000">
              <a:off x="4572000" y="2743200"/>
              <a:ext cx="1371600" cy="365760"/>
              <a:chOff x="4381500" y="2857500"/>
              <a:chExt cx="1308100" cy="838200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4381500" y="2857500"/>
                <a:ext cx="0" cy="83820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4381500" y="3695700"/>
                <a:ext cx="13081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4381500" y="2857500"/>
                <a:ext cx="13081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/>
            <p:cNvCxnSpPr/>
            <p:nvPr/>
          </p:nvCxnSpPr>
          <p:spPr>
            <a:xfrm>
              <a:off x="7315200" y="2743200"/>
              <a:ext cx="175260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7315200" y="3108960"/>
              <a:ext cx="175260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743200" y="2743200"/>
              <a:ext cx="18288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2743200" y="3108960"/>
              <a:ext cx="18288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7194791" y="2681645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389120" y="2743200"/>
            <a:ext cx="1252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protected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011680" y="2743200"/>
            <a:ext cx="1383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accessible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400800" y="3566160"/>
            <a:ext cx="2393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*p,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bv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2560320" y="2450792"/>
            <a:ext cx="2194560" cy="182880"/>
            <a:chOff x="4114800" y="3840480"/>
            <a:chExt cx="2194560" cy="182880"/>
          </a:xfrm>
        </p:grpSpPr>
        <p:sp>
          <p:nvSpPr>
            <p:cNvPr id="102" name="Rectangle 101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5394960" y="210312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 request</a:t>
            </a:r>
          </a:p>
        </p:txBody>
      </p:sp>
      <p:cxnSp>
        <p:nvCxnSpPr>
          <p:cNvPr id="106" name="Straight Arrow Connector 105"/>
          <p:cNvCxnSpPr/>
          <p:nvPr/>
        </p:nvCxnSpPr>
        <p:spPr>
          <a:xfrm flipH="1">
            <a:off x="4754880" y="2287786"/>
            <a:ext cx="650240" cy="25444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9" name="Group 138"/>
          <p:cNvGrpSpPr/>
          <p:nvPr/>
        </p:nvGrpSpPr>
        <p:grpSpPr>
          <a:xfrm>
            <a:off x="548640" y="283464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140" name="Rectangle 139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ˈfˈ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ˈxˈ</a:t>
              </a:r>
              <a:endPara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09126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4141E-6 -2.94118E-6 L 4.14141E-6 0.1045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2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4" grpId="0"/>
      <p:bldP spid="95" grpId="0"/>
      <p:bldP spid="131" grpId="0"/>
      <p:bldP spid="96" grpId="0"/>
      <p:bldP spid="104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3718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Protection trouble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5920" y="1645920"/>
            <a:ext cx="6673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if the load violates protection boundaries?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731520" y="2743201"/>
            <a:ext cx="6324600" cy="365760"/>
            <a:chOff x="2743200" y="2743200"/>
            <a:chExt cx="6324600" cy="365760"/>
          </a:xfrm>
        </p:grpSpPr>
        <p:grpSp>
          <p:nvGrpSpPr>
            <p:cNvPr id="89" name="Group 88"/>
            <p:cNvGrpSpPr/>
            <p:nvPr/>
          </p:nvGrpSpPr>
          <p:grpSpPr>
            <a:xfrm>
              <a:off x="5969000" y="2743200"/>
              <a:ext cx="1371600" cy="365760"/>
              <a:chOff x="4381500" y="2857500"/>
              <a:chExt cx="1308100" cy="83820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4381500" y="2857500"/>
                <a:ext cx="0" cy="83820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4381500" y="3695700"/>
                <a:ext cx="13081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4381500" y="2857500"/>
                <a:ext cx="13081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3" name="Group 112"/>
            <p:cNvGrpSpPr/>
            <p:nvPr/>
          </p:nvGrpSpPr>
          <p:grpSpPr>
            <a:xfrm rot="10800000">
              <a:off x="4572000" y="2743200"/>
              <a:ext cx="1371600" cy="365760"/>
              <a:chOff x="4381500" y="2857500"/>
              <a:chExt cx="1308100" cy="838200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4381500" y="2857500"/>
                <a:ext cx="0" cy="83820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4381500" y="3695700"/>
                <a:ext cx="13081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4381500" y="2857500"/>
                <a:ext cx="13081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/>
            <p:cNvCxnSpPr/>
            <p:nvPr/>
          </p:nvCxnSpPr>
          <p:spPr>
            <a:xfrm>
              <a:off x="7315200" y="2743200"/>
              <a:ext cx="175260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7315200" y="3108960"/>
              <a:ext cx="175260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743200" y="2743200"/>
              <a:ext cx="18288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2743200" y="3108960"/>
              <a:ext cx="18288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7194791" y="2681645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389120" y="2743200"/>
            <a:ext cx="1252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protected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011680" y="2743200"/>
            <a:ext cx="1511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acccessible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400800" y="3566160"/>
            <a:ext cx="2393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  *p,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bv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39" name="Group 138"/>
          <p:cNvGrpSpPr/>
          <p:nvPr/>
        </p:nvGrpSpPr>
        <p:grpSpPr>
          <a:xfrm>
            <a:off x="548640" y="365760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140" name="Rectangle 139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ˈfˈ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ˈxˈ</a:t>
              </a:r>
              <a:endPara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48640" y="438912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42" name="Rectangle 41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400800" y="4297680"/>
            <a:ext cx="2903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&lt;load&gt;, 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00800" y="5029200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smearx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548640" y="512064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54" name="Rectangle 53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400800" y="5760720"/>
            <a:ext cx="3147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smearx,None,load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548640" y="585216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63" name="Rectangle 62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ˈfˈ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  <a:endPara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None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400800" y="6492240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 &lt;pick&gt;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533400" y="6588145"/>
            <a:ext cx="2736850" cy="274320"/>
            <a:chOff x="4114800" y="3840480"/>
            <a:chExt cx="1094740" cy="182880"/>
          </a:xfrm>
          <a:solidFill>
            <a:schemeClr val="bg2">
              <a:lumMod val="10000"/>
            </a:schemeClr>
          </a:solidFill>
        </p:grpSpPr>
        <p:sp>
          <p:nvSpPr>
            <p:cNvPr id="73" name="Rectangle 72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ˈfˈ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</p:grpSp>
      <p:cxnSp>
        <p:nvCxnSpPr>
          <p:cNvPr id="6" name="Straight Arrow Connector 5"/>
          <p:cNvCxnSpPr>
            <a:endCxn id="7" idx="1"/>
          </p:cNvCxnSpPr>
          <p:nvPr/>
        </p:nvCxnSpPr>
        <p:spPr>
          <a:xfrm flipV="1">
            <a:off x="3517900" y="6723073"/>
            <a:ext cx="779780" cy="2232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297680" y="649224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sp>
        <p:nvSpPr>
          <p:cNvPr id="11" name="Oval 10"/>
          <p:cNvSpPr/>
          <p:nvPr/>
        </p:nvSpPr>
        <p:spPr>
          <a:xfrm>
            <a:off x="2468880" y="3566160"/>
            <a:ext cx="914400" cy="461665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5115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3" grpId="0"/>
      <p:bldP spid="4" grpId="0"/>
      <p:bldP spid="7" grpId="0"/>
      <p:bldP spid="11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371826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Protection trouble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5920" y="1645920"/>
            <a:ext cx="6673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What if the load violates protection boundaries?</a:t>
            </a:r>
          </a:p>
        </p:txBody>
      </p:sp>
      <p:grpSp>
        <p:nvGrpSpPr>
          <p:cNvPr id="93" name="Group 92"/>
          <p:cNvGrpSpPr/>
          <p:nvPr/>
        </p:nvGrpSpPr>
        <p:grpSpPr>
          <a:xfrm>
            <a:off x="731520" y="2743201"/>
            <a:ext cx="6324600" cy="365760"/>
            <a:chOff x="2743200" y="2743200"/>
            <a:chExt cx="6324600" cy="365760"/>
          </a:xfrm>
        </p:grpSpPr>
        <p:grpSp>
          <p:nvGrpSpPr>
            <p:cNvPr id="89" name="Group 88"/>
            <p:cNvGrpSpPr/>
            <p:nvPr/>
          </p:nvGrpSpPr>
          <p:grpSpPr>
            <a:xfrm>
              <a:off x="5969000" y="2743200"/>
              <a:ext cx="1371600" cy="365760"/>
              <a:chOff x="4381500" y="2857500"/>
              <a:chExt cx="1308100" cy="838200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4381500" y="2857500"/>
                <a:ext cx="0" cy="83820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4381500" y="3695700"/>
                <a:ext cx="13081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4381500" y="2857500"/>
                <a:ext cx="13081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3" name="Group 112"/>
            <p:cNvGrpSpPr/>
            <p:nvPr/>
          </p:nvGrpSpPr>
          <p:grpSpPr>
            <a:xfrm rot="10800000">
              <a:off x="4572000" y="2743200"/>
              <a:ext cx="1371600" cy="365760"/>
              <a:chOff x="4381500" y="2857500"/>
              <a:chExt cx="1308100" cy="838200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4381500" y="2857500"/>
                <a:ext cx="0" cy="83820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4381500" y="3695700"/>
                <a:ext cx="13081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4381500" y="2857500"/>
                <a:ext cx="1308100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2" name="Straight Connector 91"/>
            <p:cNvCxnSpPr/>
            <p:nvPr/>
          </p:nvCxnSpPr>
          <p:spPr>
            <a:xfrm>
              <a:off x="7315200" y="2743200"/>
              <a:ext cx="175260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7315200" y="3108960"/>
              <a:ext cx="1752600" cy="0"/>
            </a:xfrm>
            <a:prstGeom prst="line">
              <a:avLst/>
            </a:prstGeom>
            <a:ln w="38100">
              <a:solidFill>
                <a:srgbClr val="C000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743200" y="2743200"/>
              <a:ext cx="18288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2743200" y="3108960"/>
              <a:ext cx="18288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93"/>
          <p:cNvSpPr txBox="1"/>
          <p:nvPr/>
        </p:nvSpPr>
        <p:spPr>
          <a:xfrm>
            <a:off x="7194791" y="2681645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memory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389120" y="2743200"/>
            <a:ext cx="1252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protected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2011680" y="2743200"/>
            <a:ext cx="1511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acccessible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6400800" y="3566160"/>
            <a:ext cx="2393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  *p,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bv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39" name="Group 138"/>
          <p:cNvGrpSpPr/>
          <p:nvPr/>
        </p:nvGrpSpPr>
        <p:grpSpPr>
          <a:xfrm>
            <a:off x="548640" y="365760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140" name="Rectangle 139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ˈfˈ</a:t>
              </a: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ˈxˈ</a:t>
              </a: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ˈxˈ</a:t>
              </a:r>
              <a:endPara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48640" y="438912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42" name="Rectangle 41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400800" y="4297680"/>
            <a:ext cx="2903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&lt;load&gt;, 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00800" y="5029200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smearx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548640" y="512064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54" name="Rectangle 53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  <a:endPara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400800" y="5760720"/>
            <a:ext cx="3147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pick </a:t>
            </a:r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smearx,None,load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0800" y="6492240"/>
            <a:ext cx="222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store &lt;pick&gt;</a:t>
            </a:r>
          </a:p>
        </p:txBody>
      </p:sp>
      <p:sp>
        <p:nvSpPr>
          <p:cNvPr id="80" name="Oval 79"/>
          <p:cNvSpPr/>
          <p:nvPr/>
        </p:nvSpPr>
        <p:spPr>
          <a:xfrm>
            <a:off x="2485390" y="4295447"/>
            <a:ext cx="914400" cy="461665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548640" y="5852160"/>
            <a:ext cx="5486400" cy="274320"/>
            <a:chOff x="4114800" y="3840480"/>
            <a:chExt cx="2194560" cy="182880"/>
          </a:xfrm>
          <a:solidFill>
            <a:schemeClr val="bg2">
              <a:lumMod val="10000"/>
            </a:schemeClr>
          </a:solidFill>
        </p:grpSpPr>
        <p:sp>
          <p:nvSpPr>
            <p:cNvPr id="82" name="Rectangle 81"/>
            <p:cNvSpPr/>
            <p:nvPr/>
          </p:nvSpPr>
          <p:spPr>
            <a:xfrm>
              <a:off x="41148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ˈfˈ</a:t>
              </a: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43891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466090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ˈoˈ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93522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ˈxˈ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5212080" y="3840480"/>
              <a:ext cx="274320" cy="182880"/>
            </a:xfrm>
            <a:prstGeom prst="rect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ˈxˈ</a:t>
              </a:r>
              <a:endParaRPr lang="en-US" sz="20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548640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76072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035040" y="3840480"/>
              <a:ext cx="274320" cy="182880"/>
            </a:xfrm>
            <a:prstGeom prst="rect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err="1" smtClean="0">
                  <a:solidFill>
                    <a:srgbClr val="C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NaR</a:t>
              </a:r>
              <a:endParaRPr lang="en-US" sz="20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97" name="Explosion 1 96"/>
          <p:cNvSpPr/>
          <p:nvPr/>
        </p:nvSpPr>
        <p:spPr>
          <a:xfrm>
            <a:off x="2011680" y="6217920"/>
            <a:ext cx="2560320" cy="1188720"/>
          </a:xfrm>
          <a:prstGeom prst="irregularSeal1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FAULT!</a:t>
            </a:r>
          </a:p>
        </p:txBody>
      </p:sp>
      <p:sp>
        <p:nvSpPr>
          <p:cNvPr id="98" name="Oval 97"/>
          <p:cNvSpPr/>
          <p:nvPr/>
        </p:nvSpPr>
        <p:spPr>
          <a:xfrm>
            <a:off x="2485390" y="3563927"/>
            <a:ext cx="914400" cy="461665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0617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2" grpId="0"/>
      <p:bldP spid="3" grpId="0"/>
      <p:bldP spid="4" grpId="0"/>
      <p:bldP spid="80" grpId="0" animBg="1"/>
      <p:bldP spid="80" grpId="1" animBg="1"/>
      <p:bldP spid="97" grpId="0" animBg="1"/>
      <p:bldP spid="98" grpId="1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48798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strcpy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code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599" y="1638300"/>
            <a:ext cx="75946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merges consecutive dependent operations into a single instruction. Mill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software pipelining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merges instructions in a loop into fewer instructions. The operations are the same as without phasing or pipelining, but organized differently in time.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strcpy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copies one vector-full of characters per iteration, 8 per iteration on Tin, 32 per iteration on Gold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kernel fits in three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phased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instructions on a large enough Mill, and only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when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pipelined.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62380" y="5808980"/>
            <a:ext cx="760015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Phasing and pipelining are subjects of upcoming talks.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Sign up for talk announcements at:</a:t>
            </a:r>
          </a:p>
          <a:p>
            <a:pPr algn="ctr"/>
            <a:r>
              <a:rPr lang="en-US" sz="36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ootbcomp.com/mailing-list</a:t>
            </a:r>
          </a:p>
        </p:txBody>
      </p:sp>
    </p:spTree>
    <p:extLst>
      <p:ext uri="{BB962C8B-B14F-4D97-AF65-F5344CB8AC3E}">
        <p14:creationId xmlns:p14="http://schemas.microsoft.com/office/powerpoint/2010/main" val="3350393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utoShape 14"/>
          <p:cNvSpPr>
            <a:spLocks noChangeArrowheads="1"/>
          </p:cNvSpPr>
          <p:nvPr/>
        </p:nvSpPr>
        <p:spPr bwMode="auto">
          <a:xfrm>
            <a:off x="4203700" y="6786880"/>
            <a:ext cx="456336" cy="469868"/>
          </a:xfrm>
          <a:prstGeom prst="roundRect">
            <a:avLst>
              <a:gd name="adj" fmla="val 347"/>
            </a:avLst>
          </a:prstGeom>
          <a:noFill/>
          <a:ln w="19050" cap="flat">
            <a:solidFill>
              <a:srgbClr val="FFFF00"/>
            </a:solidFill>
            <a:round/>
            <a:headEnd/>
            <a:tailEnd/>
          </a:ln>
          <a:effectLst/>
        </p:spPr>
        <p:txBody>
          <a:bodyPr lIns="9000" tIns="26640" rIns="9000" bIns="9000" anchor="ctr" anchorCtr="1"/>
          <a:lstStyle/>
          <a:p>
            <a:pPr algn="ctr"/>
            <a:endParaRPr lang="en-US" altLang="en-US" sz="2400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8" name="AutoShape 14"/>
          <p:cNvSpPr>
            <a:spLocks noChangeArrowheads="1"/>
          </p:cNvSpPr>
          <p:nvPr/>
        </p:nvSpPr>
        <p:spPr bwMode="auto">
          <a:xfrm>
            <a:off x="4203700" y="6786880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905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sz="2400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altLang="en-US" sz="2400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203700" y="2686002"/>
            <a:ext cx="456336" cy="3758944"/>
            <a:chOff x="3650686" y="3289076"/>
            <a:chExt cx="456336" cy="3758944"/>
          </a:xfrm>
          <a:noFill/>
        </p:grpSpPr>
        <p:sp>
          <p:nvSpPr>
            <p:cNvPr id="32" name="AutoShape 2"/>
            <p:cNvSpPr>
              <a:spLocks noChangeArrowheads="1"/>
            </p:cNvSpPr>
            <p:nvPr/>
          </p:nvSpPr>
          <p:spPr bwMode="auto">
            <a:xfrm>
              <a:off x="3650686" y="3289076"/>
              <a:ext cx="456336" cy="469868"/>
            </a:xfrm>
            <a:prstGeom prst="roundRect">
              <a:avLst>
                <a:gd name="adj" fmla="val 347"/>
              </a:avLst>
            </a:prstGeom>
            <a:grpFill/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endPara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3" name="AutoShape 3"/>
            <p:cNvSpPr>
              <a:spLocks noChangeArrowheads="1"/>
            </p:cNvSpPr>
            <p:nvPr/>
          </p:nvSpPr>
          <p:spPr bwMode="auto">
            <a:xfrm>
              <a:off x="3650686" y="3758944"/>
              <a:ext cx="456336" cy="469868"/>
            </a:xfrm>
            <a:prstGeom prst="roundRect">
              <a:avLst>
                <a:gd name="adj" fmla="val 347"/>
              </a:avLst>
            </a:prstGeom>
            <a:grpFill/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endPara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4" name="AutoShape 4"/>
            <p:cNvSpPr>
              <a:spLocks noChangeArrowheads="1"/>
            </p:cNvSpPr>
            <p:nvPr/>
          </p:nvSpPr>
          <p:spPr bwMode="auto">
            <a:xfrm>
              <a:off x="3650686" y="4228812"/>
              <a:ext cx="456336" cy="469868"/>
            </a:xfrm>
            <a:prstGeom prst="roundRect">
              <a:avLst>
                <a:gd name="adj" fmla="val 347"/>
              </a:avLst>
            </a:prstGeom>
            <a:grpFill/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endPara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5" name="AutoShape 5"/>
            <p:cNvSpPr>
              <a:spLocks noChangeArrowheads="1"/>
            </p:cNvSpPr>
            <p:nvPr/>
          </p:nvSpPr>
          <p:spPr bwMode="auto">
            <a:xfrm>
              <a:off x="3650686" y="4698680"/>
              <a:ext cx="456336" cy="469868"/>
            </a:xfrm>
            <a:prstGeom prst="roundRect">
              <a:avLst>
                <a:gd name="adj" fmla="val 347"/>
              </a:avLst>
            </a:prstGeom>
            <a:grpFill/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endPara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AutoShape 6"/>
            <p:cNvSpPr>
              <a:spLocks noChangeArrowheads="1"/>
            </p:cNvSpPr>
            <p:nvPr/>
          </p:nvSpPr>
          <p:spPr bwMode="auto">
            <a:xfrm>
              <a:off x="3650686" y="5168548"/>
              <a:ext cx="456336" cy="469868"/>
            </a:xfrm>
            <a:prstGeom prst="roundRect">
              <a:avLst>
                <a:gd name="adj" fmla="val 347"/>
              </a:avLst>
            </a:prstGeom>
            <a:grpFill/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endPara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7" name="AutoShape 7"/>
            <p:cNvSpPr>
              <a:spLocks noChangeArrowheads="1"/>
            </p:cNvSpPr>
            <p:nvPr/>
          </p:nvSpPr>
          <p:spPr bwMode="auto">
            <a:xfrm>
              <a:off x="3650686" y="5638416"/>
              <a:ext cx="456336" cy="469868"/>
            </a:xfrm>
            <a:prstGeom prst="roundRect">
              <a:avLst>
                <a:gd name="adj" fmla="val 347"/>
              </a:avLst>
            </a:prstGeom>
            <a:grpFill/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endPara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8" name="AutoShape 8"/>
            <p:cNvSpPr>
              <a:spLocks noChangeArrowheads="1"/>
            </p:cNvSpPr>
            <p:nvPr/>
          </p:nvSpPr>
          <p:spPr bwMode="auto">
            <a:xfrm>
              <a:off x="3650686" y="6108284"/>
              <a:ext cx="456336" cy="469868"/>
            </a:xfrm>
            <a:prstGeom prst="roundRect">
              <a:avLst>
                <a:gd name="adj" fmla="val 347"/>
              </a:avLst>
            </a:prstGeom>
            <a:grpFill/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endPara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AutoShape 9"/>
            <p:cNvSpPr>
              <a:spLocks noChangeArrowheads="1"/>
            </p:cNvSpPr>
            <p:nvPr/>
          </p:nvSpPr>
          <p:spPr bwMode="auto">
            <a:xfrm>
              <a:off x="3650686" y="6578152"/>
              <a:ext cx="456336" cy="469868"/>
            </a:xfrm>
            <a:prstGeom prst="roundRect">
              <a:avLst>
                <a:gd name="adj" fmla="val 347"/>
              </a:avLst>
            </a:prstGeom>
            <a:grpFill/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endPara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203700" y="2679700"/>
            <a:ext cx="456336" cy="3758944"/>
            <a:chOff x="3650686" y="3289076"/>
            <a:chExt cx="456336" cy="3758944"/>
          </a:xfrm>
        </p:grpSpPr>
        <p:sp>
          <p:nvSpPr>
            <p:cNvPr id="4098" name="AutoShape 2"/>
            <p:cNvSpPr>
              <a:spLocks noChangeArrowheads="1"/>
            </p:cNvSpPr>
            <p:nvPr/>
          </p:nvSpPr>
          <p:spPr bwMode="auto">
            <a:xfrm>
              <a:off x="3650686" y="3289076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sz="2400" b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3650686" y="3758944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sz="2400" b="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3650686" y="4228812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sz="2400" b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4101" name="AutoShape 5"/>
            <p:cNvSpPr>
              <a:spLocks noChangeArrowheads="1"/>
            </p:cNvSpPr>
            <p:nvPr/>
          </p:nvSpPr>
          <p:spPr bwMode="auto">
            <a:xfrm>
              <a:off x="3650686" y="4698680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sz="2400" b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102" name="AutoShape 6"/>
            <p:cNvSpPr>
              <a:spLocks noChangeArrowheads="1"/>
            </p:cNvSpPr>
            <p:nvPr/>
          </p:nvSpPr>
          <p:spPr bwMode="auto">
            <a:xfrm>
              <a:off x="3650686" y="5168548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sz="2400" b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103" name="AutoShape 7"/>
            <p:cNvSpPr>
              <a:spLocks noChangeArrowheads="1"/>
            </p:cNvSpPr>
            <p:nvPr/>
          </p:nvSpPr>
          <p:spPr bwMode="auto">
            <a:xfrm>
              <a:off x="3650686" y="5638416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sz="2400" b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104" name="AutoShape 8"/>
            <p:cNvSpPr>
              <a:spLocks noChangeArrowheads="1"/>
            </p:cNvSpPr>
            <p:nvPr/>
          </p:nvSpPr>
          <p:spPr bwMode="auto">
            <a:xfrm>
              <a:off x="3650686" y="6108284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sz="2400" b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  <p:sp>
          <p:nvSpPr>
            <p:cNvPr id="4105" name="AutoShape 9"/>
            <p:cNvSpPr>
              <a:spLocks noChangeArrowheads="1"/>
            </p:cNvSpPr>
            <p:nvPr/>
          </p:nvSpPr>
          <p:spPr bwMode="auto">
            <a:xfrm>
              <a:off x="3650686" y="6578152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905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sz="2400" b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</a:t>
              </a:r>
            </a:p>
          </p:txBody>
        </p:sp>
      </p:grp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188720" y="3017520"/>
            <a:ext cx="2506980" cy="313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7720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altLang="en-US" sz="2400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remaining b5, </a:t>
            </a:r>
            <a:r>
              <a:rPr lang="en-US" altLang="en-US" sz="2400" b="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bv</a:t>
            </a:r>
            <a:endParaRPr lang="en-US" altLang="en-US" sz="2400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645920" y="1371600"/>
            <a:ext cx="7213600" cy="1212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i="1" dirty="0" smtClean="0">
                <a:solidFill>
                  <a:srgbClr val="FFFF00"/>
                </a:solidFill>
              </a:rPr>
              <a:t>Count-loops </a:t>
            </a:r>
            <a:r>
              <a:rPr lang="en-US" altLang="en-US" sz="2400" b="0" dirty="0">
                <a:solidFill>
                  <a:srgbClr val="FFFF00"/>
                </a:solidFill>
              </a:rPr>
              <a:t>exit after a fixed number of iterations (which may not end on a vector boundary) rather than on a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predicate like while-loops.</a:t>
            </a:r>
            <a:endParaRPr lang="en-US" altLang="en-US" sz="2400" b="0" dirty="0">
              <a:solidFill>
                <a:srgbClr val="FFFF00"/>
              </a:solidFill>
            </a:endParaRPr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2832100" y="4234180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905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sz="24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946400" y="3359102"/>
            <a:ext cx="113868" cy="84967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606800" y="3390804"/>
            <a:ext cx="431800" cy="57159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378200" y="4469114"/>
            <a:ext cx="660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88436" y="4914900"/>
            <a:ext cx="915264" cy="17653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03520" y="4028440"/>
            <a:ext cx="4178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>
                <a:solidFill>
                  <a:srgbClr val="FFFF00"/>
                </a:solidFill>
              </a:rPr>
              <a:t>A </a:t>
            </a:r>
            <a:r>
              <a:rPr lang="en-US" altLang="en-US" sz="2400" i="1" dirty="0">
                <a:solidFill>
                  <a:srgbClr val="FFFF00"/>
                </a:solidFill>
              </a:rPr>
              <a:t>width</a:t>
            </a:r>
            <a:r>
              <a:rPr lang="en-US" altLang="en-US" sz="2400" dirty="0">
                <a:solidFill>
                  <a:srgbClr val="FFFF00"/>
                </a:solidFill>
              </a:rPr>
              <a:t> argument tells the desired vector element width.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03520" y="2720340"/>
            <a:ext cx="37359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>
                <a:solidFill>
                  <a:srgbClr val="FFFF00"/>
                </a:solidFill>
              </a:rPr>
              <a:t>A </a:t>
            </a:r>
            <a:r>
              <a:rPr lang="en-US" altLang="en-US" sz="2400" i="1" dirty="0">
                <a:solidFill>
                  <a:srgbClr val="FFFF00"/>
                </a:solidFill>
              </a:rPr>
              <a:t>count</a:t>
            </a:r>
            <a:r>
              <a:rPr lang="en-US" altLang="en-US" sz="2400" dirty="0">
                <a:solidFill>
                  <a:srgbClr val="FFFF00"/>
                </a:solidFill>
              </a:rPr>
              <a:t> argument </a:t>
            </a:r>
            <a:r>
              <a:rPr lang="en-US" altLang="en-US" sz="2400" dirty="0" smtClean="0">
                <a:solidFill>
                  <a:srgbClr val="FFFF00"/>
                </a:solidFill>
              </a:rPr>
              <a:t>tells </a:t>
            </a:r>
            <a:r>
              <a:rPr lang="en-US" altLang="en-US" sz="2400" dirty="0">
                <a:solidFill>
                  <a:srgbClr val="FFFF00"/>
                </a:solidFill>
              </a:rPr>
              <a:t>the remaining number of  iterations.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0" y="5197385"/>
            <a:ext cx="4284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 smtClean="0">
                <a:solidFill>
                  <a:srgbClr val="FFFF00"/>
                </a:solidFill>
              </a:rPr>
              <a:t>A result is a </a:t>
            </a:r>
            <a:r>
              <a:rPr lang="en-US" altLang="en-US" sz="2400" dirty="0" err="1">
                <a:solidFill>
                  <a:srgbClr val="FFFF00"/>
                </a:solidFill>
              </a:rPr>
              <a:t>bool</a:t>
            </a:r>
            <a:r>
              <a:rPr lang="en-US" altLang="en-US" sz="2400" dirty="0">
                <a:solidFill>
                  <a:srgbClr val="FFFF00"/>
                </a:solidFill>
              </a:rPr>
              <a:t> vector mask </a:t>
            </a:r>
            <a:r>
              <a:rPr lang="en-US" altLang="en-US" sz="2400" dirty="0" smtClean="0">
                <a:solidFill>
                  <a:srgbClr val="FFFF00"/>
                </a:solidFill>
              </a:rPr>
              <a:t>with </a:t>
            </a:r>
            <a:r>
              <a:rPr lang="en-US" altLang="en-US" sz="2400" i="1" dirty="0" smtClean="0">
                <a:solidFill>
                  <a:srgbClr val="FFFF00"/>
                </a:solidFill>
              </a:rPr>
              <a:t>count</a:t>
            </a:r>
            <a:r>
              <a:rPr lang="en-US" altLang="en-US" sz="2400" dirty="0" smtClean="0">
                <a:solidFill>
                  <a:srgbClr val="FFFF00"/>
                </a:solidFill>
              </a:rPr>
              <a:t> leading false.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6024" y="5733090"/>
            <a:ext cx="3062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remaining</a:t>
            </a:r>
            <a:r>
              <a:rPr lang="en-US" altLang="en-US" sz="20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</a:rPr>
              <a:t>is used like </a:t>
            </a:r>
            <a:r>
              <a:rPr lang="en-US" alt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</a:t>
            </a:r>
            <a:r>
              <a:rPr lang="en-US" altLang="en-US" sz="20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</a:rPr>
              <a:t>to </a:t>
            </a:r>
            <a:r>
              <a:rPr lang="en-US" altLang="en-US" sz="2400" dirty="0">
                <a:solidFill>
                  <a:srgbClr val="FFFF00"/>
                </a:solidFill>
              </a:rPr>
              <a:t>hide after-exit effects.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0" y="6193482"/>
            <a:ext cx="4171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2400" dirty="0">
                <a:solidFill>
                  <a:srgbClr val="FFFF00"/>
                </a:solidFill>
              </a:rPr>
              <a:t>A second result is an exit </a:t>
            </a:r>
            <a:r>
              <a:rPr lang="en-US" altLang="en-US" sz="2400" dirty="0" smtClean="0">
                <a:solidFill>
                  <a:srgbClr val="FFFF00"/>
                </a:solidFill>
              </a:rPr>
              <a:t>flag</a:t>
            </a:r>
            <a:endParaRPr lang="en-US" altLang="en-US" sz="2400" dirty="0">
              <a:solidFill>
                <a:srgbClr val="FFFF00"/>
              </a:solidFill>
            </a:endParaRPr>
          </a:p>
        </p:txBody>
      </p:sp>
      <p:sp>
        <p:nvSpPr>
          <p:cNvPr id="4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31520" y="731838"/>
            <a:ext cx="6397625" cy="584200"/>
          </a:xfrm>
          <a:ln/>
        </p:spPr>
        <p:txBody>
          <a:bodyPr wrap="none" lIns="91440" tIns="45720" rIns="91440" bIns="4572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dirty="0"/>
              <a:t>Loop control – vector </a:t>
            </a:r>
            <a:r>
              <a:rPr lang="en-US" alt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remaining</a:t>
            </a: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0813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8" grpId="0" animBg="1"/>
      <p:bldP spid="4107" grpId="0"/>
      <p:bldP spid="4109" grpId="0"/>
      <p:bldP spid="4109" grpId="1"/>
      <p:bldP spid="4110" grpId="0" animBg="1"/>
      <p:bldP spid="11" grpId="0"/>
      <p:bldP spid="11" grpId="1"/>
      <p:bldP spid="12" grpId="0"/>
      <p:bldP spid="12" grpId="1"/>
      <p:bldP spid="13" grpId="0" build="allAtOnce"/>
      <p:bldP spid="14" grpId="0"/>
      <p:bldP spid="5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31520" y="731838"/>
            <a:ext cx="6397625" cy="584200"/>
          </a:xfrm>
          <a:ln/>
        </p:spPr>
        <p:txBody>
          <a:bodyPr wrap="none" lIns="91440" tIns="45720" rIns="91440" bIns="4572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dirty="0"/>
              <a:t>Loop control – vector </a:t>
            </a:r>
            <a:r>
              <a:rPr lang="en-US" altLang="en-US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remaining</a:t>
            </a: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697479" y="3479576"/>
            <a:ext cx="456336" cy="3758944"/>
            <a:chOff x="1697479" y="3479576"/>
            <a:chExt cx="456336" cy="3758944"/>
          </a:xfrm>
        </p:grpSpPr>
        <p:sp>
          <p:nvSpPr>
            <p:cNvPr id="5122" name="AutoShape 2"/>
            <p:cNvSpPr>
              <a:spLocks noChangeArrowheads="1"/>
            </p:cNvSpPr>
            <p:nvPr/>
          </p:nvSpPr>
          <p:spPr bwMode="auto">
            <a:xfrm>
              <a:off x="1697479" y="3479576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5123" name="AutoShape 3"/>
            <p:cNvSpPr>
              <a:spLocks noChangeArrowheads="1"/>
            </p:cNvSpPr>
            <p:nvPr/>
          </p:nvSpPr>
          <p:spPr bwMode="auto">
            <a:xfrm>
              <a:off x="1697479" y="3949444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>
              <a:off x="1697479" y="4419312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5125" name="AutoShape 5"/>
            <p:cNvSpPr>
              <a:spLocks noChangeArrowheads="1"/>
            </p:cNvSpPr>
            <p:nvPr/>
          </p:nvSpPr>
          <p:spPr bwMode="auto">
            <a:xfrm>
              <a:off x="1697479" y="4889180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>
              <a:off x="1697479" y="5359048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1697479" y="5828916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5128" name="AutoShape 8"/>
            <p:cNvSpPr>
              <a:spLocks noChangeArrowheads="1"/>
            </p:cNvSpPr>
            <p:nvPr/>
          </p:nvSpPr>
          <p:spPr bwMode="auto">
            <a:xfrm>
              <a:off x="1697479" y="6298784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0</a:t>
              </a:r>
            </a:p>
          </p:txBody>
        </p:sp>
        <p:sp>
          <p:nvSpPr>
            <p:cNvPr id="5129" name="AutoShape 9"/>
            <p:cNvSpPr>
              <a:spLocks noChangeArrowheads="1"/>
            </p:cNvSpPr>
            <p:nvPr/>
          </p:nvSpPr>
          <p:spPr bwMode="auto">
            <a:xfrm>
              <a:off x="1697479" y="6768652"/>
              <a:ext cx="456336" cy="469868"/>
            </a:xfrm>
            <a:prstGeom prst="roundRect">
              <a:avLst>
                <a:gd name="adj" fmla="val 347"/>
              </a:avLst>
            </a:prstGeom>
            <a:solidFill>
              <a:srgbClr val="0066CC"/>
            </a:solidFill>
            <a:ln w="18360" cap="flat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" tIns="26640" rIns="9000" bIns="9000" anchor="ctr" anchorCtr="1"/>
            <a:lstStyle/>
            <a:p>
              <a:pPr algn="ctr"/>
              <a:r>
                <a:rPr lang="en-US" altLang="en-US" b="0">
                  <a:solidFill>
                    <a:srgbClr val="FFFF00"/>
                  </a:solidFill>
                </a:rPr>
                <a:t>1</a:t>
              </a:r>
            </a:p>
          </p:txBody>
        </p:sp>
      </p:grp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697480" y="3133701"/>
            <a:ext cx="1825342" cy="313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672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7720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altLang="en-US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remaining b5</a:t>
            </a:r>
            <a:endParaRPr lang="en-US" altLang="en-US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4029957" y="3289076"/>
            <a:ext cx="5507743" cy="3524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>
                <a:solidFill>
                  <a:srgbClr val="FFFF00"/>
                </a:solidFill>
              </a:rPr>
              <a:t>The </a:t>
            </a:r>
            <a:r>
              <a:rPr lang="en-US" altLang="en-US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remaining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operation also can take  </a:t>
            </a:r>
            <a:r>
              <a:rPr lang="en-US" altLang="en-US" sz="2400" b="0" dirty="0">
                <a:solidFill>
                  <a:srgbClr val="FFFF00"/>
                </a:solidFill>
              </a:rPr>
              <a:t>a </a:t>
            </a:r>
            <a:r>
              <a:rPr lang="en-US" altLang="en-US" sz="2400" b="0" dirty="0" err="1">
                <a:solidFill>
                  <a:srgbClr val="FFFF00"/>
                </a:solidFill>
              </a:rPr>
              <a:t>bool</a:t>
            </a:r>
            <a:r>
              <a:rPr lang="en-US" altLang="en-US" sz="2400" b="0" dirty="0">
                <a:solidFill>
                  <a:srgbClr val="FFFF00"/>
                </a:solidFill>
              </a:rPr>
              <a:t> vector mask, and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return </a:t>
            </a:r>
            <a:r>
              <a:rPr lang="en-US" altLang="en-US" sz="2400" b="0" dirty="0">
                <a:solidFill>
                  <a:srgbClr val="FFFF00"/>
                </a:solidFill>
              </a:rPr>
              <a:t>a count of the  number of false values up to the first true, which represents the number of iterations up to the exit point.</a:t>
            </a:r>
          </a:p>
          <a:p>
            <a:endParaRPr lang="en-US" altLang="en-US" sz="2400" b="0" dirty="0">
              <a:solidFill>
                <a:srgbClr val="FFFF00"/>
              </a:solidFill>
            </a:endParaRPr>
          </a:p>
          <a:p>
            <a:r>
              <a:rPr lang="en-US" altLang="en-US" sz="2400" b="0" dirty="0">
                <a:solidFill>
                  <a:srgbClr val="FFFF00"/>
                </a:solidFill>
              </a:rPr>
              <a:t>The scalar and vector </a:t>
            </a:r>
            <a:r>
              <a:rPr lang="en-US" altLang="en-US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remaining</a:t>
            </a:r>
            <a:r>
              <a:rPr lang="en-US" altLang="en-US" b="0" dirty="0" smtClean="0">
                <a:solidFill>
                  <a:srgbClr val="FFFF00"/>
                </a:solidFill>
                <a:latin typeface="Courier New" pitchFamily="49" charset="0"/>
              </a:rPr>
              <a:t>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ops are </a:t>
            </a:r>
            <a:r>
              <a:rPr lang="en-US" altLang="en-US" sz="2400" b="0" dirty="0">
                <a:solidFill>
                  <a:srgbClr val="FFFF00"/>
                </a:solidFill>
              </a:rPr>
              <a:t>inverses of each other, converting from count to mask and vice versa.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645921" y="1409604"/>
            <a:ext cx="7498079" cy="1600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64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2400" b="0" dirty="0">
                <a:solidFill>
                  <a:srgbClr val="FFFF00"/>
                </a:solidFill>
              </a:rPr>
              <a:t>The </a:t>
            </a:r>
            <a:r>
              <a:rPr lang="en-US" altLang="en-US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smear</a:t>
            </a:r>
            <a:r>
              <a:rPr lang="en-US" altLang="en-US" b="0" dirty="0">
                <a:solidFill>
                  <a:srgbClr val="FFFF00"/>
                </a:solidFill>
              </a:rPr>
              <a:t> </a:t>
            </a:r>
            <a:r>
              <a:rPr lang="en-US" altLang="en-US" sz="2400" b="0" dirty="0">
                <a:solidFill>
                  <a:srgbClr val="FFFF00"/>
                </a:solidFill>
              </a:rPr>
              <a:t>and </a:t>
            </a:r>
            <a:r>
              <a:rPr lang="en-US" altLang="en-US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remaining</a:t>
            </a:r>
            <a:r>
              <a:rPr lang="en-US" altLang="en-US" b="0" dirty="0" smtClean="0">
                <a:solidFill>
                  <a:srgbClr val="FFFF00"/>
                </a:solidFill>
                <a:latin typeface="Courier New" pitchFamily="49" charset="0"/>
              </a:rPr>
              <a:t> </a:t>
            </a:r>
            <a:r>
              <a:rPr lang="en-US" altLang="en-US" sz="2400" b="0" dirty="0" smtClean="0">
                <a:solidFill>
                  <a:srgbClr val="FFFF00"/>
                </a:solidFill>
              </a:rPr>
              <a:t>ops support </a:t>
            </a:r>
            <a:r>
              <a:rPr lang="en-US" altLang="en-US" sz="2400" b="0" dirty="0" err="1">
                <a:solidFill>
                  <a:srgbClr val="FFFF00"/>
                </a:solidFill>
              </a:rPr>
              <a:t>vectorizing</a:t>
            </a:r>
            <a:r>
              <a:rPr lang="en-US" altLang="en-US" sz="2400" b="0" dirty="0">
                <a:solidFill>
                  <a:srgbClr val="FFFF00"/>
                </a:solidFill>
              </a:rPr>
              <a:t> loops that do not end on a vector boundary. Many “search” loops need also to know how far they got before the exit condition was satisfied.</a:t>
            </a:r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>
            <a:off x="3066486" y="5124114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3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297211" y="5346348"/>
            <a:ext cx="638555" cy="127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383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10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/>
      <p:bldP spid="5133" grpId="0"/>
      <p:bldP spid="5133" grpId="1"/>
      <p:bldP spid="51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996138" y="4692538"/>
            <a:ext cx="28023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vectorize</a:t>
            </a:r>
            <a:endParaRPr lang="en-US" sz="32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19303" y="5267675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^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1738" y="2821424"/>
            <a:ext cx="27350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or </a:t>
            </a:r>
            <a:r>
              <a:rPr lang="en-US" sz="32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vectorized</a:t>
            </a:r>
            <a:endParaRPr lang="en-US" sz="32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74003" y="3470632"/>
            <a:ext cx="6335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^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1463040"/>
            <a:ext cx="8202037" cy="581920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80% of code is in loops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Pipelined loops have unbounded ILP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   DSP 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loops are software-pipelined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But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–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 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few general-purpose loops can be piped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(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at least on conventional architectures)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Solution:</a:t>
            </a:r>
          </a:p>
          <a:p>
            <a:pPr marL="914400" lvl="1" indent="-457200" hangingPunct="0">
              <a:buClr>
                <a:srgbClr val="FFFF00"/>
              </a:buClr>
              <a:buSzPct val="100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pipeline (almost) all loops</a:t>
            </a:r>
          </a:p>
          <a:p>
            <a:pPr marL="914400" lvl="1" indent="-457200" hangingPunct="0">
              <a:buClr>
                <a:srgbClr val="FFFF00"/>
              </a:buClr>
              <a:buSzPct val="100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throw function hardware at pipe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Result: loops now &lt; 15% of cycles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490696" y="4686236"/>
            <a:ext cx="6827803" cy="1644538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4250" y="1301926"/>
            <a:ext cx="8832532" cy="3289076"/>
          </a:xfrm>
          <a:prstGeom prst="rect">
            <a:avLst/>
          </a:prstGeom>
          <a:solidFill>
            <a:srgbClr val="070E97">
              <a:alpha val="49804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 rot="-1380000">
            <a:off x="1553675" y="3115489"/>
            <a:ext cx="695575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Much better!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892097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33 operations per cycle peak ??? Why?</a:t>
            </a:r>
          </a:p>
        </p:txBody>
      </p:sp>
    </p:spTree>
    <p:extLst>
      <p:ext uri="{BB962C8B-B14F-4D97-AF65-F5344CB8AC3E}">
        <p14:creationId xmlns:p14="http://schemas.microsoft.com/office/powerpoint/2010/main" val="14768101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9" grpId="0"/>
      <p:bldP spid="8" grpId="0"/>
      <p:bldP spid="7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31520" y="731838"/>
            <a:ext cx="8589963" cy="584200"/>
          </a:xfrm>
          <a:ln/>
        </p:spPr>
        <p:txBody>
          <a:bodyPr lIns="91440" tIns="45720" rIns="91440" bIns="4572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ector 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remaining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example: </a:t>
            </a:r>
            <a:r>
              <a:rPr lang="en-US" alt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strlen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()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7841902" y="4044042"/>
            <a:ext cx="1454571" cy="769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7720" rIns="0" bIns="0"/>
          <a:lstStyle>
            <a:lvl1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altLang="en-US" b="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strlen</a:t>
            </a:r>
            <a:r>
              <a:rPr lang="en-US" altLang="en-US" b="0" dirty="0">
                <a:solidFill>
                  <a:srgbClr val="FFFF00"/>
                </a:solidFill>
              </a:rPr>
              <a:t> </a:t>
            </a:r>
            <a:endParaRPr lang="en-US" altLang="en-US" b="0" dirty="0" smtClean="0">
              <a:solidFill>
                <a:srgbClr val="FFFF00"/>
              </a:solidFill>
            </a:endParaRPr>
          </a:p>
          <a:p>
            <a:pPr algn="ctr">
              <a:lnSpc>
                <a:spcPct val="89000"/>
              </a:lnSpc>
            </a:pPr>
            <a:r>
              <a:rPr lang="en-US" altLang="en-US" b="0" dirty="0" smtClean="0">
                <a:solidFill>
                  <a:srgbClr val="FFFF00"/>
                </a:solidFill>
              </a:rPr>
              <a:t>inner </a:t>
            </a:r>
            <a:r>
              <a:rPr lang="en-US" altLang="en-US" b="0" dirty="0">
                <a:solidFill>
                  <a:srgbClr val="FFFF00"/>
                </a:solidFill>
              </a:rPr>
              <a:t>loop: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377565" y="5743632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'\0'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2377565" y="3394291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'a'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2377565" y="3864159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'b'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2377565" y="4334027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'c'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2377565" y="5273763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'd'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2377565" y="4803895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'\0'</a:t>
            </a: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2377565" y="6213500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'e'</a:t>
            </a: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2377565" y="6683368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'f'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3916113" y="5743632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>
            <a:off x="3916113" y="3394291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6158" name="AutoShape 14"/>
          <p:cNvSpPr>
            <a:spLocks noChangeArrowheads="1"/>
          </p:cNvSpPr>
          <p:nvPr/>
        </p:nvSpPr>
        <p:spPr bwMode="auto">
          <a:xfrm>
            <a:off x="3916113" y="3864159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6159" name="AutoShape 15"/>
          <p:cNvSpPr>
            <a:spLocks noChangeArrowheads="1"/>
          </p:cNvSpPr>
          <p:nvPr/>
        </p:nvSpPr>
        <p:spPr bwMode="auto">
          <a:xfrm>
            <a:off x="3916113" y="4334027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3916113" y="5273763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3916113" y="4803895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auto">
          <a:xfrm>
            <a:off x="3916113" y="6213500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3916113" y="6683368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5597267" y="6213500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6165" name="AutoShape 21"/>
          <p:cNvSpPr>
            <a:spLocks noChangeArrowheads="1"/>
          </p:cNvSpPr>
          <p:nvPr/>
        </p:nvSpPr>
        <p:spPr bwMode="auto">
          <a:xfrm>
            <a:off x="5562408" y="4568961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2990766" y="5038830"/>
            <a:ext cx="760560" cy="30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7720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>
              <a:lnSpc>
                <a:spcPct val="89000"/>
              </a:lnSpc>
            </a:pPr>
            <a:r>
              <a:rPr lang="en-US" altLang="en-US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b="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altLang="en-US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altLang="en-US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4733715" y="5978566"/>
            <a:ext cx="456336" cy="30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7720" rIns="0" bIns="0"/>
          <a:lstStyle/>
          <a:p>
            <a:pPr>
              <a:lnSpc>
                <a:spcPct val="89000"/>
              </a:lnSpc>
            </a:pPr>
            <a:r>
              <a:rPr lang="en-US" altLang="en-US" sz="20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any</a:t>
            </a:r>
            <a:endParaRPr lang="en-US" altLang="en-US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4722623" y="4044042"/>
            <a:ext cx="1221649" cy="299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7720" rIns="0" bIns="0"/>
          <a:lstStyle/>
          <a:p>
            <a:pPr>
              <a:lnSpc>
                <a:spcPct val="89000"/>
              </a:lnSpc>
            </a:pPr>
            <a:r>
              <a:rPr lang="en-US" alt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remaining</a:t>
            </a:r>
            <a:endParaRPr lang="en-US" altLang="en-US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3062069" y="5508698"/>
            <a:ext cx="697180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4684596" y="6448434"/>
            <a:ext cx="684504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>
            <a:off x="4662413" y="4803896"/>
            <a:ext cx="697180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1249402" y="5508698"/>
            <a:ext cx="912671" cy="1631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6397439" y="6918302"/>
            <a:ext cx="1638372" cy="298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17640" rIns="0" bIns="0"/>
          <a:lstStyle>
            <a:lvl1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>
                <a:solidFill>
                  <a:srgbClr val="FFFF00"/>
                </a:solidFill>
              </a:rPr>
              <a:t>repeat if false</a:t>
            </a: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 flipH="1" flipV="1">
            <a:off x="5944273" y="6557743"/>
            <a:ext cx="351759" cy="362190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1322289" y="5596798"/>
            <a:ext cx="912671" cy="61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b="0">
                <a:solidFill>
                  <a:srgbClr val="FFFF00"/>
                </a:solidFill>
              </a:rPr>
              <a:t>(from mem)</a:t>
            </a:r>
          </a:p>
        </p:txBody>
      </p:sp>
      <p:sp>
        <p:nvSpPr>
          <p:cNvPr id="6177" name="AutoShape 33"/>
          <p:cNvSpPr>
            <a:spLocks noChangeArrowheads="1"/>
          </p:cNvSpPr>
          <p:nvPr/>
        </p:nvSpPr>
        <p:spPr bwMode="auto">
          <a:xfrm>
            <a:off x="6389517" y="3320874"/>
            <a:ext cx="456336" cy="469868"/>
          </a:xfrm>
          <a:prstGeom prst="roundRect">
            <a:avLst>
              <a:gd name="adj" fmla="val 347"/>
            </a:avLst>
          </a:prstGeom>
          <a:solidFill>
            <a:srgbClr val="0066CC"/>
          </a:solidFill>
          <a:ln w="18360" cap="flat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" tIns="26640" rIns="9000" bIns="9000" anchor="ctr" anchorCtr="1"/>
          <a:lstStyle/>
          <a:p>
            <a:pPr algn="ctr"/>
            <a:r>
              <a:rPr lang="en-US" altLang="en-US" b="0">
                <a:solidFill>
                  <a:srgbClr val="FFFF00"/>
                </a:solidFill>
              </a:rPr>
              <a:t>len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6354658" y="4343817"/>
            <a:ext cx="456336" cy="30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7720" rIns="0" bIns="0"/>
          <a:lstStyle/>
          <a:p>
            <a:pPr>
              <a:lnSpc>
                <a:spcPct val="89000"/>
              </a:lnSpc>
            </a:pPr>
            <a:r>
              <a:rPr lang="en-US" altLang="en-US" sz="2000" b="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</a:t>
            </a:r>
            <a:endParaRPr lang="en-US" altLang="en-US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>
            <a:off x="6617685" y="3864159"/>
            <a:ext cx="1584" cy="469868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1" name="Line 37"/>
          <p:cNvSpPr>
            <a:spLocks noChangeShapeType="1"/>
          </p:cNvSpPr>
          <p:nvPr/>
        </p:nvSpPr>
        <p:spPr bwMode="auto">
          <a:xfrm>
            <a:off x="4662413" y="5508698"/>
            <a:ext cx="2966182" cy="1631"/>
          </a:xfrm>
          <a:prstGeom prst="line">
            <a:avLst/>
          </a:prstGeom>
          <a:noFill/>
          <a:ln w="36720" cap="flat">
            <a:solidFill>
              <a:srgbClr val="FFFF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2" name="Line 38"/>
          <p:cNvSpPr>
            <a:spLocks noChangeShapeType="1"/>
          </p:cNvSpPr>
          <p:nvPr/>
        </p:nvSpPr>
        <p:spPr bwMode="auto">
          <a:xfrm flipV="1">
            <a:off x="6102722" y="4567330"/>
            <a:ext cx="228168" cy="238197"/>
          </a:xfrm>
          <a:prstGeom prst="line">
            <a:avLst/>
          </a:prstGeom>
          <a:noFill/>
          <a:ln w="18360" cap="flat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10549" y="1582426"/>
            <a:ext cx="80009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again: load &lt;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src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&gt;,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bv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&lt;load&gt;,0; add src,8;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remaining &lt;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&gt;; add &lt;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len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&gt;, &lt;remaining&gt;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any &lt;remaining&gt;; </a:t>
            </a:r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&lt;any&gt;, again; </a:t>
            </a:r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1338637" y="5038829"/>
            <a:ext cx="760560" cy="30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83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27720" rIns="0" bIns="0"/>
          <a:lstStyle>
            <a:lvl1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pPr>
              <a:lnSpc>
                <a:spcPct val="89000"/>
              </a:lnSpc>
            </a:pPr>
            <a:r>
              <a:rPr lang="en-US" altLang="en-US" b="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</a:t>
            </a:r>
            <a:endParaRPr lang="en-US" altLang="en-US" b="0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6882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76203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#1: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7887" y="1536860"/>
            <a:ext cx="1345897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076" y="3749040"/>
            <a:ext cx="7289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 vector forms for all meaningful ops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62720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Tracks operand size and scalarity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5902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 are generic; 7x fewer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opcodes</a:t>
            </a:r>
            <a:endParaRPr lang="en-US" sz="24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5480" y="4297680"/>
            <a:ext cx="5001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Regular ISA makes compiler easier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4076" y="5120640"/>
            <a:ext cx="5489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speculate through errors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5481" y="5760720"/>
            <a:ext cx="4395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Reports error location on fault</a:t>
            </a:r>
          </a:p>
        </p:txBody>
      </p:sp>
    </p:spTree>
    <p:extLst>
      <p:ext uri="{BB962C8B-B14F-4D97-AF65-F5344CB8AC3E}">
        <p14:creationId xmlns:p14="http://schemas.microsoft.com/office/powerpoint/2010/main" val="2099429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4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2539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#2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7887" y="1536860"/>
            <a:ext cx="1345897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076" y="3749040"/>
            <a:ext cx="50369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Distinguishes missing 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71978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load across protection boundaries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6766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Valid data is usable; invalid data cannot be seen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5480" y="4297680"/>
            <a:ext cx="4634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Automatically avoids side effects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34076" y="5120640"/>
            <a:ext cx="45801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Detects integer overflow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55480" y="5760720"/>
            <a:ext cx="6931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Saturation, exception, and wraparound supported</a:t>
            </a:r>
          </a:p>
        </p:txBody>
      </p:sp>
    </p:spTree>
    <p:extLst>
      <p:ext uri="{BB962C8B-B14F-4D97-AF65-F5344CB8AC3E}">
        <p14:creationId xmlns:p14="http://schemas.microsoft.com/office/powerpoint/2010/main" val="38950195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3" grpId="0"/>
      <p:bldP spid="14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7" y="731520"/>
            <a:ext cx="262539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Summary #3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7887" y="1536860"/>
            <a:ext cx="1345897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4075" y="5120640"/>
            <a:ext cx="7289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speculate floating-point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4076" y="2286000"/>
            <a:ext cx="52998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vectorize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2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” loops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480" y="2834640"/>
            <a:ext cx="4450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conditional exits in general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5479" y="5760720"/>
            <a:ext cx="6673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Floating-point exception flags reported correctly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3749040"/>
            <a:ext cx="6902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vectorize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uneven counting loops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60320" y="4297680"/>
            <a:ext cx="4259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determine “while” counts</a:t>
            </a:r>
          </a:p>
        </p:txBody>
      </p:sp>
    </p:spTree>
    <p:extLst>
      <p:ext uri="{BB962C8B-B14F-4D97-AF65-F5344CB8AC3E}">
        <p14:creationId xmlns:p14="http://schemas.microsoft.com/office/powerpoint/2010/main" val="206696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9" grpId="0"/>
      <p:bldP spid="9" grpId="1"/>
      <p:bldP spid="12" grpId="0"/>
      <p:bldP spid="8" grpId="0"/>
      <p:bldP spid="8" grpId="1"/>
      <p:bldP spid="11" grpId="0"/>
      <p:bldP spid="11" grpId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0137" y="731520"/>
            <a:ext cx="3308919" cy="564193"/>
          </a:xfrm>
          <a:prstGeom prst="rect">
            <a:avLst/>
          </a:prstGeom>
          <a:noFill/>
          <a:ln w="0"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anose="020B0604020202020204" pitchFamily="34" charset="0"/>
                <a:ea typeface="Tahoma" pitchFamily="2"/>
                <a:cs typeface="Arial" panose="020B0604020202020204" pitchFamily="34" charset="0"/>
              </a:rPr>
              <a:t>Shameless plug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anose="020B0604020202020204" pitchFamily="34" charset="0"/>
              <a:ea typeface="Tahoma" pitchFamily="2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93808" y="1845429"/>
            <a:ext cx="694900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technical info about the Mill CPU architecture: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85699" y="2755712"/>
            <a:ext cx="6366611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ootbcomp.com/docs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4409" y="4101996"/>
            <a:ext cx="7665341" cy="4744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sign up for future announcements, white papers etc.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0612" y="4792865"/>
            <a:ext cx="8171381" cy="9489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ootbcomp.com/mailing-list</a:t>
            </a:r>
          </a:p>
        </p:txBody>
      </p:sp>
    </p:spTree>
    <p:extLst>
      <p:ext uri="{BB962C8B-B14F-4D97-AF65-F5344CB8AC3E}">
        <p14:creationId xmlns:p14="http://schemas.microsoft.com/office/powerpoint/2010/main" val="41885728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0138" y="731520"/>
            <a:ext cx="183319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quote: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0627" y="1615171"/>
            <a:ext cx="65" cy="145480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63040" y="2723572"/>
            <a:ext cx="74777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“I'd </a:t>
            </a:r>
            <a:r>
              <a:rPr lang="en-US" sz="3200" dirty="0">
                <a:solidFill>
                  <a:srgbClr val="FFFF00"/>
                </a:solidFill>
              </a:rPr>
              <a:t>love to see it do well, I have a vested interest doing audio/DSP and this thing eats loops like goats eat underwear</a:t>
            </a:r>
            <a:r>
              <a:rPr lang="en-US" sz="3200" dirty="0" smtClean="0">
                <a:solidFill>
                  <a:srgbClr val="FFFF00"/>
                </a:solidFill>
              </a:rPr>
              <a:t>.”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84800" y="4569767"/>
            <a:ext cx="4017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TheQuietestOne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on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eddit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58251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1520" y="731520"/>
            <a:ext cx="6272679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emphasize </a:t>
            </a:r>
            <a:r>
              <a:rPr lang="en-US" sz="3200" b="1" i="0" u="none" strike="noStrike" dirty="0" err="1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vectorization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? 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20240" y="2468880"/>
            <a:ext cx="73533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ectorization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SIMD – single operations working on multiple data elements in parallel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pipelining is MIMD – multiple operations each working on its own data, but arranged for lower overhead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4663440"/>
            <a:ext cx="80645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oth are easy to use for simple fixed-length loops without control flow, and impossible (on conventional machines) for even simple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-loops. This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explains how the Mill </a:t>
            </a:r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vectorizes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loops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containing complex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control flow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5920" y="6557553"/>
            <a:ext cx="6790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Software pipelining is the subject of a future talk.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371600"/>
            <a:ext cx="751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Vectorization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not the same as software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pipelining.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are both ways to make loops more efficient, but:</a:t>
            </a:r>
          </a:p>
        </p:txBody>
      </p:sp>
    </p:spTree>
    <p:extLst>
      <p:ext uri="{BB962C8B-B14F-4D97-AF65-F5344CB8AC3E}">
        <p14:creationId xmlns:p14="http://schemas.microsoft.com/office/powerpoint/2010/main" val="30532858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7" grpId="0"/>
      <p:bldP spid="4" grpId="0"/>
      <p:bldP spid="4" grpId="1"/>
    </p:bldLst>
  </p:timing>
</p:sld>
</file>

<file path=ppt/theme/theme1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FF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400" dirty="0" smtClean="0">
            <a:solidFill>
              <a:srgbClr val="FFFF00"/>
            </a:solidFill>
            <a:latin typeface="Consolas" panose="020B0609020204030204" pitchFamily="49" charset="0"/>
            <a:cs typeface="Consolas" panose="020B0609020204030204" pitchFamily="49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215980</TotalTime>
  <Words>4068</Words>
  <Application>Microsoft Office PowerPoint</Application>
  <PresentationFormat>Custom</PresentationFormat>
  <Paragraphs>1359</Paragraphs>
  <Slides>74</Slides>
  <Notes>41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TechDetail1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Loop control – vector remaining</vt:lpstr>
      <vt:lpstr>Loop control – vector remaining</vt:lpstr>
      <vt:lpstr>Vector remaining example: strlen()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ivan</cp:lastModifiedBy>
  <cp:revision>1294</cp:revision>
  <cp:lastPrinted>2004-01-09T12:06:43Z</cp:lastPrinted>
  <dcterms:created xsi:type="dcterms:W3CDTF">2003-11-29T13:45:59Z</dcterms:created>
  <dcterms:modified xsi:type="dcterms:W3CDTF">2013-12-19T21:36:48Z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