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55"/>
  </p:notesMasterIdLst>
  <p:handoutMasterIdLst>
    <p:handoutMasterId r:id="rId56"/>
  </p:handoutMasterIdLst>
  <p:sldIdLst>
    <p:sldId id="256" r:id="rId3"/>
    <p:sldId id="552" r:id="rId4"/>
    <p:sldId id="553" r:id="rId5"/>
    <p:sldId id="257" r:id="rId6"/>
    <p:sldId id="554" r:id="rId7"/>
    <p:sldId id="621" r:id="rId8"/>
    <p:sldId id="622" r:id="rId9"/>
    <p:sldId id="623" r:id="rId10"/>
    <p:sldId id="624" r:id="rId11"/>
    <p:sldId id="625" r:id="rId12"/>
    <p:sldId id="626" r:id="rId13"/>
    <p:sldId id="627" r:id="rId14"/>
    <p:sldId id="511" r:id="rId15"/>
    <p:sldId id="612" r:id="rId16"/>
    <p:sldId id="613" r:id="rId17"/>
    <p:sldId id="614" r:id="rId18"/>
    <p:sldId id="615" r:id="rId19"/>
    <p:sldId id="616" r:id="rId20"/>
    <p:sldId id="617" r:id="rId21"/>
    <p:sldId id="619" r:id="rId22"/>
    <p:sldId id="618" r:id="rId23"/>
    <p:sldId id="620" r:id="rId24"/>
    <p:sldId id="628" r:id="rId25"/>
    <p:sldId id="629" r:id="rId26"/>
    <p:sldId id="630" r:id="rId27"/>
    <p:sldId id="638" r:id="rId28"/>
    <p:sldId id="640" r:id="rId29"/>
    <p:sldId id="641" r:id="rId30"/>
    <p:sldId id="639" r:id="rId31"/>
    <p:sldId id="596" r:id="rId32"/>
    <p:sldId id="601" r:id="rId33"/>
    <p:sldId id="603" r:id="rId34"/>
    <p:sldId id="604" r:id="rId35"/>
    <p:sldId id="606" r:id="rId36"/>
    <p:sldId id="607" r:id="rId37"/>
    <p:sldId id="608" r:id="rId38"/>
    <p:sldId id="609" r:id="rId39"/>
    <p:sldId id="610" r:id="rId40"/>
    <p:sldId id="611" r:id="rId41"/>
    <p:sldId id="599" r:id="rId42"/>
    <p:sldId id="631" r:id="rId43"/>
    <p:sldId id="632" r:id="rId44"/>
    <p:sldId id="633" r:id="rId45"/>
    <p:sldId id="634" r:id="rId46"/>
    <p:sldId id="635" r:id="rId47"/>
    <p:sldId id="598" r:id="rId48"/>
    <p:sldId id="636" r:id="rId49"/>
    <p:sldId id="637" r:id="rId50"/>
    <p:sldId id="493" r:id="rId51"/>
    <p:sldId id="494" r:id="rId52"/>
    <p:sldId id="495" r:id="rId53"/>
    <p:sldId id="595" r:id="rId54"/>
  </p:sldIdLst>
  <p:sldSz cx="10058400" cy="7772400"/>
  <p:notesSz cx="7772400" cy="10058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70E97"/>
    <a:srgbClr val="0099FF"/>
    <a:srgbClr val="FF3300"/>
    <a:srgbClr val="C0504D"/>
    <a:srgbClr val="FF0000"/>
    <a:srgbClr val="0E0797"/>
    <a:srgbClr val="0000A0"/>
    <a:srgbClr val="000096"/>
    <a:srgbClr val="00008C"/>
    <a:srgbClr val="0000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21" autoAdjust="0"/>
    <p:restoredTop sz="94708" autoAdjust="0"/>
  </p:normalViewPr>
  <p:slideViewPr>
    <p:cSldViewPr snapToGrid="0">
      <p:cViewPr>
        <p:scale>
          <a:sx n="90" d="100"/>
          <a:sy n="90" d="100"/>
        </p:scale>
        <p:origin x="-720" y="-216"/>
      </p:cViewPr>
      <p:guideLst>
        <p:guide orient="horz" pos="2448"/>
        <p:guide pos="316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4" d="100"/>
          <a:sy n="64" d="100"/>
        </p:scale>
        <p:origin x="-1860" y="-102"/>
      </p:cViewPr>
      <p:guideLst>
        <p:guide orient="horz" pos="3168"/>
        <p:guide pos="2448"/>
      </p:guideLst>
    </p:cSldViewPr>
  </p:notesViewPr>
  <p:gridSpacing cx="75895" cy="75895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slide" Target="slides/slide45.xml"/><Relationship Id="rId50" Type="http://schemas.openxmlformats.org/officeDocument/2006/relationships/slide" Target="slides/slide48.xml"/><Relationship Id="rId55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59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slide" Target="slides/slide39.xml"/><Relationship Id="rId54" Type="http://schemas.openxmlformats.org/officeDocument/2006/relationships/slide" Target="slides/slide5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53" Type="http://schemas.openxmlformats.org/officeDocument/2006/relationships/slide" Target="slides/slide51.xml"/><Relationship Id="rId58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slide" Target="slides/slide47.xml"/><Relationship Id="rId57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52" Type="http://schemas.openxmlformats.org/officeDocument/2006/relationships/slide" Target="slides/slide50.xml"/><Relationship Id="rId6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slide" Target="slides/slide46.xml"/><Relationship Id="rId56" Type="http://schemas.openxmlformats.org/officeDocument/2006/relationships/handoutMaster" Target="handoutMasters/handoutMaster1.xml"/><Relationship Id="rId8" Type="http://schemas.openxmlformats.org/officeDocument/2006/relationships/slide" Target="slides/slide6.xml"/><Relationship Id="rId51" Type="http://schemas.openxmlformats.org/officeDocument/2006/relationships/slide" Target="slides/slide49.xml"/><Relationship Id="rId3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883354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>
          <a:xfrm>
            <a:off x="1655763" y="1006475"/>
            <a:ext cx="4459287" cy="3446463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3"/>
          </p:nvPr>
        </p:nvSpPr>
        <p:spPr>
          <a:xfrm>
            <a:off x="1185120" y="4787640"/>
            <a:ext cx="5407200" cy="382607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99332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216000" marR="0" indent="-216000" rtl="0" hangingPunct="0">
      <a:tabLst/>
      <a:defRPr lang="en-US" sz="2000" b="0" i="0" u="none" strike="noStrike">
        <a:ln>
          <a:noFill/>
        </a:ln>
        <a:latin typeface="Times New Roman" pitchFamily="18"/>
        <a:ea typeface="Tahoma" pitchFamily="2"/>
        <a:cs typeface="Tahoma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655763" y="1006475"/>
            <a:ext cx="445928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>
            <a:spAutoFit/>
          </a:bodyPr>
          <a:lstStyle/>
          <a:p>
            <a:endParaRPr lang="en-US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655763" y="1006475"/>
            <a:ext cx="445928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655763" y="1006475"/>
            <a:ext cx="445928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655763" y="1006475"/>
            <a:ext cx="445928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655763" y="1006475"/>
            <a:ext cx="445928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 dirty="0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655763" y="1006475"/>
            <a:ext cx="445928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 dirty="0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655763" y="1006475"/>
            <a:ext cx="445928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 dirty="0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655763" y="1006475"/>
            <a:ext cx="445928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 dirty="0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655763" y="1006475"/>
            <a:ext cx="445928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 dirty="0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655763" y="1006475"/>
            <a:ext cx="445928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 dirty="0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655763" y="1006475"/>
            <a:ext cx="445928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 dirty="0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655763" y="1006475"/>
            <a:ext cx="445928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 dirty="0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655763" y="1006475"/>
            <a:ext cx="445928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 dirty="0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655763" y="1006475"/>
            <a:ext cx="445928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 dirty="0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655763" y="1006475"/>
            <a:ext cx="445928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 dirty="0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655763" y="1006475"/>
            <a:ext cx="445928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 dirty="0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655763" y="1006475"/>
            <a:ext cx="445928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 dirty="0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655763" y="1006475"/>
            <a:ext cx="445928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 dirty="0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655763" y="1006475"/>
            <a:ext cx="445928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 dirty="0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655763" y="1006475"/>
            <a:ext cx="445928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 dirty="0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655763" y="1006475"/>
            <a:ext cx="445928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 dirty="0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655763" y="1006475"/>
            <a:ext cx="445928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 dirty="0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655763" y="1006475"/>
            <a:ext cx="445928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>
            <a:spAutoFit/>
          </a:bodyPr>
          <a:lstStyle/>
          <a:p>
            <a:endParaRPr lang="en-US" dirty="0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655763" y="1006475"/>
            <a:ext cx="445928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 dirty="0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655763" y="1006475"/>
            <a:ext cx="445928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 dirty="0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655763" y="1006475"/>
            <a:ext cx="445928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 dirty="0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655763" y="1006475"/>
            <a:ext cx="445928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 dirty="0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655763" y="1006475"/>
            <a:ext cx="445928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 dirty="0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655763" y="1006475"/>
            <a:ext cx="445928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 dirty="0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655763" y="1006475"/>
            <a:ext cx="445928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 dirty="0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655763" y="1006475"/>
            <a:ext cx="445928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 dirty="0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655763" y="1006475"/>
            <a:ext cx="445928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 dirty="0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655763" y="1006475"/>
            <a:ext cx="445928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 dirty="0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655763" y="1006475"/>
            <a:ext cx="445928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>
            <a:spAutoFit/>
          </a:bodyPr>
          <a:lstStyle/>
          <a:p>
            <a:endParaRPr lang="en-US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655763" y="1006475"/>
            <a:ext cx="445928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 dirty="0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655763" y="1006475"/>
            <a:ext cx="445928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 dirty="0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655763" y="1006475"/>
            <a:ext cx="445928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 dirty="0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655763" y="1006475"/>
            <a:ext cx="445928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 dirty="0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655763" y="1006475"/>
            <a:ext cx="445928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 dirty="0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655763" y="1006475"/>
            <a:ext cx="445928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 dirty="0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655763" y="1006475"/>
            <a:ext cx="445928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 dirty="0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655763" y="1006475"/>
            <a:ext cx="445928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 dirty="0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655763" y="1006475"/>
            <a:ext cx="445928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 dirty="0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655763" y="1006475"/>
            <a:ext cx="445928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655763" y="1006475"/>
            <a:ext cx="445928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 dirty="0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655763" y="1006475"/>
            <a:ext cx="445928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655763" y="1006475"/>
            <a:ext cx="445928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655763" y="1006475"/>
            <a:ext cx="445928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>
            <a:spAutoFit/>
          </a:bodyPr>
          <a:lstStyle/>
          <a:p>
            <a:endParaRPr lang="en-US" dirty="0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655763" y="1006475"/>
            <a:ext cx="445928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 dirty="0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655763" y="1006475"/>
            <a:ext cx="445928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655763" y="1006475"/>
            <a:ext cx="445928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655763" y="1006475"/>
            <a:ext cx="445928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4222" y="2414599"/>
            <a:ext cx="8549957" cy="166574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8443" y="4405013"/>
            <a:ext cx="7041514" cy="198551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4365245"/>
      </p:ext>
    </p:extLst>
  </p:cSld>
  <p:clrMapOvr>
    <a:masterClrMapping/>
  </p:clrMapOvr>
  <p:transition spd="slow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4184878"/>
      </p:ext>
    </p:extLst>
  </p:cSld>
  <p:clrMapOvr>
    <a:masterClrMapping/>
  </p:clrMapOvr>
  <p:transition spd="slow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80950" y="644438"/>
            <a:ext cx="2146997" cy="641174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8377" y="644438"/>
            <a:ext cx="6290461" cy="641174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018897"/>
      </p:ext>
    </p:extLst>
  </p:cSld>
  <p:clrMapOvr>
    <a:masterClrMapping/>
  </p:clrMapOvr>
  <p:transition spd="slow"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4222" y="2414599"/>
            <a:ext cx="8549957" cy="166574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8443" y="4405013"/>
            <a:ext cx="7041514" cy="198551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530454"/>
      </p:ext>
    </p:extLst>
  </p:cSld>
  <p:clrMapOvr>
    <a:masterClrMapping/>
  </p:clrMapOvr>
  <p:transition spd="slow"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5360597"/>
      </p:ext>
    </p:extLst>
  </p:cSld>
  <p:clrMapOvr>
    <a:masterClrMapping/>
  </p:clrMapOvr>
  <p:transition spd="slow"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3834" y="4993980"/>
            <a:ext cx="8549957" cy="154338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3834" y="3293971"/>
            <a:ext cx="8549957" cy="170000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37032412"/>
      </p:ext>
    </p:extLst>
  </p:cSld>
  <p:clrMapOvr>
    <a:masterClrMapping/>
  </p:clrMapOvr>
  <p:transition spd="slow"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8377" y="2160088"/>
            <a:ext cx="4217936" cy="4896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08426" y="2160088"/>
            <a:ext cx="4219521" cy="4896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6824196"/>
      </p:ext>
    </p:extLst>
  </p:cSld>
  <p:clrMapOvr>
    <a:masterClrMapping/>
  </p:clrMapOvr>
  <p:transition spd="slow">
    <p:fad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287" y="311615"/>
            <a:ext cx="9053828" cy="1295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2287" y="1739164"/>
            <a:ext cx="4444519" cy="726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287" y="2465177"/>
            <a:ext cx="4444519" cy="447842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0011" y="1739164"/>
            <a:ext cx="4446104" cy="726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0011" y="2465177"/>
            <a:ext cx="4446104" cy="447842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5921297"/>
      </p:ext>
    </p:extLst>
  </p:cSld>
  <p:clrMapOvr>
    <a:masterClrMapping/>
  </p:clrMapOvr>
  <p:transition spd="slow">
    <p:fad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8909050"/>
      </p:ext>
    </p:extLst>
  </p:cSld>
  <p:clrMapOvr>
    <a:masterClrMapping/>
  </p:clrMapOvr>
  <p:transition spd="slow">
    <p:fad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bg>
      <p:bgPr>
        <a:solidFill>
          <a:srgbClr val="0E079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4062521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  <p:hf sldNum="0" hdr="0" ft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287" y="309983"/>
            <a:ext cx="3310018" cy="131661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32726" y="309983"/>
            <a:ext cx="5623388" cy="663362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2287" y="1626592"/>
            <a:ext cx="3310018" cy="531701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33549843"/>
      </p:ext>
    </p:extLst>
  </p:cSld>
  <p:clrMapOvr>
    <a:masterClrMapping/>
  </p:clrMapOvr>
  <p:transition spd="slow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6883397"/>
      </p:ext>
    </p:extLst>
  </p:cSld>
  <p:clrMapOvr>
    <a:masterClrMapping/>
  </p:clrMapOvr>
  <p:transition spd="slow">
    <p:fade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117" y="5441007"/>
            <a:ext cx="6035357" cy="64117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1117" y="695014"/>
            <a:ext cx="6035357" cy="4662787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1117" y="6082180"/>
            <a:ext cx="6035357" cy="91363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96742905"/>
      </p:ext>
    </p:extLst>
  </p:cSld>
  <p:clrMapOvr>
    <a:masterClrMapping/>
  </p:clrMapOvr>
  <p:transition spd="slow">
    <p:fad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4570135"/>
      </p:ext>
    </p:extLst>
  </p:cSld>
  <p:clrMapOvr>
    <a:masterClrMapping/>
  </p:clrMapOvr>
  <p:transition spd="slow">
    <p:fade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80950" y="644438"/>
            <a:ext cx="2146997" cy="641174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8377" y="644438"/>
            <a:ext cx="6290461" cy="641174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5454344"/>
      </p:ext>
    </p:extLst>
  </p:cSld>
  <p:clrMapOvr>
    <a:masterClrMapping/>
  </p:clrMapOvr>
  <p:transition spd="slow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3834" y="4993980"/>
            <a:ext cx="8549957" cy="154338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3834" y="3293971"/>
            <a:ext cx="8549957" cy="170000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94167519"/>
      </p:ext>
    </p:extLst>
  </p:cSld>
  <p:clrMapOvr>
    <a:masterClrMapping/>
  </p:clrMapOvr>
  <p:transition spd="slow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8377" y="2160088"/>
            <a:ext cx="4217936" cy="4896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08426" y="2160088"/>
            <a:ext cx="4219521" cy="4896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6863914"/>
      </p:ext>
    </p:extLst>
  </p:cSld>
  <p:clrMapOvr>
    <a:masterClrMapping/>
  </p:clrMapOvr>
  <p:transition spd="slow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287" y="311615"/>
            <a:ext cx="9053828" cy="1295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2287" y="1739164"/>
            <a:ext cx="4444519" cy="726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287" y="2465177"/>
            <a:ext cx="4444519" cy="447842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0011" y="1739164"/>
            <a:ext cx="4446104" cy="726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0011" y="2465177"/>
            <a:ext cx="4446104" cy="447842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0672060"/>
      </p:ext>
    </p:extLst>
  </p:cSld>
  <p:clrMapOvr>
    <a:masterClrMapping/>
  </p:clrMapOvr>
  <p:transition spd="slow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7557698"/>
      </p:ext>
    </p:extLst>
  </p:cSld>
  <p:clrMapOvr>
    <a:masterClrMapping/>
  </p:clrMapOvr>
  <p:transition spd="slow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31966951"/>
      </p:ext>
    </p:extLst>
  </p:cSld>
  <p:clrMapOvr>
    <a:masterClrMapping/>
  </p:clrMapOvr>
  <p:transition spd="slow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287" y="309983"/>
            <a:ext cx="3310018" cy="131661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32726" y="309983"/>
            <a:ext cx="5623388" cy="663362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2287" y="1626592"/>
            <a:ext cx="3310018" cy="531701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763365"/>
      </p:ext>
    </p:extLst>
  </p:cSld>
  <p:clrMapOvr>
    <a:masterClrMapping/>
  </p:clrMapOvr>
  <p:transition spd="slow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117" y="5441007"/>
            <a:ext cx="6035357" cy="64117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1117" y="695014"/>
            <a:ext cx="6035357" cy="4662787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1117" y="6082180"/>
            <a:ext cx="6035357" cy="91363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14277265"/>
      </p:ext>
    </p:extLst>
  </p:cSld>
  <p:clrMapOvr>
    <a:masterClrMapping/>
  </p:clrMapOvr>
  <p:transition spd="slow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 txBox="1">
            <a:spLocks noGrp="1"/>
          </p:cNvSpPr>
          <p:nvPr>
            <p:ph type="title"/>
          </p:nvPr>
        </p:nvSpPr>
        <p:spPr>
          <a:xfrm>
            <a:off x="739120" y="644866"/>
            <a:ext cx="8588813" cy="1297502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/>
            <a:r>
              <a:rPr lang="en-US"/>
              <a:t>Click to edit the title text format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739120" y="2160283"/>
            <a:ext cx="8588813" cy="4895877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>
            <a:defPPr marL="432000" marR="0" lvl="0" indent="-324000"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None/>
              <a:defRPr lang="en-US" sz="3200" b="0" i="0" u="none" strike="noStrike">
                <a:ln>
                  <a:noFill/>
                </a:ln>
                <a:latin typeface="Times New Roman" pitchFamily="18"/>
                <a:ea typeface="Tahoma" pitchFamily="2"/>
                <a:cs typeface="Tahoma" pitchFamily="2"/>
              </a:defRPr>
            </a:defPPr>
            <a:lvl1pPr marL="432000" marR="0" lvl="0" indent="-324000"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Char char="●"/>
              <a:defRPr lang="en-US" sz="3200" b="0" i="0" u="none" strike="noStrike">
                <a:ln>
                  <a:noFill/>
                </a:ln>
                <a:latin typeface="Times New Roman" pitchFamily="18"/>
                <a:ea typeface="Tahoma" pitchFamily="2"/>
                <a:cs typeface="Tahoma" pitchFamily="2"/>
              </a:defRPr>
            </a:lvl1pPr>
            <a:lvl2pPr marL="864000" marR="0" lvl="1" indent="-288000">
              <a:spcBef>
                <a:spcPts val="0"/>
              </a:spcBef>
              <a:spcAft>
                <a:spcPts val="1134"/>
              </a:spcAft>
              <a:buSzPct val="75000"/>
              <a:buFont typeface="StarSymbol"/>
              <a:buChar char="–"/>
              <a:defRPr lang="en-US" sz="2800" b="0" i="0" u="none" strike="noStrike">
                <a:ln>
                  <a:noFill/>
                </a:ln>
                <a:latin typeface="Times New Roman" pitchFamily="18"/>
                <a:ea typeface="Tahoma" pitchFamily="2"/>
                <a:cs typeface="Tahoma" pitchFamily="2"/>
              </a:defRPr>
            </a:lvl2pPr>
            <a:lvl3pPr marL="1296000" marR="0" lvl="2" indent="-216000">
              <a:spcBef>
                <a:spcPts val="0"/>
              </a:spcBef>
              <a:spcAft>
                <a:spcPts val="850"/>
              </a:spcAft>
              <a:buSzPct val="45000"/>
              <a:buFont typeface="StarSymbol"/>
              <a:buChar char="●"/>
              <a:defRPr lang="en-US" sz="2400" b="0" i="0" u="none" strike="noStrike">
                <a:ln>
                  <a:noFill/>
                </a:ln>
                <a:latin typeface="Times New Roman" pitchFamily="18"/>
                <a:ea typeface="Tahoma" pitchFamily="2"/>
                <a:cs typeface="Tahoma" pitchFamily="2"/>
              </a:defRPr>
            </a:lvl3pPr>
            <a:lvl4pPr marL="1728000" marR="0" lvl="3" indent="-216000">
              <a:spcBef>
                <a:spcPts val="0"/>
              </a:spcBef>
              <a:spcAft>
                <a:spcPts val="567"/>
              </a:spcAft>
              <a:buSzPct val="75000"/>
              <a:buFont typeface="StarSymbol"/>
              <a:buChar char="–"/>
              <a:defRPr lang="en-US" sz="2000" b="0" i="0" u="none" strike="noStrike">
                <a:ln>
                  <a:noFill/>
                </a:ln>
                <a:latin typeface="Times New Roman" pitchFamily="18"/>
                <a:ea typeface="Tahoma" pitchFamily="2"/>
                <a:cs typeface="Tahoma" pitchFamily="2"/>
              </a:defRPr>
            </a:lvl4pPr>
            <a:lvl5pPr marL="2160000" marR="0" lvl="4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US" sz="2000" b="0" i="0" u="none" strike="noStrike">
                <a:ln>
                  <a:noFill/>
                </a:ln>
                <a:latin typeface="Times New Roman" pitchFamily="18"/>
                <a:ea typeface="Tahoma" pitchFamily="2"/>
                <a:cs typeface="Tahoma" pitchFamily="2"/>
              </a:defRPr>
            </a:lvl5pPr>
            <a:lvl6pPr marL="2592000" marR="0" lvl="5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US" sz="2000" b="0" i="0" u="none" strike="noStrike">
                <a:ln>
                  <a:noFill/>
                </a:ln>
                <a:latin typeface="Times New Roman" pitchFamily="18"/>
                <a:ea typeface="Tahoma" pitchFamily="2"/>
                <a:cs typeface="Tahoma" pitchFamily="2"/>
              </a:defRPr>
            </a:lvl6pPr>
            <a:lvl7pPr marL="3024000" marR="0" lvl="6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US" sz="2000" b="0" i="0" u="none" strike="noStrike">
                <a:ln>
                  <a:noFill/>
                </a:ln>
                <a:latin typeface="Times New Roman" pitchFamily="18"/>
                <a:ea typeface="Tahoma" pitchFamily="2"/>
                <a:cs typeface="Tahoma" pitchFamily="2"/>
              </a:defRPr>
            </a:lvl7pPr>
            <a:lvl8pPr marL="3456000" marR="0" lvl="7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US" sz="2000" b="0" i="0" u="none" strike="noStrike">
                <a:ln>
                  <a:noFill/>
                </a:ln>
                <a:latin typeface="Times New Roman" pitchFamily="18"/>
                <a:ea typeface="Tahoma" pitchFamily="2"/>
                <a:cs typeface="Tahoma" pitchFamily="2"/>
              </a:defRPr>
            </a:lvl8pPr>
            <a:lvl9pPr marL="3887999" marR="0" lvl="8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US" sz="2000" b="0" i="0" u="none" strike="noStrike">
                <a:ln>
                  <a:noFill/>
                </a:ln>
                <a:latin typeface="Times New Roman" pitchFamily="18"/>
                <a:ea typeface="Tahoma" pitchFamily="2"/>
                <a:cs typeface="Tahoma" pitchFamily="2"/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fade/>
  </p:transition>
  <p:timing>
    <p:tnLst>
      <p:par>
        <p:cTn id="1" dur="indefinite" restart="never" nodeType="tmRoot"/>
      </p:par>
    </p:tnLst>
  </p:timing>
  <p:txStyles>
    <p:titleStyle>
      <a:lvl1pPr marL="0" marR="0" lvl="0" indent="0" algn="l" rtl="0" hangingPunct="0">
        <a:buNone/>
        <a:tabLst/>
        <a:defRPr lang="en-US" sz="3200" b="1" i="0" u="none" strike="noStrike">
          <a:ln>
            <a:noFill/>
          </a:ln>
          <a:solidFill>
            <a:srgbClr val="00FF00"/>
          </a:solidFill>
          <a:latin typeface="Arial" pitchFamily="34"/>
          <a:ea typeface="Tahoma" pitchFamily="2"/>
          <a:cs typeface="Tahoma" pitchFamily="2"/>
        </a:defRPr>
      </a:lvl1pPr>
    </p:titleStyle>
    <p:bodyStyle>
      <a:lvl1pPr marL="0" marR="0" indent="0" rtl="0" hangingPunct="0">
        <a:spcBef>
          <a:spcPts val="0"/>
        </a:spcBef>
        <a:spcAft>
          <a:spcPts val="1417"/>
        </a:spcAft>
        <a:tabLst/>
        <a:defRPr lang="en-US" sz="3200" b="0" i="0" u="none" strike="noStrike">
          <a:ln>
            <a:noFill/>
          </a:ln>
          <a:latin typeface="Times New Roman" pitchFamily="18"/>
          <a:ea typeface="Tahoma" pitchFamily="2"/>
          <a:cs typeface="Tahoma" pitchFamily="2"/>
        </a:defRPr>
      </a:lvl1pPr>
    </p:bodyStyle>
    <p:otherStyle/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8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13">
            <a:lum/>
            <a:alphaModFix/>
          </a:blip>
          <a:srcRect/>
          <a:stretch>
            <a:fillRect/>
          </a:stretch>
        </p:blipFill>
        <p:spPr>
          <a:xfrm>
            <a:off x="8340523" y="6756849"/>
            <a:ext cx="1644965" cy="998192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/>
          <p:cNvSpPr txBox="1"/>
          <p:nvPr/>
        </p:nvSpPr>
        <p:spPr>
          <a:xfrm>
            <a:off x="71864" y="7517888"/>
            <a:ext cx="913031" cy="236784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1D81C881-9B7A-4A8F-9AFE-94F9898D953A}" type="datetime1">
              <a:rPr lang="en-US" sz="1600" b="1" i="0" u="none" strike="noStrike">
                <a:ln>
                  <a:noFill/>
                </a:ln>
                <a:solidFill>
                  <a:srgbClr val="C0C0C0"/>
                </a:solidFill>
                <a:latin typeface="Times New Roman" pitchFamily="18"/>
                <a:ea typeface="Tahoma" pitchFamily="2"/>
                <a:cs typeface="Tahoma" pitchFamily="2"/>
              </a:rPr>
              <a:pPr marL="0" marR="0" lvl="0" indent="0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t>2/5/2014</a:t>
            </a:fld>
            <a:endParaRPr lang="en-US" sz="1600" b="1" i="0" u="none" strike="noStrike" dirty="0">
              <a:ln>
                <a:noFill/>
              </a:ln>
              <a:solidFill>
                <a:srgbClr val="C0C0C0"/>
              </a:solidFill>
              <a:latin typeface="Times New Roman" pitchFamily="18"/>
              <a:ea typeface="Tahoma" pitchFamily="2"/>
              <a:cs typeface="Tahoma" pitchFamily="2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861288" y="7399127"/>
            <a:ext cx="281596" cy="273867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compatLnSpc="0">
            <a:spAutoFit/>
          </a:bodyPr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C293888C-9E57-4001-A07E-1BDBB3BC0C5D}" type="slidenum">
              <a:rPr>
                <a:solidFill>
                  <a:schemeClr val="bg2"/>
                </a:solidFill>
              </a:rPr>
              <a:t>‹#›</a:t>
            </a:fld>
            <a:endParaRPr lang="en-US" sz="2000" b="1" i="0" u="none" strike="noStrike" dirty="0">
              <a:ln>
                <a:noFill/>
              </a:ln>
              <a:solidFill>
                <a:schemeClr val="bg2"/>
              </a:solidFill>
              <a:latin typeface="Times New Roman" pitchFamily="18"/>
              <a:ea typeface="Tahoma" pitchFamily="2"/>
              <a:cs typeface="Tahoma" pitchFamily="2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900081" y="7519368"/>
            <a:ext cx="2251129" cy="235962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1600" b="0" i="0" u="none" strike="noStrike" dirty="0">
                <a:ln>
                  <a:noFill/>
                </a:ln>
                <a:solidFill>
                  <a:srgbClr val="C0C0C0"/>
                </a:solidFill>
                <a:latin typeface="Times New Roman" pitchFamily="18"/>
                <a:ea typeface="Tahoma" pitchFamily="2"/>
                <a:cs typeface="Tahoma" pitchFamily="2"/>
              </a:rPr>
              <a:t>Out-of-the-Box Computing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914398" y="7519738"/>
            <a:ext cx="1302506" cy="242500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1600" b="0" i="0" u="none" strike="noStrike" dirty="0" smtClean="0">
                <a:ln>
                  <a:noFill/>
                </a:ln>
                <a:solidFill>
                  <a:srgbClr val="C0C0C0"/>
                </a:solidFill>
                <a:latin typeface="Times New Roman" pitchFamily="18"/>
                <a:ea typeface="Tahoma" pitchFamily="2"/>
                <a:cs typeface="Tahoma" pitchFamily="2"/>
              </a:rPr>
              <a:t>Patents</a:t>
            </a:r>
            <a:r>
              <a:rPr lang="en-US" sz="1600" b="0" i="0" u="none" strike="noStrike" baseline="0" dirty="0" smtClean="0">
                <a:ln>
                  <a:noFill/>
                </a:ln>
                <a:solidFill>
                  <a:srgbClr val="C0C0C0"/>
                </a:solidFill>
                <a:latin typeface="Times New Roman" pitchFamily="18"/>
                <a:ea typeface="Tahoma" pitchFamily="2"/>
                <a:cs typeface="Tahoma" pitchFamily="2"/>
              </a:rPr>
              <a:t> pending</a:t>
            </a:r>
            <a:endParaRPr lang="en-US" sz="1600" b="0" i="0" u="none" strike="noStrike" dirty="0">
              <a:ln>
                <a:noFill/>
              </a:ln>
              <a:solidFill>
                <a:srgbClr val="C0C0C0"/>
              </a:solidFill>
              <a:latin typeface="Times New Roman" pitchFamily="18"/>
              <a:ea typeface="Tahoma" pitchFamily="2"/>
              <a:cs typeface="Tahoma" pitchFamily="2"/>
            </a:endParaRPr>
          </a:p>
        </p:txBody>
      </p:sp>
      <p:sp>
        <p:nvSpPr>
          <p:cNvPr id="7" name="Title Placeholder 6"/>
          <p:cNvSpPr txBox="1">
            <a:spLocks noGrp="1"/>
          </p:cNvSpPr>
          <p:nvPr>
            <p:ph type="title"/>
          </p:nvPr>
        </p:nvSpPr>
        <p:spPr>
          <a:xfrm>
            <a:off x="739120" y="644866"/>
            <a:ext cx="8588813" cy="1297502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>
            <a:defPPr lvl="0">
              <a:buClr>
                <a:srgbClr val="000000"/>
              </a:buClr>
              <a:buSzPct val="45000"/>
              <a:buFont typeface="StarSymbol"/>
              <a:buNone/>
            </a:defPPr>
            <a:lvl1pPr lvl="0">
              <a:buClr>
                <a:srgbClr val="000000"/>
              </a:buClr>
              <a:buSzPct val="45000"/>
              <a:buFont typeface="StarSymbol"/>
              <a:buChar char=""/>
            </a:lvl1pPr>
            <a:lvl2pPr lvl="1">
              <a:buClr>
                <a:srgbClr val="000000"/>
              </a:buClr>
              <a:buSzPct val="45000"/>
              <a:buFont typeface="StarSymbol"/>
              <a:buChar char=""/>
            </a:lvl2pPr>
            <a:lvl3pPr lvl="2">
              <a:buClr>
                <a:srgbClr val="000000"/>
              </a:buClr>
              <a:buSzPct val="45000"/>
              <a:buFont typeface="StarSymbol"/>
              <a:buChar char=""/>
            </a:lvl3pPr>
            <a:lvl4pPr lvl="3">
              <a:buClr>
                <a:srgbClr val="000000"/>
              </a:buClr>
              <a:buSzPct val="45000"/>
              <a:buFont typeface="StarSymbol"/>
              <a:buChar char=""/>
            </a:lvl4pPr>
            <a:lvl5pPr lvl="4">
              <a:buClr>
                <a:srgbClr val="000000"/>
              </a:buClr>
              <a:buSzPct val="45000"/>
              <a:buFont typeface="StarSymbol"/>
              <a:buChar char=""/>
            </a:lvl5pPr>
            <a:lvl6pPr lvl="5">
              <a:buClr>
                <a:srgbClr val="000000"/>
              </a:buClr>
              <a:buSzPct val="45000"/>
              <a:buFont typeface="StarSymbol"/>
              <a:buChar char=""/>
            </a:lvl6pPr>
            <a:lvl7pPr lvl="6">
              <a:buClr>
                <a:srgbClr val="000000"/>
              </a:buClr>
              <a:buSzPct val="45000"/>
              <a:buFont typeface="StarSymbol"/>
              <a:buChar char=""/>
            </a:lvl7pPr>
            <a:lvl8pPr lvl="7">
              <a:buClr>
                <a:srgbClr val="000000"/>
              </a:buClr>
              <a:buSzPct val="45000"/>
              <a:buFont typeface="StarSymbol"/>
              <a:buChar char=""/>
            </a:lvl8pPr>
            <a:lvl9pPr lvl="8">
              <a:buClr>
                <a:srgbClr val="000000"/>
              </a:buClr>
              <a:buSzPct val="45000"/>
              <a:buFont typeface="StarSymbol"/>
              <a:buChar char=""/>
            </a:lvl9pPr>
          </a:lstStyle>
          <a:p>
            <a:endParaRPr lang="en-US"/>
          </a:p>
        </p:txBody>
      </p:sp>
      <p:sp>
        <p:nvSpPr>
          <p:cNvPr id="8" name="Text Placeholder 7"/>
          <p:cNvSpPr txBox="1">
            <a:spLocks noGrp="1"/>
          </p:cNvSpPr>
          <p:nvPr>
            <p:ph type="body" idx="1"/>
          </p:nvPr>
        </p:nvSpPr>
        <p:spPr>
          <a:xfrm>
            <a:off x="739120" y="2160283"/>
            <a:ext cx="8588813" cy="4895877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>
            <a:defPPr marL="432000" marR="0" lvl="0" indent="-324000" algn="l">
              <a:spcBef>
                <a:spcPts val="0"/>
              </a:spcBef>
              <a:spcAft>
                <a:spcPts val="1417"/>
              </a:spcAft>
              <a:buClr>
                <a:srgbClr val="FFFF00"/>
              </a:buClr>
              <a:buSzPct val="45000"/>
              <a:buFont typeface="StarSymbol"/>
              <a:buNone/>
              <a:defRPr lang="en-US" sz="2400" b="1" i="0" u="none" strike="noStrike">
                <a:ln>
                  <a:noFill/>
                </a:ln>
                <a:solidFill>
                  <a:srgbClr val="FFFF00"/>
                </a:solidFill>
                <a:latin typeface="Arial" pitchFamily="34"/>
                <a:ea typeface="HG Mincho Light J" pitchFamily="2"/>
                <a:cs typeface="Arial Unicode MS" pitchFamily="2"/>
              </a:defRPr>
            </a:defPPr>
            <a:lvl1pPr marL="432000" marR="0" lvl="0" indent="-324000" algn="l">
              <a:spcBef>
                <a:spcPts val="0"/>
              </a:spcBef>
              <a:spcAft>
                <a:spcPts val="1417"/>
              </a:spcAft>
              <a:buClr>
                <a:srgbClr val="FFFF00"/>
              </a:buClr>
              <a:buSzPct val="45000"/>
              <a:buFont typeface="StarSymbol"/>
              <a:buChar char="●"/>
              <a:defRPr lang="en-US" sz="2400" b="1" i="0" u="none" strike="noStrike">
                <a:ln>
                  <a:noFill/>
                </a:ln>
                <a:solidFill>
                  <a:srgbClr val="FFFF00"/>
                </a:solidFill>
                <a:latin typeface="Arial" pitchFamily="34"/>
                <a:ea typeface="HG Mincho Light J" pitchFamily="2"/>
                <a:cs typeface="Arial Unicode MS" pitchFamily="2"/>
              </a:defRPr>
            </a:lvl1pPr>
            <a:lvl2pPr marL="767880" marR="0" lvl="1" indent="-191880" algn="l">
              <a:spcBef>
                <a:spcPts val="0"/>
              </a:spcBef>
              <a:spcAft>
                <a:spcPts val="1134"/>
              </a:spcAft>
              <a:buClr>
                <a:srgbClr val="FFFF00"/>
              </a:buClr>
              <a:buSzPct val="75000"/>
              <a:buFont typeface="StarSymbol"/>
              <a:buChar char="–"/>
              <a:defRPr lang="en-US" sz="2000" b="1" i="0" u="none" strike="noStrike">
                <a:ln>
                  <a:noFill/>
                </a:ln>
                <a:solidFill>
                  <a:srgbClr val="FFFF00"/>
                </a:solidFill>
                <a:latin typeface="Arial" pitchFamily="34"/>
                <a:ea typeface="HG Mincho Light J" pitchFamily="2"/>
                <a:cs typeface="Arial Unicode MS" pitchFamily="2"/>
              </a:defRPr>
            </a:lvl2pPr>
            <a:lvl3pPr marL="1296000" marR="0" lvl="2" indent="-216000" algn="l">
              <a:spcBef>
                <a:spcPts val="0"/>
              </a:spcBef>
              <a:spcAft>
                <a:spcPts val="850"/>
              </a:spcAft>
              <a:buClr>
                <a:srgbClr val="FFFF00"/>
              </a:buClr>
              <a:buSzPct val="45000"/>
              <a:buFont typeface="StarSymbol"/>
              <a:buChar char="●"/>
              <a:defRPr lang="en-US" sz="2000" b="1" i="0" u="none" strike="noStrike">
                <a:ln>
                  <a:noFill/>
                </a:ln>
                <a:solidFill>
                  <a:srgbClr val="FFFF00"/>
                </a:solidFill>
                <a:latin typeface="Arial" pitchFamily="34"/>
                <a:ea typeface="HG Mincho Light J" pitchFamily="2"/>
                <a:cs typeface="Arial Unicode MS" pitchFamily="2"/>
              </a:defRPr>
            </a:lvl3pPr>
            <a:lvl4pPr marL="1728000" marR="0" lvl="3" indent="-216000" algn="l">
              <a:spcBef>
                <a:spcPts val="0"/>
              </a:spcBef>
              <a:spcAft>
                <a:spcPts val="567"/>
              </a:spcAft>
              <a:buClr>
                <a:srgbClr val="FFFF00"/>
              </a:buClr>
              <a:buSzPct val="75000"/>
              <a:buFont typeface="StarSymbol"/>
              <a:buChar char="–"/>
              <a:defRPr lang="en-US" sz="2000" b="1" i="0" u="none" strike="noStrike">
                <a:ln>
                  <a:noFill/>
                </a:ln>
                <a:solidFill>
                  <a:srgbClr val="FFFF00"/>
                </a:solidFill>
                <a:latin typeface="Arial" pitchFamily="34"/>
                <a:ea typeface="HG Mincho Light J" pitchFamily="2"/>
                <a:cs typeface="Arial Unicode MS" pitchFamily="2"/>
              </a:defRPr>
            </a:lvl4pPr>
            <a:lvl5pPr marL="2160000" marR="0" lvl="4" indent="-216000" algn="l">
              <a:spcBef>
                <a:spcPts val="0"/>
              </a:spcBef>
              <a:spcAft>
                <a:spcPts val="283"/>
              </a:spcAft>
              <a:buClr>
                <a:srgbClr val="FFFF00"/>
              </a:buClr>
              <a:buSzPct val="45000"/>
              <a:buFont typeface="StarSymbol"/>
              <a:buChar char="●"/>
              <a:defRPr lang="en-US" sz="2000" b="1" i="0" u="none" strike="noStrike">
                <a:ln>
                  <a:noFill/>
                </a:ln>
                <a:solidFill>
                  <a:srgbClr val="FFFF00"/>
                </a:solidFill>
                <a:latin typeface="Arial" pitchFamily="34"/>
                <a:ea typeface="HG Mincho Light J" pitchFamily="2"/>
                <a:cs typeface="Arial Unicode MS" pitchFamily="2"/>
              </a:defRPr>
            </a:lvl5pPr>
            <a:lvl6pPr marL="2592000" marR="0" lvl="5" indent="-216000" algn="l">
              <a:spcBef>
                <a:spcPts val="0"/>
              </a:spcBef>
              <a:spcAft>
                <a:spcPts val="283"/>
              </a:spcAft>
              <a:buClr>
                <a:srgbClr val="FFFF00"/>
              </a:buClr>
              <a:buSzPct val="45000"/>
              <a:buFont typeface="StarSymbol"/>
              <a:buChar char="●"/>
              <a:defRPr lang="en-US" sz="2000" b="1" i="0" u="none" strike="noStrike">
                <a:ln>
                  <a:noFill/>
                </a:ln>
                <a:solidFill>
                  <a:srgbClr val="FFFF00"/>
                </a:solidFill>
                <a:latin typeface="Arial" pitchFamily="34"/>
                <a:ea typeface="HG Mincho Light J" pitchFamily="2"/>
                <a:cs typeface="Arial Unicode MS" pitchFamily="2"/>
              </a:defRPr>
            </a:lvl6pPr>
            <a:lvl7pPr marL="3024000" marR="0" lvl="6" indent="-216000" algn="l">
              <a:spcBef>
                <a:spcPts val="0"/>
              </a:spcBef>
              <a:spcAft>
                <a:spcPts val="283"/>
              </a:spcAft>
              <a:buClr>
                <a:srgbClr val="FFFF00"/>
              </a:buClr>
              <a:buSzPct val="45000"/>
              <a:buFont typeface="StarSymbol"/>
              <a:buChar char="●"/>
              <a:defRPr lang="en-US" sz="2000" b="1" i="0" u="none" strike="noStrike">
                <a:ln>
                  <a:noFill/>
                </a:ln>
                <a:solidFill>
                  <a:srgbClr val="FFFF00"/>
                </a:solidFill>
                <a:latin typeface="Arial" pitchFamily="34"/>
                <a:ea typeface="HG Mincho Light J" pitchFamily="2"/>
                <a:cs typeface="Arial Unicode MS" pitchFamily="2"/>
              </a:defRPr>
            </a:lvl7pPr>
            <a:lvl8pPr marL="3456000" marR="0" lvl="7" indent="-216000" algn="l">
              <a:spcBef>
                <a:spcPts val="0"/>
              </a:spcBef>
              <a:spcAft>
                <a:spcPts val="283"/>
              </a:spcAft>
              <a:buClr>
                <a:srgbClr val="FFFF00"/>
              </a:buClr>
              <a:buSzPct val="45000"/>
              <a:buFont typeface="StarSymbol"/>
              <a:buChar char="●"/>
              <a:defRPr lang="en-US" sz="2000" b="1" i="0" u="none" strike="noStrike">
                <a:ln>
                  <a:noFill/>
                </a:ln>
                <a:solidFill>
                  <a:srgbClr val="FFFF00"/>
                </a:solidFill>
                <a:latin typeface="Arial" pitchFamily="34"/>
                <a:ea typeface="HG Mincho Light J" pitchFamily="2"/>
                <a:cs typeface="Arial Unicode MS" pitchFamily="2"/>
              </a:defRPr>
            </a:lvl8pPr>
            <a:lvl9pPr marL="3887999" marR="0" lvl="8" indent="-216000" algn="l">
              <a:spcBef>
                <a:spcPts val="0"/>
              </a:spcBef>
              <a:spcAft>
                <a:spcPts val="283"/>
              </a:spcAft>
              <a:buClr>
                <a:srgbClr val="FFFF00"/>
              </a:buClr>
              <a:buSzPct val="45000"/>
              <a:buFont typeface="StarSymbol"/>
              <a:buChar char="●"/>
              <a:defRPr lang="en-US" sz="2000" b="1" i="0" u="none" strike="noStrike">
                <a:ln>
                  <a:noFill/>
                </a:ln>
                <a:solidFill>
                  <a:srgbClr val="FFFF00"/>
                </a:solidFill>
                <a:latin typeface="Arial" pitchFamily="34"/>
                <a:ea typeface="HG Mincho Light J" pitchFamily="2"/>
                <a:cs typeface="Arial Unicode MS" pitchFamily="2"/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fade/>
  </p:transition>
  <p:timing>
    <p:tnLst>
      <p:par>
        <p:cTn id="1" dur="indefinite" restart="never" nodeType="tmRoot"/>
      </p:par>
    </p:tnLst>
  </p:timing>
  <p:txStyles>
    <p:titleStyle>
      <a:lvl1pPr algn="l" rtl="0" hangingPunct="0">
        <a:tabLst/>
        <a:defRPr lang="en-US" sz="3200" b="1" i="0" u="none" strike="noStrike">
          <a:ln>
            <a:noFill/>
          </a:ln>
          <a:solidFill>
            <a:srgbClr val="00FF00"/>
          </a:solidFill>
          <a:latin typeface="Arial" pitchFamily="34"/>
          <a:cs typeface="Arial Unicode MS" pitchFamily="2"/>
        </a:defRPr>
      </a:lvl1pPr>
    </p:titleStyle>
    <p:bodyStyle>
      <a:lvl1pPr marL="432000" marR="0" indent="-324000" algn="l" rtl="0" hangingPunct="0">
        <a:spcBef>
          <a:spcPts val="0"/>
        </a:spcBef>
        <a:spcAft>
          <a:spcPts val="1417"/>
        </a:spcAft>
        <a:tabLst/>
        <a:defRPr lang="en-US" sz="2400" b="1" i="0" u="none" strike="noStrike">
          <a:ln>
            <a:noFill/>
          </a:ln>
          <a:solidFill>
            <a:srgbClr val="FFFF00"/>
          </a:solidFill>
          <a:latin typeface="Arial" pitchFamily="34"/>
          <a:cs typeface="Arial Unicode MS" pitchFamily="2"/>
        </a:defRPr>
      </a:lvl1pPr>
    </p:bodyStyle>
    <p:otherStyle/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8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8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8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8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8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8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8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8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8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8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8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8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8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8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8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8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8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8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8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8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8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8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8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8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18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8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18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18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18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18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18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18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18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18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18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8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18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18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Te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30137" y="731520"/>
            <a:ext cx="4563622" cy="564193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i="0" u="none" strike="noStrike" dirty="0" smtClean="0">
                <a:ln>
                  <a:noFill/>
                </a:ln>
                <a:solidFill>
                  <a:srgbClr val="00FF00"/>
                </a:solidFill>
                <a:latin typeface="Arial" panose="020B0604020202020204" pitchFamily="34" charset="0"/>
                <a:ea typeface="Tahoma" pitchFamily="2"/>
                <a:cs typeface="Arial" panose="020B0604020202020204" pitchFamily="34" charset="0"/>
              </a:rPr>
              <a:t>Number six of a series</a:t>
            </a:r>
            <a:endParaRPr lang="en-US" sz="3200" b="1" i="0" u="none" strike="noStrike" dirty="0">
              <a:ln>
                <a:noFill/>
              </a:ln>
              <a:solidFill>
                <a:srgbClr val="00FF00"/>
              </a:solidFill>
              <a:latin typeface="Arial" panose="020B0604020202020204" pitchFamily="34" charset="0"/>
              <a:ea typeface="Tahoma" pitchFamily="2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43839" y="2960538"/>
            <a:ext cx="8351710" cy="2097882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compatLnSpc="0">
            <a:spAutoFit/>
          </a:bodyPr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4800" b="1" i="0" u="none" strike="noStrike" dirty="0">
                <a:ln>
                  <a:noFill/>
                </a:ln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Drinking from the Firehose</a:t>
            </a: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3200" b="1" i="0" u="none" strike="noStrike" dirty="0">
              <a:ln>
                <a:noFill/>
              </a:ln>
              <a:solidFill>
                <a:srgbClr val="FFFF00"/>
              </a:solidFill>
              <a:latin typeface="Arial" pitchFamily="34"/>
              <a:ea typeface="Tahoma" pitchFamily="2"/>
              <a:cs typeface="Tahoma" pitchFamily="2"/>
            </a:endParaRP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2800" b="1" i="1" u="none" strike="noStrike" dirty="0" smtClean="0">
                <a:ln>
                  <a:noFill/>
                </a:ln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More work in less time -</a:t>
            </a: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2800" b="1" i="1" u="none" strike="noStrike" dirty="0" smtClean="0">
                <a:ln>
                  <a:noFill/>
                </a:ln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Mach 3 execution in </a:t>
            </a:r>
            <a:r>
              <a:rPr lang="en-US" sz="2800" b="1" i="1" u="none" strike="noStrike" dirty="0">
                <a:ln>
                  <a:noFill/>
                </a:ln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the Mill</a:t>
            </a:r>
            <a:r>
              <a:rPr lang="en-US" sz="2800" b="1" i="1" u="none" strike="noStrike" dirty="0">
                <a:ln>
                  <a:noFill/>
                </a:ln>
                <a:solidFill>
                  <a:srgbClr val="FFFF00"/>
                </a:solidFill>
                <a:latin typeface="Arial" pitchFamily="34"/>
                <a:ea typeface="Arial" pitchFamily="34"/>
                <a:cs typeface="Arial" pitchFamily="34"/>
              </a:rPr>
              <a:t>™</a:t>
            </a:r>
            <a:r>
              <a:rPr lang="en-US" sz="2800" b="1" i="1" u="none" strike="noStrike" dirty="0">
                <a:ln>
                  <a:noFill/>
                </a:ln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 CPU Architecture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1520" y="731520"/>
            <a:ext cx="2988510" cy="564193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Multiple drops</a:t>
            </a:r>
            <a:endParaRPr lang="en-US" sz="3200" b="1" i="0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432026" y="1301926"/>
            <a:ext cx="5822621" cy="4744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All results retiring in a cycle drop together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2291186" y="3886200"/>
            <a:ext cx="2270479" cy="469868"/>
            <a:chOff x="2295525" y="3781425"/>
            <a:chExt cx="2274779" cy="457200"/>
          </a:xfrm>
        </p:grpSpPr>
        <p:sp>
          <p:nvSpPr>
            <p:cNvPr id="43" name="Rectangle 42"/>
            <p:cNvSpPr/>
            <p:nvPr/>
          </p:nvSpPr>
          <p:spPr>
            <a:xfrm>
              <a:off x="3655904" y="3781425"/>
              <a:ext cx="457200" cy="457200"/>
            </a:xfrm>
            <a:prstGeom prst="rect">
              <a:avLst/>
            </a:prstGeom>
            <a:solidFill>
              <a:schemeClr val="accent2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/>
                <a:t>5</a:t>
              </a:r>
              <a:endParaRPr lang="en-US" sz="2400" dirty="0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4113104" y="3781425"/>
              <a:ext cx="457200" cy="457200"/>
            </a:xfrm>
            <a:prstGeom prst="rect">
              <a:avLst/>
            </a:prstGeom>
            <a:solidFill>
              <a:schemeClr val="accent3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/>
                <a:t>5</a:t>
              </a:r>
              <a:endParaRPr lang="en-US" sz="2400" dirty="0"/>
            </a:p>
          </p:txBody>
        </p:sp>
        <p:sp>
          <p:nvSpPr>
            <p:cNvPr id="53" name="Rectangle 52"/>
            <p:cNvSpPr/>
            <p:nvPr/>
          </p:nvSpPr>
          <p:spPr>
            <a:xfrm>
              <a:off x="3209925" y="3781425"/>
              <a:ext cx="457200" cy="457200"/>
            </a:xfrm>
            <a:prstGeom prst="rect">
              <a:avLst/>
            </a:prstGeom>
            <a:solidFill>
              <a:schemeClr val="accent4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/>
                <a:t>8</a:t>
              </a:r>
              <a:endParaRPr lang="en-US" sz="2400" dirty="0"/>
            </a:p>
          </p:txBody>
        </p:sp>
        <p:sp>
          <p:nvSpPr>
            <p:cNvPr id="56" name="Rectangle 55"/>
            <p:cNvSpPr/>
            <p:nvPr/>
          </p:nvSpPr>
          <p:spPr>
            <a:xfrm>
              <a:off x="2752725" y="3781425"/>
              <a:ext cx="457200" cy="457200"/>
            </a:xfrm>
            <a:prstGeom prst="rect">
              <a:avLst/>
            </a:prstGeom>
            <a:solidFill>
              <a:schemeClr val="accent1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/>
                <a:t>3</a:t>
              </a:r>
              <a:endParaRPr lang="en-US" sz="2400" dirty="0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2295525" y="3781425"/>
              <a:ext cx="457200" cy="457200"/>
            </a:xfrm>
            <a:prstGeom prst="rect">
              <a:avLst/>
            </a:prstGeom>
            <a:solidFill>
              <a:srgbClr val="FF00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/>
                <a:t>8</a:t>
              </a:r>
            </a:p>
          </p:txBody>
        </p:sp>
      </p:grpSp>
      <p:cxnSp>
        <p:nvCxnSpPr>
          <p:cNvPr id="22" name="Straight Arrow Connector 21"/>
          <p:cNvCxnSpPr/>
          <p:nvPr/>
        </p:nvCxnSpPr>
        <p:spPr>
          <a:xfrm>
            <a:off x="1454570" y="4669313"/>
            <a:ext cx="988727" cy="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Flowchart: Manual Operation 22"/>
          <p:cNvSpPr/>
          <p:nvPr/>
        </p:nvSpPr>
        <p:spPr>
          <a:xfrm>
            <a:off x="4116529" y="5374115"/>
            <a:ext cx="1694199" cy="704802"/>
          </a:xfrm>
          <a:prstGeom prst="flowChartManualOperation">
            <a:avLst/>
          </a:prstGeom>
          <a:solidFill>
            <a:srgbClr val="000066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</a:rPr>
              <a:t>adder</a:t>
            </a:r>
            <a:endParaRPr lang="en-US" sz="2400" dirty="0">
              <a:solidFill>
                <a:srgbClr val="FFFF00"/>
              </a:solidFill>
            </a:endParaRPr>
          </a:p>
        </p:txBody>
      </p:sp>
      <p:sp>
        <p:nvSpPr>
          <p:cNvPr id="25" name="Flowchart: Manual Operation 24"/>
          <p:cNvSpPr/>
          <p:nvPr/>
        </p:nvSpPr>
        <p:spPr>
          <a:xfrm>
            <a:off x="1433602" y="5374115"/>
            <a:ext cx="1694199" cy="704802"/>
          </a:xfrm>
          <a:prstGeom prst="flowChartManualOperation">
            <a:avLst/>
          </a:prstGeom>
          <a:solidFill>
            <a:srgbClr val="000066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</a:rPr>
              <a:t>adder</a:t>
            </a:r>
            <a:endParaRPr lang="en-US" sz="2400" dirty="0">
              <a:solidFill>
                <a:srgbClr val="FFFF00"/>
              </a:solidFill>
            </a:endParaRPr>
          </a:p>
        </p:txBody>
      </p:sp>
      <p:sp>
        <p:nvSpPr>
          <p:cNvPr id="26" name="Flowchart: Manual Operation 25"/>
          <p:cNvSpPr/>
          <p:nvPr/>
        </p:nvSpPr>
        <p:spPr>
          <a:xfrm>
            <a:off x="6909631" y="5374115"/>
            <a:ext cx="1694199" cy="704802"/>
          </a:xfrm>
          <a:prstGeom prst="flowChartManualOperation">
            <a:avLst/>
          </a:prstGeom>
          <a:solidFill>
            <a:srgbClr val="000066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</a:rPr>
              <a:t>adder</a:t>
            </a:r>
            <a:endParaRPr lang="en-US" sz="2400" dirty="0">
              <a:solidFill>
                <a:srgbClr val="FFFF00"/>
              </a:solidFill>
            </a:endParaRPr>
          </a:p>
        </p:txBody>
      </p:sp>
      <p:sp>
        <p:nvSpPr>
          <p:cNvPr id="34" name="Flowchart: Manual Operation 33"/>
          <p:cNvSpPr/>
          <p:nvPr/>
        </p:nvSpPr>
        <p:spPr>
          <a:xfrm>
            <a:off x="4137497" y="2085039"/>
            <a:ext cx="1694199" cy="704802"/>
          </a:xfrm>
          <a:prstGeom prst="flowChartManualOperation">
            <a:avLst/>
          </a:prstGeom>
          <a:solidFill>
            <a:srgbClr val="000066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</a:rPr>
              <a:t>adder</a:t>
            </a:r>
            <a:endParaRPr lang="en-US" sz="2400" dirty="0">
              <a:solidFill>
                <a:srgbClr val="FFFF00"/>
              </a:solidFill>
            </a:endParaRPr>
          </a:p>
        </p:txBody>
      </p:sp>
      <p:sp>
        <p:nvSpPr>
          <p:cNvPr id="35" name="Flowchart: Manual Operation 34"/>
          <p:cNvSpPr/>
          <p:nvPr/>
        </p:nvSpPr>
        <p:spPr>
          <a:xfrm>
            <a:off x="1454570" y="2085039"/>
            <a:ext cx="1694199" cy="704802"/>
          </a:xfrm>
          <a:prstGeom prst="flowChartManualOperation">
            <a:avLst/>
          </a:prstGeom>
          <a:solidFill>
            <a:srgbClr val="000066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</a:rPr>
              <a:t>adder</a:t>
            </a:r>
            <a:endParaRPr lang="en-US" sz="2400" dirty="0">
              <a:solidFill>
                <a:srgbClr val="FFFF00"/>
              </a:solidFill>
            </a:endParaRPr>
          </a:p>
        </p:txBody>
      </p:sp>
      <p:sp>
        <p:nvSpPr>
          <p:cNvPr id="36" name="Flowchart: Manual Operation 35"/>
          <p:cNvSpPr/>
          <p:nvPr/>
        </p:nvSpPr>
        <p:spPr>
          <a:xfrm>
            <a:off x="6930599" y="2085039"/>
            <a:ext cx="1694199" cy="704802"/>
          </a:xfrm>
          <a:prstGeom prst="flowChartManualOperation">
            <a:avLst/>
          </a:prstGeom>
          <a:solidFill>
            <a:srgbClr val="000066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</a:rPr>
              <a:t>adder</a:t>
            </a:r>
            <a:endParaRPr lang="en-US" sz="2400" dirty="0">
              <a:solidFill>
                <a:srgbClr val="FFFF00"/>
              </a:solidFill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2073502" y="2550600"/>
            <a:ext cx="456336" cy="469868"/>
          </a:xfrm>
          <a:prstGeom prst="rect">
            <a:avLst/>
          </a:prstGeom>
          <a:solidFill>
            <a:schemeClr val="accent6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/>
              <a:t>8</a:t>
            </a:r>
          </a:p>
        </p:txBody>
      </p:sp>
      <p:sp>
        <p:nvSpPr>
          <p:cNvPr id="42" name="Rectangle 41"/>
          <p:cNvSpPr/>
          <p:nvPr/>
        </p:nvSpPr>
        <p:spPr>
          <a:xfrm>
            <a:off x="4756428" y="2554907"/>
            <a:ext cx="456336" cy="469868"/>
          </a:xfrm>
          <a:prstGeom prst="rect">
            <a:avLst/>
          </a:prstGeom>
          <a:solidFill>
            <a:schemeClr val="accent3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/>
              <a:t>8</a:t>
            </a:r>
          </a:p>
        </p:txBody>
      </p:sp>
      <p:sp>
        <p:nvSpPr>
          <p:cNvPr id="44" name="Rectangle 43"/>
          <p:cNvSpPr/>
          <p:nvPr/>
        </p:nvSpPr>
        <p:spPr>
          <a:xfrm>
            <a:off x="7528562" y="2558823"/>
            <a:ext cx="456336" cy="469868"/>
          </a:xfrm>
          <a:prstGeom prst="rect">
            <a:avLst/>
          </a:prstGeom>
          <a:solidFill>
            <a:schemeClr val="accent4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/>
              <a:t>6</a:t>
            </a:r>
          </a:p>
        </p:txBody>
      </p:sp>
      <p:sp>
        <p:nvSpPr>
          <p:cNvPr id="33" name="Rectangle 32"/>
          <p:cNvSpPr/>
          <p:nvPr/>
        </p:nvSpPr>
        <p:spPr>
          <a:xfrm>
            <a:off x="1177044" y="5189970"/>
            <a:ext cx="7817811" cy="1073092"/>
          </a:xfrm>
          <a:prstGeom prst="rect">
            <a:avLst/>
          </a:prstGeom>
          <a:solidFill>
            <a:srgbClr val="070E97">
              <a:alpha val="60000"/>
            </a:srgbClr>
          </a:solidFill>
          <a:ln>
            <a:noFill/>
            <a:prstDash val="solid"/>
          </a:ln>
        </p:spPr>
        <p:txBody>
          <a:bodyPr vert="horz" wrap="none" lIns="0" tIns="0" rIns="0" bIns="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2000" b="1" i="0" u="none" strike="noStrike">
              <a:ln>
                <a:noFill/>
              </a:ln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5004936" y="3886200"/>
            <a:ext cx="456336" cy="469868"/>
          </a:xfrm>
          <a:prstGeom prst="rect">
            <a:avLst/>
          </a:prstGeom>
          <a:solidFill>
            <a:schemeClr val="tx2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/>
              <a:t>8</a:t>
            </a:r>
            <a:endParaRPr lang="en-US" sz="2400" dirty="0"/>
          </a:p>
        </p:txBody>
      </p:sp>
      <p:sp>
        <p:nvSpPr>
          <p:cNvPr id="52" name="Rectangle 51"/>
          <p:cNvSpPr/>
          <p:nvPr/>
        </p:nvSpPr>
        <p:spPr>
          <a:xfrm>
            <a:off x="4561664" y="3886200"/>
            <a:ext cx="456336" cy="469868"/>
          </a:xfrm>
          <a:prstGeom prst="rect">
            <a:avLst/>
          </a:prstGeom>
          <a:solidFill>
            <a:schemeClr val="accent6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/>
              <a:t>3</a:t>
            </a:r>
            <a:endParaRPr lang="en-US" sz="2400" dirty="0"/>
          </a:p>
        </p:txBody>
      </p:sp>
      <p:sp>
        <p:nvSpPr>
          <p:cNvPr id="24" name="Rectangle 23"/>
          <p:cNvSpPr/>
          <p:nvPr/>
        </p:nvSpPr>
        <p:spPr>
          <a:xfrm>
            <a:off x="5452525" y="3886200"/>
            <a:ext cx="456336" cy="469868"/>
          </a:xfrm>
          <a:prstGeom prst="rect">
            <a:avLst/>
          </a:prstGeom>
          <a:solidFill>
            <a:schemeClr val="accent1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/>
              <a:t>3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87229911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79027E-6 6.08988E-7 L 0.03401 6.08988E-7 C 0.04913 6.08988E-7 0.06802 0.06909 0.06802 0.12495 L 0.06802 0.2501 " pathEditMode="relative" rAng="0" ptsTypes="FfFF">
                                      <p:cBhvr>
                                        <p:cTn id="17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401" y="12495"/>
                                    </p:animMotion>
                                  </p:childTnLst>
                                </p:cTn>
                              </p:par>
                              <p:par>
                                <p:cTn id="18" presetID="3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9" dur="20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2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5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60085E-6 6.08988E-7 L 0.04535 6.08988E-7 C 0.06566 6.08988E-7 0.0907 0.06909 0.0907 0.12495 L 0.0907 0.2501 " pathEditMode="relative" rAng="0" ptsTypes="FfFF">
                                      <p:cBhvr>
                                        <p:cTn id="25" dur="2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535" y="12495"/>
                                    </p:animMotion>
                                  </p:childTnLst>
                                </p:cTn>
                              </p:par>
                              <p:par>
                                <p:cTn id="26" presetID="3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7" dur="2000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/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0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5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6662E-6 6.08988E-7 L 0.05715 6.08988E-7 C 0.08282 6.08988E-7 0.11447 0.06909 0.11447 0.12495 L 0.11447 0.2501 " pathEditMode="relative" rAng="0" ptsTypes="FfFF">
                                      <p:cBhvr>
                                        <p:cTn id="33" dur="2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716" y="12495"/>
                                    </p:animMotion>
                                  </p:childTnLst>
                                </p:cTn>
                              </p:par>
                              <p:par>
                                <p:cTn id="34" presetID="3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5" dur="2000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0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0"/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8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63 6.08988E-7 L 0.1373 6.08988E-7 " pathEditMode="relative" rAng="0" ptsTypes="AA">
                                      <p:cBhvr>
                                        <p:cTn id="41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834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2000"/>
                            </p:stCondLst>
                            <p:childTnLst>
                              <p:par>
                                <p:cTn id="43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86884E-6 -2.83074E-6 L 0.02157 0.17199 " pathEditMode="relative" rAng="0" ptsTypes="AA">
                                      <p:cBhvr>
                                        <p:cTn id="50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71" y="8589"/>
                                    </p:animMotion>
                                  </p:childTnLst>
                                </p:cTn>
                              </p:par>
                              <p:par>
                                <p:cTn id="5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93781E-6 -2.81814E-6 L -0.19966 0.17136 " pathEditMode="relative" rAng="0" ptsTypes="AA">
                                      <p:cBhvr>
                                        <p:cTn id="58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983" y="8568"/>
                                    </p:animMotion>
                                  </p:childTnLst>
                                </p:cTn>
                              </p:par>
                              <p:par>
                                <p:cTn id="59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2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2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2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646E-6 -2.80974E-6 L -0.42969 0.17094 " pathEditMode="relative" rAng="0" ptsTypes="AA">
                                      <p:cBhvr>
                                        <p:cTn id="66" dur="2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493" y="854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  <p:bldP spid="35" grpId="0" animBg="1"/>
      <p:bldP spid="36" grpId="0" animBg="1"/>
      <p:bldP spid="40" grpId="0" animBg="1"/>
      <p:bldP spid="40" grpId="1" animBg="1"/>
      <p:bldP spid="42" grpId="0" animBg="1"/>
      <p:bldP spid="42" grpId="1" animBg="1"/>
      <p:bldP spid="44" grpId="0" animBg="1"/>
      <p:bldP spid="44" grpId="1" animBg="1"/>
      <p:bldP spid="55" grpId="0" animBg="1"/>
      <p:bldP spid="55" grpId="1" animBg="1"/>
      <p:bldP spid="52" grpId="0" animBg="1"/>
      <p:bldP spid="52" grpId="1" animBg="1"/>
      <p:bldP spid="24" grpId="0" animBg="1"/>
      <p:bldP spid="24" grpId="1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1520" y="731520"/>
            <a:ext cx="3263009" cy="564193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Belt addressing</a:t>
            </a:r>
            <a:endParaRPr lang="en-US" sz="3200" b="1" i="0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454571" y="1536860"/>
            <a:ext cx="6849804" cy="4744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Belt operands are addressed by relative position 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1454570" y="3886200"/>
            <a:ext cx="4455944" cy="783113"/>
            <a:chOff x="1457325" y="3781425"/>
            <a:chExt cx="4464383" cy="762000"/>
          </a:xfrm>
        </p:grpSpPr>
        <p:sp>
          <p:nvSpPr>
            <p:cNvPr id="48" name="Rectangle 47"/>
            <p:cNvSpPr/>
            <p:nvPr/>
          </p:nvSpPr>
          <p:spPr>
            <a:xfrm>
              <a:off x="3198668" y="3781425"/>
              <a:ext cx="457200" cy="457200"/>
            </a:xfrm>
            <a:prstGeom prst="rect">
              <a:avLst/>
            </a:prstGeom>
            <a:solidFill>
              <a:schemeClr val="accent4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/>
                <a:t>6</a:t>
              </a:r>
            </a:p>
          </p:txBody>
        </p:sp>
        <p:sp>
          <p:nvSpPr>
            <p:cNvPr id="55" name="Rectangle 54"/>
            <p:cNvSpPr/>
            <p:nvPr/>
          </p:nvSpPr>
          <p:spPr>
            <a:xfrm>
              <a:off x="2741468" y="3781425"/>
              <a:ext cx="457200" cy="457200"/>
            </a:xfrm>
            <a:prstGeom prst="rect">
              <a:avLst/>
            </a:prstGeom>
            <a:solidFill>
              <a:schemeClr val="accent3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/>
                <a:t>8</a:t>
              </a:r>
            </a:p>
          </p:txBody>
        </p:sp>
        <p:sp>
          <p:nvSpPr>
            <p:cNvPr id="43" name="Rectangle 42"/>
            <p:cNvSpPr/>
            <p:nvPr/>
          </p:nvSpPr>
          <p:spPr>
            <a:xfrm>
              <a:off x="5007308" y="3781425"/>
              <a:ext cx="457200" cy="457200"/>
            </a:xfrm>
            <a:prstGeom prst="rect">
              <a:avLst/>
            </a:prstGeom>
            <a:solidFill>
              <a:schemeClr val="accent2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/>
                <a:t>5</a:t>
              </a:r>
              <a:endParaRPr lang="en-US" sz="2400" dirty="0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5464508" y="3781425"/>
              <a:ext cx="457200" cy="457200"/>
            </a:xfrm>
            <a:prstGeom prst="rect">
              <a:avLst/>
            </a:prstGeom>
            <a:solidFill>
              <a:schemeClr val="accent3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/>
                <a:t>5</a:t>
              </a:r>
              <a:endParaRPr lang="en-US" sz="2400" dirty="0"/>
            </a:p>
          </p:txBody>
        </p:sp>
        <p:sp>
          <p:nvSpPr>
            <p:cNvPr id="53" name="Rectangle 52"/>
            <p:cNvSpPr/>
            <p:nvPr/>
          </p:nvSpPr>
          <p:spPr>
            <a:xfrm>
              <a:off x="4561329" y="3781425"/>
              <a:ext cx="457200" cy="457200"/>
            </a:xfrm>
            <a:prstGeom prst="rect">
              <a:avLst/>
            </a:prstGeom>
            <a:solidFill>
              <a:schemeClr val="accent4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/>
                <a:t>4</a:t>
              </a:r>
              <a:endParaRPr lang="en-US" sz="2400" dirty="0"/>
            </a:p>
          </p:txBody>
        </p:sp>
        <p:sp>
          <p:nvSpPr>
            <p:cNvPr id="56" name="Rectangle 55"/>
            <p:cNvSpPr/>
            <p:nvPr/>
          </p:nvSpPr>
          <p:spPr>
            <a:xfrm>
              <a:off x="4104129" y="3781425"/>
              <a:ext cx="457200" cy="457200"/>
            </a:xfrm>
            <a:prstGeom prst="rect">
              <a:avLst/>
            </a:prstGeom>
            <a:solidFill>
              <a:schemeClr val="accent1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/>
                <a:t>3</a:t>
              </a:r>
              <a:endParaRPr lang="en-US" sz="2400" dirty="0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3646929" y="3781425"/>
              <a:ext cx="457200" cy="457200"/>
            </a:xfrm>
            <a:prstGeom prst="rect">
              <a:avLst/>
            </a:prstGeom>
            <a:solidFill>
              <a:srgbClr val="FF00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/>
                <a:t>8</a:t>
              </a:r>
            </a:p>
          </p:txBody>
        </p:sp>
        <p:sp>
          <p:nvSpPr>
            <p:cNvPr id="24" name="Rectangle 23"/>
            <p:cNvSpPr/>
            <p:nvPr/>
          </p:nvSpPr>
          <p:spPr>
            <a:xfrm>
              <a:off x="2274743" y="3781425"/>
              <a:ext cx="457200" cy="457200"/>
            </a:xfrm>
            <a:prstGeom prst="rect">
              <a:avLst/>
            </a:prstGeom>
            <a:solidFill>
              <a:schemeClr val="accent6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/>
                <a:t>8</a:t>
              </a:r>
              <a:endParaRPr lang="en-US" sz="2400" dirty="0"/>
            </a:p>
          </p:txBody>
        </p:sp>
        <p:cxnSp>
          <p:nvCxnSpPr>
            <p:cNvPr id="22" name="Straight Arrow Connector 21"/>
            <p:cNvCxnSpPr/>
            <p:nvPr/>
          </p:nvCxnSpPr>
          <p:spPr>
            <a:xfrm>
              <a:off x="1457325" y="4543425"/>
              <a:ext cx="990600" cy="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extBox 1"/>
          <p:cNvSpPr txBox="1"/>
          <p:nvPr/>
        </p:nvSpPr>
        <p:spPr>
          <a:xfrm>
            <a:off x="3613805" y="3103087"/>
            <a:ext cx="526711" cy="4744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b3</a:t>
            </a:r>
          </a:p>
        </p:txBody>
      </p:sp>
      <p:cxnSp>
        <p:nvCxnSpPr>
          <p:cNvPr id="4" name="Straight Arrow Connector 3"/>
          <p:cNvCxnSpPr>
            <a:stCxn id="2" idx="2"/>
            <a:endCxn id="20" idx="0"/>
          </p:cNvCxnSpPr>
          <p:nvPr/>
        </p:nvCxnSpPr>
        <p:spPr>
          <a:xfrm flipH="1">
            <a:off x="3868203" y="3577544"/>
            <a:ext cx="8958" cy="308657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4529708" y="3103087"/>
            <a:ext cx="526711" cy="4744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b5</a:t>
            </a:r>
          </a:p>
        </p:txBody>
      </p:sp>
      <p:cxnSp>
        <p:nvCxnSpPr>
          <p:cNvPr id="9" name="Straight Arrow Connector 8"/>
          <p:cNvCxnSpPr>
            <a:stCxn id="7" idx="2"/>
            <a:endCxn id="53" idx="0"/>
          </p:cNvCxnSpPr>
          <p:nvPr/>
        </p:nvCxnSpPr>
        <p:spPr>
          <a:xfrm flipH="1">
            <a:off x="4780874" y="3577544"/>
            <a:ext cx="12189" cy="308657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941536" y="5136886"/>
            <a:ext cx="758333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“</a:t>
            </a:r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b3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” is the fourth most recent value to drop to the belt. “</a:t>
            </a:r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b5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” is the sixth most recent value to drop to the belt.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100606" y="6231803"/>
            <a:ext cx="5184232" cy="6009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This is </a:t>
            </a:r>
            <a:r>
              <a:rPr lang="en-US" sz="32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temporal addressing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291186" y="2319974"/>
            <a:ext cx="222368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</a:t>
            </a:r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dd   b3, b5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5536" y="2319974"/>
            <a:ext cx="2678675" cy="4744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No result address!</a:t>
            </a:r>
          </a:p>
        </p:txBody>
      </p:sp>
    </p:spTree>
    <p:extLst>
      <p:ext uri="{BB962C8B-B14F-4D97-AF65-F5344CB8AC3E}">
        <p14:creationId xmlns:p14="http://schemas.microsoft.com/office/powerpoint/2010/main" val="284838021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2" grpId="0"/>
      <p:bldP spid="7" grpId="0"/>
      <p:bldP spid="13" grpId="0"/>
      <p:bldP spid="14" grpId="0"/>
      <p:bldP spid="3" grpId="0"/>
      <p:bldP spid="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1520" y="731520"/>
            <a:ext cx="4304320" cy="564193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Temporal addressing</a:t>
            </a:r>
            <a:endParaRPr lang="en-US" sz="3200" b="1" i="0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81698" y="1933005"/>
            <a:ext cx="8230580" cy="4744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The temporal address of a datum changes with more drops</a:t>
            </a:r>
          </a:p>
        </p:txBody>
      </p:sp>
      <p:cxnSp>
        <p:nvCxnSpPr>
          <p:cNvPr id="22" name="Straight Arrow Connector 21"/>
          <p:cNvCxnSpPr/>
          <p:nvPr/>
        </p:nvCxnSpPr>
        <p:spPr>
          <a:xfrm>
            <a:off x="1454570" y="4669313"/>
            <a:ext cx="988727" cy="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3613805" y="3103087"/>
            <a:ext cx="526711" cy="4744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b3</a:t>
            </a:r>
          </a:p>
        </p:txBody>
      </p:sp>
      <p:cxnSp>
        <p:nvCxnSpPr>
          <p:cNvPr id="4" name="Straight Arrow Connector 3"/>
          <p:cNvCxnSpPr>
            <a:stCxn id="2" idx="2"/>
          </p:cNvCxnSpPr>
          <p:nvPr/>
        </p:nvCxnSpPr>
        <p:spPr>
          <a:xfrm>
            <a:off x="3877161" y="3577544"/>
            <a:ext cx="0" cy="308657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55932" y="2668217"/>
            <a:ext cx="1369007" cy="469868"/>
            <a:chOff x="6366614" y="2790825"/>
            <a:chExt cx="1371600" cy="457200"/>
          </a:xfrm>
        </p:grpSpPr>
        <p:sp>
          <p:nvSpPr>
            <p:cNvPr id="23" name="Rectangle 22"/>
            <p:cNvSpPr/>
            <p:nvPr/>
          </p:nvSpPr>
          <p:spPr>
            <a:xfrm>
              <a:off x="6366614" y="2790825"/>
              <a:ext cx="457200" cy="457200"/>
            </a:xfrm>
            <a:prstGeom prst="rect">
              <a:avLst/>
            </a:prstGeom>
            <a:solidFill>
              <a:schemeClr val="tx2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/>
                <a:t>8</a:t>
              </a:r>
              <a:endParaRPr lang="en-US" sz="2400" dirty="0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6823814" y="2790825"/>
              <a:ext cx="457200" cy="457200"/>
            </a:xfrm>
            <a:prstGeom prst="rect">
              <a:avLst/>
            </a:prstGeom>
            <a:solidFill>
              <a:schemeClr val="accent5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/>
                <a:t>3</a:t>
              </a:r>
              <a:endParaRPr lang="en-US" sz="2400" dirty="0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7281014" y="2790825"/>
              <a:ext cx="457200" cy="457200"/>
            </a:xfrm>
            <a:prstGeom prst="rect">
              <a:avLst/>
            </a:prstGeom>
            <a:solidFill>
              <a:schemeClr val="accent2">
                <a:lumMod val="50000"/>
              </a:schemeClr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/>
                <a:t>3</a:t>
              </a:r>
              <a:endParaRPr lang="en-US" sz="2400" dirty="0"/>
            </a:p>
          </p:txBody>
        </p:sp>
      </p:grpSp>
      <p:sp>
        <p:nvSpPr>
          <p:cNvPr id="30" name="Rectangle 29"/>
          <p:cNvSpPr/>
          <p:nvPr/>
        </p:nvSpPr>
        <p:spPr>
          <a:xfrm>
            <a:off x="4997842" y="3886200"/>
            <a:ext cx="456336" cy="469868"/>
          </a:xfrm>
          <a:prstGeom prst="rect">
            <a:avLst/>
          </a:prstGeom>
          <a:solidFill>
            <a:schemeClr val="accent2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/>
              <a:t>5</a:t>
            </a:r>
            <a:endParaRPr lang="en-US" sz="2400" dirty="0"/>
          </a:p>
        </p:txBody>
      </p:sp>
      <p:sp>
        <p:nvSpPr>
          <p:cNvPr id="31" name="Rectangle 30"/>
          <p:cNvSpPr/>
          <p:nvPr/>
        </p:nvSpPr>
        <p:spPr>
          <a:xfrm>
            <a:off x="5454178" y="3886200"/>
            <a:ext cx="456336" cy="469868"/>
          </a:xfrm>
          <a:prstGeom prst="rect">
            <a:avLst/>
          </a:prstGeom>
          <a:solidFill>
            <a:schemeClr val="accent3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/>
              <a:t>5</a:t>
            </a:r>
            <a:endParaRPr lang="en-US" sz="2400" dirty="0"/>
          </a:p>
        </p:txBody>
      </p:sp>
      <p:sp>
        <p:nvSpPr>
          <p:cNvPr id="34" name="Rectangle 33"/>
          <p:cNvSpPr/>
          <p:nvPr/>
        </p:nvSpPr>
        <p:spPr>
          <a:xfrm>
            <a:off x="4552706" y="3886200"/>
            <a:ext cx="456336" cy="469868"/>
          </a:xfrm>
          <a:prstGeom prst="rect">
            <a:avLst/>
          </a:prstGeom>
          <a:solidFill>
            <a:schemeClr val="accent4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/>
              <a:t>8</a:t>
            </a:r>
            <a:endParaRPr lang="en-US" sz="2400" dirty="0"/>
          </a:p>
        </p:txBody>
      </p:sp>
      <p:grpSp>
        <p:nvGrpSpPr>
          <p:cNvPr id="12" name="Group 11"/>
          <p:cNvGrpSpPr/>
          <p:nvPr/>
        </p:nvGrpSpPr>
        <p:grpSpPr>
          <a:xfrm>
            <a:off x="2270443" y="3886200"/>
            <a:ext cx="2282264" cy="469868"/>
            <a:chOff x="2274743" y="3781425"/>
            <a:chExt cx="2286586" cy="457200"/>
          </a:xfrm>
        </p:grpSpPr>
        <p:sp>
          <p:nvSpPr>
            <p:cNvPr id="27" name="Rectangle 26"/>
            <p:cNvSpPr/>
            <p:nvPr/>
          </p:nvSpPr>
          <p:spPr>
            <a:xfrm>
              <a:off x="3198668" y="3781425"/>
              <a:ext cx="457200" cy="457200"/>
            </a:xfrm>
            <a:prstGeom prst="rect">
              <a:avLst/>
            </a:prstGeom>
            <a:solidFill>
              <a:schemeClr val="accent4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/>
                <a:t>6</a:t>
              </a:r>
            </a:p>
          </p:txBody>
        </p:sp>
        <p:sp>
          <p:nvSpPr>
            <p:cNvPr id="28" name="Rectangle 27"/>
            <p:cNvSpPr/>
            <p:nvPr/>
          </p:nvSpPr>
          <p:spPr>
            <a:xfrm>
              <a:off x="2741468" y="3781425"/>
              <a:ext cx="457200" cy="457200"/>
            </a:xfrm>
            <a:prstGeom prst="rect">
              <a:avLst/>
            </a:prstGeom>
            <a:solidFill>
              <a:schemeClr val="accent3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/>
                <a:t>8</a:t>
              </a:r>
            </a:p>
          </p:txBody>
        </p:sp>
        <p:sp>
          <p:nvSpPr>
            <p:cNvPr id="35" name="Rectangle 34"/>
            <p:cNvSpPr/>
            <p:nvPr/>
          </p:nvSpPr>
          <p:spPr>
            <a:xfrm>
              <a:off x="4104129" y="3781425"/>
              <a:ext cx="457200" cy="457200"/>
            </a:xfrm>
            <a:prstGeom prst="rect">
              <a:avLst/>
            </a:prstGeom>
            <a:solidFill>
              <a:schemeClr val="accent1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/>
                <a:t>3</a:t>
              </a:r>
              <a:endParaRPr lang="en-US" sz="2400" dirty="0"/>
            </a:p>
          </p:txBody>
        </p:sp>
        <p:sp>
          <p:nvSpPr>
            <p:cNvPr id="36" name="Rectangle 35"/>
            <p:cNvSpPr/>
            <p:nvPr/>
          </p:nvSpPr>
          <p:spPr>
            <a:xfrm>
              <a:off x="3646929" y="3781425"/>
              <a:ext cx="457200" cy="457200"/>
            </a:xfrm>
            <a:prstGeom prst="rect">
              <a:avLst/>
            </a:prstGeom>
            <a:solidFill>
              <a:srgbClr val="FF00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/>
                <a:t>8</a:t>
              </a:r>
            </a:p>
          </p:txBody>
        </p:sp>
        <p:sp>
          <p:nvSpPr>
            <p:cNvPr id="37" name="Rectangle 36"/>
            <p:cNvSpPr/>
            <p:nvPr/>
          </p:nvSpPr>
          <p:spPr>
            <a:xfrm>
              <a:off x="2274743" y="3781425"/>
              <a:ext cx="457200" cy="457200"/>
            </a:xfrm>
            <a:prstGeom prst="rect">
              <a:avLst/>
            </a:prstGeom>
            <a:solidFill>
              <a:schemeClr val="accent6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/>
                <a:t>8</a:t>
              </a:r>
              <a:endParaRPr lang="en-US" sz="2400" dirty="0"/>
            </a:p>
          </p:txBody>
        </p:sp>
      </p:grpSp>
      <p:sp>
        <p:nvSpPr>
          <p:cNvPr id="11" name="Oval 10"/>
          <p:cNvSpPr/>
          <p:nvPr/>
        </p:nvSpPr>
        <p:spPr>
          <a:xfrm>
            <a:off x="3489095" y="3841228"/>
            <a:ext cx="753474" cy="559813"/>
          </a:xfrm>
          <a:prstGeom prst="ellipse">
            <a:avLst/>
          </a:prstGeom>
          <a:noFill/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38" name="Oval 37"/>
          <p:cNvSpPr/>
          <p:nvPr/>
        </p:nvSpPr>
        <p:spPr>
          <a:xfrm>
            <a:off x="4849273" y="3841228"/>
            <a:ext cx="753474" cy="559813"/>
          </a:xfrm>
          <a:prstGeom prst="ellipse">
            <a:avLst/>
          </a:prstGeom>
          <a:noFill/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39" name="TextBox 38"/>
          <p:cNvSpPr txBox="1"/>
          <p:nvPr/>
        </p:nvSpPr>
        <p:spPr>
          <a:xfrm>
            <a:off x="4958825" y="3103087"/>
            <a:ext cx="526711" cy="4744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b6</a:t>
            </a:r>
          </a:p>
        </p:txBody>
      </p:sp>
      <p:cxnSp>
        <p:nvCxnSpPr>
          <p:cNvPr id="40" name="Straight Arrow Connector 39"/>
          <p:cNvCxnSpPr>
            <a:stCxn id="39" idx="2"/>
          </p:cNvCxnSpPr>
          <p:nvPr/>
        </p:nvCxnSpPr>
        <p:spPr>
          <a:xfrm>
            <a:off x="5222181" y="3577544"/>
            <a:ext cx="0" cy="308657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6075706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20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9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5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4005E-6 -4.19639E-6 L 0.0658 -4.19639E-6 C 0.09524 -4.19639E-6 0.13161 0.06903 0.13161 0.12506 L 0.13161 0.25011 " pathEditMode="relative" rAng="0" ptsTypes="FfFF">
                                      <p:cBhvr>
                                        <p:cTn id="22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581" y="12505"/>
                                    </p:animMotion>
                                  </p:childTnLst>
                                </p:cTn>
                              </p:par>
                              <p:par>
                                <p:cTn id="23" presetID="3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4" dur="20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7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5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45088E-6 -4.19639E-6 L 0.0658 -4.19639E-6 C 0.09524 -4.19639E-6 0.13161 0.06903 0.13161 0.12506 L 0.13161 0.25011 " pathEditMode="relative" rAng="0" ptsTypes="FfFF">
                                      <p:cBhvr>
                                        <p:cTn id="30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581" y="12505"/>
                                    </p:animMotion>
                                  </p:childTnLst>
                                </p:cTn>
                              </p:par>
                              <p:par>
                                <p:cTn id="31" presetID="3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2" dur="20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5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5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0027E-6 6.08988E-7 L 0.06897 6.08988E-7 C 0.09999 6.08988E-7 0.13809 0.06909 0.13809 0.12495 L 0.13809 0.2501 " pathEditMode="relative" rAng="0" ptsTypes="FfFF">
                                      <p:cBhvr>
                                        <p:cTn id="38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897" y="12495"/>
                                    </p:animMotion>
                                  </p:childTnLst>
                                </p:cTn>
                              </p:par>
                              <p:par>
                                <p:cTn id="3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2000"/>
                            </p:stCondLst>
                            <p:childTnLst>
                              <p:par>
                                <p:cTn id="43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4624E-6 6.08988E-7 L 0.13604 6.08988E-7 " pathEditMode="relative" rAng="0" ptsTypes="AA">
                                      <p:cBhvr>
                                        <p:cTn id="44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802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4000"/>
                            </p:stCondLst>
                            <p:childTnLst>
                              <p:par>
                                <p:cTn id="46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83627E-6 1.01133E-6 L 0.02329 0.15673 " pathEditMode="relative" rAng="0" ptsTypes="AA">
                                      <p:cBhvr>
                                        <p:cTn id="53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65" y="782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5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6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6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6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2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7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7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7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7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2" grpId="0"/>
      <p:bldP spid="30" grpId="0" animBg="1"/>
      <p:bldP spid="30" grpId="1" animBg="1"/>
      <p:bldP spid="31" grpId="0" animBg="1"/>
      <p:bldP spid="31" grpId="1" animBg="1"/>
      <p:bldP spid="34" grpId="0" animBg="1"/>
      <p:bldP spid="34" grpId="1" animBg="1"/>
      <p:bldP spid="11" grpId="0" animBg="1"/>
      <p:bldP spid="11" grpId="1" animBg="1"/>
      <p:bldP spid="38" grpId="0" animBg="1"/>
      <p:bldP spid="3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0138" y="731520"/>
            <a:ext cx="5496761" cy="564193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Data-dependent operations</a:t>
            </a:r>
            <a:endParaRPr lang="en-US" sz="3200" b="1" i="1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092805" y="2349340"/>
            <a:ext cx="7913823" cy="1913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5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phasing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100030" y="4871720"/>
            <a:ext cx="5899372" cy="523220"/>
          </a:xfrm>
          <a:prstGeom prst="rect">
            <a:avLst/>
          </a:prstGeom>
          <a:noFill/>
          <a:ln cmpd="sng">
            <a:noFill/>
          </a:ln>
        </p:spPr>
        <p:txBody>
          <a:bodyPr wrap="none" rtlCol="0">
            <a:spAutoFit/>
          </a:bodyPr>
          <a:lstStyle/>
          <a:p>
            <a:r>
              <a:rPr lang="en-US" sz="28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Executing faster than the clock rate.</a:t>
            </a:r>
          </a:p>
        </p:txBody>
      </p:sp>
    </p:spTree>
    <p:extLst>
      <p:ext uri="{BB962C8B-B14F-4D97-AF65-F5344CB8AC3E}">
        <p14:creationId xmlns:p14="http://schemas.microsoft.com/office/powerpoint/2010/main" val="389297923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0138" y="731520"/>
            <a:ext cx="5496761" cy="564193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Data-dependent operations</a:t>
            </a:r>
            <a:endParaRPr lang="en-US" sz="3200" b="1" i="1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371600" y="1551398"/>
            <a:ext cx="788027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 </a:t>
            </a:r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dataflow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is a sequence of operations in which each uses the prior result. When there are no inter-operation delays then the dataflow is executing at </a:t>
            </a:r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Mach 1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286000" y="3474720"/>
            <a:ext cx="307327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 = b + 12345678;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286000" y="5029200"/>
            <a:ext cx="103425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u="sng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const</a:t>
            </a:r>
            <a:endParaRPr lang="en-US" sz="2400" u="sng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2400" u="sng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add</a:t>
            </a:r>
          </a:p>
          <a:p>
            <a:r>
              <a:rPr lang="en-US" sz="2400" u="sng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store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737360" y="3104048"/>
            <a:ext cx="165141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source code: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737360" y="4663440"/>
            <a:ext cx="185178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machine code:</a:t>
            </a:r>
          </a:p>
        </p:txBody>
      </p:sp>
      <p:sp>
        <p:nvSpPr>
          <p:cNvPr id="13" name="Flowchart: Manual Operation 12"/>
          <p:cNvSpPr/>
          <p:nvPr/>
        </p:nvSpPr>
        <p:spPr>
          <a:xfrm>
            <a:off x="6126480" y="5943600"/>
            <a:ext cx="1532562" cy="805560"/>
          </a:xfrm>
          <a:prstGeom prst="flowChartManualOperation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store</a:t>
            </a:r>
          </a:p>
        </p:txBody>
      </p:sp>
      <p:sp>
        <p:nvSpPr>
          <p:cNvPr id="14" name="Flowchart: Manual Operation 13"/>
          <p:cNvSpPr/>
          <p:nvPr/>
        </p:nvSpPr>
        <p:spPr>
          <a:xfrm>
            <a:off x="6126480" y="4572000"/>
            <a:ext cx="1532562" cy="805560"/>
          </a:xfrm>
          <a:prstGeom prst="flowChartManualOperation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add</a:t>
            </a:r>
          </a:p>
        </p:txBody>
      </p:sp>
      <p:sp>
        <p:nvSpPr>
          <p:cNvPr id="15" name="Flowchart: Manual Operation 14"/>
          <p:cNvSpPr/>
          <p:nvPr/>
        </p:nvSpPr>
        <p:spPr>
          <a:xfrm>
            <a:off x="6126480" y="3200400"/>
            <a:ext cx="1532562" cy="805560"/>
          </a:xfrm>
          <a:prstGeom prst="flowChartManualOperation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const</a:t>
            </a:r>
            <a:endParaRPr lang="en-US" sz="20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cxnSp>
        <p:nvCxnSpPr>
          <p:cNvPr id="17" name="Straight Arrow Connector 16"/>
          <p:cNvCxnSpPr>
            <a:stCxn id="15" idx="2"/>
            <a:endCxn id="14" idx="0"/>
          </p:cNvCxnSpPr>
          <p:nvPr/>
        </p:nvCxnSpPr>
        <p:spPr>
          <a:xfrm>
            <a:off x="6892761" y="4005960"/>
            <a:ext cx="0" cy="56604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14" idx="2"/>
            <a:endCxn id="13" idx="0"/>
          </p:cNvCxnSpPr>
          <p:nvPr/>
        </p:nvCxnSpPr>
        <p:spPr>
          <a:xfrm>
            <a:off x="6892761" y="5377560"/>
            <a:ext cx="0" cy="56604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5852160" y="4297680"/>
            <a:ext cx="2034283" cy="0"/>
          </a:xfrm>
          <a:prstGeom prst="line">
            <a:avLst/>
          </a:prstGeom>
          <a:ln w="34925">
            <a:solidFill>
              <a:schemeClr val="accent2">
                <a:lumMod val="40000"/>
                <a:lumOff val="60000"/>
              </a:schemeClr>
            </a:solidFill>
            <a:prstDash val="sys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5852160" y="5669280"/>
            <a:ext cx="2034283" cy="0"/>
          </a:xfrm>
          <a:prstGeom prst="line">
            <a:avLst/>
          </a:prstGeom>
          <a:ln w="34925">
            <a:solidFill>
              <a:schemeClr val="accent2">
                <a:lumMod val="40000"/>
                <a:lumOff val="60000"/>
              </a:schemeClr>
            </a:solidFill>
            <a:prstDash val="sys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8321040" y="4572000"/>
            <a:ext cx="143838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cycle boundary</a:t>
            </a:r>
          </a:p>
        </p:txBody>
      </p:sp>
      <p:cxnSp>
        <p:nvCxnSpPr>
          <p:cNvPr id="25" name="Straight Arrow Connector 24"/>
          <p:cNvCxnSpPr/>
          <p:nvPr/>
        </p:nvCxnSpPr>
        <p:spPr>
          <a:xfrm flipH="1" flipV="1">
            <a:off x="7955280" y="4297679"/>
            <a:ext cx="548640" cy="457200"/>
          </a:xfrm>
          <a:prstGeom prst="straightConnector1">
            <a:avLst/>
          </a:prstGeom>
          <a:ln w="34925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 flipH="1">
            <a:off x="7955280" y="5212080"/>
            <a:ext cx="548640" cy="457200"/>
          </a:xfrm>
          <a:prstGeom prst="straightConnector1">
            <a:avLst/>
          </a:prstGeom>
          <a:ln w="34925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7644840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5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6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7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3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6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000"/>
                            </p:stCondLst>
                            <p:childTnLst>
                              <p:par>
                                <p:cTn id="48" presetID="25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5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5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5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000"/>
                            </p:stCondLst>
                            <p:childTnLst>
                              <p:par>
                                <p:cTn id="62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1500"/>
                            </p:stCondLst>
                            <p:childTnLst>
                              <p:par>
                                <p:cTn id="6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72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73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74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75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2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7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7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7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8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8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1000"/>
                            </p:stCondLst>
                            <p:childTnLst>
                              <p:par>
                                <p:cTn id="90" presetID="25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9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9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9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9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500"/>
                            </p:stCondLst>
                            <p:childTnLst>
                              <p:par>
                                <p:cTn id="10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1500"/>
                            </p:stCondLst>
                            <p:childTnLst>
                              <p:par>
                                <p:cTn id="108" presetID="25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0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1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1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1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8" grpId="0"/>
      <p:bldP spid="9" grpId="0"/>
      <p:bldP spid="13" grpId="0" animBg="1"/>
      <p:bldP spid="14" grpId="0" animBg="1"/>
      <p:bldP spid="14" grpId="1" animBg="1"/>
      <p:bldP spid="15" grpId="0" animBg="1"/>
      <p:bldP spid="15" grpId="1" animBg="1"/>
      <p:bldP spid="2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0138" y="731520"/>
            <a:ext cx="5451557" cy="564193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Data-dependency in VLIWs</a:t>
            </a:r>
            <a:endParaRPr lang="en-US" sz="3200" b="1" i="1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371600" y="1551398"/>
            <a:ext cx="788027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 VLIW is a wide-issue machine that can issue several operations per instruction. All operations in an instruction execute in parallel.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286000" y="3474720"/>
            <a:ext cx="307327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 = b + 12345678;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583680" y="3474720"/>
            <a:ext cx="273344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u="sng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const</a:t>
            </a:r>
            <a:r>
              <a:rPr lang="en-US" sz="2400" u="sng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400" u="sng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add</a:t>
            </a:r>
            <a:r>
              <a:rPr lang="en-US" sz="2400" u="sng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400" u="sng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store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737360" y="3104048"/>
            <a:ext cx="165141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source code: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035040" y="3108960"/>
            <a:ext cx="178125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machine code</a:t>
            </a:r>
          </a:p>
        </p:txBody>
      </p:sp>
      <p:sp>
        <p:nvSpPr>
          <p:cNvPr id="13" name="Flowchart: Manual Operation 12"/>
          <p:cNvSpPr/>
          <p:nvPr/>
        </p:nvSpPr>
        <p:spPr>
          <a:xfrm>
            <a:off x="6035040" y="4582160"/>
            <a:ext cx="1532562" cy="805560"/>
          </a:xfrm>
          <a:prstGeom prst="flowChartManualOperation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store</a:t>
            </a:r>
          </a:p>
        </p:txBody>
      </p:sp>
      <p:sp>
        <p:nvSpPr>
          <p:cNvPr id="14" name="Flowchart: Manual Operation 13"/>
          <p:cNvSpPr/>
          <p:nvPr/>
        </p:nvSpPr>
        <p:spPr>
          <a:xfrm>
            <a:off x="3749040" y="4582160"/>
            <a:ext cx="1532562" cy="805560"/>
          </a:xfrm>
          <a:prstGeom prst="flowChartManualOperation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add</a:t>
            </a:r>
          </a:p>
        </p:txBody>
      </p:sp>
      <p:sp>
        <p:nvSpPr>
          <p:cNvPr id="15" name="Flowchart: Manual Operation 14"/>
          <p:cNvSpPr/>
          <p:nvPr/>
        </p:nvSpPr>
        <p:spPr>
          <a:xfrm>
            <a:off x="1554480" y="4582160"/>
            <a:ext cx="1532562" cy="805560"/>
          </a:xfrm>
          <a:prstGeom prst="flowChartManualOperation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const</a:t>
            </a:r>
            <a:endParaRPr lang="en-US" sz="20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cxnSp>
        <p:nvCxnSpPr>
          <p:cNvPr id="21" name="Straight Connector 20"/>
          <p:cNvCxnSpPr/>
          <p:nvPr/>
        </p:nvCxnSpPr>
        <p:spPr>
          <a:xfrm>
            <a:off x="1188720" y="4206240"/>
            <a:ext cx="6671909" cy="0"/>
          </a:xfrm>
          <a:prstGeom prst="line">
            <a:avLst/>
          </a:prstGeom>
          <a:ln w="34925">
            <a:solidFill>
              <a:schemeClr val="accent2">
                <a:lumMod val="40000"/>
                <a:lumOff val="60000"/>
              </a:schemeClr>
            </a:solidFill>
            <a:prstDash val="sys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8321040" y="4572000"/>
            <a:ext cx="143838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cycle boundary</a:t>
            </a:r>
          </a:p>
        </p:txBody>
      </p:sp>
      <p:cxnSp>
        <p:nvCxnSpPr>
          <p:cNvPr id="25" name="Straight Arrow Connector 24"/>
          <p:cNvCxnSpPr/>
          <p:nvPr/>
        </p:nvCxnSpPr>
        <p:spPr>
          <a:xfrm flipH="1" flipV="1">
            <a:off x="7955280" y="4297679"/>
            <a:ext cx="548640" cy="457200"/>
          </a:xfrm>
          <a:prstGeom prst="straightConnector1">
            <a:avLst/>
          </a:prstGeom>
          <a:ln w="34925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 flipH="1">
            <a:off x="7955280" y="5212080"/>
            <a:ext cx="548640" cy="457200"/>
          </a:xfrm>
          <a:prstGeom prst="straightConnector1">
            <a:avLst/>
          </a:prstGeom>
          <a:ln w="34925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urved Connector 30"/>
          <p:cNvCxnSpPr>
            <a:stCxn id="15" idx="2"/>
            <a:endCxn id="14" idx="0"/>
          </p:cNvCxnSpPr>
          <p:nvPr/>
        </p:nvCxnSpPr>
        <p:spPr>
          <a:xfrm rot="5400000" flipH="1" flipV="1">
            <a:off x="3015261" y="3887660"/>
            <a:ext cx="805560" cy="2194560"/>
          </a:xfrm>
          <a:prstGeom prst="curvedConnector5">
            <a:avLst>
              <a:gd name="adj1" fmla="val -28378"/>
              <a:gd name="adj2" fmla="val 50000"/>
              <a:gd name="adj3" fmla="val 128378"/>
            </a:avLst>
          </a:prstGeom>
          <a:ln w="38100">
            <a:solidFill>
              <a:srgbClr val="FFFF00"/>
            </a:solidFill>
            <a:headEnd type="none" w="med" len="med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urved Connector 32"/>
          <p:cNvCxnSpPr>
            <a:stCxn id="14" idx="2"/>
            <a:endCxn id="13" idx="0"/>
          </p:cNvCxnSpPr>
          <p:nvPr/>
        </p:nvCxnSpPr>
        <p:spPr>
          <a:xfrm rot="5400000" flipH="1" flipV="1">
            <a:off x="5255541" y="3841940"/>
            <a:ext cx="805560" cy="2286000"/>
          </a:xfrm>
          <a:prstGeom prst="curvedConnector5">
            <a:avLst>
              <a:gd name="adj1" fmla="val -28378"/>
              <a:gd name="adj2" fmla="val 50000"/>
              <a:gd name="adj3" fmla="val 128378"/>
            </a:avLst>
          </a:prstGeom>
          <a:ln w="38100">
            <a:solidFill>
              <a:srgbClr val="FFFF00"/>
            </a:solidFill>
            <a:headEnd type="none" w="lg" len="med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1188720" y="5852160"/>
            <a:ext cx="6671909" cy="0"/>
          </a:xfrm>
          <a:prstGeom prst="line">
            <a:avLst/>
          </a:prstGeom>
          <a:ln w="34925">
            <a:solidFill>
              <a:schemeClr val="accent2">
                <a:lumMod val="40000"/>
                <a:lumOff val="60000"/>
              </a:schemeClr>
            </a:solidFill>
            <a:prstDash val="sys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2345564" y="6322367"/>
            <a:ext cx="538282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Possible? Unfortunately, no such luck.</a:t>
            </a:r>
          </a:p>
        </p:txBody>
      </p:sp>
      <p:grpSp>
        <p:nvGrpSpPr>
          <p:cNvPr id="42" name="Group 41"/>
          <p:cNvGrpSpPr/>
          <p:nvPr/>
        </p:nvGrpSpPr>
        <p:grpSpPr>
          <a:xfrm>
            <a:off x="3200400" y="4754880"/>
            <a:ext cx="457200" cy="457200"/>
            <a:chOff x="3220720" y="4925942"/>
            <a:chExt cx="380201" cy="392927"/>
          </a:xfrm>
        </p:grpSpPr>
        <p:cxnSp>
          <p:nvCxnSpPr>
            <p:cNvPr id="39" name="Straight Connector 38"/>
            <p:cNvCxnSpPr/>
            <p:nvPr/>
          </p:nvCxnSpPr>
          <p:spPr>
            <a:xfrm>
              <a:off x="3220720" y="4925942"/>
              <a:ext cx="365760" cy="365760"/>
            </a:xfrm>
            <a:prstGeom prst="line">
              <a:avLst/>
            </a:prstGeom>
            <a:ln w="57150">
              <a:solidFill>
                <a:srgbClr val="FF330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flipH="1">
              <a:off x="3235161" y="4953109"/>
              <a:ext cx="365760" cy="365760"/>
            </a:xfrm>
            <a:prstGeom prst="line">
              <a:avLst/>
            </a:prstGeom>
            <a:ln w="57150">
              <a:solidFill>
                <a:srgbClr val="FF330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3" name="Group 42"/>
          <p:cNvGrpSpPr/>
          <p:nvPr/>
        </p:nvGrpSpPr>
        <p:grpSpPr>
          <a:xfrm>
            <a:off x="5394960" y="4758966"/>
            <a:ext cx="457200" cy="457200"/>
            <a:chOff x="3220720" y="4925942"/>
            <a:chExt cx="380201" cy="392927"/>
          </a:xfrm>
        </p:grpSpPr>
        <p:cxnSp>
          <p:nvCxnSpPr>
            <p:cNvPr id="44" name="Straight Connector 43"/>
            <p:cNvCxnSpPr/>
            <p:nvPr/>
          </p:nvCxnSpPr>
          <p:spPr>
            <a:xfrm>
              <a:off x="3220720" y="4925942"/>
              <a:ext cx="365760" cy="365760"/>
            </a:xfrm>
            <a:prstGeom prst="line">
              <a:avLst/>
            </a:prstGeom>
            <a:ln w="57150">
              <a:solidFill>
                <a:srgbClr val="FF330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flipH="1">
              <a:off x="3235161" y="4953109"/>
              <a:ext cx="365760" cy="365760"/>
            </a:xfrm>
            <a:prstGeom prst="line">
              <a:avLst/>
            </a:prstGeom>
            <a:ln w="57150">
              <a:solidFill>
                <a:srgbClr val="FF330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677038359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500"/>
                            </p:stCondLst>
                            <p:childTnLst>
                              <p:par>
                                <p:cTn id="3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3" grpId="0" animBg="1"/>
      <p:bldP spid="14" grpId="0" animBg="1"/>
      <p:bldP spid="15" grpId="0" animBg="1"/>
      <p:bldP spid="23" grpId="0"/>
      <p:bldP spid="3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0138" y="731520"/>
            <a:ext cx="5610960" cy="564193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Data-dependency in the Mill</a:t>
            </a:r>
            <a:endParaRPr lang="en-US" sz="3200" b="1" i="1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371600" y="1551398"/>
            <a:ext cx="788027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The Mill splits  each execution cycle into </a:t>
            </a:r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phases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238462" y="2632223"/>
            <a:ext cx="307327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 = b + 12345678;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583680" y="2499360"/>
            <a:ext cx="228940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u="sng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const</a:t>
            </a:r>
            <a:r>
              <a:rPr lang="en-US" sz="2400" u="sng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u="sng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add</a:t>
            </a:r>
            <a:r>
              <a:rPr lang="en-US" sz="2400" u="sng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u="sng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store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689822" y="2261551"/>
            <a:ext cx="165141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source code: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035040" y="2133600"/>
            <a:ext cx="178125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machine code</a:t>
            </a:r>
          </a:p>
        </p:txBody>
      </p:sp>
      <p:sp>
        <p:nvSpPr>
          <p:cNvPr id="13" name="Flowchart: Manual Operation 12"/>
          <p:cNvSpPr/>
          <p:nvPr/>
        </p:nvSpPr>
        <p:spPr>
          <a:xfrm>
            <a:off x="3383280" y="5760720"/>
            <a:ext cx="1554480" cy="822960"/>
          </a:xfrm>
          <a:prstGeom prst="flowChartManualOperation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store</a:t>
            </a:r>
          </a:p>
        </p:txBody>
      </p:sp>
      <p:sp>
        <p:nvSpPr>
          <p:cNvPr id="14" name="Flowchart: Manual Operation 13"/>
          <p:cNvSpPr/>
          <p:nvPr/>
        </p:nvSpPr>
        <p:spPr>
          <a:xfrm>
            <a:off x="3383280" y="4572000"/>
            <a:ext cx="1554480" cy="822960"/>
          </a:xfrm>
          <a:prstGeom prst="flowChartManualOperation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add</a:t>
            </a:r>
          </a:p>
        </p:txBody>
      </p:sp>
      <p:sp>
        <p:nvSpPr>
          <p:cNvPr id="15" name="Flowchart: Manual Operation 14"/>
          <p:cNvSpPr/>
          <p:nvPr/>
        </p:nvSpPr>
        <p:spPr>
          <a:xfrm>
            <a:off x="3383280" y="3383280"/>
            <a:ext cx="1554480" cy="822960"/>
          </a:xfrm>
          <a:prstGeom prst="flowChartManualOperation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const</a:t>
            </a:r>
            <a:endParaRPr lang="en-US" sz="20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cxnSp>
        <p:nvCxnSpPr>
          <p:cNvPr id="21" name="Straight Connector 20"/>
          <p:cNvCxnSpPr/>
          <p:nvPr/>
        </p:nvCxnSpPr>
        <p:spPr>
          <a:xfrm>
            <a:off x="3108960" y="3200400"/>
            <a:ext cx="2011680" cy="0"/>
          </a:xfrm>
          <a:prstGeom prst="line">
            <a:avLst/>
          </a:prstGeom>
          <a:ln w="34925">
            <a:solidFill>
              <a:schemeClr val="accent2">
                <a:lumMod val="40000"/>
                <a:lumOff val="60000"/>
              </a:schemeClr>
            </a:solidFill>
            <a:prstDash val="sys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5913120" y="4572000"/>
            <a:ext cx="143838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cycle boundary</a:t>
            </a:r>
          </a:p>
        </p:txBody>
      </p:sp>
      <p:cxnSp>
        <p:nvCxnSpPr>
          <p:cNvPr id="25" name="Straight Arrow Connector 24"/>
          <p:cNvCxnSpPr/>
          <p:nvPr/>
        </p:nvCxnSpPr>
        <p:spPr>
          <a:xfrm flipH="1" flipV="1">
            <a:off x="5312913" y="3228854"/>
            <a:ext cx="548640" cy="1503679"/>
          </a:xfrm>
          <a:prstGeom prst="straightConnector1">
            <a:avLst/>
          </a:prstGeom>
          <a:ln w="34925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 flipH="1">
            <a:off x="5312913" y="5189734"/>
            <a:ext cx="548640" cy="1605280"/>
          </a:xfrm>
          <a:prstGeom prst="straightConnector1">
            <a:avLst/>
          </a:prstGeom>
          <a:ln w="34925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3108960" y="6766560"/>
            <a:ext cx="2011680" cy="0"/>
          </a:xfrm>
          <a:prstGeom prst="line">
            <a:avLst/>
          </a:prstGeom>
          <a:ln w="34925">
            <a:solidFill>
              <a:schemeClr val="accent2">
                <a:lumMod val="40000"/>
                <a:lumOff val="60000"/>
              </a:schemeClr>
            </a:solidFill>
            <a:prstDash val="sys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992505" y="4562475"/>
            <a:ext cx="143838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phase boundary</a:t>
            </a:r>
          </a:p>
        </p:txBody>
      </p:sp>
      <p:cxnSp>
        <p:nvCxnSpPr>
          <p:cNvPr id="34" name="Straight Arrow Connector 33"/>
          <p:cNvCxnSpPr/>
          <p:nvPr/>
        </p:nvCxnSpPr>
        <p:spPr>
          <a:xfrm flipV="1">
            <a:off x="2377440" y="4389120"/>
            <a:ext cx="1280160" cy="274320"/>
          </a:xfrm>
          <a:prstGeom prst="straightConnector1">
            <a:avLst/>
          </a:prstGeom>
          <a:ln w="34925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>
            <a:off x="2377440" y="5212080"/>
            <a:ext cx="1280160" cy="274320"/>
          </a:xfrm>
          <a:prstGeom prst="straightConnector1">
            <a:avLst/>
          </a:prstGeom>
          <a:ln w="34925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6217920" y="3200400"/>
            <a:ext cx="389698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Operations in different phases can be part of a dataflow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6217921" y="5394960"/>
            <a:ext cx="347273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This is the logical view as seen by the program.</a:t>
            </a:r>
          </a:p>
          <a:p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Physical reality is different.</a:t>
            </a:r>
          </a:p>
        </p:txBody>
      </p:sp>
      <p:cxnSp>
        <p:nvCxnSpPr>
          <p:cNvPr id="47" name="Straight Arrow Connector 46"/>
          <p:cNvCxnSpPr>
            <a:stCxn id="15" idx="2"/>
            <a:endCxn id="14" idx="0"/>
          </p:cNvCxnSpPr>
          <p:nvPr/>
        </p:nvCxnSpPr>
        <p:spPr>
          <a:xfrm>
            <a:off x="4160520" y="4206240"/>
            <a:ext cx="0" cy="36576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>
            <a:stCxn id="14" idx="2"/>
            <a:endCxn id="13" idx="0"/>
          </p:cNvCxnSpPr>
          <p:nvPr/>
        </p:nvCxnSpPr>
        <p:spPr>
          <a:xfrm>
            <a:off x="4160520" y="5394960"/>
            <a:ext cx="0" cy="365760"/>
          </a:xfrm>
          <a:prstGeom prst="straightConnector1">
            <a:avLst/>
          </a:prstGeom>
          <a:ln w="38100">
            <a:solidFill>
              <a:srgbClr val="FFFF00"/>
            </a:solidFill>
            <a:prstDash val="solid"/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9683161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500"/>
                            </p:stCondLst>
                            <p:childTnLst>
                              <p:par>
                                <p:cTn id="3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"/>
                            </p:stCondLst>
                            <p:childTnLst>
                              <p:par>
                                <p:cTn id="5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1000"/>
                            </p:stCondLst>
                            <p:childTnLst>
                              <p:par>
                                <p:cTn id="6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5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500"/>
                            </p:stCondLst>
                            <p:childTnLst>
                              <p:par>
                                <p:cTn id="7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8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9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9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2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9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9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9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9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2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9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9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0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0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2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0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0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0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0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2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0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09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10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11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2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3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14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15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16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2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8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19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20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21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2" presetID="2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2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24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2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26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2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28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29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30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31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2" presetID="2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3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3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3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3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2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38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39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40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41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2" presetID="2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43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44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45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46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2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4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4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5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5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2" presetID="2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5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5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5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5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2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58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59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60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61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>
                      <p:stCondLst>
                        <p:cond delay="indefinite"/>
                      </p:stCondLst>
                      <p:childTnLst>
                        <p:par>
                          <p:cTn id="163" fill="hold">
                            <p:stCondLst>
                              <p:cond delay="0"/>
                            </p:stCondLst>
                            <p:childTnLst>
                              <p:par>
                                <p:cTn id="16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6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6" grpId="1"/>
      <p:bldP spid="7" grpId="0"/>
      <p:bldP spid="7" grpId="1"/>
      <p:bldP spid="8" grpId="0"/>
      <p:bldP spid="8" grpId="1"/>
      <p:bldP spid="9" grpId="0"/>
      <p:bldP spid="9" grpId="1"/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  <p:bldP spid="23" grpId="0"/>
      <p:bldP spid="23" grpId="1"/>
      <p:bldP spid="32" grpId="0"/>
      <p:bldP spid="32" grpId="1"/>
      <p:bldP spid="38" grpId="0"/>
      <p:bldP spid="30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0138" y="731520"/>
            <a:ext cx="3809569" cy="564193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Operation phasing</a:t>
            </a:r>
            <a:endParaRPr lang="en-US" sz="3200" b="1" i="1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371600" y="1551398"/>
            <a:ext cx="820928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hases execute in sequence as a dataflow. </a:t>
            </a:r>
          </a:p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Each operation is defined to execute in a particular phase. </a:t>
            </a:r>
          </a:p>
          <a:p>
            <a:r>
              <a:rPr lang="en-US" sz="24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Each 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op can </a:t>
            </a:r>
            <a:r>
              <a:rPr lang="en-US" sz="24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see 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results </a:t>
            </a:r>
            <a:r>
              <a:rPr lang="en-US" sz="24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that retired in the prior 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phases.</a:t>
            </a:r>
          </a:p>
        </p:txBody>
      </p:sp>
      <p:grpSp>
        <p:nvGrpSpPr>
          <p:cNvPr id="29" name="Group 28"/>
          <p:cNvGrpSpPr/>
          <p:nvPr/>
        </p:nvGrpSpPr>
        <p:grpSpPr>
          <a:xfrm>
            <a:off x="1917042" y="3078480"/>
            <a:ext cx="5649628" cy="431315"/>
            <a:chOff x="1917042" y="3078480"/>
            <a:chExt cx="5649628" cy="431315"/>
          </a:xfrm>
        </p:grpSpPr>
        <p:sp>
          <p:nvSpPr>
            <p:cNvPr id="2" name="TextBox 1"/>
            <p:cNvSpPr txBox="1"/>
            <p:nvPr/>
          </p:nvSpPr>
          <p:spPr>
            <a:xfrm>
              <a:off x="2042160" y="3078480"/>
              <a:ext cx="883575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phase</a:t>
              </a:r>
            </a:p>
          </p:txBody>
        </p:sp>
        <p:sp>
          <p:nvSpPr>
            <p:cNvPr id="3" name="TextBox 2"/>
            <p:cNvSpPr txBox="1"/>
            <p:nvPr/>
          </p:nvSpPr>
          <p:spPr>
            <a:xfrm>
              <a:off x="5201920" y="3095655"/>
              <a:ext cx="236475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typical op functions</a:t>
              </a:r>
            </a:p>
          </p:txBody>
        </p:sp>
        <p:cxnSp>
          <p:nvCxnSpPr>
            <p:cNvPr id="11" name="Straight Connector 10"/>
            <p:cNvCxnSpPr/>
            <p:nvPr/>
          </p:nvCxnSpPr>
          <p:spPr>
            <a:xfrm>
              <a:off x="1917042" y="3462140"/>
              <a:ext cx="1080158" cy="0"/>
            </a:xfrm>
            <a:prstGeom prst="line">
              <a:avLst/>
            </a:prstGeom>
            <a:ln w="34925">
              <a:solidFill>
                <a:srgbClr val="FFFF00"/>
              </a:solidFill>
              <a:prstDash val="sysDot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>
              <a:off x="5201920" y="3509795"/>
              <a:ext cx="2364750" cy="0"/>
            </a:xfrm>
            <a:prstGeom prst="line">
              <a:avLst/>
            </a:prstGeom>
            <a:ln w="34925">
              <a:solidFill>
                <a:srgbClr val="FFFF00"/>
              </a:solidFill>
              <a:prstDash val="sysDot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" name="TextBox 11"/>
          <p:cNvSpPr txBox="1"/>
          <p:nvPr/>
        </p:nvSpPr>
        <p:spPr>
          <a:xfrm>
            <a:off x="1549528" y="3474720"/>
            <a:ext cx="1949573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readerPhase</a:t>
            </a:r>
            <a:endParaRPr lang="en-US" sz="2400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2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opPhase</a:t>
            </a:r>
            <a:endParaRPr lang="en-US" sz="2400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2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callPhase</a:t>
            </a:r>
            <a:endParaRPr lang="en-US" sz="2400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2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pickPhase</a:t>
            </a:r>
            <a:endParaRPr lang="en-US" sz="2400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2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writerPhase</a:t>
            </a:r>
            <a:endParaRPr lang="en-US" sz="2400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389120" y="3474720"/>
            <a:ext cx="4719562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constants, scratchpad read</a:t>
            </a:r>
          </a:p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add, load, equal, etc.</a:t>
            </a:r>
          </a:p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function calls</a:t>
            </a:r>
          </a:p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pick (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a?b:c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)</a:t>
            </a:r>
          </a:p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store, branches, scratchpad write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2536212" y="5898325"/>
            <a:ext cx="48399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const</a:t>
            </a:r>
            <a:r>
              <a:rPr lang="en-US" sz="24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              add               store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2194560" y="6335205"/>
            <a:ext cx="165301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i="1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readerPhase</a:t>
            </a:r>
            <a:endParaRPr lang="en-US" sz="2000" i="1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389120" y="6335205"/>
            <a:ext cx="119776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i="1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opPhase</a:t>
            </a:r>
            <a:endParaRPr lang="en-US" sz="2000" i="1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6035040" y="6335205"/>
            <a:ext cx="153920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i="1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writerPhase</a:t>
            </a:r>
            <a:endParaRPr lang="en-US" sz="2000" i="1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6" name="Straight Arrow Connector 25"/>
          <p:cNvCxnSpPr/>
          <p:nvPr/>
        </p:nvCxnSpPr>
        <p:spPr>
          <a:xfrm>
            <a:off x="3474720" y="6152325"/>
            <a:ext cx="1097280" cy="0"/>
          </a:xfrm>
          <a:prstGeom prst="straightConnector1">
            <a:avLst/>
          </a:prstGeom>
          <a:ln w="34925">
            <a:solidFill>
              <a:srgbClr val="FFFF00"/>
            </a:solidFill>
            <a:prstDash val="sysDot"/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/>
          <p:nvPr/>
        </p:nvCxnSpPr>
        <p:spPr>
          <a:xfrm>
            <a:off x="5303520" y="6152325"/>
            <a:ext cx="1097280" cy="0"/>
          </a:xfrm>
          <a:prstGeom prst="straightConnector1">
            <a:avLst/>
          </a:prstGeom>
          <a:ln w="34925">
            <a:solidFill>
              <a:srgbClr val="FFFF00"/>
            </a:solidFill>
            <a:prstDash val="sysDot"/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8073649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2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3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4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1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24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1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2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3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34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000"/>
                            </p:stCondLst>
                            <p:childTnLst>
                              <p:par>
                                <p:cTn id="4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0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51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52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53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2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5" dur="10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56" dur="10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57" dur="10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58" dur="10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1000"/>
                            </p:stCondLst>
                            <p:childTnLst>
                              <p:par>
                                <p:cTn id="6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9" dur="10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70" dur="10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71" dur="10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72" dur="10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2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74" dur="1000" fill="hold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75" dur="1000" fill="hold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76" dur="1000" fill="hold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77" dur="1000" fill="hold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1000"/>
                            </p:stCondLst>
                            <p:childTnLst>
                              <p:par>
                                <p:cTn id="8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8" dur="10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89" dur="10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90" dur="10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91" dur="10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2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93" dur="1000" fill="hold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94" dur="1000" fill="hold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95" dur="1000" fill="hold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96" dur="1000" fill="hold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10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1000"/>
                            </p:stCondLst>
                            <p:childTnLst>
                              <p:par>
                                <p:cTn id="10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1000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07" dur="1000" fill="hold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08" dur="1000" fill="hold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09" dur="1000" fill="hold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10" dur="1000" fill="hold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2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2" dur="1000" fill="hold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13" dur="1000" fill="hold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14" dur="1000" fill="hold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15" dur="1000" fill="hold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1000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1000"/>
                            </p:stCondLst>
                            <p:childTnLst>
                              <p:par>
                                <p:cTn id="12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1000"/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26" dur="1000" fill="hold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27" dur="1000" fill="hold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28" dur="1000" fill="hold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29" dur="1000" fill="hold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0" presetID="2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31" dur="1000" fill="hold"/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32" dur="1000" fill="hold"/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33" dur="1000" fill="hold"/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34" dur="1000" fill="hold"/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2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6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7" fill="hold">
                            <p:stCondLst>
                              <p:cond delay="2000"/>
                            </p:stCondLst>
                            <p:childTnLst>
                              <p:par>
                                <p:cTn id="14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0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5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6" fill="hold">
                            <p:stCondLst>
                              <p:cond delay="1000"/>
                            </p:stCondLst>
                            <p:childTnLst>
                              <p:par>
                                <p:cTn id="15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9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/>
      <p:bldP spid="19" grpId="0"/>
      <p:bldP spid="20" grpId="0"/>
      <p:bldP spid="2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0138" y="731520"/>
            <a:ext cx="5887702" cy="564193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Phases spread across cycles</a:t>
            </a:r>
            <a:endParaRPr lang="en-US" sz="3200" b="1" i="1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371600" y="1551398"/>
            <a:ext cx="82092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Ops from one instruction issue over three different cycles.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011680" y="2928927"/>
            <a:ext cx="1949573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readerPhase</a:t>
            </a:r>
            <a:endParaRPr lang="en-US" sz="2400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endParaRPr lang="en-US" sz="2400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2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opPhase</a:t>
            </a:r>
            <a:endParaRPr lang="en-US" sz="2400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endParaRPr lang="en-US" sz="2400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2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writerPhase</a:t>
            </a:r>
            <a:endParaRPr lang="en-US" sz="2400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8" name="Straight Connector 17"/>
          <p:cNvCxnSpPr/>
          <p:nvPr/>
        </p:nvCxnSpPr>
        <p:spPr>
          <a:xfrm>
            <a:off x="2011680" y="4297680"/>
            <a:ext cx="6766560" cy="0"/>
          </a:xfrm>
          <a:prstGeom prst="line">
            <a:avLst/>
          </a:prstGeom>
          <a:ln w="34925">
            <a:solidFill>
              <a:schemeClr val="accent2">
                <a:lumMod val="40000"/>
                <a:lumOff val="60000"/>
              </a:schemeClr>
            </a:solidFill>
            <a:prstDash val="sys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2011680" y="3566160"/>
            <a:ext cx="6675120" cy="0"/>
          </a:xfrm>
          <a:prstGeom prst="line">
            <a:avLst/>
          </a:prstGeom>
          <a:ln w="34925">
            <a:solidFill>
              <a:schemeClr val="accent2">
                <a:lumMod val="40000"/>
                <a:lumOff val="60000"/>
              </a:schemeClr>
            </a:solidFill>
            <a:prstDash val="sys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" name="Group 13"/>
          <p:cNvGrpSpPr/>
          <p:nvPr/>
        </p:nvGrpSpPr>
        <p:grpSpPr>
          <a:xfrm>
            <a:off x="2194560" y="2468880"/>
            <a:ext cx="6138454" cy="400110"/>
            <a:chOff x="2194560" y="2468880"/>
            <a:chExt cx="6138454" cy="400110"/>
          </a:xfrm>
        </p:grpSpPr>
        <p:sp>
          <p:nvSpPr>
            <p:cNvPr id="7" name="TextBox 6"/>
            <p:cNvSpPr txBox="1"/>
            <p:nvPr/>
          </p:nvSpPr>
          <p:spPr>
            <a:xfrm>
              <a:off x="2194560" y="2468880"/>
              <a:ext cx="156645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i="1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instruction 1</a:t>
              </a: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4480560" y="2468880"/>
              <a:ext cx="156645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i="1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instruction 2</a:t>
              </a: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6766560" y="2468880"/>
              <a:ext cx="156645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i="1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instruction 3</a:t>
              </a:r>
            </a:p>
          </p:txBody>
        </p:sp>
      </p:grpSp>
      <p:sp>
        <p:nvSpPr>
          <p:cNvPr id="25" name="TextBox 24"/>
          <p:cNvSpPr txBox="1"/>
          <p:nvPr/>
        </p:nvSpPr>
        <p:spPr>
          <a:xfrm>
            <a:off x="4389120" y="3657600"/>
            <a:ext cx="1949573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readerPhase</a:t>
            </a:r>
            <a:endParaRPr lang="en-US" sz="2400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endParaRPr lang="en-US" sz="2400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2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opPhase</a:t>
            </a:r>
            <a:endParaRPr lang="en-US" sz="2400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endParaRPr lang="en-US" sz="2400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2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writerPhase</a:t>
            </a:r>
            <a:endParaRPr lang="en-US" sz="2400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6766560" y="4389120"/>
            <a:ext cx="1949573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readerPhase</a:t>
            </a:r>
            <a:endParaRPr lang="en-US" sz="2400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endParaRPr lang="en-US" sz="2400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2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opPhase</a:t>
            </a:r>
            <a:endParaRPr lang="en-US" sz="2400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endParaRPr lang="en-US" sz="2400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2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writerPhase</a:t>
            </a:r>
            <a:endParaRPr lang="en-US" sz="2400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9" name="Straight Connector 28"/>
          <p:cNvCxnSpPr/>
          <p:nvPr/>
        </p:nvCxnSpPr>
        <p:spPr>
          <a:xfrm>
            <a:off x="2011680" y="5029755"/>
            <a:ext cx="6766560" cy="0"/>
          </a:xfrm>
          <a:prstGeom prst="line">
            <a:avLst/>
          </a:prstGeom>
          <a:ln w="34925">
            <a:solidFill>
              <a:schemeClr val="accent2">
                <a:lumMod val="40000"/>
                <a:lumOff val="60000"/>
              </a:schemeClr>
            </a:solidFill>
            <a:prstDash val="sys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2011680" y="5760720"/>
            <a:ext cx="6766560" cy="0"/>
          </a:xfrm>
          <a:prstGeom prst="line">
            <a:avLst/>
          </a:prstGeom>
          <a:ln w="34925">
            <a:solidFill>
              <a:schemeClr val="accent2">
                <a:lumMod val="40000"/>
                <a:lumOff val="60000"/>
              </a:schemeClr>
            </a:solidFill>
            <a:prstDash val="sys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1554480" y="6400800"/>
            <a:ext cx="69301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</a:t>
            </a:r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hases form an intra-instruction software pipeline</a:t>
            </a:r>
          </a:p>
        </p:txBody>
      </p:sp>
      <p:sp>
        <p:nvSpPr>
          <p:cNvPr id="15" name="Rectangle 14"/>
          <p:cNvSpPr/>
          <p:nvPr/>
        </p:nvSpPr>
        <p:spPr>
          <a:xfrm>
            <a:off x="646043" y="2256183"/>
            <a:ext cx="8934837" cy="4071929"/>
          </a:xfrm>
          <a:prstGeom prst="rect">
            <a:avLst/>
          </a:prstGeom>
          <a:solidFill>
            <a:srgbClr val="070E97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2529009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"/>
                            </p:stCondLst>
                            <p:childTnLst>
                              <p:par>
                                <p:cTn id="5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500"/>
                            </p:stCondLst>
                            <p:childTnLst>
                              <p:par>
                                <p:cTn id="6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3" grpId="0"/>
      <p:bldP spid="15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0138" y="731520"/>
            <a:ext cx="3787960" cy="564193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Phase assignment</a:t>
            </a:r>
            <a:endParaRPr lang="en-US" sz="3200" b="1" i="1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371600" y="1551398"/>
            <a:ext cx="83439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Operations are assigned to phases in typical dataflow order.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828800" y="2651760"/>
            <a:ext cx="1949573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readerPhase</a:t>
            </a:r>
            <a:endParaRPr lang="en-US" sz="2400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endParaRPr lang="en-US" sz="24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2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opPhase</a:t>
            </a:r>
            <a:endParaRPr lang="en-US" sz="2400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endParaRPr lang="en-US" sz="24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2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writerPhase</a:t>
            </a:r>
            <a:endParaRPr lang="en-US" sz="2400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663440" y="2651760"/>
            <a:ext cx="4565673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Pure sources, with no inputs</a:t>
            </a:r>
          </a:p>
          <a:p>
            <a:endParaRPr lang="en-US" sz="24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Ops with both inputs and results</a:t>
            </a:r>
          </a:p>
          <a:p>
            <a:endParaRPr lang="en-US" sz="24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Pure sinks, with no results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645920" y="5303520"/>
            <a:ext cx="681103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Because there are cycle boundaries between these phases, the result of each phase can be passed to the next phase, in the following cycle.</a:t>
            </a:r>
          </a:p>
        </p:txBody>
      </p:sp>
    </p:spTree>
    <p:extLst>
      <p:ext uri="{BB962C8B-B14F-4D97-AF65-F5344CB8AC3E}">
        <p14:creationId xmlns:p14="http://schemas.microsoft.com/office/powerpoint/2010/main" val="374178531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1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2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2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2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000"/>
                            </p:stCondLst>
                            <p:childTnLst>
                              <p:par>
                                <p:cTn id="3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1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42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2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5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6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47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000"/>
                            </p:stCondLst>
                            <p:childTnLst>
                              <p:par>
                                <p:cTn id="5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8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59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60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2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3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64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65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66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0137" y="731520"/>
            <a:ext cx="2692468" cy="564193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i="0" u="none" strike="noStrike" dirty="0" smtClean="0">
                <a:ln>
                  <a:noFill/>
                </a:ln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The Mill CPU</a:t>
            </a:r>
            <a:endParaRPr lang="en-US" sz="3200" b="1" i="0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530627" y="1615171"/>
            <a:ext cx="65" cy="1454803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3200" b="0" i="0" u="none" strike="noStrike" dirty="0">
              <a:ln>
                <a:noFill/>
              </a:ln>
              <a:solidFill>
                <a:srgbClr val="FFFF00"/>
              </a:solidFill>
              <a:latin typeface="Arial" pitchFamily="34"/>
              <a:ea typeface="Tahoma" pitchFamily="2"/>
              <a:cs typeface="Tahoma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3200" b="0" i="0" u="none" strike="noStrike" dirty="0">
              <a:ln>
                <a:noFill/>
              </a:ln>
              <a:solidFill>
                <a:srgbClr val="FFFF00"/>
              </a:solidFill>
              <a:latin typeface="Arial" pitchFamily="34"/>
              <a:ea typeface="Tahoma" pitchFamily="2"/>
              <a:cs typeface="Tahoma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3200" b="0" i="1" u="none" strike="noStrike" dirty="0">
              <a:ln>
                <a:noFill/>
              </a:ln>
              <a:solidFill>
                <a:srgbClr val="FF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365921" y="1691525"/>
            <a:ext cx="8254129" cy="19927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The Mill is a new general-purpose commercial CPU family.</a:t>
            </a:r>
          </a:p>
          <a:p>
            <a:endParaRPr lang="en-US" sz="24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The Mill has a 10x single-thread power/performance gain over conventional out-of-order superscalar architectures, yet runs the same programs, without rewrite.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369008" y="4269448"/>
            <a:ext cx="8536992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This talk will explain: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 review of the Belt, the replacement for general registers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phasing, a 3x average speedup of dependent operations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ganging, when operations need more arguments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sidekick predicates, to speed up conditional branches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First Winner Rule, for N-way branching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cascaded calls, phasing across call/return</a:t>
            </a:r>
          </a:p>
        </p:txBody>
      </p:sp>
    </p:spTree>
    <p:extLst>
      <p:ext uri="{BB962C8B-B14F-4D97-AF65-F5344CB8AC3E}">
        <p14:creationId xmlns:p14="http://schemas.microsoft.com/office/powerpoint/2010/main" val="38890789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2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3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4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1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24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6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7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8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39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6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7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8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49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6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57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58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59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6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67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68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69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76" dur="1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77" dur="1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78" dur="1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79" dur="1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lowchart: Manual Operation 2"/>
          <p:cNvSpPr/>
          <p:nvPr/>
        </p:nvSpPr>
        <p:spPr>
          <a:xfrm>
            <a:off x="1188720" y="3566160"/>
            <a:ext cx="2286000" cy="1920240"/>
          </a:xfrm>
          <a:prstGeom prst="flowChartManualOperation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decoder</a:t>
            </a:r>
          </a:p>
        </p:txBody>
      </p:sp>
      <p:cxnSp>
        <p:nvCxnSpPr>
          <p:cNvPr id="24" name="Straight Connector 23"/>
          <p:cNvCxnSpPr/>
          <p:nvPr/>
        </p:nvCxnSpPr>
        <p:spPr>
          <a:xfrm>
            <a:off x="1005840" y="4246880"/>
            <a:ext cx="2651760" cy="0"/>
          </a:xfrm>
          <a:prstGeom prst="line">
            <a:avLst/>
          </a:prstGeom>
          <a:ln w="34925">
            <a:solidFill>
              <a:schemeClr val="accent2">
                <a:lumMod val="40000"/>
                <a:lumOff val="60000"/>
              </a:schemeClr>
            </a:solidFill>
            <a:prstDash val="sys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Flowchart: Manual Operation 19"/>
          <p:cNvSpPr/>
          <p:nvPr/>
        </p:nvSpPr>
        <p:spPr>
          <a:xfrm>
            <a:off x="4572000" y="4114800"/>
            <a:ext cx="2286000" cy="1920240"/>
          </a:xfrm>
          <a:prstGeom prst="flowChartManualOperation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execute</a:t>
            </a:r>
          </a:p>
        </p:txBody>
      </p:sp>
      <p:cxnSp>
        <p:nvCxnSpPr>
          <p:cNvPr id="25" name="Straight Connector 24"/>
          <p:cNvCxnSpPr/>
          <p:nvPr/>
        </p:nvCxnSpPr>
        <p:spPr>
          <a:xfrm>
            <a:off x="1005840" y="4886960"/>
            <a:ext cx="2651760" cy="0"/>
          </a:xfrm>
          <a:prstGeom prst="line">
            <a:avLst/>
          </a:prstGeom>
          <a:ln w="34925">
            <a:solidFill>
              <a:schemeClr val="accent2">
                <a:lumMod val="40000"/>
                <a:lumOff val="60000"/>
              </a:schemeClr>
            </a:solidFill>
            <a:prstDash val="sys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1005840" y="3474720"/>
            <a:ext cx="2651760" cy="0"/>
          </a:xfrm>
          <a:prstGeom prst="line">
            <a:avLst/>
          </a:prstGeom>
          <a:ln w="34925">
            <a:solidFill>
              <a:schemeClr val="accent2">
                <a:lumMod val="40000"/>
                <a:lumOff val="60000"/>
              </a:schemeClr>
            </a:solidFill>
            <a:prstDash val="sys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730138" y="731520"/>
            <a:ext cx="4174797" cy="564193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Phasing and decode</a:t>
            </a:r>
            <a:endParaRPr lang="en-US" sz="3200" b="1" i="1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371600" y="1551398"/>
            <a:ext cx="781755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The Mill decoders are fully pipelined and can start decode of a new instruction every cycle. </a:t>
            </a:r>
          </a:p>
        </p:txBody>
      </p:sp>
      <p:sp>
        <p:nvSpPr>
          <p:cNvPr id="33" name="Rectangle 32"/>
          <p:cNvSpPr/>
          <p:nvPr/>
        </p:nvSpPr>
        <p:spPr>
          <a:xfrm>
            <a:off x="1371600" y="2573867"/>
            <a:ext cx="1924756" cy="530577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microcache</a:t>
            </a:r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cxnSp>
        <p:nvCxnSpPr>
          <p:cNvPr id="41" name="Straight Arrow Connector 40"/>
          <p:cNvCxnSpPr>
            <a:stCxn id="33" idx="2"/>
            <a:endCxn id="3" idx="0"/>
          </p:cNvCxnSpPr>
          <p:nvPr/>
        </p:nvCxnSpPr>
        <p:spPr>
          <a:xfrm flipH="1">
            <a:off x="2331720" y="3104444"/>
            <a:ext cx="2258" cy="461716"/>
          </a:xfrm>
          <a:prstGeom prst="straightConnector1">
            <a:avLst/>
          </a:prstGeom>
          <a:ln w="41275">
            <a:solidFill>
              <a:srgbClr val="FFFF00"/>
            </a:solidFill>
            <a:prstDash val="sysDash"/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>
            <a:endCxn id="20" idx="1"/>
          </p:cNvCxnSpPr>
          <p:nvPr/>
        </p:nvCxnSpPr>
        <p:spPr>
          <a:xfrm>
            <a:off x="3962400" y="4717753"/>
            <a:ext cx="838200" cy="357167"/>
          </a:xfrm>
          <a:prstGeom prst="straightConnector1">
            <a:avLst/>
          </a:prstGeom>
          <a:ln w="41275">
            <a:solidFill>
              <a:srgbClr val="FFFF00"/>
            </a:solidFill>
            <a:prstDash val="sysDash"/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ight Brace 1"/>
          <p:cNvSpPr/>
          <p:nvPr/>
        </p:nvSpPr>
        <p:spPr>
          <a:xfrm rot="840000">
            <a:off x="3383280" y="3749040"/>
            <a:ext cx="456494" cy="1819275"/>
          </a:xfrm>
          <a:prstGeom prst="rightBrace">
            <a:avLst>
              <a:gd name="adj1" fmla="val 34428"/>
              <a:gd name="adj2" fmla="val 50000"/>
            </a:avLst>
          </a:prstGeom>
          <a:ln w="38100">
            <a:solidFill>
              <a:srgbClr val="FFFF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689282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"/>
                            </p:stCondLst>
                            <p:childTnLst>
                              <p:par>
                                <p:cTn id="4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500"/>
                            </p:stCondLst>
                            <p:childTnLst>
                              <p:par>
                                <p:cTn id="4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20" grpId="0" animBg="1"/>
      <p:bldP spid="5" grpId="0"/>
      <p:bldP spid="33" grpId="0" animBg="1"/>
      <p:bldP spid="2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Flowchart: Manual Operation 19"/>
          <p:cNvSpPr/>
          <p:nvPr/>
        </p:nvSpPr>
        <p:spPr>
          <a:xfrm>
            <a:off x="4572000" y="4114800"/>
            <a:ext cx="2286000" cy="1920240"/>
          </a:xfrm>
          <a:prstGeom prst="flowChartManualOperation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execute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30138" y="731520"/>
            <a:ext cx="4174797" cy="564193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Phasing and decode</a:t>
            </a:r>
            <a:endParaRPr lang="en-US" sz="3200" b="1" i="1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371600" y="1371600"/>
            <a:ext cx="820928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Mill instructions encode in six blocks of </a:t>
            </a:r>
            <a:r>
              <a:rPr lang="en-US" sz="2400" dirty="0" smtClean="0">
                <a:solidFill>
                  <a:srgbClr val="FFFF00"/>
                </a:solidFill>
                <a:cs typeface="Consolas" panose="020B0609020204030204" pitchFamily="49" charset="0"/>
              </a:rPr>
              <a:t>zero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or more ops.</a:t>
            </a:r>
          </a:p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Two of the blocks decode a cycle before the others.</a:t>
            </a:r>
          </a:p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All ops assigned to </a:t>
            </a:r>
            <a:r>
              <a:rPr lang="en-US" sz="2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readerPhase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are in the early blocks.</a:t>
            </a:r>
          </a:p>
        </p:txBody>
      </p:sp>
      <p:sp>
        <p:nvSpPr>
          <p:cNvPr id="3" name="Flowchart: Manual Operation 2"/>
          <p:cNvSpPr/>
          <p:nvPr/>
        </p:nvSpPr>
        <p:spPr>
          <a:xfrm>
            <a:off x="1188720" y="3556000"/>
            <a:ext cx="2286000" cy="1920240"/>
          </a:xfrm>
          <a:prstGeom prst="flowChartManualOperation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decoder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1645920" y="2743200"/>
            <a:ext cx="1371600" cy="365760"/>
          </a:xfrm>
          <a:prstGeom prst="roundRect">
            <a:avLst/>
          </a:prstGeom>
          <a:solidFill>
            <a:srgbClr val="070E97"/>
          </a:solidFill>
          <a:ln>
            <a:solidFill>
              <a:srgbClr val="0099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err="1" smtClean="0">
                <a:solidFill>
                  <a:srgbClr val="0099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inst</a:t>
            </a:r>
            <a:r>
              <a:rPr lang="en-US" sz="2400" dirty="0" smtClean="0">
                <a:solidFill>
                  <a:srgbClr val="0099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1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7040880" y="4287520"/>
            <a:ext cx="169469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reader phase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7040880" y="4927600"/>
            <a:ext cx="136768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ops phase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7040880" y="5567680"/>
            <a:ext cx="158088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writer phase</a:t>
            </a:r>
          </a:p>
        </p:txBody>
      </p:sp>
      <p:cxnSp>
        <p:nvCxnSpPr>
          <p:cNvPr id="41" name="Straight Connector 40"/>
          <p:cNvCxnSpPr/>
          <p:nvPr/>
        </p:nvCxnSpPr>
        <p:spPr>
          <a:xfrm>
            <a:off x="1005840" y="4246880"/>
            <a:ext cx="2651760" cy="0"/>
          </a:xfrm>
          <a:prstGeom prst="line">
            <a:avLst/>
          </a:prstGeom>
          <a:ln w="34925">
            <a:solidFill>
              <a:schemeClr val="accent2">
                <a:lumMod val="40000"/>
                <a:lumOff val="60000"/>
              </a:schemeClr>
            </a:solidFill>
            <a:prstDash val="sys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 flipV="1">
            <a:off x="3971491" y="3444240"/>
            <a:ext cx="0" cy="2533710"/>
          </a:xfrm>
          <a:prstGeom prst="line">
            <a:avLst/>
          </a:prstGeom>
          <a:ln w="34925">
            <a:solidFill>
              <a:schemeClr val="accent2">
                <a:lumMod val="40000"/>
                <a:lumOff val="60000"/>
              </a:schemeClr>
            </a:solidFill>
            <a:prstDash val="sys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1005840" y="4886960"/>
            <a:ext cx="2651760" cy="0"/>
          </a:xfrm>
          <a:prstGeom prst="line">
            <a:avLst/>
          </a:prstGeom>
          <a:ln w="34925">
            <a:solidFill>
              <a:schemeClr val="accent2">
                <a:lumMod val="40000"/>
                <a:lumOff val="60000"/>
              </a:schemeClr>
            </a:solidFill>
            <a:prstDash val="sys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1005840" y="3474720"/>
            <a:ext cx="2651760" cy="0"/>
          </a:xfrm>
          <a:prstGeom prst="line">
            <a:avLst/>
          </a:prstGeom>
          <a:ln w="34925">
            <a:solidFill>
              <a:schemeClr val="accent2">
                <a:lumMod val="40000"/>
                <a:lumOff val="60000"/>
              </a:schemeClr>
            </a:solidFill>
            <a:prstDash val="sys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/>
          <p:cNvSpPr/>
          <p:nvPr/>
        </p:nvSpPr>
        <p:spPr>
          <a:xfrm>
            <a:off x="1737360" y="3749040"/>
            <a:ext cx="1280160" cy="365760"/>
          </a:xfrm>
          <a:prstGeom prst="rect">
            <a:avLst/>
          </a:prstGeom>
          <a:solidFill>
            <a:srgbClr val="070E97"/>
          </a:solidFill>
          <a:ln>
            <a:solidFill>
              <a:srgbClr val="0099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>
                <a:solidFill>
                  <a:srgbClr val="0099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reader</a:t>
            </a:r>
          </a:p>
        </p:txBody>
      </p:sp>
      <p:sp>
        <p:nvSpPr>
          <p:cNvPr id="8" name="Rectangle 7"/>
          <p:cNvSpPr/>
          <p:nvPr/>
        </p:nvSpPr>
        <p:spPr>
          <a:xfrm>
            <a:off x="1737360" y="4389120"/>
            <a:ext cx="1280160" cy="365760"/>
          </a:xfrm>
          <a:prstGeom prst="rect">
            <a:avLst/>
          </a:prstGeom>
          <a:solidFill>
            <a:srgbClr val="070E97"/>
          </a:solidFill>
          <a:ln>
            <a:solidFill>
              <a:srgbClr val="0099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>
                <a:solidFill>
                  <a:srgbClr val="0099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ops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737360" y="5029200"/>
            <a:ext cx="1280160" cy="365760"/>
          </a:xfrm>
          <a:prstGeom prst="rect">
            <a:avLst/>
          </a:prstGeom>
          <a:solidFill>
            <a:srgbClr val="070E97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>
                <a:solidFill>
                  <a:srgbClr val="0099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writer</a:t>
            </a:r>
          </a:p>
        </p:txBody>
      </p:sp>
    </p:spTree>
    <p:extLst>
      <p:ext uri="{BB962C8B-B14F-4D97-AF65-F5344CB8AC3E}">
        <p14:creationId xmlns:p14="http://schemas.microsoft.com/office/powerpoint/2010/main" val="107721036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2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1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2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2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42" presetClass="pat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0202E-6 -3.72549E-6 L 0.00205 0.12909 " pathEditMode="relative" rAng="0" ptsTypes="AA">
                                      <p:cBhvr>
                                        <p:cTn id="34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5" y="645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42" presetClass="path" presetSubtype="0" fill="hold" grpId="3" nodeType="with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0.00206 0.12909 L 0.00316 0.21304 " pathEditMode="relative" rAng="0" ptsTypes="AA">
                                      <p:cBhvr>
                                        <p:cTn id="41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7" y="4187"/>
                                    </p:animMotion>
                                  </p:childTnLst>
                                </p:cTn>
                              </p:par>
                              <p:par>
                                <p:cTn id="42" presetID="42" presetClass="pat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237 -0.00041 L 0.32875 0.08231 " pathEditMode="relative" rAng="0" ptsTypes="AA">
                                      <p:cBhvr>
                                        <p:cTn id="43" dur="4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556" y="412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4000"/>
                            </p:stCondLst>
                            <p:childTnLst>
                              <p:par>
                                <p:cTn id="4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6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57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58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59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42" presetClass="path" presetSubtype="0" fill="hold" grpId="4" nodeType="with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0.00316 0.21304 L 0.00411 0.29167 " pathEditMode="relative" rAng="0" ptsTypes="AA">
                                      <p:cBhvr>
                                        <p:cTn id="61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7" y="3922"/>
                                    </p:animMotion>
                                  </p:childTnLst>
                                </p:cTn>
                              </p:par>
                              <p:par>
                                <p:cTn id="62" presetID="42" presetClass="pat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26 0.00123 L 0.32939 0.0723 " pathEditMode="relative" rAng="0" ptsTypes="AA">
                                      <p:cBhvr>
                                        <p:cTn id="63" dur="4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525" y="355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4000"/>
                            </p:stCondLst>
                            <p:childTnLst>
                              <p:par>
                                <p:cTn id="6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2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76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77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78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79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0" presetClass="exit" presetSubtype="0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42" presetClass="pat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31 -0.00245 L 0.3316 0.0625 " pathEditMode="relative" rAng="0" ptsTypes="AA">
                                      <p:cBhvr>
                                        <p:cTn id="84" dur="3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588" y="324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3000"/>
                            </p:stCondLst>
                            <p:childTnLst>
                              <p:par>
                                <p:cTn id="86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4000"/>
                            </p:stCondLst>
                            <p:childTnLst>
                              <p:par>
                                <p:cTn id="92" presetID="25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93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94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95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96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19" grpId="1" animBg="1"/>
      <p:bldP spid="19" grpId="2" animBg="1"/>
      <p:bldP spid="19" grpId="3" animBg="1"/>
      <p:bldP spid="19" grpId="4" animBg="1"/>
      <p:bldP spid="38" grpId="0"/>
      <p:bldP spid="38" grpId="1"/>
      <p:bldP spid="39" grpId="0"/>
      <p:bldP spid="39" grpId="1"/>
      <p:bldP spid="40" grpId="0"/>
      <p:bldP spid="40" grpId="1"/>
      <p:bldP spid="7" grpId="0" animBg="1"/>
      <p:bldP spid="7" grpId="1" animBg="1"/>
      <p:bldP spid="8" grpId="0" animBg="1"/>
      <p:bldP spid="8" grpId="1" animBg="1"/>
      <p:bldP spid="11" grpId="0" animBg="1"/>
      <p:bldP spid="11" grpId="1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lowchart: Manual Operation 2"/>
          <p:cNvSpPr/>
          <p:nvPr/>
        </p:nvSpPr>
        <p:spPr>
          <a:xfrm>
            <a:off x="1188720" y="3566160"/>
            <a:ext cx="2286000" cy="1920240"/>
          </a:xfrm>
          <a:prstGeom prst="flowChartManualOperation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decoder</a:t>
            </a:r>
          </a:p>
        </p:txBody>
      </p:sp>
      <p:cxnSp>
        <p:nvCxnSpPr>
          <p:cNvPr id="24" name="Straight Connector 23"/>
          <p:cNvCxnSpPr/>
          <p:nvPr/>
        </p:nvCxnSpPr>
        <p:spPr>
          <a:xfrm>
            <a:off x="1005840" y="4246880"/>
            <a:ext cx="2651760" cy="0"/>
          </a:xfrm>
          <a:prstGeom prst="line">
            <a:avLst/>
          </a:prstGeom>
          <a:ln w="34925">
            <a:solidFill>
              <a:schemeClr val="accent2">
                <a:lumMod val="40000"/>
                <a:lumOff val="60000"/>
              </a:schemeClr>
            </a:solidFill>
            <a:prstDash val="sys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Flowchart: Manual Operation 19"/>
          <p:cNvSpPr/>
          <p:nvPr/>
        </p:nvSpPr>
        <p:spPr>
          <a:xfrm>
            <a:off x="4572000" y="4114800"/>
            <a:ext cx="2286000" cy="1920240"/>
          </a:xfrm>
          <a:prstGeom prst="flowChartManualOperation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execute</a:t>
            </a:r>
          </a:p>
        </p:txBody>
      </p:sp>
      <p:cxnSp>
        <p:nvCxnSpPr>
          <p:cNvPr id="35" name="Straight Connector 34"/>
          <p:cNvCxnSpPr/>
          <p:nvPr/>
        </p:nvCxnSpPr>
        <p:spPr>
          <a:xfrm flipV="1">
            <a:off x="3971491" y="3444240"/>
            <a:ext cx="0" cy="2533710"/>
          </a:xfrm>
          <a:prstGeom prst="line">
            <a:avLst/>
          </a:prstGeom>
          <a:ln w="34925">
            <a:solidFill>
              <a:schemeClr val="accent2">
                <a:lumMod val="40000"/>
                <a:lumOff val="60000"/>
              </a:schemeClr>
            </a:solidFill>
            <a:prstDash val="sys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1005840" y="4886960"/>
            <a:ext cx="2651760" cy="0"/>
          </a:xfrm>
          <a:prstGeom prst="line">
            <a:avLst/>
          </a:prstGeom>
          <a:ln w="34925">
            <a:solidFill>
              <a:schemeClr val="accent2">
                <a:lumMod val="40000"/>
                <a:lumOff val="60000"/>
              </a:schemeClr>
            </a:solidFill>
            <a:prstDash val="sys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1005840" y="3474720"/>
            <a:ext cx="2651760" cy="0"/>
          </a:xfrm>
          <a:prstGeom prst="line">
            <a:avLst/>
          </a:prstGeom>
          <a:ln w="34925">
            <a:solidFill>
              <a:schemeClr val="accent2">
                <a:lumMod val="40000"/>
                <a:lumOff val="60000"/>
              </a:schemeClr>
            </a:solidFill>
            <a:prstDash val="sys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730138" y="731520"/>
            <a:ext cx="4174797" cy="564193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Phasing and decode</a:t>
            </a:r>
            <a:endParaRPr lang="en-US" sz="3200" b="1" i="1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371600" y="1551398"/>
            <a:ext cx="772724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The Mill decoders are fully pipelined and can start decode of a new instruction every cycle. </a:t>
            </a:r>
          </a:p>
        </p:txBody>
      </p:sp>
      <p:sp>
        <p:nvSpPr>
          <p:cNvPr id="7" name="Rectangle 6"/>
          <p:cNvSpPr/>
          <p:nvPr/>
        </p:nvSpPr>
        <p:spPr>
          <a:xfrm>
            <a:off x="1737360" y="3749040"/>
            <a:ext cx="1280160" cy="365760"/>
          </a:xfrm>
          <a:prstGeom prst="rect">
            <a:avLst/>
          </a:prstGeom>
          <a:solidFill>
            <a:srgbClr val="070E97"/>
          </a:solidFill>
          <a:ln>
            <a:solidFill>
              <a:srgbClr val="0099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>
                <a:solidFill>
                  <a:srgbClr val="0099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reader</a:t>
            </a:r>
          </a:p>
        </p:txBody>
      </p:sp>
      <p:sp>
        <p:nvSpPr>
          <p:cNvPr id="8" name="Rectangle 7"/>
          <p:cNvSpPr/>
          <p:nvPr/>
        </p:nvSpPr>
        <p:spPr>
          <a:xfrm>
            <a:off x="1737360" y="4389120"/>
            <a:ext cx="1280160" cy="365760"/>
          </a:xfrm>
          <a:prstGeom prst="rect">
            <a:avLst/>
          </a:prstGeom>
          <a:solidFill>
            <a:srgbClr val="070E97"/>
          </a:solidFill>
          <a:ln>
            <a:solidFill>
              <a:srgbClr val="0099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>
                <a:solidFill>
                  <a:srgbClr val="0099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ops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737360" y="5029200"/>
            <a:ext cx="1280160" cy="365760"/>
          </a:xfrm>
          <a:prstGeom prst="rect">
            <a:avLst/>
          </a:prstGeom>
          <a:solidFill>
            <a:srgbClr val="070E97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>
                <a:solidFill>
                  <a:srgbClr val="0099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writer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1645920" y="2743200"/>
            <a:ext cx="1371600" cy="365760"/>
          </a:xfrm>
          <a:prstGeom prst="roundRect">
            <a:avLst/>
          </a:prstGeom>
          <a:solidFill>
            <a:srgbClr val="070E97"/>
          </a:solidFill>
          <a:ln>
            <a:solidFill>
              <a:srgbClr val="0099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err="1" smtClean="0">
                <a:solidFill>
                  <a:srgbClr val="0099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inst</a:t>
            </a:r>
            <a:r>
              <a:rPr lang="en-US" sz="2400" dirty="0" smtClean="0">
                <a:solidFill>
                  <a:srgbClr val="0099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1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1645920" y="2743200"/>
            <a:ext cx="1371600" cy="365760"/>
          </a:xfrm>
          <a:prstGeom prst="roundRect">
            <a:avLst/>
          </a:prstGeom>
          <a:solidFill>
            <a:srgbClr val="070E97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err="1" smtClean="0">
                <a:solidFill>
                  <a:schemeClr val="accent6">
                    <a:lumMod val="7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inst</a:t>
            </a:r>
            <a:r>
              <a:rPr lang="en-US" sz="2400" dirty="0" smtClean="0">
                <a:solidFill>
                  <a:schemeClr val="accent6">
                    <a:lumMod val="7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2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1645920" y="2743200"/>
            <a:ext cx="1371600" cy="365760"/>
          </a:xfrm>
          <a:prstGeom prst="roundRect">
            <a:avLst/>
          </a:prstGeom>
          <a:solidFill>
            <a:srgbClr val="070E97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err="1" smtClean="0">
                <a:solidFill>
                  <a:srgbClr val="00B0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inst</a:t>
            </a:r>
            <a:r>
              <a:rPr lang="en-US" sz="2400" dirty="0" smtClean="0">
                <a:solidFill>
                  <a:srgbClr val="00B0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3</a:t>
            </a:r>
          </a:p>
        </p:txBody>
      </p:sp>
      <p:sp>
        <p:nvSpPr>
          <p:cNvPr id="21" name="Rectangle 20"/>
          <p:cNvSpPr/>
          <p:nvPr/>
        </p:nvSpPr>
        <p:spPr>
          <a:xfrm>
            <a:off x="1737360" y="3749040"/>
            <a:ext cx="1280160" cy="365760"/>
          </a:xfrm>
          <a:prstGeom prst="rect">
            <a:avLst/>
          </a:prstGeom>
          <a:solidFill>
            <a:srgbClr val="070E97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>
                <a:solidFill>
                  <a:schemeClr val="accent6">
                    <a:lumMod val="7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reader</a:t>
            </a:r>
          </a:p>
        </p:txBody>
      </p:sp>
      <p:sp>
        <p:nvSpPr>
          <p:cNvPr id="22" name="Rectangle 21"/>
          <p:cNvSpPr/>
          <p:nvPr/>
        </p:nvSpPr>
        <p:spPr>
          <a:xfrm>
            <a:off x="1737360" y="4389120"/>
            <a:ext cx="1280160" cy="365760"/>
          </a:xfrm>
          <a:prstGeom prst="rect">
            <a:avLst/>
          </a:prstGeom>
          <a:solidFill>
            <a:srgbClr val="070E97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>
                <a:solidFill>
                  <a:schemeClr val="accent6">
                    <a:lumMod val="7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ops</a:t>
            </a:r>
          </a:p>
        </p:txBody>
      </p:sp>
      <p:sp>
        <p:nvSpPr>
          <p:cNvPr id="26" name="Rectangle 25"/>
          <p:cNvSpPr/>
          <p:nvPr/>
        </p:nvSpPr>
        <p:spPr>
          <a:xfrm>
            <a:off x="1737360" y="3749040"/>
            <a:ext cx="1280160" cy="365760"/>
          </a:xfrm>
          <a:prstGeom prst="rect">
            <a:avLst/>
          </a:prstGeom>
          <a:solidFill>
            <a:srgbClr val="070E97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>
                <a:solidFill>
                  <a:srgbClr val="00B0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reader</a:t>
            </a:r>
          </a:p>
        </p:txBody>
      </p:sp>
      <p:sp>
        <p:nvSpPr>
          <p:cNvPr id="27" name="Rectangle 26"/>
          <p:cNvSpPr/>
          <p:nvPr/>
        </p:nvSpPr>
        <p:spPr>
          <a:xfrm>
            <a:off x="1737360" y="4389120"/>
            <a:ext cx="1280160" cy="365760"/>
          </a:xfrm>
          <a:prstGeom prst="rect">
            <a:avLst/>
          </a:prstGeom>
          <a:solidFill>
            <a:srgbClr val="070E97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>
                <a:solidFill>
                  <a:srgbClr val="00B0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ops</a:t>
            </a:r>
          </a:p>
        </p:txBody>
      </p:sp>
      <p:sp>
        <p:nvSpPr>
          <p:cNvPr id="29" name="Rounded Rectangle 28"/>
          <p:cNvSpPr/>
          <p:nvPr/>
        </p:nvSpPr>
        <p:spPr>
          <a:xfrm>
            <a:off x="1645920" y="2743200"/>
            <a:ext cx="1371600" cy="365760"/>
          </a:xfrm>
          <a:prstGeom prst="roundRect">
            <a:avLst/>
          </a:prstGeom>
          <a:solidFill>
            <a:srgbClr val="070E97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err="1" smtClean="0">
                <a:solidFill>
                  <a:srgbClr val="FFC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inst</a:t>
            </a:r>
            <a:r>
              <a:rPr lang="en-US" sz="2400" dirty="0" smtClean="0">
                <a:solidFill>
                  <a:srgbClr val="FFC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4</a:t>
            </a:r>
          </a:p>
        </p:txBody>
      </p:sp>
      <p:sp>
        <p:nvSpPr>
          <p:cNvPr id="23" name="Rectangle 22"/>
          <p:cNvSpPr/>
          <p:nvPr/>
        </p:nvSpPr>
        <p:spPr>
          <a:xfrm>
            <a:off x="1737360" y="5029200"/>
            <a:ext cx="1280160" cy="365760"/>
          </a:xfrm>
          <a:prstGeom prst="rect">
            <a:avLst/>
          </a:prstGeom>
          <a:solidFill>
            <a:srgbClr val="070E97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>
                <a:solidFill>
                  <a:schemeClr val="accent6">
                    <a:lumMod val="7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writer</a:t>
            </a:r>
          </a:p>
        </p:txBody>
      </p:sp>
      <p:sp>
        <p:nvSpPr>
          <p:cNvPr id="28" name="Rectangle 27"/>
          <p:cNvSpPr/>
          <p:nvPr/>
        </p:nvSpPr>
        <p:spPr>
          <a:xfrm>
            <a:off x="1737360" y="5029200"/>
            <a:ext cx="1280160" cy="365760"/>
          </a:xfrm>
          <a:prstGeom prst="rect">
            <a:avLst/>
          </a:prstGeom>
          <a:solidFill>
            <a:srgbClr val="070E97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>
                <a:solidFill>
                  <a:srgbClr val="00B0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writer</a:t>
            </a:r>
          </a:p>
        </p:txBody>
      </p:sp>
      <p:sp>
        <p:nvSpPr>
          <p:cNvPr id="30" name="Rectangle 29"/>
          <p:cNvSpPr/>
          <p:nvPr/>
        </p:nvSpPr>
        <p:spPr>
          <a:xfrm>
            <a:off x="1737360" y="3749040"/>
            <a:ext cx="1280160" cy="365760"/>
          </a:xfrm>
          <a:prstGeom prst="rect">
            <a:avLst/>
          </a:prstGeom>
          <a:solidFill>
            <a:srgbClr val="070E97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>
                <a:solidFill>
                  <a:srgbClr val="FFC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reader</a:t>
            </a:r>
          </a:p>
        </p:txBody>
      </p:sp>
      <p:sp>
        <p:nvSpPr>
          <p:cNvPr id="31" name="Rectangle 30"/>
          <p:cNvSpPr/>
          <p:nvPr/>
        </p:nvSpPr>
        <p:spPr>
          <a:xfrm>
            <a:off x="1737360" y="4389120"/>
            <a:ext cx="1280160" cy="365760"/>
          </a:xfrm>
          <a:prstGeom prst="rect">
            <a:avLst/>
          </a:prstGeom>
          <a:solidFill>
            <a:srgbClr val="070E97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>
                <a:solidFill>
                  <a:srgbClr val="FFC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ops</a:t>
            </a:r>
          </a:p>
        </p:txBody>
      </p:sp>
      <p:sp>
        <p:nvSpPr>
          <p:cNvPr id="32" name="Rectangle 31"/>
          <p:cNvSpPr/>
          <p:nvPr/>
        </p:nvSpPr>
        <p:spPr>
          <a:xfrm>
            <a:off x="1737360" y="5029200"/>
            <a:ext cx="1280160" cy="365760"/>
          </a:xfrm>
          <a:prstGeom prst="rect">
            <a:avLst/>
          </a:prstGeom>
          <a:solidFill>
            <a:srgbClr val="070E97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>
                <a:solidFill>
                  <a:srgbClr val="FFC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writer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4688840" y="2590800"/>
            <a:ext cx="42976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Phases of one instruction overlap the phases of adjacent instructions.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371600" y="6207760"/>
            <a:ext cx="663448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Reader phase of one instruction happens in the same cycle as ops phase of the prior instruction and the writer phase of the one before that.</a:t>
            </a:r>
          </a:p>
        </p:txBody>
      </p:sp>
      <p:sp>
        <p:nvSpPr>
          <p:cNvPr id="6" name="Rectangle 5"/>
          <p:cNvSpPr/>
          <p:nvPr/>
        </p:nvSpPr>
        <p:spPr>
          <a:xfrm>
            <a:off x="520075" y="1340545"/>
            <a:ext cx="9326880" cy="4856480"/>
          </a:xfrm>
          <a:prstGeom prst="rect">
            <a:avLst/>
          </a:prstGeom>
          <a:solidFill>
            <a:srgbClr val="070E97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512008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2" presetClass="pat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86869E-6 4.5098E-6 L 0.00095 0.12847 " pathEditMode="relative" rAng="0" ptsTypes="AA">
                                      <p:cBhvr>
                                        <p:cTn id="9" dur="3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7" y="641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42" presetClass="path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1.86869E-6 2.61438E-7 L 0.00095 0.1299 " pathEditMode="relative" rAng="0" ptsTypes="AA">
                                      <p:cBhvr>
                                        <p:cTn id="19" dur="3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7" y="6495"/>
                                    </p:animMotion>
                                  </p:childTnLst>
                                </p:cTn>
                              </p:par>
                              <p:par>
                                <p:cTn id="20" presetID="42" presetClass="path" presetSubtype="0" fill="hold" grpId="3" nodeType="with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0.00095 0.12847 L 0.00095 0.2116 " pathEditMode="relative" rAng="0" ptsTypes="AA">
                                      <p:cBhvr>
                                        <p:cTn id="21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4146"/>
                                    </p:animMotion>
                                  </p:childTnLst>
                                </p:cTn>
                              </p:par>
                              <p:par>
                                <p:cTn id="22" presetID="42" presetClass="pat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348 -0.00082 L 0.33144 0.08517 " pathEditMode="relative" rAng="0" ptsTypes="AA">
                                      <p:cBhvr>
                                        <p:cTn id="23" dur="3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746" y="428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42" presetClass="path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1.86869E-6 -1.24183E-6 L 0.00095 0.13011 " pathEditMode="relative" rAng="0" ptsTypes="AA">
                                      <p:cBhvr>
                                        <p:cTn id="42" dur="27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7" y="6495"/>
                                    </p:animMotion>
                                  </p:childTnLst>
                                </p:cTn>
                              </p:par>
                              <p:par>
                                <p:cTn id="43" presetID="42" presetClass="path" presetSubtype="0" fill="hold" grpId="4" nodeType="with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0.00094 0.2116 L 0.00031 0.29453 " pathEditMode="relative" rAng="0" ptsTypes="AA">
                                      <p:cBhvr>
                                        <p:cTn id="44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2" y="4146"/>
                                    </p:animMotion>
                                  </p:childTnLst>
                                </p:cTn>
                              </p:par>
                              <p:par>
                                <p:cTn id="45" presetID="42" presetClass="path" presetSubtype="0" fill="hold" grpId="3" nodeType="with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0.00094 0.12847 L 0.00094 0.21426 " pathEditMode="relative" rAng="0" ptsTypes="AA">
                                      <p:cBhvr>
                                        <p:cTn id="46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4289"/>
                                    </p:animMotion>
                                  </p:childTnLst>
                                </p:cTn>
                              </p:par>
                              <p:par>
                                <p:cTn id="47" presetID="42" presetClass="pat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0202E-7 4.70588E-6 L 0.33254 0.08353 " pathEditMode="relative" rAng="0" ptsTypes="AA">
                                      <p:cBhvr>
                                        <p:cTn id="48" dur="3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619" y="4167"/>
                                    </p:animMotion>
                                  </p:childTnLst>
                                </p:cTn>
                              </p:par>
                              <p:par>
                                <p:cTn id="49" presetID="42" presetClass="pat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347 -0.00081 L 0.33191 0.08456 " pathEditMode="relative" rAng="0" ptsTypes="AA">
                                      <p:cBhvr>
                                        <p:cTn id="50" dur="3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761" y="426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9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2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42" presetClass="path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-4.64646E-6 1.76471E-6 L 0.00095 0.13051 " pathEditMode="relative" rAng="0" ptsTypes="AA">
                                      <p:cBhvr>
                                        <p:cTn id="75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7" y="6516"/>
                                    </p:animMotion>
                                  </p:childTnLst>
                                </p:cTn>
                              </p:par>
                              <p:par>
                                <p:cTn id="76" presetID="42" presetClass="path" presetSubtype="0" fill="hold" grpId="4" nodeType="with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0.00094 0.2116 L 0.0011 0.29432 " pathEditMode="relative" rAng="0" ptsTypes="AA">
                                      <p:cBhvr>
                                        <p:cTn id="77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4126"/>
                                    </p:animMotion>
                                  </p:childTnLst>
                                </p:cTn>
                              </p:par>
                              <p:par>
                                <p:cTn id="78" presetID="42" presetClass="path" presetSubtype="0" fill="hold" grpId="3" nodeType="with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0.00094 0.12847 L 0.00063 0.21201 " pathEditMode="relative" rAng="0" ptsTypes="AA">
                                      <p:cBhvr>
                                        <p:cTn id="79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" y="4167"/>
                                    </p:animMotion>
                                  </p:childTnLst>
                                </p:cTn>
                              </p:par>
                              <p:par>
                                <p:cTn id="80" presetID="42" presetClass="pat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95 -0.00041 L 0.33191 0.07475 " pathEditMode="relative" rAng="0" ptsTypes="AA">
                                      <p:cBhvr>
                                        <p:cTn id="81" dur="3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635" y="3758"/>
                                    </p:animMotion>
                                  </p:childTnLst>
                                </p:cTn>
                              </p:par>
                              <p:par>
                                <p:cTn id="82" presetID="42" presetClass="pat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06061E-6 -3.79085E-6 L 0.33191 0.08313 " pathEditMode="relative" rAng="0" ptsTypes="AA">
                                      <p:cBhvr>
                                        <p:cTn id="83" dur="3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588" y="4146"/>
                                    </p:animMotion>
                                  </p:childTnLst>
                                </p:cTn>
                              </p:par>
                              <p:par>
                                <p:cTn id="84" presetID="42" presetClass="pat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284 -0.00122 L 0.33191 0.08477 " pathEditMode="relative" rAng="0" ptsTypes="AA">
                                      <p:cBhvr>
                                        <p:cTn id="85" dur="3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730" y="428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42" presetClass="path" presetSubtype="0" fill="hold" grpId="4" nodeType="with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0.00094 0.2116 L 0.00079 0.29391 " pathEditMode="relative" rAng="0" ptsTypes="AA">
                                      <p:cBhvr>
                                        <p:cTn id="110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" y="4105"/>
                                    </p:animMotion>
                                  </p:childTnLst>
                                </p:cTn>
                              </p:par>
                              <p:par>
                                <p:cTn id="111" presetID="42" presetClass="path" presetSubtype="0" fill="hold" grpId="3" nodeType="with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0.00094 0.12847 L 0.0011 0.21099 " pathEditMode="relative" rAng="0" ptsTypes="AA">
                                      <p:cBhvr>
                                        <p:cTn id="112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4126"/>
                                    </p:animMotion>
                                  </p:childTnLst>
                                </p:cTn>
                              </p:par>
                              <p:par>
                                <p:cTn id="113" presetID="42" presetClass="pat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94949E-6 2.61438E-6 L 0.33065 0.07414 " pathEditMode="relative" rAng="0" ptsTypes="AA">
                                      <p:cBhvr>
                                        <p:cTn id="114" dur="3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525" y="3697"/>
                                    </p:animMotion>
                                  </p:childTnLst>
                                </p:cTn>
                              </p:par>
                              <p:par>
                                <p:cTn id="115" presetID="42" presetClass="pat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82828E-6 -4.05229E-6 L 0.3338 0.08477 " pathEditMode="relative" rAng="0" ptsTypes="AA">
                                      <p:cBhvr>
                                        <p:cTn id="116" dur="3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682" y="4228"/>
                                    </p:animMotion>
                                  </p:childTnLst>
                                </p:cTn>
                              </p:par>
                              <p:par>
                                <p:cTn id="117" presetID="42" presetClass="pat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347 -0.00082 L 0.33176 0.08538 " pathEditMode="relative" rAng="0" ptsTypes="AA">
                                      <p:cBhvr>
                                        <p:cTn id="118" dur="3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761" y="431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0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6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42" presetClass="path" presetSubtype="0" fill="hold" grpId="4" nodeType="with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0.00094 0.21181 L 0.00063 0.29453 " pathEditMode="relative" rAng="0" ptsTypes="AA">
                                      <p:cBhvr>
                                        <p:cTn id="140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" y="4126"/>
                                    </p:animMotion>
                                  </p:childTnLst>
                                </p:cTn>
                              </p:par>
                              <p:par>
                                <p:cTn id="141" presetID="42" presetClass="pat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41 4.70588E-6 L 0.33207 0.08353 " pathEditMode="relative" rAng="0" ptsTypes="AA">
                                      <p:cBhvr>
                                        <p:cTn id="142" dur="3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809" y="4167"/>
                                    </p:animMotion>
                                  </p:childTnLst>
                                </p:cTn>
                              </p:par>
                              <p:par>
                                <p:cTn id="143" presetID="42" presetClass="pat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28283E-6 -1.63399E-6 L 0.33176 0.07374 " pathEditMode="relative" rAng="0" ptsTypes="AA">
                                      <p:cBhvr>
                                        <p:cTn id="144" dur="3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588" y="367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6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42" presetClass="pat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06061E-6 0.00061 L 0.33191 0.07394 " pathEditMode="relative" rAng="0" ptsTypes="AA">
                                      <p:cBhvr>
                                        <p:cTn id="160" dur="3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588" y="365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6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9" fill="hold">
                            <p:stCondLst>
                              <p:cond delay="1000"/>
                            </p:stCondLst>
                            <p:childTnLst>
                              <p:par>
                                <p:cTn id="17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7" grpId="1" animBg="1"/>
      <p:bldP spid="7" grpId="2" animBg="1"/>
      <p:bldP spid="8" grpId="0" animBg="1"/>
      <p:bldP spid="8" grpId="1" animBg="1"/>
      <p:bldP spid="8" grpId="2" animBg="1"/>
      <p:bldP spid="11" grpId="0" animBg="1"/>
      <p:bldP spid="11" grpId="1" animBg="1"/>
      <p:bldP spid="11" grpId="2" animBg="1"/>
      <p:bldP spid="19" grpId="0" animBg="1"/>
      <p:bldP spid="19" grpId="1" animBg="1"/>
      <p:bldP spid="19" grpId="2" animBg="1"/>
      <p:bldP spid="19" grpId="3" animBg="1"/>
      <p:bldP spid="19" grpId="4" animBg="1"/>
      <p:bldP spid="17" grpId="0" animBg="1"/>
      <p:bldP spid="17" grpId="1" animBg="1"/>
      <p:bldP spid="17" grpId="2" animBg="1"/>
      <p:bldP spid="17" grpId="3" animBg="1"/>
      <p:bldP spid="17" grpId="4" animBg="1"/>
      <p:bldP spid="18" grpId="0" animBg="1"/>
      <p:bldP spid="18" grpId="1" animBg="1"/>
      <p:bldP spid="18" grpId="2" animBg="1"/>
      <p:bldP spid="18" grpId="3" animBg="1"/>
      <p:bldP spid="18" grpId="4" animBg="1"/>
      <p:bldP spid="21" grpId="0" animBg="1"/>
      <p:bldP spid="21" grpId="1" animBg="1"/>
      <p:bldP spid="21" grpId="2" animBg="1"/>
      <p:bldP spid="22" grpId="0" animBg="1"/>
      <p:bldP spid="22" grpId="1" animBg="1"/>
      <p:bldP spid="22" grpId="2" animBg="1"/>
      <p:bldP spid="26" grpId="0" animBg="1"/>
      <p:bldP spid="26" grpId="1" animBg="1"/>
      <p:bldP spid="26" grpId="2" animBg="1"/>
      <p:bldP spid="27" grpId="0" animBg="1"/>
      <p:bldP spid="27" grpId="1" animBg="1"/>
      <p:bldP spid="27" grpId="2" animBg="1"/>
      <p:bldP spid="29" grpId="0" animBg="1"/>
      <p:bldP spid="29" grpId="1" animBg="1"/>
      <p:bldP spid="29" grpId="2" animBg="1"/>
      <p:bldP spid="29" grpId="3" animBg="1"/>
      <p:bldP spid="29" grpId="4" animBg="1"/>
      <p:bldP spid="23" grpId="0" animBg="1"/>
      <p:bldP spid="23" grpId="1" animBg="1"/>
      <p:bldP spid="23" grpId="2" animBg="1"/>
      <p:bldP spid="28" grpId="0" animBg="1"/>
      <p:bldP spid="28" grpId="1" animBg="1"/>
      <p:bldP spid="28" grpId="2" animBg="1"/>
      <p:bldP spid="30" grpId="0" animBg="1"/>
      <p:bldP spid="30" grpId="1" animBg="1"/>
      <p:bldP spid="30" grpId="2" animBg="1"/>
      <p:bldP spid="31" grpId="0" animBg="1"/>
      <p:bldP spid="31" grpId="1" animBg="1"/>
      <p:bldP spid="31" grpId="2" animBg="1"/>
      <p:bldP spid="32" grpId="0" animBg="1"/>
      <p:bldP spid="32" grpId="1" animBg="1"/>
      <p:bldP spid="32" grpId="2" animBg="1"/>
      <p:bldP spid="2" grpId="0"/>
      <p:bldP spid="4" grpId="0"/>
      <p:bldP spid="6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0138" y="731520"/>
            <a:ext cx="5384359" cy="564193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Other phases – pick phase</a:t>
            </a:r>
            <a:endParaRPr lang="en-US" sz="3200" b="1" i="1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371600" y="1645920"/>
            <a:ext cx="804075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Pick phase is used by the 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pick</a:t>
            </a:r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operation, which implements the triadic predicate operation (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a?b:c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). 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371600" y="4023360"/>
            <a:ext cx="385762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Pick does not use a functional unit. Instead it is implemented in the bypass crossbar, that routes operand results of one cycle to functional unit inputs of the following cycle.</a:t>
            </a:r>
          </a:p>
        </p:txBody>
      </p:sp>
      <p:sp>
        <p:nvSpPr>
          <p:cNvPr id="14" name="Flowchart: Manual Operation 13"/>
          <p:cNvSpPr/>
          <p:nvPr/>
        </p:nvSpPr>
        <p:spPr>
          <a:xfrm>
            <a:off x="5856144" y="6035040"/>
            <a:ext cx="1554480" cy="731520"/>
          </a:xfrm>
          <a:prstGeom prst="flowChartManualOperation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store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468880" y="3017520"/>
            <a:ext cx="258275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x = a==0 ? b : c;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828800" y="2624016"/>
            <a:ext cx="165141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source code:</a:t>
            </a:r>
          </a:p>
        </p:txBody>
      </p:sp>
      <p:cxnSp>
        <p:nvCxnSpPr>
          <p:cNvPr id="37" name="Straight Connector 36"/>
          <p:cNvCxnSpPr/>
          <p:nvPr/>
        </p:nvCxnSpPr>
        <p:spPr>
          <a:xfrm flipH="1">
            <a:off x="6035040" y="5301849"/>
            <a:ext cx="2103120" cy="0"/>
          </a:xfrm>
          <a:prstGeom prst="line">
            <a:avLst/>
          </a:prstGeom>
          <a:ln w="34925">
            <a:solidFill>
              <a:schemeClr val="accent2">
                <a:lumMod val="40000"/>
                <a:lumOff val="60000"/>
              </a:schemeClr>
            </a:solidFill>
            <a:prstDash val="sys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7" name="Group 46"/>
          <p:cNvGrpSpPr/>
          <p:nvPr/>
        </p:nvGrpSpPr>
        <p:grpSpPr>
          <a:xfrm>
            <a:off x="5764704" y="2651760"/>
            <a:ext cx="1554480" cy="1463040"/>
            <a:chOff x="6400800" y="2651760"/>
            <a:chExt cx="1554480" cy="1463040"/>
          </a:xfrm>
        </p:grpSpPr>
        <p:sp>
          <p:nvSpPr>
            <p:cNvPr id="13" name="Flowchart: Manual Operation 12"/>
            <p:cNvSpPr/>
            <p:nvPr/>
          </p:nvSpPr>
          <p:spPr>
            <a:xfrm>
              <a:off x="6400800" y="3383280"/>
              <a:ext cx="1554480" cy="731520"/>
            </a:xfrm>
            <a:prstGeom prst="flowChartManualOperation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err="1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eql</a:t>
              </a:r>
              <a:endPara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cxnSp>
          <p:nvCxnSpPr>
            <p:cNvPr id="41" name="Straight Arrow Connector 40"/>
            <p:cNvCxnSpPr/>
            <p:nvPr/>
          </p:nvCxnSpPr>
          <p:spPr>
            <a:xfrm>
              <a:off x="6858000" y="3017520"/>
              <a:ext cx="0" cy="365760"/>
            </a:xfrm>
            <a:prstGeom prst="straightConnector1">
              <a:avLst/>
            </a:prstGeom>
            <a:ln w="3175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Arrow Connector 42"/>
            <p:cNvCxnSpPr/>
            <p:nvPr/>
          </p:nvCxnSpPr>
          <p:spPr>
            <a:xfrm>
              <a:off x="7498080" y="3017520"/>
              <a:ext cx="0" cy="365760"/>
            </a:xfrm>
            <a:prstGeom prst="straightConnector1">
              <a:avLst/>
            </a:prstGeom>
            <a:ln w="3175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5" name="TextBox 44"/>
            <p:cNvSpPr txBox="1"/>
            <p:nvPr/>
          </p:nvSpPr>
          <p:spPr>
            <a:xfrm>
              <a:off x="6675120" y="2651760"/>
              <a:ext cx="32573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a</a:t>
              </a:r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7315200" y="2651760"/>
              <a:ext cx="32573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0</a:t>
              </a:r>
            </a:p>
          </p:txBody>
        </p:sp>
      </p:grpSp>
      <p:grpSp>
        <p:nvGrpSpPr>
          <p:cNvPr id="48" name="Group 47"/>
          <p:cNvGrpSpPr/>
          <p:nvPr/>
        </p:nvGrpSpPr>
        <p:grpSpPr>
          <a:xfrm>
            <a:off x="6313344" y="4206240"/>
            <a:ext cx="1554480" cy="1188720"/>
            <a:chOff x="6400800" y="2834640"/>
            <a:chExt cx="1554480" cy="1188720"/>
          </a:xfrm>
        </p:grpSpPr>
        <p:sp>
          <p:nvSpPr>
            <p:cNvPr id="49" name="Flowchart: Manual Operation 48"/>
            <p:cNvSpPr/>
            <p:nvPr/>
          </p:nvSpPr>
          <p:spPr>
            <a:xfrm>
              <a:off x="6400800" y="3566160"/>
              <a:ext cx="1554480" cy="457200"/>
            </a:xfrm>
            <a:prstGeom prst="flowChartManualOperation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pick</a:t>
              </a:r>
            </a:p>
          </p:txBody>
        </p:sp>
        <p:cxnSp>
          <p:nvCxnSpPr>
            <p:cNvPr id="50" name="Straight Arrow Connector 49"/>
            <p:cNvCxnSpPr/>
            <p:nvPr/>
          </p:nvCxnSpPr>
          <p:spPr>
            <a:xfrm>
              <a:off x="7335072" y="3188970"/>
              <a:ext cx="0" cy="365760"/>
            </a:xfrm>
            <a:prstGeom prst="straightConnector1">
              <a:avLst/>
            </a:prstGeom>
            <a:ln w="3175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Arrow Connector 50"/>
            <p:cNvCxnSpPr/>
            <p:nvPr/>
          </p:nvCxnSpPr>
          <p:spPr>
            <a:xfrm>
              <a:off x="7667043" y="3188970"/>
              <a:ext cx="0" cy="365760"/>
            </a:xfrm>
            <a:prstGeom prst="straightConnector1">
              <a:avLst/>
            </a:prstGeom>
            <a:ln w="3175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2" name="TextBox 51"/>
            <p:cNvSpPr txBox="1"/>
            <p:nvPr/>
          </p:nvSpPr>
          <p:spPr>
            <a:xfrm>
              <a:off x="7152192" y="2834640"/>
              <a:ext cx="32573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b</a:t>
              </a:r>
            </a:p>
          </p:txBody>
        </p:sp>
        <p:sp>
          <p:nvSpPr>
            <p:cNvPr id="53" name="TextBox 52"/>
            <p:cNvSpPr txBox="1"/>
            <p:nvPr/>
          </p:nvSpPr>
          <p:spPr>
            <a:xfrm>
              <a:off x="7484163" y="2834640"/>
              <a:ext cx="32573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c</a:t>
              </a:r>
            </a:p>
          </p:txBody>
        </p:sp>
      </p:grpSp>
      <p:cxnSp>
        <p:nvCxnSpPr>
          <p:cNvPr id="55" name="Straight Arrow Connector 54"/>
          <p:cNvCxnSpPr>
            <a:stCxn id="13" idx="2"/>
          </p:cNvCxnSpPr>
          <p:nvPr/>
        </p:nvCxnSpPr>
        <p:spPr>
          <a:xfrm>
            <a:off x="6541944" y="4114800"/>
            <a:ext cx="0" cy="822960"/>
          </a:xfrm>
          <a:prstGeom prst="straightConnector1">
            <a:avLst/>
          </a:prstGeom>
          <a:ln w="3175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/>
          <p:cNvCxnSpPr>
            <a:stCxn id="49" idx="2"/>
          </p:cNvCxnSpPr>
          <p:nvPr/>
        </p:nvCxnSpPr>
        <p:spPr>
          <a:xfrm flipH="1">
            <a:off x="7078516" y="5394960"/>
            <a:ext cx="12068" cy="640080"/>
          </a:xfrm>
          <a:prstGeom prst="straightConnector1">
            <a:avLst/>
          </a:prstGeom>
          <a:ln w="3175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/>
          <p:nvPr/>
        </p:nvCxnSpPr>
        <p:spPr>
          <a:xfrm>
            <a:off x="6170494" y="5652105"/>
            <a:ext cx="0" cy="365760"/>
          </a:xfrm>
          <a:prstGeom prst="straightConnector1">
            <a:avLst/>
          </a:prstGeom>
          <a:ln w="3175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TextBox 58"/>
          <p:cNvSpPr txBox="1"/>
          <p:nvPr/>
        </p:nvSpPr>
        <p:spPr>
          <a:xfrm>
            <a:off x="5987614" y="5286345"/>
            <a:ext cx="32573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x</a:t>
            </a:r>
            <a:endParaRPr lang="en-US" sz="20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7772400" y="3566160"/>
            <a:ext cx="119776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opPhase</a:t>
            </a:r>
            <a:endParaRPr lang="en-US" sz="2000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8138160" y="4937760"/>
            <a:ext cx="136928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pickPhase</a:t>
            </a:r>
            <a:endParaRPr lang="en-US" sz="2000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7772400" y="6126480"/>
            <a:ext cx="153920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writerPhase</a:t>
            </a:r>
            <a:endParaRPr lang="en-US" sz="2000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408759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0138" y="731520"/>
            <a:ext cx="5247719" cy="564193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Other phases – call phase</a:t>
            </a:r>
            <a:endParaRPr lang="en-US" sz="3200" b="1" i="1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371600" y="1645920"/>
            <a:ext cx="7305205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Call phase is used only by the 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call</a:t>
            </a:r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operation.</a:t>
            </a:r>
          </a:p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The function call occurs after prior phases (if any).</a:t>
            </a:r>
          </a:p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Remaining phases (if any) are executed after return.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023360" y="3200400"/>
            <a:ext cx="165141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source code: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389120" y="3474720"/>
            <a:ext cx="173637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x = f(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a+b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);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92240" y="3200400"/>
            <a:ext cx="185178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machine code: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858000" y="3474720"/>
            <a:ext cx="215956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u="sng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add call store</a:t>
            </a:r>
          </a:p>
        </p:txBody>
      </p:sp>
      <p:sp>
        <p:nvSpPr>
          <p:cNvPr id="8" name="Flowchart: Manual Operation 7"/>
          <p:cNvSpPr/>
          <p:nvPr/>
        </p:nvSpPr>
        <p:spPr>
          <a:xfrm>
            <a:off x="1828800" y="3291840"/>
            <a:ext cx="1554480" cy="640080"/>
          </a:xfrm>
          <a:prstGeom prst="flowChartManualOperation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add</a:t>
            </a:r>
          </a:p>
        </p:txBody>
      </p:sp>
      <p:sp>
        <p:nvSpPr>
          <p:cNvPr id="11" name="Flowchart: Manual Operation 10"/>
          <p:cNvSpPr/>
          <p:nvPr/>
        </p:nvSpPr>
        <p:spPr>
          <a:xfrm>
            <a:off x="1828800" y="4297680"/>
            <a:ext cx="1554480" cy="640080"/>
          </a:xfrm>
          <a:prstGeom prst="flowChartManualOperation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?</a:t>
            </a:r>
          </a:p>
        </p:txBody>
      </p:sp>
      <p:grpSp>
        <p:nvGrpSpPr>
          <p:cNvPr id="19" name="Group 18"/>
          <p:cNvGrpSpPr/>
          <p:nvPr/>
        </p:nvGrpSpPr>
        <p:grpSpPr>
          <a:xfrm>
            <a:off x="1828800" y="5120640"/>
            <a:ext cx="1645920" cy="94090"/>
            <a:chOff x="4389120" y="6126480"/>
            <a:chExt cx="1612712" cy="94090"/>
          </a:xfrm>
        </p:grpSpPr>
        <p:cxnSp>
          <p:nvCxnSpPr>
            <p:cNvPr id="36" name="Straight Connector 35"/>
            <p:cNvCxnSpPr/>
            <p:nvPr/>
          </p:nvCxnSpPr>
          <p:spPr>
            <a:xfrm flipH="1">
              <a:off x="4389120" y="6126480"/>
              <a:ext cx="1612712" cy="0"/>
            </a:xfrm>
            <a:prstGeom prst="line">
              <a:avLst/>
            </a:prstGeom>
            <a:ln w="34925">
              <a:solidFill>
                <a:schemeClr val="accent2">
                  <a:lumMod val="40000"/>
                  <a:lumOff val="60000"/>
                </a:schemeClr>
              </a:solidFill>
              <a:prstDash val="sysDash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flipH="1">
              <a:off x="4389120" y="6220570"/>
              <a:ext cx="1612712" cy="0"/>
            </a:xfrm>
            <a:prstGeom prst="line">
              <a:avLst/>
            </a:prstGeom>
            <a:ln w="34925">
              <a:solidFill>
                <a:schemeClr val="accent2">
                  <a:lumMod val="40000"/>
                  <a:lumOff val="60000"/>
                </a:schemeClr>
              </a:solidFill>
              <a:prstDash val="sysDash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42" name="Straight Connector 41"/>
          <p:cNvCxnSpPr/>
          <p:nvPr/>
        </p:nvCxnSpPr>
        <p:spPr>
          <a:xfrm flipH="1">
            <a:off x="1828800" y="4114800"/>
            <a:ext cx="1645920" cy="0"/>
          </a:xfrm>
          <a:prstGeom prst="line">
            <a:avLst/>
          </a:prstGeom>
          <a:ln w="34925">
            <a:solidFill>
              <a:schemeClr val="accent2">
                <a:lumMod val="40000"/>
                <a:lumOff val="60000"/>
              </a:schemeClr>
            </a:solidFill>
            <a:prstDash val="sys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Flowchart: Manual Operation 43"/>
          <p:cNvSpPr/>
          <p:nvPr/>
        </p:nvSpPr>
        <p:spPr>
          <a:xfrm>
            <a:off x="1828800" y="5394960"/>
            <a:ext cx="1554480" cy="640080"/>
          </a:xfrm>
          <a:prstGeom prst="flowChartManualOperation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retn</a:t>
            </a:r>
            <a:endParaRPr lang="en-US" sz="20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cxnSp>
        <p:nvCxnSpPr>
          <p:cNvPr id="54" name="Straight Connector 53"/>
          <p:cNvCxnSpPr/>
          <p:nvPr/>
        </p:nvCxnSpPr>
        <p:spPr>
          <a:xfrm flipH="1">
            <a:off x="1828800" y="6217920"/>
            <a:ext cx="1645920" cy="0"/>
          </a:xfrm>
          <a:prstGeom prst="line">
            <a:avLst/>
          </a:prstGeom>
          <a:ln w="34925">
            <a:solidFill>
              <a:schemeClr val="accent2">
                <a:lumMod val="40000"/>
                <a:lumOff val="60000"/>
              </a:schemeClr>
            </a:solidFill>
            <a:prstDash val="sys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Flowchart: Manual Operation 55"/>
          <p:cNvSpPr/>
          <p:nvPr/>
        </p:nvSpPr>
        <p:spPr>
          <a:xfrm>
            <a:off x="1828800" y="6400800"/>
            <a:ext cx="1554480" cy="640080"/>
          </a:xfrm>
          <a:prstGeom prst="flowChartManualOperation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store</a:t>
            </a:r>
          </a:p>
        </p:txBody>
      </p:sp>
      <p:sp>
        <p:nvSpPr>
          <p:cNvPr id="20" name="Left Brace 19"/>
          <p:cNvSpPr/>
          <p:nvPr/>
        </p:nvSpPr>
        <p:spPr>
          <a:xfrm flipH="1">
            <a:off x="3749040" y="4114800"/>
            <a:ext cx="367748" cy="2103120"/>
          </a:xfrm>
          <a:prstGeom prst="leftBrace">
            <a:avLst>
              <a:gd name="adj1" fmla="val 38062"/>
              <a:gd name="adj2" fmla="val 50361"/>
            </a:avLst>
          </a:prstGeom>
          <a:ln w="38100">
            <a:solidFill>
              <a:srgbClr val="FFFF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/>
          <p:cNvSpPr txBox="1"/>
          <p:nvPr/>
        </p:nvSpPr>
        <p:spPr>
          <a:xfrm>
            <a:off x="3931920" y="4846320"/>
            <a:ext cx="152068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in called function</a:t>
            </a:r>
          </a:p>
        </p:txBody>
      </p:sp>
      <p:cxnSp>
        <p:nvCxnSpPr>
          <p:cNvPr id="23" name="Straight Arrow Connector 22"/>
          <p:cNvCxnSpPr>
            <a:stCxn id="8" idx="2"/>
            <a:endCxn id="11" idx="0"/>
          </p:cNvCxnSpPr>
          <p:nvPr/>
        </p:nvCxnSpPr>
        <p:spPr>
          <a:xfrm>
            <a:off x="2606040" y="3931920"/>
            <a:ext cx="0" cy="36576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>
            <a:stCxn id="44" idx="2"/>
            <a:endCxn id="56" idx="0"/>
          </p:cNvCxnSpPr>
          <p:nvPr/>
        </p:nvCxnSpPr>
        <p:spPr>
          <a:xfrm>
            <a:off x="2606040" y="6035040"/>
            <a:ext cx="0" cy="36576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>
            <a:stCxn id="11" idx="2"/>
            <a:endCxn id="44" idx="0"/>
          </p:cNvCxnSpPr>
          <p:nvPr/>
        </p:nvCxnSpPr>
        <p:spPr>
          <a:xfrm>
            <a:off x="2606040" y="4937760"/>
            <a:ext cx="0" cy="45720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Rectangle 31"/>
          <p:cNvSpPr/>
          <p:nvPr/>
        </p:nvSpPr>
        <p:spPr>
          <a:xfrm>
            <a:off x="526775" y="3071191"/>
            <a:ext cx="5905236" cy="4293705"/>
          </a:xfrm>
          <a:prstGeom prst="rect">
            <a:avLst/>
          </a:prstGeom>
          <a:solidFill>
            <a:srgbClr val="070E97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5452607" y="4333461"/>
            <a:ext cx="365316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After a return, the instruction containing the call is re-executed, but without the operations that were already issued.</a:t>
            </a:r>
          </a:p>
        </p:txBody>
      </p:sp>
      <p:sp>
        <p:nvSpPr>
          <p:cNvPr id="60" name="Rectangle 59"/>
          <p:cNvSpPr/>
          <p:nvPr/>
        </p:nvSpPr>
        <p:spPr>
          <a:xfrm>
            <a:off x="6473061" y="3154905"/>
            <a:ext cx="2952618" cy="891209"/>
          </a:xfrm>
          <a:prstGeom prst="rect">
            <a:avLst/>
          </a:prstGeom>
          <a:solidFill>
            <a:srgbClr val="070E97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919708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1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2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1000"/>
                            </p:stCondLst>
                            <p:childTnLst>
                              <p:par>
                                <p:cTn id="6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500"/>
                            </p:stCondLst>
                            <p:childTnLst>
                              <p:par>
                                <p:cTn id="7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1000"/>
                            </p:stCondLst>
                            <p:childTnLst>
                              <p:par>
                                <p:cTn id="8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1000"/>
                            </p:stCondLst>
                            <p:childTnLst>
                              <p:par>
                                <p:cTn id="9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6" grpId="0"/>
      <p:bldP spid="7" grpId="0"/>
      <p:bldP spid="8" grpId="0" animBg="1"/>
      <p:bldP spid="11" grpId="0" animBg="1"/>
      <p:bldP spid="44" grpId="0" animBg="1"/>
      <p:bldP spid="56" grpId="0" animBg="1"/>
      <p:bldP spid="20" grpId="0" animBg="1"/>
      <p:bldP spid="21" grpId="0"/>
      <p:bldP spid="32" grpId="0" animBg="1"/>
      <p:bldP spid="31" grpId="0"/>
      <p:bldP spid="60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0138" y="731520"/>
            <a:ext cx="3149965" cy="564193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Cascaded calls</a:t>
            </a:r>
            <a:endParaRPr lang="en-US" sz="3200" b="1" i="1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371600" y="1645920"/>
            <a:ext cx="790536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 Mill instruction may have more than one call operation.</a:t>
            </a:r>
          </a:p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Multiple calls are executed consecutively, in slot order.</a:t>
            </a:r>
          </a:p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Returns transfer directly to the next called function.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023360" y="3200400"/>
            <a:ext cx="165141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source code: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389120" y="3474720"/>
            <a:ext cx="215956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x = F(G(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a+b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));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92240" y="3200400"/>
            <a:ext cx="185178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machine code: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858000" y="3474720"/>
            <a:ext cx="286488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u="sng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add call </a:t>
            </a:r>
            <a:r>
              <a:rPr lang="en-US" sz="2000" u="sng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call</a:t>
            </a:r>
            <a:r>
              <a:rPr lang="en-US" sz="2000" u="sng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store</a:t>
            </a:r>
          </a:p>
        </p:txBody>
      </p:sp>
      <p:sp>
        <p:nvSpPr>
          <p:cNvPr id="8" name="Flowchart: Manual Operation 7"/>
          <p:cNvSpPr/>
          <p:nvPr/>
        </p:nvSpPr>
        <p:spPr>
          <a:xfrm>
            <a:off x="1828800" y="3291840"/>
            <a:ext cx="1554480" cy="640080"/>
          </a:xfrm>
          <a:prstGeom prst="flowChartManualOperation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add</a:t>
            </a:r>
          </a:p>
        </p:txBody>
      </p:sp>
      <p:grpSp>
        <p:nvGrpSpPr>
          <p:cNvPr id="19" name="Group 18"/>
          <p:cNvGrpSpPr/>
          <p:nvPr/>
        </p:nvGrpSpPr>
        <p:grpSpPr>
          <a:xfrm>
            <a:off x="1828800" y="4603197"/>
            <a:ext cx="1645920" cy="54334"/>
            <a:chOff x="4389120" y="5967456"/>
            <a:chExt cx="1612712" cy="54334"/>
          </a:xfrm>
        </p:grpSpPr>
        <p:cxnSp>
          <p:nvCxnSpPr>
            <p:cNvPr id="36" name="Straight Connector 35"/>
            <p:cNvCxnSpPr/>
            <p:nvPr/>
          </p:nvCxnSpPr>
          <p:spPr>
            <a:xfrm flipH="1">
              <a:off x="4389120" y="5967456"/>
              <a:ext cx="1612712" cy="0"/>
            </a:xfrm>
            <a:prstGeom prst="line">
              <a:avLst/>
            </a:prstGeom>
            <a:ln w="34925">
              <a:solidFill>
                <a:schemeClr val="accent2">
                  <a:lumMod val="40000"/>
                  <a:lumOff val="60000"/>
                </a:schemeClr>
              </a:solidFill>
              <a:prstDash val="sysDash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flipH="1">
              <a:off x="4389120" y="6021790"/>
              <a:ext cx="1612712" cy="0"/>
            </a:xfrm>
            <a:prstGeom prst="line">
              <a:avLst/>
            </a:prstGeom>
            <a:ln w="34925">
              <a:solidFill>
                <a:schemeClr val="accent2">
                  <a:lumMod val="40000"/>
                  <a:lumOff val="60000"/>
                </a:schemeClr>
              </a:solidFill>
              <a:prstDash val="sysDash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42" name="Straight Connector 41"/>
          <p:cNvCxnSpPr/>
          <p:nvPr/>
        </p:nvCxnSpPr>
        <p:spPr>
          <a:xfrm flipH="1">
            <a:off x="1828800" y="4114800"/>
            <a:ext cx="1645920" cy="0"/>
          </a:xfrm>
          <a:prstGeom prst="line">
            <a:avLst/>
          </a:prstGeom>
          <a:ln w="34925">
            <a:solidFill>
              <a:schemeClr val="accent2">
                <a:lumMod val="40000"/>
                <a:lumOff val="60000"/>
              </a:schemeClr>
            </a:solidFill>
            <a:prstDash val="sys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Flowchart: Manual Operation 43"/>
          <p:cNvSpPr/>
          <p:nvPr/>
        </p:nvSpPr>
        <p:spPr>
          <a:xfrm>
            <a:off x="1828800" y="5394960"/>
            <a:ext cx="1554480" cy="640080"/>
          </a:xfrm>
          <a:prstGeom prst="flowChartManualOperation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 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retn</a:t>
            </a:r>
            <a:endParaRPr lang="en-US" sz="20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cxnSp>
        <p:nvCxnSpPr>
          <p:cNvPr id="54" name="Straight Connector 53"/>
          <p:cNvCxnSpPr/>
          <p:nvPr/>
        </p:nvCxnSpPr>
        <p:spPr>
          <a:xfrm flipH="1">
            <a:off x="1828800" y="6217920"/>
            <a:ext cx="1645920" cy="0"/>
          </a:xfrm>
          <a:prstGeom prst="line">
            <a:avLst/>
          </a:prstGeom>
          <a:ln w="34925">
            <a:solidFill>
              <a:schemeClr val="accent2">
                <a:lumMod val="40000"/>
                <a:lumOff val="60000"/>
              </a:schemeClr>
            </a:solidFill>
            <a:prstDash val="sys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Flowchart: Manual Operation 55"/>
          <p:cNvSpPr/>
          <p:nvPr/>
        </p:nvSpPr>
        <p:spPr>
          <a:xfrm>
            <a:off x="1828800" y="6400800"/>
            <a:ext cx="1554480" cy="640080"/>
          </a:xfrm>
          <a:prstGeom prst="flowChartManualOperation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store</a:t>
            </a:r>
          </a:p>
        </p:txBody>
      </p:sp>
      <p:sp>
        <p:nvSpPr>
          <p:cNvPr id="20" name="Left Brace 19"/>
          <p:cNvSpPr/>
          <p:nvPr/>
        </p:nvSpPr>
        <p:spPr>
          <a:xfrm flipH="1">
            <a:off x="3880102" y="4114801"/>
            <a:ext cx="236684" cy="1036210"/>
          </a:xfrm>
          <a:prstGeom prst="leftBrace">
            <a:avLst>
              <a:gd name="adj1" fmla="val 38062"/>
              <a:gd name="adj2" fmla="val 50361"/>
            </a:avLst>
          </a:prstGeom>
          <a:ln w="38100">
            <a:solidFill>
              <a:srgbClr val="FFFF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/>
          <p:cNvSpPr txBox="1"/>
          <p:nvPr/>
        </p:nvSpPr>
        <p:spPr>
          <a:xfrm>
            <a:off x="4154087" y="4297680"/>
            <a:ext cx="152068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in called function G</a:t>
            </a:r>
          </a:p>
        </p:txBody>
      </p:sp>
      <p:cxnSp>
        <p:nvCxnSpPr>
          <p:cNvPr id="23" name="Straight Arrow Connector 22"/>
          <p:cNvCxnSpPr>
            <a:stCxn id="8" idx="2"/>
            <a:endCxn id="11" idx="0"/>
          </p:cNvCxnSpPr>
          <p:nvPr/>
        </p:nvCxnSpPr>
        <p:spPr>
          <a:xfrm>
            <a:off x="2606040" y="3931920"/>
            <a:ext cx="0" cy="36576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>
            <a:stCxn id="44" idx="2"/>
            <a:endCxn id="56" idx="0"/>
          </p:cNvCxnSpPr>
          <p:nvPr/>
        </p:nvCxnSpPr>
        <p:spPr>
          <a:xfrm>
            <a:off x="2606040" y="6035040"/>
            <a:ext cx="0" cy="36576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Flowchart: Manual Operation 10"/>
          <p:cNvSpPr/>
          <p:nvPr/>
        </p:nvSpPr>
        <p:spPr>
          <a:xfrm>
            <a:off x="1828800" y="4297680"/>
            <a:ext cx="1554480" cy="640080"/>
          </a:xfrm>
          <a:prstGeom prst="flowChartManualOperation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G 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retn</a:t>
            </a:r>
            <a:endParaRPr lang="en-US" sz="20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grpSp>
        <p:nvGrpSpPr>
          <p:cNvPr id="25" name="Group 24"/>
          <p:cNvGrpSpPr/>
          <p:nvPr/>
        </p:nvGrpSpPr>
        <p:grpSpPr>
          <a:xfrm>
            <a:off x="1828800" y="5687833"/>
            <a:ext cx="1645920" cy="54334"/>
            <a:chOff x="4389120" y="5967456"/>
            <a:chExt cx="1612712" cy="54334"/>
          </a:xfrm>
        </p:grpSpPr>
        <p:cxnSp>
          <p:nvCxnSpPr>
            <p:cNvPr id="26" name="Straight Connector 25"/>
            <p:cNvCxnSpPr/>
            <p:nvPr/>
          </p:nvCxnSpPr>
          <p:spPr>
            <a:xfrm flipH="1">
              <a:off x="4389120" y="5967456"/>
              <a:ext cx="1612712" cy="0"/>
            </a:xfrm>
            <a:prstGeom prst="line">
              <a:avLst/>
            </a:prstGeom>
            <a:ln w="34925">
              <a:solidFill>
                <a:schemeClr val="accent2">
                  <a:lumMod val="40000"/>
                  <a:lumOff val="60000"/>
                </a:schemeClr>
              </a:solidFill>
              <a:prstDash val="sysDash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flipH="1">
              <a:off x="4389120" y="6021790"/>
              <a:ext cx="1612712" cy="0"/>
            </a:xfrm>
            <a:prstGeom prst="line">
              <a:avLst/>
            </a:prstGeom>
            <a:ln w="34925">
              <a:solidFill>
                <a:schemeClr val="accent2">
                  <a:lumMod val="40000"/>
                  <a:lumOff val="60000"/>
                </a:schemeClr>
              </a:solidFill>
              <a:prstDash val="sysDash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9" name="Straight Connector 28"/>
          <p:cNvCxnSpPr/>
          <p:nvPr/>
        </p:nvCxnSpPr>
        <p:spPr>
          <a:xfrm flipH="1">
            <a:off x="1828800" y="5166360"/>
            <a:ext cx="1645920" cy="0"/>
          </a:xfrm>
          <a:prstGeom prst="line">
            <a:avLst/>
          </a:prstGeom>
          <a:ln w="34925">
            <a:solidFill>
              <a:schemeClr val="accent2">
                <a:lumMod val="40000"/>
                <a:lumOff val="60000"/>
              </a:schemeClr>
            </a:solidFill>
            <a:prstDash val="sys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Left Brace 32"/>
          <p:cNvSpPr/>
          <p:nvPr/>
        </p:nvSpPr>
        <p:spPr>
          <a:xfrm flipH="1">
            <a:off x="3880103" y="5151010"/>
            <a:ext cx="236685" cy="1085463"/>
          </a:xfrm>
          <a:prstGeom prst="leftBrace">
            <a:avLst>
              <a:gd name="adj1" fmla="val 38062"/>
              <a:gd name="adj2" fmla="val 50361"/>
            </a:avLst>
          </a:prstGeom>
          <a:ln w="38100">
            <a:solidFill>
              <a:srgbClr val="FFFF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Box 33"/>
          <p:cNvSpPr txBox="1"/>
          <p:nvPr/>
        </p:nvSpPr>
        <p:spPr>
          <a:xfrm>
            <a:off x="4154088" y="5333890"/>
            <a:ext cx="152068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in called function F</a:t>
            </a:r>
          </a:p>
        </p:txBody>
      </p:sp>
      <p:cxnSp>
        <p:nvCxnSpPr>
          <p:cNvPr id="9" name="Straight Arrow Connector 8"/>
          <p:cNvCxnSpPr>
            <a:stCxn id="13" idx="1"/>
          </p:cNvCxnSpPr>
          <p:nvPr/>
        </p:nvCxnSpPr>
        <p:spPr>
          <a:xfrm flipH="1">
            <a:off x="4154089" y="5166360"/>
            <a:ext cx="1170195" cy="0"/>
          </a:xfrm>
          <a:prstGeom prst="straightConnector1">
            <a:avLst/>
          </a:prstGeom>
          <a:ln w="31750">
            <a:solidFill>
              <a:srgbClr val="FFFF00"/>
            </a:solidFill>
            <a:prstDash val="sysDash"/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5324284" y="4966305"/>
            <a:ext cx="174919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direct transfer</a:t>
            </a:r>
          </a:p>
        </p:txBody>
      </p:sp>
      <p:cxnSp>
        <p:nvCxnSpPr>
          <p:cNvPr id="30" name="Straight Arrow Connector 29"/>
          <p:cNvCxnSpPr>
            <a:stCxn id="11" idx="2"/>
            <a:endCxn id="44" idx="0"/>
          </p:cNvCxnSpPr>
          <p:nvPr/>
        </p:nvCxnSpPr>
        <p:spPr>
          <a:xfrm>
            <a:off x="2606040" y="4937760"/>
            <a:ext cx="0" cy="45720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685607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1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2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1000"/>
                            </p:stCondLst>
                            <p:childTnLst>
                              <p:par>
                                <p:cTn id="6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500"/>
                            </p:stCondLst>
                            <p:childTnLst>
                              <p:par>
                                <p:cTn id="7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1000"/>
                            </p:stCondLst>
                            <p:childTnLst>
                              <p:par>
                                <p:cTn id="8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500"/>
                            </p:stCondLst>
                            <p:childTnLst>
                              <p:par>
                                <p:cTn id="9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1000"/>
                            </p:stCondLst>
                            <p:childTnLst>
                              <p:par>
                                <p:cTn id="120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6" grpId="0"/>
      <p:bldP spid="7" grpId="0"/>
      <p:bldP spid="8" grpId="0" animBg="1"/>
      <p:bldP spid="44" grpId="0" animBg="1"/>
      <p:bldP spid="56" grpId="0" animBg="1"/>
      <p:bldP spid="20" grpId="0" animBg="1"/>
      <p:bldP spid="21" grpId="0"/>
      <p:bldP spid="11" grpId="0" animBg="1"/>
      <p:bldP spid="33" grpId="0" animBg="1"/>
      <p:bldP spid="34" grpId="0"/>
      <p:bldP spid="13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0138" y="731520"/>
            <a:ext cx="4539063" cy="564193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The impact of phasing</a:t>
            </a:r>
            <a:endParaRPr lang="en-US" sz="3200" b="1" i="1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371600" y="1645920"/>
            <a:ext cx="755373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Conventional CPU design has abandoned the quest for operation-level parallelism because of a belief that open code has OLPs of only 2 or 3. This belief is false.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931920" y="6535481"/>
            <a:ext cx="21691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This is Mach 3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920240" y="3200400"/>
            <a:ext cx="165141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source code: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834640" y="3568147"/>
            <a:ext cx="427552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 = b + 12345; c = d – 54321;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011680" y="4663440"/>
            <a:ext cx="1813317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con	con</a:t>
            </a:r>
          </a:p>
          <a:p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add	sub</a:t>
            </a:r>
          </a:p>
          <a:p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store	store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554480" y="5852160"/>
            <a:ext cx="31877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O</a:t>
            </a:r>
            <a:r>
              <a:rPr lang="en-US" sz="20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LP is 2, three cycles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371600" y="4206240"/>
            <a:ext cx="169629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conventional: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663440" y="4206240"/>
            <a:ext cx="57099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Mill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120640" y="4663440"/>
            <a:ext cx="413446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con 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con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add sub store 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store</a:t>
            </a:r>
            <a:endParaRPr lang="en-US" sz="20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943600" y="5852160"/>
            <a:ext cx="238251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i="1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O</a:t>
            </a:r>
            <a:r>
              <a:rPr lang="en-US" sz="20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LP is 6, one cycle</a:t>
            </a:r>
          </a:p>
        </p:txBody>
      </p:sp>
      <p:cxnSp>
        <p:nvCxnSpPr>
          <p:cNvPr id="19" name="Straight Connector 18"/>
          <p:cNvCxnSpPr/>
          <p:nvPr/>
        </p:nvCxnSpPr>
        <p:spPr>
          <a:xfrm flipH="1">
            <a:off x="2011680" y="5029200"/>
            <a:ext cx="1651414" cy="0"/>
          </a:xfrm>
          <a:prstGeom prst="line">
            <a:avLst/>
          </a:prstGeom>
          <a:ln w="34925">
            <a:solidFill>
              <a:schemeClr val="accent2">
                <a:lumMod val="40000"/>
                <a:lumOff val="60000"/>
              </a:schemeClr>
            </a:solidFill>
            <a:prstDash val="sys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2011680" y="5323398"/>
            <a:ext cx="1651414" cy="0"/>
          </a:xfrm>
          <a:prstGeom prst="line">
            <a:avLst/>
          </a:prstGeom>
          <a:ln w="34925">
            <a:solidFill>
              <a:schemeClr val="accent2">
                <a:lumMod val="40000"/>
                <a:lumOff val="60000"/>
              </a:schemeClr>
            </a:solidFill>
            <a:prstDash val="sys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flipH="1">
            <a:off x="2011680" y="4733013"/>
            <a:ext cx="1651414" cy="0"/>
          </a:xfrm>
          <a:prstGeom prst="line">
            <a:avLst/>
          </a:prstGeom>
          <a:ln w="34925">
            <a:solidFill>
              <a:schemeClr val="accent2">
                <a:lumMod val="40000"/>
                <a:lumOff val="60000"/>
              </a:schemeClr>
            </a:solidFill>
            <a:prstDash val="sys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H="1">
            <a:off x="2011680" y="5637359"/>
            <a:ext cx="1651414" cy="0"/>
          </a:xfrm>
          <a:prstGeom prst="line">
            <a:avLst/>
          </a:prstGeom>
          <a:ln w="34925">
            <a:solidFill>
              <a:schemeClr val="accent2">
                <a:lumMod val="40000"/>
                <a:lumOff val="60000"/>
              </a:schemeClr>
            </a:solidFill>
            <a:prstDash val="sys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flipH="1">
            <a:off x="5120640" y="4733013"/>
            <a:ext cx="4006229" cy="7468"/>
          </a:xfrm>
          <a:prstGeom prst="line">
            <a:avLst/>
          </a:prstGeom>
          <a:ln w="34925">
            <a:solidFill>
              <a:schemeClr val="accent2">
                <a:lumMod val="40000"/>
                <a:lumOff val="60000"/>
              </a:schemeClr>
            </a:solidFill>
            <a:prstDash val="sys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flipH="1">
            <a:off x="5120640" y="5029200"/>
            <a:ext cx="4006229" cy="7468"/>
          </a:xfrm>
          <a:prstGeom prst="line">
            <a:avLst/>
          </a:prstGeom>
          <a:ln w="34925">
            <a:solidFill>
              <a:schemeClr val="accent2">
                <a:lumMod val="40000"/>
                <a:lumOff val="60000"/>
              </a:schemeClr>
            </a:solidFill>
            <a:prstDash val="sys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Rectangle 27"/>
          <p:cNvSpPr/>
          <p:nvPr/>
        </p:nvSpPr>
        <p:spPr>
          <a:xfrm>
            <a:off x="1097280" y="4572000"/>
            <a:ext cx="2801982" cy="1233725"/>
          </a:xfrm>
          <a:prstGeom prst="rect">
            <a:avLst/>
          </a:prstGeom>
          <a:solidFill>
            <a:srgbClr val="070E97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4376603" y="4572000"/>
            <a:ext cx="4750266" cy="895796"/>
          </a:xfrm>
          <a:prstGeom prst="rect">
            <a:avLst/>
          </a:prstGeom>
          <a:solidFill>
            <a:srgbClr val="070E97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730057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00"/>
                            </p:stCondLst>
                            <p:childTnLst>
                              <p:par>
                                <p:cTn id="5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500"/>
                            </p:stCondLst>
                            <p:childTnLst>
                              <p:par>
                                <p:cTn id="5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500"/>
                            </p:stCondLst>
                            <p:childTnLst>
                              <p:par>
                                <p:cTn id="7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1500"/>
                            </p:stCondLst>
                            <p:childTnLst>
                              <p:par>
                                <p:cTn id="8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500"/>
                            </p:stCondLst>
                            <p:childTnLst>
                              <p:par>
                                <p:cTn id="9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  <p:bldP spid="18" grpId="0"/>
      <p:bldP spid="2" grpId="0"/>
      <p:bldP spid="3" grpId="0"/>
      <p:bldP spid="6" grpId="0"/>
      <p:bldP spid="7" grpId="0"/>
      <p:bldP spid="8" grpId="0"/>
      <p:bldP spid="9" grpId="0"/>
      <p:bldP spid="11" grpId="0"/>
      <p:bldP spid="28" grpId="0" animBg="1"/>
      <p:bldP spid="29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0138" y="731520"/>
            <a:ext cx="3696012" cy="564193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Where the gain is</a:t>
            </a:r>
            <a:endParaRPr lang="en-US" sz="3200" b="1" i="1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371600" y="1645920"/>
            <a:ext cx="755373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In long basic blocks, phasing offers no improvement over conventional VLIW.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371600" y="2740655"/>
            <a:ext cx="193674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other ops in BB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657600" y="2743200"/>
            <a:ext cx="154080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Mill phasing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6675120" y="2743200"/>
            <a:ext cx="219816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VLIW, no phasing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371601" y="5496339"/>
            <a:ext cx="750168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 VLIW scheduler can put the phased ops in the instructions that issue in the cycle when a phase would issue on the Mill.</a:t>
            </a:r>
          </a:p>
        </p:txBody>
      </p:sp>
      <p:grpSp>
        <p:nvGrpSpPr>
          <p:cNvPr id="52" name="Group 51"/>
          <p:cNvGrpSpPr/>
          <p:nvPr/>
        </p:nvGrpSpPr>
        <p:grpSpPr>
          <a:xfrm>
            <a:off x="1828799" y="3108960"/>
            <a:ext cx="981428" cy="1938992"/>
            <a:chOff x="1828799" y="3108960"/>
            <a:chExt cx="981428" cy="1938992"/>
          </a:xfrm>
        </p:grpSpPr>
        <p:sp>
          <p:nvSpPr>
            <p:cNvPr id="12" name="TextBox 11"/>
            <p:cNvSpPr txBox="1"/>
            <p:nvPr/>
          </p:nvSpPr>
          <p:spPr>
            <a:xfrm>
              <a:off x="1920240" y="3108960"/>
              <a:ext cx="889987" cy="193899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…</a:t>
              </a:r>
            </a:p>
            <a:p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&lt;ops&gt;</a:t>
              </a:r>
            </a:p>
            <a:p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&lt;ops&gt;</a:t>
              </a:r>
            </a:p>
            <a:p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&lt;ops&gt;</a:t>
              </a:r>
            </a:p>
            <a:p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&lt;ops&gt;</a:t>
              </a:r>
            </a:p>
            <a:p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…</a:t>
              </a:r>
            </a:p>
          </p:txBody>
        </p:sp>
        <p:grpSp>
          <p:nvGrpSpPr>
            <p:cNvPr id="21" name="Group 20"/>
            <p:cNvGrpSpPr/>
            <p:nvPr/>
          </p:nvGrpSpPr>
          <p:grpSpPr>
            <a:xfrm>
              <a:off x="1828799" y="3475482"/>
              <a:ext cx="981428" cy="1222513"/>
              <a:chOff x="1828799" y="3475482"/>
              <a:chExt cx="981428" cy="1222513"/>
            </a:xfrm>
          </p:grpSpPr>
          <p:cxnSp>
            <p:nvCxnSpPr>
              <p:cNvPr id="34" name="Straight Connector 33"/>
              <p:cNvCxnSpPr/>
              <p:nvPr/>
            </p:nvCxnSpPr>
            <p:spPr>
              <a:xfrm flipH="1">
                <a:off x="1828800" y="4078456"/>
                <a:ext cx="981427" cy="0"/>
              </a:xfrm>
              <a:prstGeom prst="line">
                <a:avLst/>
              </a:prstGeom>
              <a:ln w="34925">
                <a:solidFill>
                  <a:schemeClr val="accent2">
                    <a:lumMod val="40000"/>
                    <a:lumOff val="60000"/>
                  </a:schemeClr>
                </a:solidFill>
                <a:prstDash val="sysDash"/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/>
              <p:cNvCxnSpPr/>
              <p:nvPr/>
            </p:nvCxnSpPr>
            <p:spPr>
              <a:xfrm flipH="1">
                <a:off x="1828800" y="4379943"/>
                <a:ext cx="981427" cy="0"/>
              </a:xfrm>
              <a:prstGeom prst="line">
                <a:avLst/>
              </a:prstGeom>
              <a:ln w="34925">
                <a:solidFill>
                  <a:schemeClr val="accent2">
                    <a:lumMod val="40000"/>
                    <a:lumOff val="60000"/>
                  </a:schemeClr>
                </a:solidFill>
                <a:prstDash val="sysDash"/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Straight Connector 35"/>
              <p:cNvCxnSpPr/>
              <p:nvPr/>
            </p:nvCxnSpPr>
            <p:spPr>
              <a:xfrm flipH="1">
                <a:off x="1828800" y="4697995"/>
                <a:ext cx="981427" cy="0"/>
              </a:xfrm>
              <a:prstGeom prst="line">
                <a:avLst/>
              </a:prstGeom>
              <a:ln w="34925">
                <a:solidFill>
                  <a:schemeClr val="accent2">
                    <a:lumMod val="40000"/>
                    <a:lumOff val="60000"/>
                  </a:schemeClr>
                </a:solidFill>
                <a:prstDash val="sysDash"/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/>
              <p:cNvCxnSpPr/>
              <p:nvPr/>
            </p:nvCxnSpPr>
            <p:spPr>
              <a:xfrm flipH="1">
                <a:off x="1828800" y="3783595"/>
                <a:ext cx="981427" cy="0"/>
              </a:xfrm>
              <a:prstGeom prst="line">
                <a:avLst/>
              </a:prstGeom>
              <a:ln w="34925">
                <a:solidFill>
                  <a:schemeClr val="accent2">
                    <a:lumMod val="40000"/>
                    <a:lumOff val="60000"/>
                  </a:schemeClr>
                </a:solidFill>
                <a:prstDash val="sysDash"/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Straight Connector 37"/>
              <p:cNvCxnSpPr/>
              <p:nvPr/>
            </p:nvCxnSpPr>
            <p:spPr>
              <a:xfrm flipH="1">
                <a:off x="1828799" y="3475482"/>
                <a:ext cx="981427" cy="0"/>
              </a:xfrm>
              <a:prstGeom prst="line">
                <a:avLst/>
              </a:prstGeom>
              <a:ln w="34925">
                <a:solidFill>
                  <a:schemeClr val="accent2">
                    <a:lumMod val="40000"/>
                    <a:lumOff val="60000"/>
                  </a:schemeClr>
                </a:solidFill>
                <a:prstDash val="sysDash"/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53" name="Group 52"/>
          <p:cNvGrpSpPr/>
          <p:nvPr/>
        </p:nvGrpSpPr>
        <p:grpSpPr>
          <a:xfrm>
            <a:off x="3840480" y="3108960"/>
            <a:ext cx="2864887" cy="1938992"/>
            <a:chOff x="3840480" y="3108960"/>
            <a:chExt cx="2864887" cy="1938992"/>
          </a:xfrm>
        </p:grpSpPr>
        <p:sp>
          <p:nvSpPr>
            <p:cNvPr id="33" name="TextBox 32"/>
            <p:cNvSpPr txBox="1"/>
            <p:nvPr/>
          </p:nvSpPr>
          <p:spPr>
            <a:xfrm>
              <a:off x="3840480" y="3108960"/>
              <a:ext cx="2864887" cy="193899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…</a:t>
              </a:r>
            </a:p>
            <a:p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&lt;ops&gt;</a:t>
              </a:r>
            </a:p>
            <a:p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&lt;ops&gt;</a:t>
              </a:r>
            </a:p>
            <a:p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&lt;</a:t>
              </a:r>
              <a:r>
                <a:rPr lang="en-US" sz="2000" dirty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ops&gt; con add </a:t>
              </a:r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store</a:t>
              </a:r>
            </a:p>
            <a:p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&lt;ops&gt;</a:t>
              </a:r>
            </a:p>
            <a:p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…</a:t>
              </a:r>
            </a:p>
          </p:txBody>
        </p:sp>
        <p:grpSp>
          <p:nvGrpSpPr>
            <p:cNvPr id="39" name="Group 38"/>
            <p:cNvGrpSpPr/>
            <p:nvPr/>
          </p:nvGrpSpPr>
          <p:grpSpPr>
            <a:xfrm>
              <a:off x="3931920" y="3476709"/>
              <a:ext cx="2651760" cy="1222513"/>
              <a:chOff x="1828799" y="3475482"/>
              <a:chExt cx="981428" cy="1222513"/>
            </a:xfrm>
          </p:grpSpPr>
          <p:cxnSp>
            <p:nvCxnSpPr>
              <p:cNvPr id="40" name="Straight Connector 39"/>
              <p:cNvCxnSpPr/>
              <p:nvPr/>
            </p:nvCxnSpPr>
            <p:spPr>
              <a:xfrm flipH="1">
                <a:off x="1828800" y="4078456"/>
                <a:ext cx="981427" cy="0"/>
              </a:xfrm>
              <a:prstGeom prst="line">
                <a:avLst/>
              </a:prstGeom>
              <a:ln w="34925">
                <a:solidFill>
                  <a:schemeClr val="accent2">
                    <a:lumMod val="40000"/>
                    <a:lumOff val="60000"/>
                  </a:schemeClr>
                </a:solidFill>
                <a:prstDash val="sysDash"/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Straight Connector 40"/>
              <p:cNvCxnSpPr/>
              <p:nvPr/>
            </p:nvCxnSpPr>
            <p:spPr>
              <a:xfrm flipH="1">
                <a:off x="1828800" y="4379943"/>
                <a:ext cx="981427" cy="0"/>
              </a:xfrm>
              <a:prstGeom prst="line">
                <a:avLst/>
              </a:prstGeom>
              <a:ln w="34925">
                <a:solidFill>
                  <a:schemeClr val="accent2">
                    <a:lumMod val="40000"/>
                    <a:lumOff val="60000"/>
                  </a:schemeClr>
                </a:solidFill>
                <a:prstDash val="sysDash"/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Straight Connector 41"/>
              <p:cNvCxnSpPr/>
              <p:nvPr/>
            </p:nvCxnSpPr>
            <p:spPr>
              <a:xfrm flipH="1">
                <a:off x="1828800" y="4697995"/>
                <a:ext cx="981427" cy="0"/>
              </a:xfrm>
              <a:prstGeom prst="line">
                <a:avLst/>
              </a:prstGeom>
              <a:ln w="34925">
                <a:solidFill>
                  <a:schemeClr val="accent2">
                    <a:lumMod val="40000"/>
                    <a:lumOff val="60000"/>
                  </a:schemeClr>
                </a:solidFill>
                <a:prstDash val="sysDash"/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Straight Connector 42"/>
              <p:cNvCxnSpPr/>
              <p:nvPr/>
            </p:nvCxnSpPr>
            <p:spPr>
              <a:xfrm flipH="1">
                <a:off x="1828800" y="3783595"/>
                <a:ext cx="981427" cy="0"/>
              </a:xfrm>
              <a:prstGeom prst="line">
                <a:avLst/>
              </a:prstGeom>
              <a:ln w="34925">
                <a:solidFill>
                  <a:schemeClr val="accent2">
                    <a:lumMod val="40000"/>
                    <a:lumOff val="60000"/>
                  </a:schemeClr>
                </a:solidFill>
                <a:prstDash val="sysDash"/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Straight Connector 43"/>
              <p:cNvCxnSpPr/>
              <p:nvPr/>
            </p:nvCxnSpPr>
            <p:spPr>
              <a:xfrm flipH="1">
                <a:off x="1828799" y="3475482"/>
                <a:ext cx="981427" cy="0"/>
              </a:xfrm>
              <a:prstGeom prst="line">
                <a:avLst/>
              </a:prstGeom>
              <a:ln w="34925">
                <a:solidFill>
                  <a:schemeClr val="accent2">
                    <a:lumMod val="40000"/>
                    <a:lumOff val="60000"/>
                  </a:schemeClr>
                </a:solidFill>
                <a:prstDash val="sysDash"/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54" name="Group 53"/>
          <p:cNvGrpSpPr/>
          <p:nvPr/>
        </p:nvGrpSpPr>
        <p:grpSpPr>
          <a:xfrm>
            <a:off x="6949440" y="3108960"/>
            <a:ext cx="1736373" cy="1938992"/>
            <a:chOff x="6949440" y="3108960"/>
            <a:chExt cx="1736373" cy="1938992"/>
          </a:xfrm>
        </p:grpSpPr>
        <p:sp>
          <p:nvSpPr>
            <p:cNvPr id="32" name="TextBox 31"/>
            <p:cNvSpPr txBox="1"/>
            <p:nvPr/>
          </p:nvSpPr>
          <p:spPr>
            <a:xfrm>
              <a:off x="6949440" y="3108960"/>
              <a:ext cx="1736373" cy="193899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…</a:t>
              </a:r>
            </a:p>
            <a:p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&lt;ops&gt;</a:t>
              </a:r>
            </a:p>
            <a:p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&lt;ops&gt; con</a:t>
              </a:r>
            </a:p>
            <a:p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&lt;ops&gt; add</a:t>
              </a:r>
            </a:p>
            <a:p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&lt;ops&gt; store</a:t>
              </a:r>
            </a:p>
            <a:p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…</a:t>
              </a:r>
            </a:p>
          </p:txBody>
        </p:sp>
        <p:grpSp>
          <p:nvGrpSpPr>
            <p:cNvPr id="45" name="Group 44"/>
            <p:cNvGrpSpPr/>
            <p:nvPr/>
          </p:nvGrpSpPr>
          <p:grpSpPr>
            <a:xfrm>
              <a:off x="7040880" y="3476709"/>
              <a:ext cx="1554480" cy="1222513"/>
              <a:chOff x="1828799" y="3475482"/>
              <a:chExt cx="981428" cy="1222513"/>
            </a:xfrm>
          </p:grpSpPr>
          <p:cxnSp>
            <p:nvCxnSpPr>
              <p:cNvPr id="46" name="Straight Connector 45"/>
              <p:cNvCxnSpPr/>
              <p:nvPr/>
            </p:nvCxnSpPr>
            <p:spPr>
              <a:xfrm flipH="1">
                <a:off x="1828800" y="4078456"/>
                <a:ext cx="981427" cy="0"/>
              </a:xfrm>
              <a:prstGeom prst="line">
                <a:avLst/>
              </a:prstGeom>
              <a:ln w="34925">
                <a:solidFill>
                  <a:schemeClr val="accent2">
                    <a:lumMod val="40000"/>
                    <a:lumOff val="60000"/>
                  </a:schemeClr>
                </a:solidFill>
                <a:prstDash val="sysDash"/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Straight Connector 46"/>
              <p:cNvCxnSpPr/>
              <p:nvPr/>
            </p:nvCxnSpPr>
            <p:spPr>
              <a:xfrm flipH="1">
                <a:off x="1828800" y="4379943"/>
                <a:ext cx="981427" cy="0"/>
              </a:xfrm>
              <a:prstGeom prst="line">
                <a:avLst/>
              </a:prstGeom>
              <a:ln w="34925">
                <a:solidFill>
                  <a:schemeClr val="accent2">
                    <a:lumMod val="40000"/>
                    <a:lumOff val="60000"/>
                  </a:schemeClr>
                </a:solidFill>
                <a:prstDash val="sysDash"/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Straight Connector 47"/>
              <p:cNvCxnSpPr/>
              <p:nvPr/>
            </p:nvCxnSpPr>
            <p:spPr>
              <a:xfrm flipH="1">
                <a:off x="1828800" y="4697995"/>
                <a:ext cx="981427" cy="0"/>
              </a:xfrm>
              <a:prstGeom prst="line">
                <a:avLst/>
              </a:prstGeom>
              <a:ln w="34925">
                <a:solidFill>
                  <a:schemeClr val="accent2">
                    <a:lumMod val="40000"/>
                    <a:lumOff val="60000"/>
                  </a:schemeClr>
                </a:solidFill>
                <a:prstDash val="sysDash"/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Straight Connector 48"/>
              <p:cNvCxnSpPr/>
              <p:nvPr/>
            </p:nvCxnSpPr>
            <p:spPr>
              <a:xfrm flipH="1">
                <a:off x="1828800" y="3783595"/>
                <a:ext cx="981427" cy="0"/>
              </a:xfrm>
              <a:prstGeom prst="line">
                <a:avLst/>
              </a:prstGeom>
              <a:ln w="34925">
                <a:solidFill>
                  <a:schemeClr val="accent2">
                    <a:lumMod val="40000"/>
                    <a:lumOff val="60000"/>
                  </a:schemeClr>
                </a:solidFill>
                <a:prstDash val="sysDash"/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Straight Connector 49"/>
              <p:cNvCxnSpPr/>
              <p:nvPr/>
            </p:nvCxnSpPr>
            <p:spPr>
              <a:xfrm flipH="1">
                <a:off x="1828799" y="3475482"/>
                <a:ext cx="981427" cy="0"/>
              </a:xfrm>
              <a:prstGeom prst="line">
                <a:avLst/>
              </a:prstGeom>
              <a:ln w="34925">
                <a:solidFill>
                  <a:schemeClr val="accent2">
                    <a:lumMod val="40000"/>
                    <a:lumOff val="60000"/>
                  </a:schemeClr>
                </a:solidFill>
                <a:prstDash val="sysDash"/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2" name="TextBox 21"/>
          <p:cNvSpPr txBox="1"/>
          <p:nvPr/>
        </p:nvSpPr>
        <p:spPr>
          <a:xfrm>
            <a:off x="4679368" y="4018774"/>
            <a:ext cx="60785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con</a:t>
            </a:r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5805106" y="4022157"/>
            <a:ext cx="88998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store</a:t>
            </a:r>
          </a:p>
        </p:txBody>
      </p:sp>
    </p:spTree>
    <p:extLst>
      <p:ext uri="{BB962C8B-B14F-4D97-AF65-F5344CB8AC3E}">
        <p14:creationId xmlns:p14="http://schemas.microsoft.com/office/powerpoint/2010/main" val="404172767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7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750"/>
                            </p:stCondLst>
                            <p:childTnLst>
                              <p:par>
                                <p:cTn id="1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2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1" dur="1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2" dur="1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3" dur="1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34" dur="1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42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9798E-6 -2.15686E-6 L -2.9798E-6 -0.03676 " pathEditMode="relative" rAng="0" ptsTypes="AA">
                                      <p:cBhvr>
                                        <p:cTn id="36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83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2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2" dur="1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3" dur="1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4" dur="1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45" dur="1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42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05051E-8 -6.53595E-7 L -0.11301 0.04391 " pathEditMode="relative" rAng="0" ptsTypes="AA">
                                      <p:cBhvr>
                                        <p:cTn id="47" dur="2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650" y="218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000"/>
                            </p:stCondLst>
                            <p:childTnLst>
                              <p:par>
                                <p:cTn id="5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6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3" grpId="0"/>
      <p:bldP spid="14" grpId="0"/>
      <p:bldP spid="31" grpId="0"/>
      <p:bldP spid="16" grpId="0"/>
      <p:bldP spid="22" grpId="0"/>
      <p:bldP spid="22" grpId="1"/>
      <p:bldP spid="22" grpId="2"/>
      <p:bldP spid="51" grpId="0"/>
      <p:bldP spid="51" grpId="1"/>
      <p:bldP spid="51" grpId="2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0138" y="731520"/>
            <a:ext cx="3696012" cy="564193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Where the gain is</a:t>
            </a:r>
            <a:endParaRPr lang="en-US" sz="3200" b="1" i="1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371600" y="1645920"/>
            <a:ext cx="755373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When adjacent to control flow, phasing saves cycles over conventional VLIW.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735408" y="2651760"/>
            <a:ext cx="213872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Mill, with phasing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1643968" y="4822616"/>
            <a:ext cx="219816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VLIW, no phasing</a:t>
            </a:r>
          </a:p>
        </p:txBody>
      </p:sp>
      <p:grpSp>
        <p:nvGrpSpPr>
          <p:cNvPr id="9" name="Group 8"/>
          <p:cNvGrpSpPr/>
          <p:nvPr/>
        </p:nvGrpSpPr>
        <p:grpSpPr>
          <a:xfrm>
            <a:off x="2340901" y="3173580"/>
            <a:ext cx="748923" cy="400110"/>
            <a:chOff x="1974672" y="3290316"/>
            <a:chExt cx="748923" cy="400110"/>
          </a:xfrm>
        </p:grpSpPr>
        <p:cxnSp>
          <p:nvCxnSpPr>
            <p:cNvPr id="38" name="Straight Connector 37"/>
            <p:cNvCxnSpPr/>
            <p:nvPr/>
          </p:nvCxnSpPr>
          <p:spPr>
            <a:xfrm flipH="1">
              <a:off x="2011680" y="3657600"/>
              <a:ext cx="640080" cy="0"/>
            </a:xfrm>
            <a:prstGeom prst="line">
              <a:avLst/>
            </a:prstGeom>
            <a:ln w="34925">
              <a:solidFill>
                <a:schemeClr val="accent2">
                  <a:lumMod val="40000"/>
                  <a:lumOff val="60000"/>
                </a:schemeClr>
              </a:solidFill>
              <a:prstDash val="sysDash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" name="TextBox 1"/>
            <p:cNvSpPr txBox="1"/>
            <p:nvPr/>
          </p:nvSpPr>
          <p:spPr>
            <a:xfrm>
              <a:off x="1974672" y="3290316"/>
              <a:ext cx="74892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err="1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brtr</a:t>
              </a:r>
              <a:endPara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</p:grpSp>
      <p:cxnSp>
        <p:nvCxnSpPr>
          <p:cNvPr id="5" name="Straight Arrow Connector 4"/>
          <p:cNvCxnSpPr/>
          <p:nvPr/>
        </p:nvCxnSpPr>
        <p:spPr>
          <a:xfrm>
            <a:off x="3021727" y="3482498"/>
            <a:ext cx="274320" cy="149806"/>
          </a:xfrm>
          <a:prstGeom prst="straightConnector1">
            <a:avLst/>
          </a:prstGeom>
          <a:ln w="31750">
            <a:solidFill>
              <a:srgbClr val="FFFF00"/>
            </a:solidFill>
            <a:prstDash val="sysDash"/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" name="Group 10"/>
          <p:cNvGrpSpPr/>
          <p:nvPr/>
        </p:nvGrpSpPr>
        <p:grpSpPr>
          <a:xfrm>
            <a:off x="3265083" y="3447472"/>
            <a:ext cx="2723823" cy="400110"/>
            <a:chOff x="2811302" y="3749040"/>
            <a:chExt cx="2723823" cy="400110"/>
          </a:xfrm>
        </p:grpSpPr>
        <p:sp>
          <p:nvSpPr>
            <p:cNvPr id="7" name="TextBox 6"/>
            <p:cNvSpPr txBox="1"/>
            <p:nvPr/>
          </p:nvSpPr>
          <p:spPr>
            <a:xfrm>
              <a:off x="2811302" y="3749040"/>
              <a:ext cx="272382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con add store </a:t>
              </a:r>
              <a:r>
                <a:rPr lang="en-US" sz="2000" dirty="0" err="1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brfl</a:t>
              </a:r>
              <a:endPara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cxnSp>
          <p:nvCxnSpPr>
            <p:cNvPr id="37" name="Straight Connector 36"/>
            <p:cNvCxnSpPr/>
            <p:nvPr/>
          </p:nvCxnSpPr>
          <p:spPr>
            <a:xfrm flipH="1">
              <a:off x="2840464" y="4114800"/>
              <a:ext cx="2651760" cy="0"/>
            </a:xfrm>
            <a:prstGeom prst="line">
              <a:avLst/>
            </a:prstGeom>
            <a:ln w="34925">
              <a:solidFill>
                <a:schemeClr val="accent2">
                  <a:lumMod val="40000"/>
                  <a:lumOff val="60000"/>
                </a:schemeClr>
              </a:solidFill>
              <a:prstDash val="sysDash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55" name="Straight Arrow Connector 54"/>
          <p:cNvCxnSpPr/>
          <p:nvPr/>
        </p:nvCxnSpPr>
        <p:spPr>
          <a:xfrm>
            <a:off x="5906763" y="3727607"/>
            <a:ext cx="274320" cy="149806"/>
          </a:xfrm>
          <a:prstGeom prst="straightConnector1">
            <a:avLst/>
          </a:prstGeom>
          <a:ln w="31750">
            <a:solidFill>
              <a:srgbClr val="FFFF00"/>
            </a:solidFill>
            <a:prstDash val="sysDash"/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6" name="Group 55"/>
          <p:cNvGrpSpPr/>
          <p:nvPr/>
        </p:nvGrpSpPr>
        <p:grpSpPr>
          <a:xfrm>
            <a:off x="6114253" y="3723744"/>
            <a:ext cx="889987" cy="400110"/>
            <a:chOff x="1892313" y="3290316"/>
            <a:chExt cx="889987" cy="400110"/>
          </a:xfrm>
        </p:grpSpPr>
        <p:cxnSp>
          <p:nvCxnSpPr>
            <p:cNvPr id="57" name="Straight Connector 56"/>
            <p:cNvCxnSpPr/>
            <p:nvPr/>
          </p:nvCxnSpPr>
          <p:spPr>
            <a:xfrm flipH="1">
              <a:off x="2011680" y="3657600"/>
              <a:ext cx="640080" cy="0"/>
            </a:xfrm>
            <a:prstGeom prst="line">
              <a:avLst/>
            </a:prstGeom>
            <a:ln w="34925">
              <a:solidFill>
                <a:schemeClr val="accent2">
                  <a:lumMod val="40000"/>
                  <a:lumOff val="60000"/>
                </a:schemeClr>
              </a:solidFill>
              <a:prstDash val="sysDash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8" name="TextBox 57"/>
            <p:cNvSpPr txBox="1"/>
            <p:nvPr/>
          </p:nvSpPr>
          <p:spPr>
            <a:xfrm>
              <a:off x="1892313" y="3290316"/>
              <a:ext cx="889987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&lt;ops&gt;</a:t>
              </a:r>
            </a:p>
          </p:txBody>
        </p:sp>
      </p:grpSp>
      <p:sp>
        <p:nvSpPr>
          <p:cNvPr id="23" name="TextBox 22"/>
          <p:cNvSpPr txBox="1"/>
          <p:nvPr/>
        </p:nvSpPr>
        <p:spPr>
          <a:xfrm>
            <a:off x="3264551" y="3443586"/>
            <a:ext cx="60785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con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377611" y="3449380"/>
            <a:ext cx="88998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store</a:t>
            </a:r>
          </a:p>
        </p:txBody>
      </p:sp>
      <p:cxnSp>
        <p:nvCxnSpPr>
          <p:cNvPr id="26" name="Straight Arrow Connector 25"/>
          <p:cNvCxnSpPr/>
          <p:nvPr/>
        </p:nvCxnSpPr>
        <p:spPr>
          <a:xfrm flipH="1">
            <a:off x="3800093" y="2993451"/>
            <a:ext cx="914400" cy="367749"/>
          </a:xfrm>
          <a:prstGeom prst="straightConnector1">
            <a:avLst/>
          </a:prstGeom>
          <a:ln w="3175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4755877" y="2762618"/>
            <a:ext cx="155202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i="1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o</a:t>
            </a:r>
            <a:r>
              <a:rPr lang="en-US" sz="20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nly if taken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2336412" y="3938547"/>
            <a:ext cx="153599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taken or not</a:t>
            </a:r>
          </a:p>
        </p:txBody>
      </p:sp>
      <p:cxnSp>
        <p:nvCxnSpPr>
          <p:cNvPr id="30" name="Straight Arrow Connector 29"/>
          <p:cNvCxnSpPr>
            <a:stCxn id="28" idx="3"/>
          </p:cNvCxnSpPr>
          <p:nvPr/>
        </p:nvCxnSpPr>
        <p:spPr>
          <a:xfrm flipV="1">
            <a:off x="3872410" y="3983630"/>
            <a:ext cx="564835" cy="154972"/>
          </a:xfrm>
          <a:prstGeom prst="straightConnector1">
            <a:avLst/>
          </a:prstGeom>
          <a:ln w="3175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Oval 61"/>
          <p:cNvSpPr/>
          <p:nvPr/>
        </p:nvSpPr>
        <p:spPr>
          <a:xfrm>
            <a:off x="2263123" y="3177325"/>
            <a:ext cx="826701" cy="396365"/>
          </a:xfrm>
          <a:prstGeom prst="ellipse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64" name="Oval 63"/>
          <p:cNvSpPr/>
          <p:nvPr/>
        </p:nvSpPr>
        <p:spPr>
          <a:xfrm>
            <a:off x="5189774" y="3463042"/>
            <a:ext cx="799132" cy="361198"/>
          </a:xfrm>
          <a:prstGeom prst="ellipse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grpSp>
        <p:nvGrpSpPr>
          <p:cNvPr id="65" name="Group 64"/>
          <p:cNvGrpSpPr/>
          <p:nvPr/>
        </p:nvGrpSpPr>
        <p:grpSpPr>
          <a:xfrm>
            <a:off x="2633740" y="5360851"/>
            <a:ext cx="748923" cy="400110"/>
            <a:chOff x="1974672" y="3290316"/>
            <a:chExt cx="748923" cy="400110"/>
          </a:xfrm>
        </p:grpSpPr>
        <p:cxnSp>
          <p:nvCxnSpPr>
            <p:cNvPr id="66" name="Straight Connector 65"/>
            <p:cNvCxnSpPr/>
            <p:nvPr/>
          </p:nvCxnSpPr>
          <p:spPr>
            <a:xfrm flipH="1">
              <a:off x="2011680" y="3657600"/>
              <a:ext cx="640080" cy="0"/>
            </a:xfrm>
            <a:prstGeom prst="line">
              <a:avLst/>
            </a:prstGeom>
            <a:ln w="34925">
              <a:solidFill>
                <a:schemeClr val="accent2">
                  <a:lumMod val="40000"/>
                  <a:lumOff val="60000"/>
                </a:schemeClr>
              </a:solidFill>
              <a:prstDash val="sysDash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7" name="TextBox 66"/>
            <p:cNvSpPr txBox="1"/>
            <p:nvPr/>
          </p:nvSpPr>
          <p:spPr>
            <a:xfrm>
              <a:off x="1974672" y="3290316"/>
              <a:ext cx="74892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err="1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brtr</a:t>
              </a:r>
              <a:endPara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</p:grpSp>
      <p:cxnSp>
        <p:nvCxnSpPr>
          <p:cNvPr id="68" name="Straight Arrow Connector 67"/>
          <p:cNvCxnSpPr/>
          <p:nvPr/>
        </p:nvCxnSpPr>
        <p:spPr>
          <a:xfrm>
            <a:off x="3314566" y="5669769"/>
            <a:ext cx="274320" cy="149806"/>
          </a:xfrm>
          <a:prstGeom prst="straightConnector1">
            <a:avLst/>
          </a:prstGeom>
          <a:ln w="31750">
            <a:solidFill>
              <a:srgbClr val="FFFF00"/>
            </a:solidFill>
            <a:prstDash val="sysDash"/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Arrow Connector 71"/>
          <p:cNvCxnSpPr/>
          <p:nvPr/>
        </p:nvCxnSpPr>
        <p:spPr>
          <a:xfrm>
            <a:off x="5089761" y="6556904"/>
            <a:ext cx="274320" cy="149806"/>
          </a:xfrm>
          <a:prstGeom prst="straightConnector1">
            <a:avLst/>
          </a:prstGeom>
          <a:ln w="31750">
            <a:solidFill>
              <a:srgbClr val="FFFF00"/>
            </a:solidFill>
            <a:prstDash val="sysDash"/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3" name="Group 72"/>
          <p:cNvGrpSpPr/>
          <p:nvPr/>
        </p:nvGrpSpPr>
        <p:grpSpPr>
          <a:xfrm>
            <a:off x="5189893" y="6553041"/>
            <a:ext cx="889987" cy="400110"/>
            <a:chOff x="1892313" y="3290316"/>
            <a:chExt cx="889987" cy="400110"/>
          </a:xfrm>
        </p:grpSpPr>
        <p:cxnSp>
          <p:nvCxnSpPr>
            <p:cNvPr id="74" name="Straight Connector 73"/>
            <p:cNvCxnSpPr/>
            <p:nvPr/>
          </p:nvCxnSpPr>
          <p:spPr>
            <a:xfrm flipH="1">
              <a:off x="2011680" y="3657600"/>
              <a:ext cx="640080" cy="0"/>
            </a:xfrm>
            <a:prstGeom prst="line">
              <a:avLst/>
            </a:prstGeom>
            <a:ln w="34925">
              <a:solidFill>
                <a:schemeClr val="accent2">
                  <a:lumMod val="40000"/>
                  <a:lumOff val="60000"/>
                </a:schemeClr>
              </a:solidFill>
              <a:prstDash val="sysDash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5" name="TextBox 74"/>
            <p:cNvSpPr txBox="1"/>
            <p:nvPr/>
          </p:nvSpPr>
          <p:spPr>
            <a:xfrm>
              <a:off x="1892313" y="3290316"/>
              <a:ext cx="889987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&lt;ops&gt;</a:t>
              </a:r>
            </a:p>
          </p:txBody>
        </p:sp>
      </p:grpSp>
      <p:cxnSp>
        <p:nvCxnSpPr>
          <p:cNvPr id="78" name="Straight Arrow Connector 77"/>
          <p:cNvCxnSpPr/>
          <p:nvPr/>
        </p:nvCxnSpPr>
        <p:spPr>
          <a:xfrm flipH="1">
            <a:off x="4071464" y="5465466"/>
            <a:ext cx="914400" cy="367749"/>
          </a:xfrm>
          <a:prstGeom prst="straightConnector1">
            <a:avLst/>
          </a:prstGeom>
          <a:ln w="3175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TextBox 78"/>
          <p:cNvSpPr txBox="1"/>
          <p:nvPr/>
        </p:nvSpPr>
        <p:spPr>
          <a:xfrm>
            <a:off x="5027248" y="5234633"/>
            <a:ext cx="155202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i="1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o</a:t>
            </a:r>
            <a:r>
              <a:rPr lang="en-US" sz="20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nly if taken</a:t>
            </a:r>
          </a:p>
        </p:txBody>
      </p:sp>
      <p:sp>
        <p:nvSpPr>
          <p:cNvPr id="80" name="TextBox 79"/>
          <p:cNvSpPr txBox="1"/>
          <p:nvPr/>
        </p:nvSpPr>
        <p:spPr>
          <a:xfrm>
            <a:off x="1645920" y="6431752"/>
            <a:ext cx="153599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taken or not</a:t>
            </a:r>
          </a:p>
        </p:txBody>
      </p:sp>
      <p:cxnSp>
        <p:nvCxnSpPr>
          <p:cNvPr id="81" name="Straight Arrow Connector 80"/>
          <p:cNvCxnSpPr/>
          <p:nvPr/>
        </p:nvCxnSpPr>
        <p:spPr>
          <a:xfrm flipV="1">
            <a:off x="3200400" y="6476835"/>
            <a:ext cx="365760" cy="154972"/>
          </a:xfrm>
          <a:prstGeom prst="straightConnector1">
            <a:avLst/>
          </a:prstGeom>
          <a:ln w="3175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Oval 81"/>
          <p:cNvSpPr/>
          <p:nvPr/>
        </p:nvSpPr>
        <p:spPr>
          <a:xfrm>
            <a:off x="2555962" y="5364596"/>
            <a:ext cx="826701" cy="396365"/>
          </a:xfrm>
          <a:prstGeom prst="ellipse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83" name="Oval 82"/>
          <p:cNvSpPr/>
          <p:nvPr/>
        </p:nvSpPr>
        <p:spPr>
          <a:xfrm>
            <a:off x="4338203" y="6260024"/>
            <a:ext cx="799132" cy="361198"/>
          </a:xfrm>
          <a:prstGeom prst="ellipse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grpSp>
        <p:nvGrpSpPr>
          <p:cNvPr id="88" name="Group 87"/>
          <p:cNvGrpSpPr/>
          <p:nvPr/>
        </p:nvGrpSpPr>
        <p:grpSpPr>
          <a:xfrm>
            <a:off x="3557922" y="5634743"/>
            <a:ext cx="1595309" cy="1015663"/>
            <a:chOff x="3557922" y="5634743"/>
            <a:chExt cx="1595309" cy="1015663"/>
          </a:xfrm>
        </p:grpSpPr>
        <p:sp>
          <p:nvSpPr>
            <p:cNvPr id="70" name="TextBox 69"/>
            <p:cNvSpPr txBox="1"/>
            <p:nvPr/>
          </p:nvSpPr>
          <p:spPr>
            <a:xfrm>
              <a:off x="3557922" y="5634743"/>
              <a:ext cx="1595309" cy="101566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con</a:t>
              </a:r>
            </a:p>
            <a:p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add</a:t>
              </a:r>
            </a:p>
            <a:p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store </a:t>
              </a:r>
              <a:r>
                <a:rPr lang="en-US" sz="2000" dirty="0" err="1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brfl</a:t>
              </a:r>
              <a:endPara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cxnSp>
          <p:nvCxnSpPr>
            <p:cNvPr id="71" name="Straight Connector 70"/>
            <p:cNvCxnSpPr/>
            <p:nvPr/>
          </p:nvCxnSpPr>
          <p:spPr>
            <a:xfrm flipH="1">
              <a:off x="3564208" y="6000503"/>
              <a:ext cx="1463040" cy="0"/>
            </a:xfrm>
            <a:prstGeom prst="line">
              <a:avLst/>
            </a:prstGeom>
            <a:ln w="34925">
              <a:solidFill>
                <a:schemeClr val="accent2">
                  <a:lumMod val="40000"/>
                  <a:lumOff val="60000"/>
                </a:schemeClr>
              </a:solidFill>
              <a:prstDash val="sysDash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 flipH="1">
              <a:off x="3564208" y="6289090"/>
              <a:ext cx="1463040" cy="0"/>
            </a:xfrm>
            <a:prstGeom prst="line">
              <a:avLst/>
            </a:prstGeom>
            <a:ln w="34925">
              <a:solidFill>
                <a:schemeClr val="accent2">
                  <a:lumMod val="40000"/>
                  <a:lumOff val="60000"/>
                </a:schemeClr>
              </a:solidFill>
              <a:prstDash val="sysDash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flipH="1">
              <a:off x="3564208" y="6627101"/>
              <a:ext cx="1463040" cy="0"/>
            </a:xfrm>
            <a:prstGeom prst="line">
              <a:avLst/>
            </a:prstGeom>
            <a:ln w="34925">
              <a:solidFill>
                <a:schemeClr val="accent2">
                  <a:lumMod val="40000"/>
                  <a:lumOff val="60000"/>
                </a:schemeClr>
              </a:solidFill>
              <a:prstDash val="sysDash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7" name="Rectangle 86"/>
          <p:cNvSpPr/>
          <p:nvPr/>
        </p:nvSpPr>
        <p:spPr>
          <a:xfrm>
            <a:off x="1393152" y="2632530"/>
            <a:ext cx="5669999" cy="1790015"/>
          </a:xfrm>
          <a:prstGeom prst="rect">
            <a:avLst/>
          </a:prstGeom>
          <a:solidFill>
            <a:srgbClr val="070E97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86" name="TextBox 85"/>
          <p:cNvSpPr txBox="1"/>
          <p:nvPr/>
        </p:nvSpPr>
        <p:spPr>
          <a:xfrm>
            <a:off x="6724471" y="2428813"/>
            <a:ext cx="294482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Mill phases are in effect moved over control flow.</a:t>
            </a:r>
          </a:p>
        </p:txBody>
      </p:sp>
      <p:sp>
        <p:nvSpPr>
          <p:cNvPr id="89" name="Rectangle 88"/>
          <p:cNvSpPr/>
          <p:nvPr/>
        </p:nvSpPr>
        <p:spPr>
          <a:xfrm>
            <a:off x="1236464" y="4625652"/>
            <a:ext cx="5669999" cy="2427081"/>
          </a:xfrm>
          <a:prstGeom prst="rect">
            <a:avLst/>
          </a:prstGeom>
          <a:solidFill>
            <a:srgbClr val="070E97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855011" y="4665247"/>
            <a:ext cx="281428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 VLIW scheduler cannot move ops over control flow or they would execute on both paths.</a:t>
            </a:r>
          </a:p>
        </p:txBody>
      </p:sp>
    </p:spTree>
    <p:extLst>
      <p:ext uri="{BB962C8B-B14F-4D97-AF65-F5344CB8AC3E}">
        <p14:creationId xmlns:p14="http://schemas.microsoft.com/office/powerpoint/2010/main" val="96176830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500"/>
                            </p:stCondLst>
                            <p:childTnLst>
                              <p:par>
                                <p:cTn id="2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3500"/>
                            </p:stCondLst>
                            <p:childTnLst>
                              <p:par>
                                <p:cTn id="2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25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7" dur="1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8" dur="1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9" dur="1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40" dur="1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53535E-7 -4.37908E-6 L 3.53535E-7 -0.03125 " pathEditMode="relative" rAng="0" ptsTypes="AA">
                                      <p:cBhvr>
                                        <p:cTn id="42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57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7" dur="2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2000"/>
                            </p:stCondLst>
                            <p:childTnLst>
                              <p:par>
                                <p:cTn id="4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2" presetClass="entr" presetSubtype="2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8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2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6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6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6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42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9899E-6 2.87582E-6 L 0.00111 0.03901 " pathEditMode="relative" rAng="0" ptsTypes="AA">
                                      <p:cBhvr>
                                        <p:cTn id="68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7" y="194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3" dur="2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2000"/>
                            </p:stCondLst>
                            <p:childTnLst>
                              <p:par>
                                <p:cTn id="7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22" presetClass="entr" presetSubtype="8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4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1000"/>
                            </p:stCondLst>
                            <p:childTnLst>
                              <p:par>
                                <p:cTn id="9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2000"/>
                            </p:stCondLst>
                            <p:childTnLst>
                              <p:par>
                                <p:cTn id="10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4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2500"/>
                            </p:stCondLst>
                            <p:childTnLst>
                              <p:par>
                                <p:cTn id="10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8" dur="1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3500"/>
                            </p:stCondLst>
                            <p:childTnLst>
                              <p:par>
                                <p:cTn id="11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2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4000"/>
                            </p:stCondLst>
                            <p:childTnLst>
                              <p:par>
                                <p:cTn id="11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1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1" dur="2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2000"/>
                            </p:stCondLst>
                            <p:childTnLst>
                              <p:par>
                                <p:cTn id="1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1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22" presetClass="entr" presetSubtype="2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8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2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8" dur="2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9" fill="hold">
                            <p:stCondLst>
                              <p:cond delay="2000"/>
                            </p:stCondLst>
                            <p:childTnLst>
                              <p:par>
                                <p:cTn id="14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2" dur="1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3" presetID="22" presetClass="entr" presetSubtype="8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5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9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3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6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3" grpId="0"/>
      <p:bldP spid="31" grpId="0"/>
      <p:bldP spid="23" grpId="0"/>
      <p:bldP spid="23" grpId="1"/>
      <p:bldP spid="23" grpId="2"/>
      <p:bldP spid="24" grpId="0"/>
      <p:bldP spid="24" grpId="1"/>
      <p:bldP spid="24" grpId="2"/>
      <p:bldP spid="27" grpId="0"/>
      <p:bldP spid="28" grpId="0"/>
      <p:bldP spid="62" grpId="0" animBg="1"/>
      <p:bldP spid="62" grpId="1" animBg="1"/>
      <p:bldP spid="64" grpId="0" animBg="1"/>
      <p:bldP spid="64" grpId="1" animBg="1"/>
      <p:bldP spid="79" grpId="0"/>
      <p:bldP spid="80" grpId="0"/>
      <p:bldP spid="82" grpId="0" animBg="1"/>
      <p:bldP spid="82" grpId="1" animBg="1"/>
      <p:bldP spid="83" grpId="0" animBg="1"/>
      <p:bldP spid="83" grpId="1" animBg="1"/>
      <p:bldP spid="87" grpId="0" animBg="1"/>
      <p:bldP spid="86" grpId="0"/>
      <p:bldP spid="89" grpId="0" animBg="1"/>
      <p:bldP spid="16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0138" y="731520"/>
            <a:ext cx="3582006" cy="564193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Where the gain is</a:t>
            </a:r>
            <a:endParaRPr lang="en-US" sz="3200" b="1" i="1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371600" y="1371600"/>
            <a:ext cx="7931427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Phasing, like out-of-order, approximates Dataflow.</a:t>
            </a:r>
          </a:p>
          <a:p>
            <a:pPr lvl="1"/>
            <a:r>
              <a:rPr lang="en-US" sz="20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You can think of phasing as statically-scheduled OOO.</a:t>
            </a:r>
          </a:p>
          <a:p>
            <a:endParaRPr lang="en-US" sz="2000" i="1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Phasing beats VLIW only when adjacent to control flow.</a:t>
            </a:r>
          </a:p>
          <a:p>
            <a:pPr lvl="1"/>
            <a:r>
              <a:rPr lang="en-US" sz="2000" i="1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But control flow is </a:t>
            </a:r>
            <a:r>
              <a:rPr lang="en-US" sz="20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frequent – every 6 to 10 operations.</a:t>
            </a:r>
          </a:p>
          <a:p>
            <a:pPr lvl="1"/>
            <a:endParaRPr lang="en-US" sz="2000" i="1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24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OOO beats phasing when dependencies are not in phase order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lvl="1"/>
            <a:r>
              <a:rPr lang="en-US" sz="20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With phasing, F(</a:t>
            </a:r>
            <a:r>
              <a:rPr lang="en-US" sz="2000" i="1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a+b</a:t>
            </a:r>
            <a:r>
              <a:rPr lang="en-US" sz="20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) is one cycle, but </a:t>
            </a:r>
            <a:r>
              <a:rPr lang="en-US" sz="2000" i="1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a+F</a:t>
            </a:r>
            <a:r>
              <a:rPr lang="en-US" sz="20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(b) is two.</a:t>
            </a:r>
          </a:p>
          <a:p>
            <a:pPr lvl="1"/>
            <a:endParaRPr lang="en-US" sz="2000" i="1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Phasing beats OOO when OOO is issue-limited.</a:t>
            </a:r>
          </a:p>
          <a:p>
            <a:pPr lvl="1"/>
            <a:r>
              <a:rPr lang="en-US" sz="20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Mill is wide enough that issue is not a constraint.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261534" y="5602700"/>
            <a:ext cx="7543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Phasing, like deferred loads, lets the Mill have OOO performance without the huge power and area cost.</a:t>
            </a:r>
          </a:p>
        </p:txBody>
      </p:sp>
    </p:spTree>
    <p:extLst>
      <p:ext uri="{BB962C8B-B14F-4D97-AF65-F5344CB8AC3E}">
        <p14:creationId xmlns:p14="http://schemas.microsoft.com/office/powerpoint/2010/main" val="80230716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6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2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1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2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3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2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5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5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59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2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63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64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76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77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78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79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2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1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82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83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84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30137" y="731520"/>
            <a:ext cx="3826176" cy="564193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i="0" u="none" strike="noStrike" dirty="0" smtClean="0">
                <a:ln>
                  <a:noFill/>
                </a:ln>
                <a:solidFill>
                  <a:srgbClr val="00FF00"/>
                </a:solidFill>
                <a:latin typeface="Arial" panose="020B0604020202020204" pitchFamily="34" charset="0"/>
                <a:ea typeface="Tahoma" pitchFamily="2"/>
                <a:cs typeface="Arial" panose="020B0604020202020204" pitchFamily="34" charset="0"/>
              </a:rPr>
              <a:t>Talks in this series</a:t>
            </a:r>
            <a:endParaRPr lang="en-US" sz="3200" b="1" i="0" u="none" strike="noStrike" dirty="0">
              <a:ln>
                <a:noFill/>
              </a:ln>
              <a:solidFill>
                <a:srgbClr val="00FF00"/>
              </a:solidFill>
              <a:latin typeface="Arial" panose="020B0604020202020204" pitchFamily="34" charset="0"/>
              <a:ea typeface="Tahoma" pitchFamily="2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209801" y="1854200"/>
            <a:ext cx="4174541" cy="3046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Encoding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The Belt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Memory</a:t>
            </a:r>
            <a:endParaRPr lang="en-US" sz="24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4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Prediction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Metadata and speculation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Execution</a:t>
            </a:r>
            <a:endParaRPr lang="en-US" sz="24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Security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Threading</a:t>
            </a:r>
          </a:p>
        </p:txBody>
      </p:sp>
      <p:cxnSp>
        <p:nvCxnSpPr>
          <p:cNvPr id="6" name="Straight Arrow Connector 5"/>
          <p:cNvCxnSpPr/>
          <p:nvPr/>
        </p:nvCxnSpPr>
        <p:spPr>
          <a:xfrm flipH="1">
            <a:off x="4487571" y="3792879"/>
            <a:ext cx="2492976" cy="203200"/>
          </a:xfrm>
          <a:prstGeom prst="straightConnector1">
            <a:avLst/>
          </a:prstGeom>
          <a:ln w="762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6559928" y="2898120"/>
            <a:ext cx="2940494" cy="6642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You are here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368375" y="5409851"/>
            <a:ext cx="5393827" cy="4744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Slides and videos of other talks are at: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639636" y="5896450"/>
            <a:ext cx="4768239" cy="7275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solidFill>
                  <a:srgbClr val="0099FF"/>
                </a:solidFill>
                <a:latin typeface="Arial" pitchFamily="34" charset="0"/>
                <a:cs typeface="Arial" pitchFamily="34" charset="0"/>
              </a:rPr>
              <a:t>ootbcomp.com/docs</a:t>
            </a:r>
          </a:p>
        </p:txBody>
      </p:sp>
    </p:spTree>
    <p:extLst>
      <p:ext uri="{BB962C8B-B14F-4D97-AF65-F5344CB8AC3E}">
        <p14:creationId xmlns:p14="http://schemas.microsoft.com/office/powerpoint/2010/main" val="377308675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0138" y="731520"/>
            <a:ext cx="5223994" cy="564193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Special operation formats</a:t>
            </a:r>
            <a:endParaRPr lang="en-US" sz="3200" b="1" i="1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092805" y="2349340"/>
            <a:ext cx="7913823" cy="1913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5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ganging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097626" y="4861560"/>
            <a:ext cx="590418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Removing a source-count limitation.</a:t>
            </a:r>
          </a:p>
        </p:txBody>
      </p:sp>
    </p:spTree>
    <p:extLst>
      <p:ext uri="{BB962C8B-B14F-4D97-AF65-F5344CB8AC3E}">
        <p14:creationId xmlns:p14="http://schemas.microsoft.com/office/powerpoint/2010/main" val="2033700561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0138" y="731520"/>
            <a:ext cx="5223994" cy="564193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Special operation formats</a:t>
            </a:r>
            <a:endParaRPr lang="en-US" sz="3200" b="1" i="1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371600" y="1645920"/>
            <a:ext cx="740940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Nearly all operations have a two-in one-out structure.</a:t>
            </a:r>
          </a:p>
        </p:txBody>
      </p:sp>
      <p:sp>
        <p:nvSpPr>
          <p:cNvPr id="11" name="Flowchart: Manual Operation 10"/>
          <p:cNvSpPr/>
          <p:nvPr/>
        </p:nvSpPr>
        <p:spPr>
          <a:xfrm>
            <a:off x="4039980" y="3606800"/>
            <a:ext cx="1036320" cy="518160"/>
          </a:xfrm>
          <a:prstGeom prst="flowChartManualOperation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add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306320" y="2834640"/>
            <a:ext cx="5008880" cy="24384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cxnSp>
        <p:nvCxnSpPr>
          <p:cNvPr id="15" name="Curved Connector 14"/>
          <p:cNvCxnSpPr/>
          <p:nvPr/>
        </p:nvCxnSpPr>
        <p:spPr>
          <a:xfrm rot="5400000" flipH="1">
            <a:off x="2972490" y="2544390"/>
            <a:ext cx="1046480" cy="2124820"/>
          </a:xfrm>
          <a:prstGeom prst="curvedConnector4">
            <a:avLst>
              <a:gd name="adj1" fmla="val -50971"/>
              <a:gd name="adj2" fmla="val 99489"/>
            </a:avLst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/>
          <p:cNvSpPr/>
          <p:nvPr/>
        </p:nvSpPr>
        <p:spPr>
          <a:xfrm>
            <a:off x="2306320" y="2834640"/>
            <a:ext cx="254000" cy="24384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6766560" y="2458720"/>
            <a:ext cx="59824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belt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1371600" y="5232400"/>
            <a:ext cx="764032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Operations are encoded, and data-paths within the CPU are allocated, to optimize this common case.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2433320" y="6322367"/>
            <a:ext cx="50397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Unfortunately, there are exceptions.</a:t>
            </a:r>
          </a:p>
        </p:txBody>
      </p:sp>
      <p:sp>
        <p:nvSpPr>
          <p:cNvPr id="34" name="Rectangle 33"/>
          <p:cNvSpPr/>
          <p:nvPr/>
        </p:nvSpPr>
        <p:spPr>
          <a:xfrm>
            <a:off x="3331722" y="2829560"/>
            <a:ext cx="264665" cy="24892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5689600" y="2833530"/>
            <a:ext cx="264532" cy="24892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cxnSp>
        <p:nvCxnSpPr>
          <p:cNvPr id="37" name="Elbow Connector 36"/>
          <p:cNvCxnSpPr/>
          <p:nvPr/>
        </p:nvCxnSpPr>
        <p:spPr>
          <a:xfrm rot="5400000">
            <a:off x="5136066" y="2908150"/>
            <a:ext cx="365760" cy="1005840"/>
          </a:xfrm>
          <a:prstGeom prst="bentConnector3">
            <a:avLst>
              <a:gd name="adj1" fmla="val 50000"/>
            </a:avLst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Rectangle 37"/>
          <p:cNvSpPr/>
          <p:nvPr/>
        </p:nvSpPr>
        <p:spPr>
          <a:xfrm>
            <a:off x="4810760" y="3606801"/>
            <a:ext cx="142449" cy="14223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4246880" y="3606800"/>
            <a:ext cx="182880" cy="1422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cxnSp>
        <p:nvCxnSpPr>
          <p:cNvPr id="45" name="Elbow Connector 44"/>
          <p:cNvCxnSpPr/>
          <p:nvPr/>
        </p:nvCxnSpPr>
        <p:spPr>
          <a:xfrm rot="16200000" flipH="1">
            <a:off x="3718307" y="2961940"/>
            <a:ext cx="365760" cy="874265"/>
          </a:xfrm>
          <a:prstGeom prst="bentConnector3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5007686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500"/>
                            </p:stCondLst>
                            <p:childTnLst>
                              <p:par>
                                <p:cTn id="2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500"/>
                            </p:stCondLst>
                            <p:childTnLst>
                              <p:par>
                                <p:cTn id="3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500"/>
                            </p:stCondLst>
                            <p:childTnLst>
                              <p:par>
                                <p:cTn id="35" presetID="25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6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7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8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39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2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1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2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3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44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500"/>
                            </p:stCondLst>
                            <p:childTnLst>
                              <p:par>
                                <p:cTn id="4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0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61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62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6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1" grpId="0" animBg="1"/>
      <p:bldP spid="12" grpId="0" animBg="1"/>
      <p:bldP spid="16" grpId="0" animBg="1"/>
      <p:bldP spid="30" grpId="0"/>
      <p:bldP spid="31" grpId="0"/>
      <p:bldP spid="31" grpId="1"/>
      <p:bldP spid="33" grpId="0"/>
      <p:bldP spid="34" grpId="0" animBg="1"/>
      <p:bldP spid="35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2316480" y="2834640"/>
            <a:ext cx="5008880" cy="24384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30138" y="731520"/>
            <a:ext cx="5222327" cy="564193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Fused multiply-add (FMA)</a:t>
            </a:r>
            <a:endParaRPr lang="en-US" sz="3200" b="1" i="1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1371600" y="1645920"/>
            <a:ext cx="79488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FMA is annoying; it has three inputs and computes 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a*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b+c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.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1547550" y="5132922"/>
            <a:ext cx="697992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 third input to the encoding and a third </a:t>
            </a:r>
            <a:r>
              <a:rPr lang="en-US" sz="2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datapath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to the function pipeline would be expensive</a:t>
            </a:r>
            <a:r>
              <a:rPr lang="en-US" sz="24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!</a:t>
            </a:r>
            <a:endParaRPr lang="en-US" sz="2400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Flowchart: Manual Operation 12"/>
          <p:cNvSpPr/>
          <p:nvPr/>
        </p:nvSpPr>
        <p:spPr>
          <a:xfrm>
            <a:off x="4050140" y="3606800"/>
            <a:ext cx="1036320" cy="518160"/>
          </a:xfrm>
          <a:prstGeom prst="flowChartManualOperation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FMA</a:t>
            </a:r>
          </a:p>
        </p:txBody>
      </p:sp>
      <p:cxnSp>
        <p:nvCxnSpPr>
          <p:cNvPr id="17" name="Curved Connector 16"/>
          <p:cNvCxnSpPr/>
          <p:nvPr/>
        </p:nvCxnSpPr>
        <p:spPr>
          <a:xfrm rot="5400000" flipH="1">
            <a:off x="2982650" y="2544390"/>
            <a:ext cx="1046480" cy="2124820"/>
          </a:xfrm>
          <a:prstGeom prst="curvedConnector4">
            <a:avLst>
              <a:gd name="adj1" fmla="val -50971"/>
              <a:gd name="adj2" fmla="val 99489"/>
            </a:avLst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/>
          <p:cNvSpPr/>
          <p:nvPr/>
        </p:nvSpPr>
        <p:spPr>
          <a:xfrm>
            <a:off x="2316480" y="2834640"/>
            <a:ext cx="254000" cy="24384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6766560" y="2458720"/>
            <a:ext cx="59824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belt</a:t>
            </a:r>
          </a:p>
        </p:txBody>
      </p:sp>
      <p:sp>
        <p:nvSpPr>
          <p:cNvPr id="20" name="Rectangle 19"/>
          <p:cNvSpPr/>
          <p:nvPr/>
        </p:nvSpPr>
        <p:spPr>
          <a:xfrm>
            <a:off x="3341882" y="2829560"/>
            <a:ext cx="264665" cy="24892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4434654" y="2834640"/>
            <a:ext cx="264532" cy="248920"/>
          </a:xfrm>
          <a:prstGeom prst="rect">
            <a:avLst/>
          </a:prstGeom>
          <a:noFill/>
          <a:ln w="28575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cxnSp>
        <p:nvCxnSpPr>
          <p:cNvPr id="22" name="Elbow Connector 21"/>
          <p:cNvCxnSpPr>
            <a:stCxn id="21" idx="2"/>
            <a:endCxn id="13" idx="0"/>
          </p:cNvCxnSpPr>
          <p:nvPr/>
        </p:nvCxnSpPr>
        <p:spPr>
          <a:xfrm rot="16200000" flipH="1">
            <a:off x="4338320" y="3378200"/>
            <a:ext cx="457200" cy="0"/>
          </a:xfrm>
          <a:prstGeom prst="bentConnector3">
            <a:avLst>
              <a:gd name="adj1" fmla="val 50000"/>
            </a:avLst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ectangle 22"/>
          <p:cNvSpPr/>
          <p:nvPr/>
        </p:nvSpPr>
        <p:spPr>
          <a:xfrm>
            <a:off x="4546600" y="3606801"/>
            <a:ext cx="142449" cy="14223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4185920" y="3606800"/>
            <a:ext cx="182880" cy="1422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cxnSp>
        <p:nvCxnSpPr>
          <p:cNvPr id="26" name="Elbow Connector 25"/>
          <p:cNvCxnSpPr>
            <a:stCxn id="20" idx="2"/>
            <a:endCxn id="25" idx="0"/>
          </p:cNvCxnSpPr>
          <p:nvPr/>
        </p:nvCxnSpPr>
        <p:spPr>
          <a:xfrm rot="16200000" flipH="1">
            <a:off x="3647187" y="2976627"/>
            <a:ext cx="457200" cy="803145"/>
          </a:xfrm>
          <a:prstGeom prst="bentConnector3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/>
          <p:cNvSpPr/>
          <p:nvPr/>
        </p:nvSpPr>
        <p:spPr>
          <a:xfrm>
            <a:off x="6126480" y="2825675"/>
            <a:ext cx="213360" cy="24892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cxnSp>
        <p:nvCxnSpPr>
          <p:cNvPr id="9" name="Elbow Connector 8"/>
          <p:cNvCxnSpPr/>
          <p:nvPr/>
        </p:nvCxnSpPr>
        <p:spPr>
          <a:xfrm rot="5400000">
            <a:off x="5342890" y="2725270"/>
            <a:ext cx="457200" cy="1323340"/>
          </a:xfrm>
          <a:prstGeom prst="bentConnector3">
            <a:avLst>
              <a:gd name="adj1" fmla="val 50000"/>
            </a:avLst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ectangle 26"/>
          <p:cNvSpPr/>
          <p:nvPr/>
        </p:nvSpPr>
        <p:spPr>
          <a:xfrm>
            <a:off x="4820920" y="3606800"/>
            <a:ext cx="177800" cy="1422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3788610" y="6410960"/>
            <a:ext cx="24978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Kludges abound.</a:t>
            </a:r>
          </a:p>
        </p:txBody>
      </p:sp>
    </p:spTree>
    <p:extLst>
      <p:ext uri="{BB962C8B-B14F-4D97-AF65-F5344CB8AC3E}">
        <p14:creationId xmlns:p14="http://schemas.microsoft.com/office/powerpoint/2010/main" val="197321212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2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4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500"/>
                            </p:stCondLst>
                            <p:childTnLst>
                              <p:par>
                                <p:cTn id="3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500"/>
                            </p:stCondLst>
                            <p:childTnLst>
                              <p:par>
                                <p:cTn id="4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3500"/>
                            </p:stCondLst>
                            <p:childTnLst>
                              <p:par>
                                <p:cTn id="46" presetID="25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5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2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5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5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5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2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5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5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6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3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5500"/>
                            </p:stCondLst>
                            <p:childTnLst>
                              <p:par>
                                <p:cTn id="6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76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7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7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79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31" grpId="0"/>
      <p:bldP spid="31" grpId="1"/>
      <p:bldP spid="32" grpId="0"/>
      <p:bldP spid="32" grpId="1"/>
      <p:bldP spid="13" grpId="0" animBg="1"/>
      <p:bldP spid="18" grpId="0" animBg="1"/>
      <p:bldP spid="19" grpId="0"/>
      <p:bldP spid="20" grpId="0" animBg="1"/>
      <p:bldP spid="21" grpId="0" animBg="1"/>
      <p:bldP spid="7" grpId="0" animBg="1"/>
      <p:bldP spid="33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0138" y="731520"/>
            <a:ext cx="2851486" cy="564193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Ganging FMA</a:t>
            </a:r>
            <a:endParaRPr lang="en-US" sz="3200" b="1" i="1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1371600" y="1645920"/>
            <a:ext cx="796962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 </a:t>
            </a:r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gang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comprises two or more adjacent two-input pipelines that cooperatively implement a single operation.</a:t>
            </a:r>
          </a:p>
        </p:txBody>
      </p:sp>
      <p:cxnSp>
        <p:nvCxnSpPr>
          <p:cNvPr id="42" name="Straight Connector 41"/>
          <p:cNvCxnSpPr/>
          <p:nvPr/>
        </p:nvCxnSpPr>
        <p:spPr>
          <a:xfrm>
            <a:off x="5303520" y="3200400"/>
            <a:ext cx="0" cy="1838960"/>
          </a:xfrm>
          <a:prstGeom prst="line">
            <a:avLst/>
          </a:prstGeom>
          <a:ln w="34925">
            <a:solidFill>
              <a:srgbClr val="FFFF00"/>
            </a:solidFill>
            <a:prstDash val="sysDot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6" name="Group 55"/>
          <p:cNvGrpSpPr/>
          <p:nvPr/>
        </p:nvGrpSpPr>
        <p:grpSpPr>
          <a:xfrm>
            <a:off x="3749040" y="2834640"/>
            <a:ext cx="1280160" cy="1869440"/>
            <a:chOff x="3799841" y="2834640"/>
            <a:chExt cx="1280160" cy="1869440"/>
          </a:xfrm>
        </p:grpSpPr>
        <p:sp>
          <p:nvSpPr>
            <p:cNvPr id="13" name="Flowchart: Manual Operation 12"/>
            <p:cNvSpPr/>
            <p:nvPr/>
          </p:nvSpPr>
          <p:spPr>
            <a:xfrm>
              <a:off x="3799841" y="3606800"/>
              <a:ext cx="1280160" cy="1097280"/>
            </a:xfrm>
            <a:prstGeom prst="flowChartManualOperation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FU</a:t>
              </a:r>
            </a:p>
          </p:txBody>
        </p:sp>
        <p:cxnSp>
          <p:nvCxnSpPr>
            <p:cNvPr id="46" name="Straight Arrow Connector 45"/>
            <p:cNvCxnSpPr/>
            <p:nvPr/>
          </p:nvCxnSpPr>
          <p:spPr>
            <a:xfrm>
              <a:off x="4114800" y="2834640"/>
              <a:ext cx="0" cy="77216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Arrow Connector 49"/>
            <p:cNvCxnSpPr/>
            <p:nvPr/>
          </p:nvCxnSpPr>
          <p:spPr>
            <a:xfrm>
              <a:off x="4754880" y="2834640"/>
              <a:ext cx="0" cy="77216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7" name="Group 56"/>
          <p:cNvGrpSpPr/>
          <p:nvPr/>
        </p:nvGrpSpPr>
        <p:grpSpPr>
          <a:xfrm>
            <a:off x="5575990" y="2834640"/>
            <a:ext cx="1280160" cy="1889760"/>
            <a:chOff x="5575990" y="2834640"/>
            <a:chExt cx="1280160" cy="1889760"/>
          </a:xfrm>
        </p:grpSpPr>
        <p:sp>
          <p:nvSpPr>
            <p:cNvPr id="24" name="Flowchart: Manual Operation 23"/>
            <p:cNvSpPr/>
            <p:nvPr/>
          </p:nvSpPr>
          <p:spPr>
            <a:xfrm>
              <a:off x="5575990" y="3627120"/>
              <a:ext cx="1280160" cy="1097280"/>
            </a:xfrm>
            <a:prstGeom prst="flowChartManualOperation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FU</a:t>
              </a:r>
            </a:p>
          </p:txBody>
        </p:sp>
        <p:cxnSp>
          <p:nvCxnSpPr>
            <p:cNvPr id="51" name="Straight Arrow Connector 50"/>
            <p:cNvCxnSpPr/>
            <p:nvPr/>
          </p:nvCxnSpPr>
          <p:spPr>
            <a:xfrm>
              <a:off x="5943600" y="2834640"/>
              <a:ext cx="0" cy="77216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Arrow Connector 51"/>
            <p:cNvCxnSpPr/>
            <p:nvPr/>
          </p:nvCxnSpPr>
          <p:spPr>
            <a:xfrm>
              <a:off x="6492240" y="2834640"/>
              <a:ext cx="0" cy="77216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3" name="TextBox 52"/>
          <p:cNvSpPr txBox="1"/>
          <p:nvPr/>
        </p:nvSpPr>
        <p:spPr>
          <a:xfrm>
            <a:off x="1168400" y="5303520"/>
            <a:ext cx="827024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Each pipeline has a normal encoding slot and contains ordinary two-input functional units such as ALUs and FPUs.</a:t>
            </a:r>
          </a:p>
        </p:txBody>
      </p:sp>
    </p:spTree>
    <p:extLst>
      <p:ext uri="{BB962C8B-B14F-4D97-AF65-F5344CB8AC3E}">
        <p14:creationId xmlns:p14="http://schemas.microsoft.com/office/powerpoint/2010/main" val="230649322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  <p:bldP spid="53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0138" y="731520"/>
            <a:ext cx="2851486" cy="564193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Ganging FMA</a:t>
            </a:r>
            <a:endParaRPr lang="en-US" sz="3200" b="1" i="1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1371600" y="1645920"/>
            <a:ext cx="799568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 </a:t>
            </a:r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gang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comprises two or more adjacent two-input 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pipelines that 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cooperatively implement a single operation.</a:t>
            </a:r>
          </a:p>
        </p:txBody>
      </p:sp>
      <p:grpSp>
        <p:nvGrpSpPr>
          <p:cNvPr id="16" name="Group 15"/>
          <p:cNvGrpSpPr/>
          <p:nvPr/>
        </p:nvGrpSpPr>
        <p:grpSpPr>
          <a:xfrm>
            <a:off x="2316480" y="2458720"/>
            <a:ext cx="5048321" cy="619760"/>
            <a:chOff x="2316480" y="2458720"/>
            <a:chExt cx="5048321" cy="619760"/>
          </a:xfrm>
        </p:grpSpPr>
        <p:sp>
          <p:nvSpPr>
            <p:cNvPr id="14" name="Rectangle 13"/>
            <p:cNvSpPr/>
            <p:nvPr/>
          </p:nvSpPr>
          <p:spPr>
            <a:xfrm>
              <a:off x="2316480" y="2834640"/>
              <a:ext cx="5008880" cy="243840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6766560" y="2458720"/>
              <a:ext cx="598241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belt</a:t>
              </a:r>
            </a:p>
          </p:txBody>
        </p:sp>
      </p:grpSp>
      <p:sp>
        <p:nvSpPr>
          <p:cNvPr id="20" name="Rectangle 19"/>
          <p:cNvSpPr/>
          <p:nvPr/>
        </p:nvSpPr>
        <p:spPr>
          <a:xfrm>
            <a:off x="3341882" y="2829560"/>
            <a:ext cx="264665" cy="24892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4485454" y="2825675"/>
            <a:ext cx="264532" cy="24892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4546600" y="3606801"/>
            <a:ext cx="142449" cy="14223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4053840" y="3606800"/>
            <a:ext cx="182880" cy="1422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3474212" y="3128384"/>
            <a:ext cx="1143615" cy="464676"/>
            <a:chOff x="3474214" y="3069843"/>
            <a:chExt cx="1100218" cy="536959"/>
          </a:xfrm>
        </p:grpSpPr>
        <p:cxnSp>
          <p:nvCxnSpPr>
            <p:cNvPr id="22" name="Elbow Connector 21"/>
            <p:cNvCxnSpPr/>
            <p:nvPr/>
          </p:nvCxnSpPr>
          <p:spPr>
            <a:xfrm rot="16200000" flipH="1">
              <a:off x="4305900" y="3338271"/>
              <a:ext cx="536959" cy="104"/>
            </a:xfrm>
            <a:prstGeom prst="bentConnector3">
              <a:avLst>
                <a:gd name="adj1" fmla="val 50000"/>
              </a:avLst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Elbow Connector 25"/>
            <p:cNvCxnSpPr>
              <a:stCxn id="20" idx="2"/>
              <a:endCxn id="25" idx="0"/>
            </p:cNvCxnSpPr>
            <p:nvPr/>
          </p:nvCxnSpPr>
          <p:spPr>
            <a:xfrm rot="16200000" flipH="1">
              <a:off x="3545587" y="3007107"/>
              <a:ext cx="528320" cy="671065"/>
            </a:xfrm>
            <a:prstGeom prst="bentConnector3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Rectangle 6"/>
          <p:cNvSpPr/>
          <p:nvPr/>
        </p:nvSpPr>
        <p:spPr>
          <a:xfrm>
            <a:off x="6106160" y="2825675"/>
            <a:ext cx="213360" cy="24892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cxnSp>
        <p:nvCxnSpPr>
          <p:cNvPr id="9" name="Elbow Connector 8"/>
          <p:cNvCxnSpPr/>
          <p:nvPr/>
        </p:nvCxnSpPr>
        <p:spPr>
          <a:xfrm rot="5400000">
            <a:off x="5857293" y="3255980"/>
            <a:ext cx="457200" cy="253895"/>
          </a:xfrm>
          <a:prstGeom prst="bentConnector3">
            <a:avLst>
              <a:gd name="adj1" fmla="val 50000"/>
            </a:avLst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ectangle 26"/>
          <p:cNvSpPr/>
          <p:nvPr/>
        </p:nvSpPr>
        <p:spPr>
          <a:xfrm>
            <a:off x="4820920" y="3606800"/>
            <a:ext cx="177800" cy="1422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cxnSp>
        <p:nvCxnSpPr>
          <p:cNvPr id="36" name="Straight Arrow Connector 35"/>
          <p:cNvCxnSpPr/>
          <p:nvPr/>
        </p:nvCxnSpPr>
        <p:spPr>
          <a:xfrm flipH="1">
            <a:off x="4951985" y="4206240"/>
            <a:ext cx="752021" cy="0"/>
          </a:xfrm>
          <a:prstGeom prst="straightConnector1">
            <a:avLst/>
          </a:prstGeom>
          <a:ln w="38100">
            <a:solidFill>
              <a:srgbClr val="FFFF00"/>
            </a:solidFill>
            <a:prstDash val="sysDot"/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371600" y="5384800"/>
            <a:ext cx="77012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The Mill defines a new operation 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“</a:t>
            </a:r>
            <a:r>
              <a:rPr lang="en-US" sz="24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args</a:t>
            </a:r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”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with no result.</a:t>
            </a:r>
          </a:p>
          <a:p>
            <a:r>
              <a:rPr lang="en-US" sz="2400" i="1" dirty="0" smtClean="0">
                <a:solidFill>
                  <a:srgbClr val="FFFF00"/>
                </a:solidFill>
                <a:cs typeface="Consolas" panose="020B0609020204030204" pitchFamily="49" charset="0"/>
              </a:rPr>
              <a:t>It </a:t>
            </a:r>
            <a:r>
              <a:rPr lang="en-US" sz="2400" i="1" dirty="0" smtClean="0">
                <a:solidFill>
                  <a:srgbClr val="FFFF00"/>
                </a:solidFill>
                <a:cs typeface="Arial" pitchFamily="34" charset="0"/>
              </a:rPr>
              <a:t>passes </a:t>
            </a:r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its inputs horizontally to the next lower slot.</a:t>
            </a:r>
          </a:p>
        </p:txBody>
      </p:sp>
      <p:sp>
        <p:nvSpPr>
          <p:cNvPr id="29" name="Flowchart: Manual Operation 28"/>
          <p:cNvSpPr/>
          <p:nvPr/>
        </p:nvSpPr>
        <p:spPr>
          <a:xfrm>
            <a:off x="3749040" y="3606800"/>
            <a:ext cx="1280160" cy="1097280"/>
          </a:xfrm>
          <a:prstGeom prst="flowChartManualOperation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FMA</a:t>
            </a:r>
          </a:p>
        </p:txBody>
      </p:sp>
      <p:sp>
        <p:nvSpPr>
          <p:cNvPr id="34" name="Flowchart: Manual Operation 33"/>
          <p:cNvSpPr/>
          <p:nvPr/>
        </p:nvSpPr>
        <p:spPr>
          <a:xfrm>
            <a:off x="5575990" y="3627120"/>
            <a:ext cx="1280160" cy="1097280"/>
          </a:xfrm>
          <a:prstGeom prst="flowChartManualOperation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args</a:t>
            </a:r>
            <a:endParaRPr lang="en-US" sz="20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5887720" y="3627120"/>
            <a:ext cx="142449" cy="14223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891696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500"/>
                            </p:stCondLst>
                            <p:childTnLst>
                              <p:par>
                                <p:cTn id="2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000"/>
                            </p:stCondLst>
                            <p:childTnLst>
                              <p:par>
                                <p:cTn id="4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9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50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51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52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  <p:bldP spid="20" grpId="0" animBg="1"/>
      <p:bldP spid="21" grpId="0" animBg="1"/>
      <p:bldP spid="7" grpId="0" animBg="1"/>
      <p:bldP spid="29" grpId="0" animBg="1"/>
      <p:bldP spid="34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0138" y="731520"/>
            <a:ext cx="2851486" cy="564193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Ganging FMA</a:t>
            </a:r>
            <a:endParaRPr lang="en-US" sz="3200" b="1" i="1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1371600" y="1645920"/>
            <a:ext cx="753872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 </a:t>
            </a:r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gang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comprises two or more adjacent two-input slots that cooperatively implement a single operation.</a:t>
            </a:r>
          </a:p>
        </p:txBody>
      </p:sp>
      <p:grpSp>
        <p:nvGrpSpPr>
          <p:cNvPr id="16" name="Group 15"/>
          <p:cNvGrpSpPr/>
          <p:nvPr/>
        </p:nvGrpSpPr>
        <p:grpSpPr>
          <a:xfrm>
            <a:off x="2316480" y="2458720"/>
            <a:ext cx="5048321" cy="619760"/>
            <a:chOff x="2316480" y="2458720"/>
            <a:chExt cx="5048321" cy="619760"/>
          </a:xfrm>
        </p:grpSpPr>
        <p:sp>
          <p:nvSpPr>
            <p:cNvPr id="14" name="Rectangle 13"/>
            <p:cNvSpPr/>
            <p:nvPr/>
          </p:nvSpPr>
          <p:spPr>
            <a:xfrm>
              <a:off x="2316480" y="2834640"/>
              <a:ext cx="5008880" cy="243840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6766560" y="2458720"/>
              <a:ext cx="598241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belt</a:t>
              </a:r>
            </a:p>
          </p:txBody>
        </p:sp>
      </p:grpSp>
      <p:sp>
        <p:nvSpPr>
          <p:cNvPr id="20" name="Rectangle 19"/>
          <p:cNvSpPr/>
          <p:nvPr/>
        </p:nvSpPr>
        <p:spPr>
          <a:xfrm>
            <a:off x="3341882" y="2829560"/>
            <a:ext cx="264665" cy="24892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4485454" y="2834640"/>
            <a:ext cx="264532" cy="24892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4546600" y="3606801"/>
            <a:ext cx="142449" cy="14223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4053840" y="3606800"/>
            <a:ext cx="182880" cy="1422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3474214" y="3144820"/>
            <a:ext cx="1188720" cy="457200"/>
            <a:chOff x="3474214" y="3078480"/>
            <a:chExt cx="1143611" cy="528320"/>
          </a:xfrm>
        </p:grpSpPr>
        <p:cxnSp>
          <p:nvCxnSpPr>
            <p:cNvPr id="22" name="Elbow Connector 21"/>
            <p:cNvCxnSpPr>
              <a:stCxn id="21" idx="2"/>
              <a:endCxn id="23" idx="0"/>
            </p:cNvCxnSpPr>
            <p:nvPr/>
          </p:nvCxnSpPr>
          <p:spPr>
            <a:xfrm rot="16200000" flipH="1">
              <a:off x="4356152" y="3345127"/>
              <a:ext cx="523241" cy="105"/>
            </a:xfrm>
            <a:prstGeom prst="bentConnector3">
              <a:avLst>
                <a:gd name="adj1" fmla="val 50000"/>
              </a:avLst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Elbow Connector 25"/>
            <p:cNvCxnSpPr>
              <a:stCxn id="20" idx="2"/>
              <a:endCxn id="25" idx="0"/>
            </p:cNvCxnSpPr>
            <p:nvPr/>
          </p:nvCxnSpPr>
          <p:spPr>
            <a:xfrm rot="16200000" flipH="1">
              <a:off x="3545587" y="3007107"/>
              <a:ext cx="528320" cy="671065"/>
            </a:xfrm>
            <a:prstGeom prst="bentConnector3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Rectangle 6"/>
          <p:cNvSpPr/>
          <p:nvPr/>
        </p:nvSpPr>
        <p:spPr>
          <a:xfrm>
            <a:off x="6106160" y="2825675"/>
            <a:ext cx="213360" cy="24892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cxnSp>
        <p:nvCxnSpPr>
          <p:cNvPr id="9" name="Elbow Connector 8"/>
          <p:cNvCxnSpPr/>
          <p:nvPr/>
        </p:nvCxnSpPr>
        <p:spPr>
          <a:xfrm rot="5400000">
            <a:off x="5857293" y="3273910"/>
            <a:ext cx="457200" cy="253895"/>
          </a:xfrm>
          <a:prstGeom prst="bentConnector3">
            <a:avLst>
              <a:gd name="adj1" fmla="val 50000"/>
            </a:avLst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ectangle 26"/>
          <p:cNvSpPr/>
          <p:nvPr/>
        </p:nvSpPr>
        <p:spPr>
          <a:xfrm>
            <a:off x="4820920" y="3606800"/>
            <a:ext cx="177800" cy="1422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cxnSp>
        <p:nvCxnSpPr>
          <p:cNvPr id="36" name="Straight Arrow Connector 35"/>
          <p:cNvCxnSpPr/>
          <p:nvPr/>
        </p:nvCxnSpPr>
        <p:spPr>
          <a:xfrm flipH="1">
            <a:off x="4951985" y="4206240"/>
            <a:ext cx="752021" cy="0"/>
          </a:xfrm>
          <a:prstGeom prst="straightConnector1">
            <a:avLst/>
          </a:prstGeom>
          <a:ln w="38100">
            <a:solidFill>
              <a:srgbClr val="FFFF00"/>
            </a:solidFill>
            <a:prstDash val="sysDot"/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Flowchart: Manual Operation 28"/>
          <p:cNvSpPr/>
          <p:nvPr/>
        </p:nvSpPr>
        <p:spPr>
          <a:xfrm>
            <a:off x="3749040" y="3606800"/>
            <a:ext cx="1280160" cy="1097280"/>
          </a:xfrm>
          <a:prstGeom prst="flowChartManualOperation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FMA</a:t>
            </a:r>
          </a:p>
        </p:txBody>
      </p:sp>
      <p:sp>
        <p:nvSpPr>
          <p:cNvPr id="34" name="Flowchart: Manual Operation 33"/>
          <p:cNvSpPr/>
          <p:nvPr/>
        </p:nvSpPr>
        <p:spPr>
          <a:xfrm>
            <a:off x="5575990" y="3627120"/>
            <a:ext cx="1280160" cy="1097280"/>
          </a:xfrm>
          <a:prstGeom prst="flowChartManualOperation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args</a:t>
            </a:r>
            <a:endParaRPr lang="en-US" sz="20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5887720" y="3627120"/>
            <a:ext cx="142449" cy="14223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316480" y="2834640"/>
            <a:ext cx="243840" cy="24892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2194560" y="5852160"/>
            <a:ext cx="562165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Ganging is used for all operations that need more than two arguments.</a:t>
            </a:r>
          </a:p>
        </p:txBody>
      </p:sp>
      <p:cxnSp>
        <p:nvCxnSpPr>
          <p:cNvPr id="37" name="Elbow Connector 36"/>
          <p:cNvCxnSpPr>
            <a:stCxn id="29" idx="2"/>
          </p:cNvCxnSpPr>
          <p:nvPr/>
        </p:nvCxnSpPr>
        <p:spPr>
          <a:xfrm rot="5400000" flipH="1">
            <a:off x="2603500" y="2918460"/>
            <a:ext cx="1620520" cy="1950720"/>
          </a:xfrm>
          <a:prstGeom prst="bentConnector4">
            <a:avLst>
              <a:gd name="adj1" fmla="val -14107"/>
              <a:gd name="adj2" fmla="val 100114"/>
            </a:avLst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8654596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33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0138" y="731520"/>
            <a:ext cx="2851486" cy="564193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Ganging FMA</a:t>
            </a:r>
            <a:endParaRPr lang="en-US" sz="3200" b="1" i="1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1371600" y="1645920"/>
            <a:ext cx="753872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This seems wasteful – a whole slot used for nothing but passing an argument. What’s really going on?</a:t>
            </a:r>
          </a:p>
        </p:txBody>
      </p:sp>
      <p:grpSp>
        <p:nvGrpSpPr>
          <p:cNvPr id="16" name="Group 15"/>
          <p:cNvGrpSpPr/>
          <p:nvPr/>
        </p:nvGrpSpPr>
        <p:grpSpPr>
          <a:xfrm>
            <a:off x="2316480" y="2458720"/>
            <a:ext cx="5048321" cy="619760"/>
            <a:chOff x="2316480" y="2458720"/>
            <a:chExt cx="5048321" cy="619760"/>
          </a:xfrm>
        </p:grpSpPr>
        <p:sp>
          <p:nvSpPr>
            <p:cNvPr id="14" name="Rectangle 13"/>
            <p:cNvSpPr/>
            <p:nvPr/>
          </p:nvSpPr>
          <p:spPr>
            <a:xfrm>
              <a:off x="2316480" y="2834640"/>
              <a:ext cx="5008880" cy="243840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6766560" y="2458720"/>
              <a:ext cx="598241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belt</a:t>
              </a:r>
            </a:p>
          </p:txBody>
        </p:sp>
      </p:grpSp>
      <p:sp>
        <p:nvSpPr>
          <p:cNvPr id="20" name="Rectangle 19"/>
          <p:cNvSpPr/>
          <p:nvPr/>
        </p:nvSpPr>
        <p:spPr>
          <a:xfrm>
            <a:off x="3341882" y="2829560"/>
            <a:ext cx="264665" cy="24892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4485454" y="2834640"/>
            <a:ext cx="264532" cy="24892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4546600" y="3606801"/>
            <a:ext cx="142449" cy="14223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4053840" y="3606800"/>
            <a:ext cx="182880" cy="1422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3474214" y="3155575"/>
            <a:ext cx="1188720" cy="457200"/>
            <a:chOff x="3474214" y="3078480"/>
            <a:chExt cx="1143611" cy="528320"/>
          </a:xfrm>
        </p:grpSpPr>
        <p:cxnSp>
          <p:nvCxnSpPr>
            <p:cNvPr id="22" name="Elbow Connector 21"/>
            <p:cNvCxnSpPr>
              <a:stCxn id="21" idx="2"/>
              <a:endCxn id="23" idx="0"/>
            </p:cNvCxnSpPr>
            <p:nvPr/>
          </p:nvCxnSpPr>
          <p:spPr>
            <a:xfrm rot="16200000" flipH="1">
              <a:off x="4356152" y="3345127"/>
              <a:ext cx="523241" cy="105"/>
            </a:xfrm>
            <a:prstGeom prst="bentConnector3">
              <a:avLst>
                <a:gd name="adj1" fmla="val 50000"/>
              </a:avLst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Elbow Connector 25"/>
            <p:cNvCxnSpPr>
              <a:stCxn id="20" idx="2"/>
              <a:endCxn id="25" idx="0"/>
            </p:cNvCxnSpPr>
            <p:nvPr/>
          </p:nvCxnSpPr>
          <p:spPr>
            <a:xfrm rot="16200000" flipH="1">
              <a:off x="3545587" y="3007107"/>
              <a:ext cx="528320" cy="671065"/>
            </a:xfrm>
            <a:prstGeom prst="bentConnector3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Rectangle 6"/>
          <p:cNvSpPr/>
          <p:nvPr/>
        </p:nvSpPr>
        <p:spPr>
          <a:xfrm>
            <a:off x="6106160" y="2834640"/>
            <a:ext cx="213360" cy="24892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cxnSp>
        <p:nvCxnSpPr>
          <p:cNvPr id="9" name="Elbow Connector 8"/>
          <p:cNvCxnSpPr/>
          <p:nvPr/>
        </p:nvCxnSpPr>
        <p:spPr>
          <a:xfrm rot="5400000">
            <a:off x="5857293" y="3264945"/>
            <a:ext cx="457200" cy="253895"/>
          </a:xfrm>
          <a:prstGeom prst="bentConnector3">
            <a:avLst>
              <a:gd name="adj1" fmla="val 50000"/>
            </a:avLst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ectangle 26"/>
          <p:cNvSpPr/>
          <p:nvPr/>
        </p:nvSpPr>
        <p:spPr>
          <a:xfrm>
            <a:off x="4820920" y="3606800"/>
            <a:ext cx="177800" cy="1422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cxnSp>
        <p:nvCxnSpPr>
          <p:cNvPr id="36" name="Straight Arrow Connector 35"/>
          <p:cNvCxnSpPr/>
          <p:nvPr/>
        </p:nvCxnSpPr>
        <p:spPr>
          <a:xfrm flipH="1">
            <a:off x="4951985" y="4206240"/>
            <a:ext cx="752021" cy="0"/>
          </a:xfrm>
          <a:prstGeom prst="straightConnector1">
            <a:avLst/>
          </a:prstGeom>
          <a:ln w="38100">
            <a:solidFill>
              <a:srgbClr val="FFFF00"/>
            </a:solidFill>
            <a:prstDash val="sysDot"/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Flowchart: Manual Operation 28"/>
          <p:cNvSpPr/>
          <p:nvPr/>
        </p:nvSpPr>
        <p:spPr>
          <a:xfrm>
            <a:off x="3749040" y="3606800"/>
            <a:ext cx="1280160" cy="1097280"/>
          </a:xfrm>
          <a:prstGeom prst="flowChartManualOperation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FMA</a:t>
            </a:r>
          </a:p>
        </p:txBody>
      </p:sp>
      <p:sp>
        <p:nvSpPr>
          <p:cNvPr id="34" name="Flowchart: Manual Operation 33"/>
          <p:cNvSpPr/>
          <p:nvPr/>
        </p:nvSpPr>
        <p:spPr>
          <a:xfrm>
            <a:off x="5575990" y="3627120"/>
            <a:ext cx="1280160" cy="1097280"/>
          </a:xfrm>
          <a:prstGeom prst="flowChartManualOperation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args</a:t>
            </a:r>
            <a:endParaRPr lang="en-US" sz="20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5887720" y="3627120"/>
            <a:ext cx="142449" cy="14223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316480" y="2834640"/>
            <a:ext cx="243840" cy="24892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2" name="Oval 1"/>
          <p:cNvSpPr/>
          <p:nvPr/>
        </p:nvSpPr>
        <p:spPr>
          <a:xfrm>
            <a:off x="4053840" y="3893819"/>
            <a:ext cx="635209" cy="525781"/>
          </a:xfrm>
          <a:prstGeom prst="ellipse">
            <a:avLst/>
          </a:prstGeom>
          <a:noFill/>
          <a:ln w="38100">
            <a:solidFill>
              <a:srgbClr val="0099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cxnSp>
        <p:nvCxnSpPr>
          <p:cNvPr id="28" name="Elbow Connector 27"/>
          <p:cNvCxnSpPr>
            <a:stCxn id="29" idx="2"/>
            <a:endCxn id="4" idx="2"/>
          </p:cNvCxnSpPr>
          <p:nvPr/>
        </p:nvCxnSpPr>
        <p:spPr>
          <a:xfrm rot="5400000" flipH="1">
            <a:off x="2603500" y="2918460"/>
            <a:ext cx="1620520" cy="1950720"/>
          </a:xfrm>
          <a:prstGeom prst="bentConnector3">
            <a:avLst>
              <a:gd name="adj1" fmla="val -14107"/>
            </a:avLst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37717999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Flowchart: Manual Operation 23"/>
          <p:cNvSpPr/>
          <p:nvPr/>
        </p:nvSpPr>
        <p:spPr>
          <a:xfrm>
            <a:off x="3749040" y="3606800"/>
            <a:ext cx="1280160" cy="1097280"/>
          </a:xfrm>
          <a:prstGeom prst="flowChartManualOperation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mul</a:t>
            </a:r>
            <a:endParaRPr lang="en-US" sz="20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algn="ctr"/>
            <a:endParaRPr lang="en-US" sz="20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add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30138" y="731520"/>
            <a:ext cx="2851486" cy="564193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Ganging FMA</a:t>
            </a:r>
            <a:endParaRPr lang="en-US" sz="3200" b="1" i="1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1371600" y="1645920"/>
            <a:ext cx="753872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This seems wasteful – a whole slot used for nothing but passing an argument. What’s really going on?</a:t>
            </a:r>
          </a:p>
        </p:txBody>
      </p:sp>
      <p:grpSp>
        <p:nvGrpSpPr>
          <p:cNvPr id="16" name="Group 15"/>
          <p:cNvGrpSpPr/>
          <p:nvPr/>
        </p:nvGrpSpPr>
        <p:grpSpPr>
          <a:xfrm>
            <a:off x="2316480" y="2458720"/>
            <a:ext cx="5048321" cy="619760"/>
            <a:chOff x="2316480" y="2458720"/>
            <a:chExt cx="5048321" cy="619760"/>
          </a:xfrm>
        </p:grpSpPr>
        <p:sp>
          <p:nvSpPr>
            <p:cNvPr id="14" name="Rectangle 13"/>
            <p:cNvSpPr/>
            <p:nvPr/>
          </p:nvSpPr>
          <p:spPr>
            <a:xfrm>
              <a:off x="2316480" y="2834640"/>
              <a:ext cx="5008880" cy="243840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6766560" y="2458720"/>
              <a:ext cx="598241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belt</a:t>
              </a:r>
            </a:p>
          </p:txBody>
        </p:sp>
      </p:grpSp>
      <p:sp>
        <p:nvSpPr>
          <p:cNvPr id="20" name="Rectangle 19"/>
          <p:cNvSpPr/>
          <p:nvPr/>
        </p:nvSpPr>
        <p:spPr>
          <a:xfrm>
            <a:off x="3341882" y="2829560"/>
            <a:ext cx="264665" cy="24892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4485454" y="2834640"/>
            <a:ext cx="264532" cy="24892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4546600" y="3606801"/>
            <a:ext cx="142449" cy="14223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4053840" y="3606800"/>
            <a:ext cx="182880" cy="1422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3474214" y="3155575"/>
            <a:ext cx="1143611" cy="457200"/>
            <a:chOff x="3474214" y="3078480"/>
            <a:chExt cx="1143611" cy="528320"/>
          </a:xfrm>
        </p:grpSpPr>
        <p:cxnSp>
          <p:nvCxnSpPr>
            <p:cNvPr id="22" name="Elbow Connector 21"/>
            <p:cNvCxnSpPr>
              <a:stCxn id="21" idx="2"/>
              <a:endCxn id="23" idx="0"/>
            </p:cNvCxnSpPr>
            <p:nvPr/>
          </p:nvCxnSpPr>
          <p:spPr>
            <a:xfrm rot="16200000" flipH="1">
              <a:off x="4356152" y="3345127"/>
              <a:ext cx="523241" cy="105"/>
            </a:xfrm>
            <a:prstGeom prst="bentConnector3">
              <a:avLst>
                <a:gd name="adj1" fmla="val 50000"/>
              </a:avLst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Elbow Connector 25"/>
            <p:cNvCxnSpPr>
              <a:stCxn id="20" idx="2"/>
              <a:endCxn id="25" idx="0"/>
            </p:cNvCxnSpPr>
            <p:nvPr/>
          </p:nvCxnSpPr>
          <p:spPr>
            <a:xfrm rot="16200000" flipH="1">
              <a:off x="3545587" y="3007107"/>
              <a:ext cx="528320" cy="671065"/>
            </a:xfrm>
            <a:prstGeom prst="bentConnector3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Rectangle 6"/>
          <p:cNvSpPr/>
          <p:nvPr/>
        </p:nvSpPr>
        <p:spPr>
          <a:xfrm>
            <a:off x="6106160" y="2825675"/>
            <a:ext cx="213360" cy="24892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cxnSp>
        <p:nvCxnSpPr>
          <p:cNvPr id="9" name="Elbow Connector 8"/>
          <p:cNvCxnSpPr/>
          <p:nvPr/>
        </p:nvCxnSpPr>
        <p:spPr>
          <a:xfrm rot="5400000">
            <a:off x="5857293" y="3264945"/>
            <a:ext cx="457200" cy="253895"/>
          </a:xfrm>
          <a:prstGeom prst="bentConnector3">
            <a:avLst>
              <a:gd name="adj1" fmla="val 50000"/>
            </a:avLst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ectangle 26"/>
          <p:cNvSpPr/>
          <p:nvPr/>
        </p:nvSpPr>
        <p:spPr>
          <a:xfrm>
            <a:off x="4820920" y="3606800"/>
            <a:ext cx="177800" cy="1422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cxnSp>
        <p:nvCxnSpPr>
          <p:cNvPr id="36" name="Straight Arrow Connector 35"/>
          <p:cNvCxnSpPr/>
          <p:nvPr/>
        </p:nvCxnSpPr>
        <p:spPr>
          <a:xfrm flipH="1">
            <a:off x="4951985" y="4206240"/>
            <a:ext cx="752021" cy="0"/>
          </a:xfrm>
          <a:prstGeom prst="straightConnector1">
            <a:avLst/>
          </a:prstGeom>
          <a:ln w="38100">
            <a:solidFill>
              <a:srgbClr val="FFFF00"/>
            </a:solidFill>
            <a:prstDash val="sysDot"/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Flowchart: Manual Operation 33"/>
          <p:cNvSpPr/>
          <p:nvPr/>
        </p:nvSpPr>
        <p:spPr>
          <a:xfrm>
            <a:off x="5575990" y="3627120"/>
            <a:ext cx="1280160" cy="1097280"/>
          </a:xfrm>
          <a:prstGeom prst="flowChartManualOperation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args</a:t>
            </a:r>
            <a:endParaRPr lang="en-US" sz="20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5887720" y="3627120"/>
            <a:ext cx="142449" cy="14223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316480" y="2834640"/>
            <a:ext cx="243840" cy="24892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4267200" y="4033520"/>
            <a:ext cx="0" cy="345440"/>
          </a:xfrm>
          <a:prstGeom prst="straightConnector1">
            <a:avLst/>
          </a:prstGeom>
          <a:ln w="38100">
            <a:solidFill>
              <a:srgbClr val="FFFF00"/>
            </a:solidFill>
            <a:prstDash val="sysDot"/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Elbow Connector 14"/>
          <p:cNvCxnSpPr/>
          <p:nvPr/>
        </p:nvCxnSpPr>
        <p:spPr>
          <a:xfrm rot="10800000" flipV="1">
            <a:off x="4546600" y="4033520"/>
            <a:ext cx="1116766" cy="345440"/>
          </a:xfrm>
          <a:prstGeom prst="bentConnector3">
            <a:avLst>
              <a:gd name="adj1" fmla="val 100037"/>
            </a:avLst>
          </a:prstGeom>
          <a:ln w="38100">
            <a:solidFill>
              <a:srgbClr val="FFFF00"/>
            </a:solidFill>
            <a:prstDash val="sysDot"/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2208556" y="5987087"/>
            <a:ext cx="56412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But we can put the second slot to work.</a:t>
            </a:r>
          </a:p>
        </p:txBody>
      </p:sp>
      <p:cxnSp>
        <p:nvCxnSpPr>
          <p:cNvPr id="42" name="Elbow Connector 41"/>
          <p:cNvCxnSpPr>
            <a:stCxn id="24" idx="2"/>
            <a:endCxn id="4" idx="2"/>
          </p:cNvCxnSpPr>
          <p:nvPr/>
        </p:nvCxnSpPr>
        <p:spPr>
          <a:xfrm rot="5400000" flipH="1">
            <a:off x="2603500" y="2918460"/>
            <a:ext cx="1620520" cy="1950720"/>
          </a:xfrm>
          <a:prstGeom prst="bentConnector3">
            <a:avLst>
              <a:gd name="adj1" fmla="val -14107"/>
            </a:avLst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3595723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9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Flowchart: Manual Operation 23"/>
          <p:cNvSpPr/>
          <p:nvPr/>
        </p:nvSpPr>
        <p:spPr>
          <a:xfrm>
            <a:off x="3749040" y="3606800"/>
            <a:ext cx="1280160" cy="1097280"/>
          </a:xfrm>
          <a:prstGeom prst="flowChartManualOperation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mul</a:t>
            </a:r>
            <a:endParaRPr lang="en-US" sz="20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algn="ctr"/>
            <a:endParaRPr lang="en-US" sz="20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add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30138" y="731520"/>
            <a:ext cx="5777607" cy="564193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Ganging FMA to make FMAS</a:t>
            </a:r>
            <a:endParaRPr lang="en-US" sz="3200" b="1" i="1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1371600" y="1645920"/>
            <a:ext cx="753872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By adding a fourth input, the function units of the second slot can be combined with the FMA.</a:t>
            </a:r>
          </a:p>
        </p:txBody>
      </p:sp>
      <p:grpSp>
        <p:nvGrpSpPr>
          <p:cNvPr id="16" name="Group 15"/>
          <p:cNvGrpSpPr/>
          <p:nvPr/>
        </p:nvGrpSpPr>
        <p:grpSpPr>
          <a:xfrm>
            <a:off x="2316480" y="2458720"/>
            <a:ext cx="5048321" cy="619760"/>
            <a:chOff x="2316480" y="2458720"/>
            <a:chExt cx="5048321" cy="619760"/>
          </a:xfrm>
        </p:grpSpPr>
        <p:sp>
          <p:nvSpPr>
            <p:cNvPr id="14" name="Rectangle 13"/>
            <p:cNvSpPr/>
            <p:nvPr/>
          </p:nvSpPr>
          <p:spPr>
            <a:xfrm>
              <a:off x="2316480" y="2834640"/>
              <a:ext cx="5008880" cy="243840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6766560" y="2458720"/>
              <a:ext cx="598241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belt</a:t>
              </a:r>
            </a:p>
          </p:txBody>
        </p:sp>
      </p:grpSp>
      <p:sp>
        <p:nvSpPr>
          <p:cNvPr id="20" name="Rectangle 19"/>
          <p:cNvSpPr/>
          <p:nvPr/>
        </p:nvSpPr>
        <p:spPr>
          <a:xfrm>
            <a:off x="3341882" y="2829560"/>
            <a:ext cx="264665" cy="24892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4485454" y="2834640"/>
            <a:ext cx="264532" cy="24892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4546600" y="3606801"/>
            <a:ext cx="142449" cy="14223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4053840" y="3606800"/>
            <a:ext cx="182880" cy="1422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3474214" y="3155575"/>
            <a:ext cx="1143611" cy="457200"/>
            <a:chOff x="3474214" y="3078480"/>
            <a:chExt cx="1143611" cy="528320"/>
          </a:xfrm>
        </p:grpSpPr>
        <p:cxnSp>
          <p:nvCxnSpPr>
            <p:cNvPr id="22" name="Elbow Connector 21"/>
            <p:cNvCxnSpPr>
              <a:stCxn id="21" idx="2"/>
              <a:endCxn id="23" idx="0"/>
            </p:cNvCxnSpPr>
            <p:nvPr/>
          </p:nvCxnSpPr>
          <p:spPr>
            <a:xfrm rot="16200000" flipH="1">
              <a:off x="4356152" y="3345127"/>
              <a:ext cx="523241" cy="105"/>
            </a:xfrm>
            <a:prstGeom prst="bentConnector3">
              <a:avLst>
                <a:gd name="adj1" fmla="val 50000"/>
              </a:avLst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Elbow Connector 25"/>
            <p:cNvCxnSpPr>
              <a:stCxn id="20" idx="2"/>
              <a:endCxn id="25" idx="0"/>
            </p:cNvCxnSpPr>
            <p:nvPr/>
          </p:nvCxnSpPr>
          <p:spPr>
            <a:xfrm rot="16200000" flipH="1">
              <a:off x="3545587" y="3007107"/>
              <a:ext cx="528320" cy="671065"/>
            </a:xfrm>
            <a:prstGeom prst="bentConnector3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Rectangle 6"/>
          <p:cNvSpPr/>
          <p:nvPr/>
        </p:nvSpPr>
        <p:spPr>
          <a:xfrm>
            <a:off x="6106160" y="2834640"/>
            <a:ext cx="213360" cy="24892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4820920" y="3606800"/>
            <a:ext cx="177800" cy="1422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34" name="Flowchart: Manual Operation 33"/>
          <p:cNvSpPr/>
          <p:nvPr/>
        </p:nvSpPr>
        <p:spPr>
          <a:xfrm>
            <a:off x="5575990" y="3627120"/>
            <a:ext cx="1280160" cy="1097280"/>
          </a:xfrm>
          <a:prstGeom prst="flowChartManualOperation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mul</a:t>
            </a:r>
            <a:endParaRPr lang="en-US" sz="20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algn="ctr"/>
            <a:endParaRPr lang="en-US" sz="20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sub</a:t>
            </a:r>
          </a:p>
        </p:txBody>
      </p:sp>
      <p:sp>
        <p:nvSpPr>
          <p:cNvPr id="38" name="Rectangle 37"/>
          <p:cNvSpPr/>
          <p:nvPr/>
        </p:nvSpPr>
        <p:spPr>
          <a:xfrm>
            <a:off x="5887720" y="3627120"/>
            <a:ext cx="142449" cy="14223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1371600" y="5987087"/>
            <a:ext cx="753872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The Mill FMAS (fused multiply-add-subtract) operation computes the sum and difference of two products.</a:t>
            </a:r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4267200" y="4033520"/>
            <a:ext cx="0" cy="345440"/>
          </a:xfrm>
          <a:prstGeom prst="straightConnector1">
            <a:avLst/>
          </a:prstGeom>
          <a:ln w="34925">
            <a:solidFill>
              <a:srgbClr val="FFFF00"/>
            </a:solidFill>
            <a:prstDash val="sysDot"/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>
            <a:off x="6329680" y="4033520"/>
            <a:ext cx="0" cy="345440"/>
          </a:xfrm>
          <a:prstGeom prst="straightConnector1">
            <a:avLst/>
          </a:prstGeom>
          <a:ln w="34925">
            <a:solidFill>
              <a:srgbClr val="FFFF00"/>
            </a:solidFill>
            <a:prstDash val="sysDot"/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Arrow Connector 4"/>
          <p:cNvCxnSpPr/>
          <p:nvPr/>
        </p:nvCxnSpPr>
        <p:spPr>
          <a:xfrm>
            <a:off x="4485454" y="4033520"/>
            <a:ext cx="1544715" cy="345440"/>
          </a:xfrm>
          <a:prstGeom prst="straightConnector1">
            <a:avLst/>
          </a:prstGeom>
          <a:ln w="34925">
            <a:solidFill>
              <a:srgbClr val="FFFF00"/>
            </a:solidFill>
            <a:prstDash val="sysDot"/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flipH="1">
            <a:off x="4546600" y="4033520"/>
            <a:ext cx="1483569" cy="345440"/>
          </a:xfrm>
          <a:prstGeom prst="straightConnector1">
            <a:avLst/>
          </a:prstGeom>
          <a:ln w="34925">
            <a:solidFill>
              <a:srgbClr val="FFFF00"/>
            </a:solidFill>
            <a:prstDash val="sysDot"/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2" name="Group 61"/>
          <p:cNvGrpSpPr/>
          <p:nvPr/>
        </p:nvGrpSpPr>
        <p:grpSpPr>
          <a:xfrm>
            <a:off x="2316480" y="2834640"/>
            <a:ext cx="487680" cy="248920"/>
            <a:chOff x="2316480" y="2834640"/>
            <a:chExt cx="487680" cy="248920"/>
          </a:xfrm>
        </p:grpSpPr>
        <p:sp>
          <p:nvSpPr>
            <p:cNvPr id="4" name="Rectangle 3"/>
            <p:cNvSpPr/>
            <p:nvPr/>
          </p:nvSpPr>
          <p:spPr>
            <a:xfrm>
              <a:off x="2316480" y="2834640"/>
              <a:ext cx="243840" cy="248920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32" name="Rectangle 31"/>
            <p:cNvSpPr/>
            <p:nvPr/>
          </p:nvSpPr>
          <p:spPr>
            <a:xfrm>
              <a:off x="2560320" y="2834640"/>
              <a:ext cx="243840" cy="248920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</p:grpSp>
      <p:cxnSp>
        <p:nvCxnSpPr>
          <p:cNvPr id="46" name="Elbow Connector 45"/>
          <p:cNvCxnSpPr>
            <a:stCxn id="34" idx="2"/>
          </p:cNvCxnSpPr>
          <p:nvPr/>
        </p:nvCxnSpPr>
        <p:spPr>
          <a:xfrm rot="5400000" flipH="1">
            <a:off x="3506815" y="2015145"/>
            <a:ext cx="1640840" cy="3777670"/>
          </a:xfrm>
          <a:prstGeom prst="bentConnector4">
            <a:avLst>
              <a:gd name="adj1" fmla="val -30030"/>
              <a:gd name="adj2" fmla="val 99890"/>
            </a:avLst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Elbow Connector 49"/>
          <p:cNvCxnSpPr>
            <a:stCxn id="24" idx="2"/>
            <a:endCxn id="32" idx="2"/>
          </p:cNvCxnSpPr>
          <p:nvPr/>
        </p:nvCxnSpPr>
        <p:spPr>
          <a:xfrm rot="5400000" flipH="1">
            <a:off x="2725420" y="3040380"/>
            <a:ext cx="1620520" cy="1706880"/>
          </a:xfrm>
          <a:prstGeom prst="bentConnector3">
            <a:avLst>
              <a:gd name="adj1" fmla="val -14107"/>
            </a:avLst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Rectangle 52"/>
          <p:cNvSpPr/>
          <p:nvPr/>
        </p:nvSpPr>
        <p:spPr>
          <a:xfrm>
            <a:off x="6543040" y="2825675"/>
            <a:ext cx="213360" cy="24892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grpSp>
        <p:nvGrpSpPr>
          <p:cNvPr id="59" name="Group 58"/>
          <p:cNvGrpSpPr/>
          <p:nvPr/>
        </p:nvGrpSpPr>
        <p:grpSpPr>
          <a:xfrm>
            <a:off x="5958945" y="3155575"/>
            <a:ext cx="690775" cy="457200"/>
            <a:chOff x="5958945" y="3083560"/>
            <a:chExt cx="690775" cy="543561"/>
          </a:xfrm>
        </p:grpSpPr>
        <p:cxnSp>
          <p:nvCxnSpPr>
            <p:cNvPr id="9" name="Elbow Connector 8"/>
            <p:cNvCxnSpPr>
              <a:stCxn id="7" idx="2"/>
              <a:endCxn id="38" idx="0"/>
            </p:cNvCxnSpPr>
            <p:nvPr/>
          </p:nvCxnSpPr>
          <p:spPr>
            <a:xfrm rot="5400000">
              <a:off x="5814113" y="3228393"/>
              <a:ext cx="543560" cy="253895"/>
            </a:xfrm>
            <a:prstGeom prst="bentConnector3">
              <a:avLst>
                <a:gd name="adj1" fmla="val 50000"/>
              </a:avLst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Elbow Connector 54"/>
            <p:cNvCxnSpPr/>
            <p:nvPr/>
          </p:nvCxnSpPr>
          <p:spPr>
            <a:xfrm rot="5400000">
              <a:off x="6289040" y="3246120"/>
              <a:ext cx="523240" cy="198120"/>
            </a:xfrm>
            <a:prstGeom prst="bentConnector3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93629997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500"/>
                            </p:stCondLst>
                            <p:childTnLst>
                              <p:par>
                                <p:cTn id="2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000"/>
                            </p:stCondLst>
                            <p:childTnLst>
                              <p:par>
                                <p:cTn id="3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3500"/>
                            </p:stCondLst>
                            <p:childTnLst>
                              <p:par>
                                <p:cTn id="4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4000"/>
                            </p:stCondLst>
                            <p:childTnLst>
                              <p:par>
                                <p:cTn id="5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4500"/>
                            </p:stCondLst>
                            <p:childTnLst>
                              <p:par>
                                <p:cTn id="5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000"/>
                            </p:stCondLst>
                            <p:childTnLst>
                              <p:par>
                                <p:cTn id="59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5500"/>
                            </p:stCondLst>
                            <p:childTnLst>
                              <p:par>
                                <p:cTn id="6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6500"/>
                            </p:stCondLst>
                            <p:childTnLst>
                              <p:par>
                                <p:cTn id="70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2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5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31" grpId="0"/>
      <p:bldP spid="20" grpId="0" animBg="1"/>
      <p:bldP spid="21" grpId="0" animBg="1"/>
      <p:bldP spid="7" grpId="0" animBg="1"/>
      <p:bldP spid="34" grpId="0" animBg="1"/>
      <p:bldP spid="41" grpId="0"/>
      <p:bldP spid="53" grpId="0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Flowchart: Manual Operation 23"/>
          <p:cNvSpPr/>
          <p:nvPr/>
        </p:nvSpPr>
        <p:spPr>
          <a:xfrm>
            <a:off x="3006115" y="3657600"/>
            <a:ext cx="1280160" cy="1097280"/>
          </a:xfrm>
          <a:prstGeom prst="flowChartManualOperation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mul</a:t>
            </a:r>
            <a:endParaRPr lang="en-US" sz="20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algn="ctr"/>
            <a:endParaRPr lang="en-US" sz="20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add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30138" y="731520"/>
            <a:ext cx="4265655" cy="564193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Or two FMAs instead</a:t>
            </a:r>
            <a:endParaRPr lang="en-US" sz="3200" b="1" i="1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1371600" y="1645920"/>
            <a:ext cx="809752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An </a:t>
            </a:r>
            <a:r>
              <a:rPr lang="en-US" sz="2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args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operation with two inputs can feed the same hardware to get two FMA operations instead of FMAS.</a:t>
            </a:r>
          </a:p>
        </p:txBody>
      </p:sp>
      <p:grpSp>
        <p:nvGrpSpPr>
          <p:cNvPr id="16" name="Group 15"/>
          <p:cNvGrpSpPr/>
          <p:nvPr/>
        </p:nvGrpSpPr>
        <p:grpSpPr>
          <a:xfrm>
            <a:off x="1710715" y="2458720"/>
            <a:ext cx="6429238" cy="619760"/>
            <a:chOff x="2316480" y="2458720"/>
            <a:chExt cx="5048321" cy="619760"/>
          </a:xfrm>
        </p:grpSpPr>
        <p:sp>
          <p:nvSpPr>
            <p:cNvPr id="14" name="Rectangle 13"/>
            <p:cNvSpPr/>
            <p:nvPr/>
          </p:nvSpPr>
          <p:spPr>
            <a:xfrm>
              <a:off x="2316480" y="2834640"/>
              <a:ext cx="5008880" cy="243840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6766560" y="2458720"/>
              <a:ext cx="598241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belt</a:t>
              </a:r>
            </a:p>
          </p:txBody>
        </p:sp>
      </p:grpSp>
      <p:sp>
        <p:nvSpPr>
          <p:cNvPr id="20" name="Rectangle 19"/>
          <p:cNvSpPr/>
          <p:nvPr/>
        </p:nvSpPr>
        <p:spPr>
          <a:xfrm>
            <a:off x="2598957" y="2829560"/>
            <a:ext cx="264665" cy="24892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3742529" y="2834640"/>
            <a:ext cx="264532" cy="24892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3803675" y="3606801"/>
            <a:ext cx="142449" cy="14223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3310915" y="3606800"/>
            <a:ext cx="182880" cy="1422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782433" y="2825675"/>
            <a:ext cx="213360" cy="24892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4077995" y="3606800"/>
            <a:ext cx="177800" cy="1422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34" name="Flowchart: Manual Operation 33"/>
          <p:cNvSpPr/>
          <p:nvPr/>
        </p:nvSpPr>
        <p:spPr>
          <a:xfrm>
            <a:off x="4833065" y="3657600"/>
            <a:ext cx="1280160" cy="1097280"/>
          </a:xfrm>
          <a:prstGeom prst="flowChartManualOperation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mul</a:t>
            </a:r>
            <a:endParaRPr lang="en-US" sz="20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algn="ctr"/>
            <a:endParaRPr lang="en-US" sz="20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add</a:t>
            </a:r>
          </a:p>
        </p:txBody>
      </p:sp>
      <p:sp>
        <p:nvSpPr>
          <p:cNvPr id="38" name="Rectangle 37"/>
          <p:cNvSpPr/>
          <p:nvPr/>
        </p:nvSpPr>
        <p:spPr>
          <a:xfrm>
            <a:off x="5144795" y="3627120"/>
            <a:ext cx="142449" cy="14223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1371600" y="5987087"/>
            <a:ext cx="753872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FMAS has only one rounding error; it is more precise than the equivalent FMA sequence.</a:t>
            </a:r>
          </a:p>
        </p:txBody>
      </p:sp>
      <p:grpSp>
        <p:nvGrpSpPr>
          <p:cNvPr id="62" name="Group 61"/>
          <p:cNvGrpSpPr/>
          <p:nvPr/>
        </p:nvGrpSpPr>
        <p:grpSpPr>
          <a:xfrm>
            <a:off x="1710715" y="2829558"/>
            <a:ext cx="487680" cy="248920"/>
            <a:chOff x="2316480" y="2834640"/>
            <a:chExt cx="487680" cy="248920"/>
          </a:xfrm>
        </p:grpSpPr>
        <p:sp>
          <p:nvSpPr>
            <p:cNvPr id="4" name="Rectangle 3"/>
            <p:cNvSpPr/>
            <p:nvPr/>
          </p:nvSpPr>
          <p:spPr>
            <a:xfrm>
              <a:off x="2316480" y="2834640"/>
              <a:ext cx="243840" cy="248920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32" name="Rectangle 31"/>
            <p:cNvSpPr/>
            <p:nvPr/>
          </p:nvSpPr>
          <p:spPr>
            <a:xfrm>
              <a:off x="2560320" y="2834640"/>
              <a:ext cx="243840" cy="248920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</p:grpSp>
      <p:cxnSp>
        <p:nvCxnSpPr>
          <p:cNvPr id="46" name="Elbow Connector 45"/>
          <p:cNvCxnSpPr>
            <a:stCxn id="34" idx="2"/>
            <a:endCxn id="4" idx="2"/>
          </p:cNvCxnSpPr>
          <p:nvPr/>
        </p:nvCxnSpPr>
        <p:spPr>
          <a:xfrm rot="5400000" flipH="1">
            <a:off x="2814689" y="2096424"/>
            <a:ext cx="1676402" cy="3640510"/>
          </a:xfrm>
          <a:prstGeom prst="bentConnector3">
            <a:avLst>
              <a:gd name="adj1" fmla="val -25935"/>
            </a:avLst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Elbow Connector 49"/>
          <p:cNvCxnSpPr>
            <a:stCxn id="24" idx="2"/>
            <a:endCxn id="32" idx="2"/>
          </p:cNvCxnSpPr>
          <p:nvPr/>
        </p:nvCxnSpPr>
        <p:spPr>
          <a:xfrm rot="5400000" flipH="1">
            <a:off x="2023134" y="3131819"/>
            <a:ext cx="1676402" cy="1569720"/>
          </a:xfrm>
          <a:prstGeom prst="bentConnector3">
            <a:avLst>
              <a:gd name="adj1" fmla="val -13636"/>
            </a:avLst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Rectangle 52"/>
          <p:cNvSpPr/>
          <p:nvPr/>
        </p:nvSpPr>
        <p:spPr>
          <a:xfrm>
            <a:off x="5800115" y="2825675"/>
            <a:ext cx="213360" cy="24892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33" name="Flowchart: Manual Operation 32"/>
          <p:cNvSpPr/>
          <p:nvPr/>
        </p:nvSpPr>
        <p:spPr>
          <a:xfrm>
            <a:off x="6428185" y="3657600"/>
            <a:ext cx="1280160" cy="1097280"/>
          </a:xfrm>
          <a:prstGeom prst="flowChartManualOperation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args</a:t>
            </a:r>
            <a:endParaRPr lang="en-US" sz="20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grpSp>
        <p:nvGrpSpPr>
          <p:cNvPr id="58" name="Group 57"/>
          <p:cNvGrpSpPr/>
          <p:nvPr/>
        </p:nvGrpSpPr>
        <p:grpSpPr>
          <a:xfrm>
            <a:off x="2722324" y="3169921"/>
            <a:ext cx="3992191" cy="496088"/>
            <a:chOff x="4237409" y="3045185"/>
            <a:chExt cx="3992191" cy="542023"/>
          </a:xfrm>
        </p:grpSpPr>
        <p:grpSp>
          <p:nvGrpSpPr>
            <p:cNvPr id="6" name="Group 5"/>
            <p:cNvGrpSpPr/>
            <p:nvPr/>
          </p:nvGrpSpPr>
          <p:grpSpPr>
            <a:xfrm>
              <a:off x="4237409" y="3078480"/>
              <a:ext cx="1143611" cy="486056"/>
              <a:chOff x="3465249" y="3078480"/>
              <a:chExt cx="1143611" cy="486056"/>
            </a:xfrm>
          </p:grpSpPr>
          <p:cxnSp>
            <p:nvCxnSpPr>
              <p:cNvPr id="22" name="Elbow Connector 21"/>
              <p:cNvCxnSpPr>
                <a:stCxn id="21" idx="2"/>
                <a:endCxn id="23" idx="0"/>
              </p:cNvCxnSpPr>
              <p:nvPr/>
            </p:nvCxnSpPr>
            <p:spPr>
              <a:xfrm rot="16200000" flipH="1">
                <a:off x="4368116" y="3323792"/>
                <a:ext cx="481383" cy="105"/>
              </a:xfrm>
              <a:prstGeom prst="bentConnector3">
                <a:avLst>
                  <a:gd name="adj1" fmla="val 50000"/>
                </a:avLst>
              </a:prstGeom>
              <a:ln w="38100">
                <a:solidFill>
                  <a:srgbClr val="FFFF00"/>
                </a:solidFill>
                <a:headEnd type="none" w="med" len="med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Elbow Connector 25"/>
              <p:cNvCxnSpPr>
                <a:stCxn id="20" idx="2"/>
                <a:endCxn id="25" idx="0"/>
              </p:cNvCxnSpPr>
              <p:nvPr/>
            </p:nvCxnSpPr>
            <p:spPr>
              <a:xfrm rot="16200000" flipH="1">
                <a:off x="3557754" y="2985975"/>
                <a:ext cx="486056" cy="671065"/>
              </a:xfrm>
              <a:prstGeom prst="bentConnector3">
                <a:avLst/>
              </a:prstGeom>
              <a:ln w="38100">
                <a:solidFill>
                  <a:srgbClr val="FFFF00"/>
                </a:solidFill>
                <a:headEnd type="none" w="med" len="med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9" name="Group 58"/>
            <p:cNvGrpSpPr/>
            <p:nvPr/>
          </p:nvGrpSpPr>
          <p:grpSpPr>
            <a:xfrm>
              <a:off x="6404197" y="3045185"/>
              <a:ext cx="1017684" cy="542023"/>
              <a:chOff x="5632037" y="3045185"/>
              <a:chExt cx="1017684" cy="542023"/>
            </a:xfrm>
          </p:grpSpPr>
          <p:cxnSp>
            <p:nvCxnSpPr>
              <p:cNvPr id="9" name="Elbow Connector 8"/>
              <p:cNvCxnSpPr>
                <a:stCxn id="7" idx="2"/>
                <a:endCxn id="38" idx="0"/>
              </p:cNvCxnSpPr>
              <p:nvPr/>
            </p:nvCxnSpPr>
            <p:spPr>
              <a:xfrm rot="16200000" flipH="1">
                <a:off x="5545724" y="3131498"/>
                <a:ext cx="499534" cy="326907"/>
              </a:xfrm>
              <a:prstGeom prst="bentConnector3">
                <a:avLst>
                  <a:gd name="adj1" fmla="val 50000"/>
                </a:avLst>
              </a:prstGeom>
              <a:ln w="38100">
                <a:solidFill>
                  <a:srgbClr val="FFFF00"/>
                </a:solidFill>
                <a:headEnd type="none" w="med" len="med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" name="Elbow Connector 54"/>
              <p:cNvCxnSpPr/>
              <p:nvPr/>
            </p:nvCxnSpPr>
            <p:spPr>
              <a:xfrm rot="5400000">
                <a:off x="6289041" y="3226529"/>
                <a:ext cx="523239" cy="198120"/>
              </a:xfrm>
              <a:prstGeom prst="bentConnector3">
                <a:avLst/>
              </a:prstGeom>
              <a:ln w="38100">
                <a:solidFill>
                  <a:srgbClr val="FFFF00"/>
                </a:solidFill>
                <a:headEnd type="none" w="med" len="med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43" name="Elbow Connector 42"/>
            <p:cNvCxnSpPr/>
            <p:nvPr/>
          </p:nvCxnSpPr>
          <p:spPr>
            <a:xfrm rot="16200000" flipH="1">
              <a:off x="7864287" y="3214654"/>
              <a:ext cx="499533" cy="231093"/>
            </a:xfrm>
            <a:prstGeom prst="bentConnector3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64" name="Straight Arrow Connector 63"/>
          <p:cNvCxnSpPr/>
          <p:nvPr/>
        </p:nvCxnSpPr>
        <p:spPr>
          <a:xfrm>
            <a:off x="3581159" y="4053840"/>
            <a:ext cx="0" cy="363221"/>
          </a:xfrm>
          <a:prstGeom prst="straightConnector1">
            <a:avLst/>
          </a:prstGeom>
          <a:ln w="34925">
            <a:solidFill>
              <a:srgbClr val="FFFF00"/>
            </a:solidFill>
            <a:prstDash val="sysDot"/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Arrow Connector 67"/>
          <p:cNvCxnSpPr/>
          <p:nvPr/>
        </p:nvCxnSpPr>
        <p:spPr>
          <a:xfrm>
            <a:off x="5358075" y="4137660"/>
            <a:ext cx="0" cy="294640"/>
          </a:xfrm>
          <a:prstGeom prst="straightConnector1">
            <a:avLst/>
          </a:prstGeom>
          <a:ln w="34925">
            <a:solidFill>
              <a:srgbClr val="FFFF00"/>
            </a:solidFill>
            <a:prstDash val="sysDot"/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Elbow Connector 69"/>
          <p:cNvCxnSpPr>
            <a:stCxn id="33" idx="1"/>
          </p:cNvCxnSpPr>
          <p:nvPr/>
        </p:nvCxnSpPr>
        <p:spPr>
          <a:xfrm rot="10800000" flipV="1">
            <a:off x="5576597" y="4206239"/>
            <a:ext cx="979605" cy="210821"/>
          </a:xfrm>
          <a:prstGeom prst="bentConnector3">
            <a:avLst>
              <a:gd name="adj1" fmla="val 99783"/>
            </a:avLst>
          </a:prstGeom>
          <a:ln w="34925">
            <a:solidFill>
              <a:srgbClr val="FFFF00"/>
            </a:solidFill>
            <a:prstDash val="sysDot"/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Elbow Connector 94"/>
          <p:cNvCxnSpPr/>
          <p:nvPr/>
        </p:nvCxnSpPr>
        <p:spPr>
          <a:xfrm rot="10800000" flipV="1">
            <a:off x="3803675" y="3782062"/>
            <a:ext cx="2624512" cy="650238"/>
          </a:xfrm>
          <a:prstGeom prst="bentConnector3">
            <a:avLst>
              <a:gd name="adj1" fmla="val 74935"/>
            </a:avLst>
          </a:prstGeom>
          <a:ln w="34925">
            <a:solidFill>
              <a:srgbClr val="FFFF00"/>
            </a:solidFill>
            <a:prstDash val="sysDot"/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Rectangle 44"/>
          <p:cNvSpPr/>
          <p:nvPr/>
        </p:nvSpPr>
        <p:spPr>
          <a:xfrm>
            <a:off x="6359004" y="2829557"/>
            <a:ext cx="213360" cy="24892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cxnSp>
        <p:nvCxnSpPr>
          <p:cNvPr id="47" name="Elbow Connector 46"/>
          <p:cNvCxnSpPr/>
          <p:nvPr/>
        </p:nvCxnSpPr>
        <p:spPr>
          <a:xfrm rot="5400000">
            <a:off x="7194177" y="3291840"/>
            <a:ext cx="457200" cy="268940"/>
          </a:xfrm>
          <a:prstGeom prst="bentConnector3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Rectangle 51"/>
          <p:cNvSpPr/>
          <p:nvPr/>
        </p:nvSpPr>
        <p:spPr>
          <a:xfrm>
            <a:off x="7450568" y="2835083"/>
            <a:ext cx="213360" cy="24892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62355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500"/>
                            </p:stCondLst>
                            <p:childTnLst>
                              <p:par>
                                <p:cTn id="3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2500"/>
                            </p:stCondLst>
                            <p:childTnLst>
                              <p:par>
                                <p:cTn id="4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3500"/>
                            </p:stCondLst>
                            <p:childTnLst>
                              <p:par>
                                <p:cTn id="5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8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1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7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4000"/>
                            </p:stCondLst>
                            <p:childTnLst>
                              <p:par>
                                <p:cTn id="6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5000"/>
                            </p:stCondLst>
                            <p:childTnLst>
                              <p:par>
                                <p:cTn id="76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8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81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1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31" grpId="0"/>
      <p:bldP spid="20" grpId="0" animBg="1"/>
      <p:bldP spid="21" grpId="0" animBg="1"/>
      <p:bldP spid="7" grpId="0" animBg="1"/>
      <p:bldP spid="34" grpId="0" animBg="1"/>
      <p:bldP spid="41" grpId="0"/>
      <p:bldP spid="53" grpId="0" animBg="1"/>
      <p:bldP spid="33" grpId="0" animBg="1"/>
      <p:bldP spid="45" grpId="0" animBg="1"/>
      <p:bldP spid="5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Instruc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 rot="600600">
            <a:off x="3007109" y="4779505"/>
            <a:ext cx="4693790" cy="1207598"/>
          </a:xfrm>
          <a:prstGeom prst="rect">
            <a:avLst/>
          </a:prstGeom>
          <a:noFill/>
          <a:ln w="54720">
            <a:solidFill>
              <a:srgbClr val="0000FF"/>
            </a:solidFill>
            <a:prstDash val="solid"/>
          </a:ln>
        </p:spPr>
        <p:txBody>
          <a:bodyPr vert="horz" wrap="none" lIns="27360" tIns="27360" rIns="27360" bIns="2736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4800" b="1" i="0" u="none" strike="noStrike" dirty="0">
                <a:ln>
                  <a:noFill/>
                </a:ln>
                <a:solidFill>
                  <a:srgbClr val="0000FF"/>
                </a:solidFill>
                <a:latin typeface="Arial" pitchFamily="34"/>
                <a:ea typeface="Tahoma" pitchFamily="2"/>
                <a:cs typeface="Tahoma" pitchFamily="2"/>
              </a:rPr>
              <a:t>addsx(b2, b5)</a:t>
            </a:r>
          </a:p>
        </p:txBody>
      </p:sp>
      <p:sp>
        <p:nvSpPr>
          <p:cNvPr id="3" name="Straight Connector 2"/>
          <p:cNvSpPr/>
          <p:nvPr/>
        </p:nvSpPr>
        <p:spPr>
          <a:xfrm flipH="1" flipV="1">
            <a:off x="5252532" y="2760382"/>
            <a:ext cx="203016" cy="1189099"/>
          </a:xfrm>
          <a:prstGeom prst="line">
            <a:avLst/>
          </a:prstGeom>
          <a:noFill/>
          <a:ln w="54720">
            <a:solidFill>
              <a:srgbClr val="0000FF"/>
            </a:solidFill>
            <a:prstDash val="solid"/>
            <a:headEnd type="arrow"/>
          </a:ln>
        </p:spPr>
        <p:txBody>
          <a:bodyPr vert="horz" wrap="none" lIns="27360" tIns="27360" rIns="27360" bIns="2736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2000" b="1" i="0" u="none" strike="noStrike" dirty="0">
              <a:ln>
                <a:noFill/>
              </a:ln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4" name="Straight Connector 3"/>
          <p:cNvSpPr/>
          <p:nvPr/>
        </p:nvSpPr>
        <p:spPr>
          <a:xfrm flipV="1">
            <a:off x="1615142" y="4963582"/>
            <a:ext cx="1630950" cy="909398"/>
          </a:xfrm>
          <a:prstGeom prst="line">
            <a:avLst/>
          </a:prstGeom>
          <a:noFill/>
          <a:ln w="54720">
            <a:solidFill>
              <a:srgbClr val="0000FF"/>
            </a:solidFill>
            <a:prstDash val="solid"/>
            <a:tailEnd type="arrow"/>
          </a:ln>
        </p:spPr>
        <p:txBody>
          <a:bodyPr vert="horz" wrap="none" lIns="27360" tIns="27360" rIns="27360" bIns="2736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2000" b="1" i="0" u="none" strike="noStrike" dirty="0">
              <a:ln>
                <a:noFill/>
              </a:ln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5" name="Straight Connector 4"/>
          <p:cNvSpPr/>
          <p:nvPr/>
        </p:nvSpPr>
        <p:spPr>
          <a:xfrm>
            <a:off x="7869096" y="4124479"/>
            <a:ext cx="1256901" cy="384405"/>
          </a:xfrm>
          <a:prstGeom prst="line">
            <a:avLst/>
          </a:prstGeom>
          <a:noFill/>
          <a:ln w="54720">
            <a:solidFill>
              <a:srgbClr val="0000FF"/>
            </a:solidFill>
            <a:prstDash val="solid"/>
            <a:tailEnd type="arrow"/>
          </a:ln>
        </p:spPr>
        <p:txBody>
          <a:bodyPr vert="horz" wrap="none" lIns="27360" tIns="27360" rIns="27360" bIns="2736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2000" b="1" i="0" u="none" strike="noStrike" dirty="0">
              <a:ln>
                <a:noFill/>
              </a:ln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6" name="Straight Connector 5"/>
          <p:cNvSpPr/>
          <p:nvPr/>
        </p:nvSpPr>
        <p:spPr>
          <a:xfrm flipH="1" flipV="1">
            <a:off x="629887" y="3599114"/>
            <a:ext cx="2514877" cy="769919"/>
          </a:xfrm>
          <a:prstGeom prst="line">
            <a:avLst/>
          </a:prstGeom>
          <a:noFill/>
          <a:ln w="54720">
            <a:solidFill>
              <a:srgbClr val="0000FF"/>
            </a:solidFill>
            <a:prstDash val="solid"/>
            <a:tailEnd type="arrow"/>
          </a:ln>
        </p:spPr>
        <p:txBody>
          <a:bodyPr vert="horz" wrap="none" lIns="27360" tIns="27360" rIns="27360" bIns="2736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2000" b="1" i="0" u="none" strike="noStrike" dirty="0">
              <a:ln>
                <a:noFill/>
              </a:ln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30137" y="731520"/>
            <a:ext cx="4227952" cy="564193"/>
          </a:xfrm>
          <a:prstGeom prst="rect">
            <a:avLst/>
          </a:prstGeom>
          <a:noFill/>
          <a:ln>
            <a:noFill/>
            <a:tailEnd type="arrow"/>
          </a:ln>
        </p:spPr>
        <p:txBody>
          <a:bodyPr vert="horz" wrap="none" lIns="91440" tIns="45720" rIns="91440" bIns="4572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i="0" u="none" strike="noStrike" dirty="0">
                <a:ln>
                  <a:noFill/>
                </a:ln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The Mill Architecture</a:t>
            </a:r>
          </a:p>
        </p:txBody>
      </p:sp>
      <p:sp>
        <p:nvSpPr>
          <p:cNvPr id="8" name="Rectangle 7"/>
          <p:cNvSpPr/>
          <p:nvPr/>
        </p:nvSpPr>
        <p:spPr>
          <a:xfrm>
            <a:off x="600287" y="2412887"/>
            <a:ext cx="9126715" cy="4291942"/>
          </a:xfrm>
          <a:prstGeom prst="rect">
            <a:avLst/>
          </a:prstGeom>
          <a:solidFill>
            <a:srgbClr val="070E97">
              <a:alpha val="60000"/>
            </a:srgbClr>
          </a:solidFill>
          <a:ln>
            <a:noFill/>
            <a:prstDash val="solid"/>
          </a:ln>
        </p:spPr>
        <p:txBody>
          <a:bodyPr vert="horz" wrap="none" lIns="0" tIns="0" rIns="0" bIns="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2000" b="1" i="0" u="none" strike="noStrike" dirty="0">
              <a:ln>
                <a:noFill/>
              </a:ln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371600" y="1554480"/>
            <a:ext cx="2636043" cy="682174"/>
          </a:xfrm>
          <a:prstGeom prst="rect">
            <a:avLst/>
          </a:prstGeom>
          <a:noFill/>
          <a:ln>
            <a:noFill/>
            <a:tailEnd type="arrow"/>
          </a:ln>
        </p:spPr>
        <p:txBody>
          <a:bodyPr vert="horz" wrap="none" lIns="91440" tIns="45720" rIns="91440" bIns="4572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4000" b="1" dirty="0" smtClean="0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Execution</a:t>
            </a:r>
            <a:endParaRPr lang="en-US" sz="2400" b="1" i="0" u="none" strike="noStrike" dirty="0">
              <a:ln>
                <a:noFill/>
              </a:ln>
              <a:solidFill>
                <a:srgbClr val="FF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103120" y="2468880"/>
            <a:ext cx="3196901" cy="505267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2800" b="1" i="0" u="none" strike="noStrike" dirty="0">
                <a:ln>
                  <a:noFill/>
                </a:ln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New </a:t>
            </a:r>
            <a:r>
              <a:rPr lang="en-US" sz="2800" b="1" i="0" u="none" strike="noStrike" dirty="0" smtClean="0">
                <a:ln>
                  <a:noFill/>
                </a:ln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with </a:t>
            </a:r>
            <a:r>
              <a:rPr lang="en-US" sz="2800" b="1" i="0" u="none" strike="noStrike" dirty="0">
                <a:ln>
                  <a:noFill/>
                </a:ln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the Mill: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795443" y="3187337"/>
            <a:ext cx="6104235" cy="3336491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2400" dirty="0" smtClean="0">
                <a:solidFill>
                  <a:srgbClr val="FFFF00"/>
                </a:solidFill>
                <a:ea typeface="Tahoma" pitchFamily="2"/>
                <a:cs typeface="Tahoma" pitchFamily="2"/>
              </a:rPr>
              <a:t>Instructions issue over more than one clock</a:t>
            </a:r>
            <a:endParaRPr lang="en-US" sz="2400" i="0" u="none" strike="noStrike" dirty="0" smtClean="0">
              <a:ln>
                <a:noFill/>
              </a:ln>
              <a:solidFill>
                <a:srgbClr val="FFFF00"/>
              </a:solidFill>
              <a:ea typeface="Tahoma" pitchFamily="2"/>
              <a:cs typeface="Tahoma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2000" dirty="0">
                <a:solidFill>
                  <a:srgbClr val="FFFF00"/>
                </a:solidFill>
                <a:ea typeface="Tahoma" pitchFamily="2"/>
                <a:cs typeface="Tahoma" pitchFamily="2"/>
              </a:rPr>
              <a:t>	</a:t>
            </a:r>
            <a:r>
              <a:rPr lang="en-US" sz="2000" i="1" dirty="0" err="1" smtClean="0">
                <a:solidFill>
                  <a:srgbClr val="FFFF00"/>
                </a:solidFill>
                <a:ea typeface="Tahoma" pitchFamily="2"/>
                <a:cs typeface="Tahoma" pitchFamily="2"/>
              </a:rPr>
              <a:t>Dataflows</a:t>
            </a:r>
            <a:r>
              <a:rPr lang="en-US" sz="2000" i="1" dirty="0" smtClean="0">
                <a:solidFill>
                  <a:srgbClr val="FFFF00"/>
                </a:solidFill>
                <a:ea typeface="Tahoma" pitchFamily="2"/>
                <a:cs typeface="Tahoma" pitchFamily="2"/>
              </a:rPr>
              <a:t> within an instruction</a:t>
            </a:r>
            <a:endParaRPr lang="en-US" sz="2000" i="1" dirty="0">
              <a:solidFill>
                <a:srgbClr val="FFFF00"/>
              </a:solidFill>
              <a:ea typeface="Tahoma" pitchFamily="2"/>
              <a:cs typeface="Tahoma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2400" dirty="0" smtClean="0">
                <a:solidFill>
                  <a:srgbClr val="FFFF00"/>
                </a:solidFill>
                <a:ea typeface="Tahoma" pitchFamily="2"/>
                <a:cs typeface="Tahoma" pitchFamily="2"/>
              </a:rPr>
              <a:t>Operations using two issue pipelines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2000" i="0" u="none" strike="noStrike" dirty="0">
                <a:ln>
                  <a:noFill/>
                </a:ln>
                <a:solidFill>
                  <a:srgbClr val="FFFF00"/>
                </a:solidFill>
                <a:ea typeface="Tahoma" pitchFamily="2"/>
                <a:cs typeface="Tahoma" pitchFamily="2"/>
              </a:rPr>
              <a:t>	</a:t>
            </a:r>
            <a:r>
              <a:rPr lang="en-US" sz="2000" i="1" dirty="0" smtClean="0">
                <a:solidFill>
                  <a:srgbClr val="FFFF00"/>
                </a:solidFill>
                <a:ea typeface="Tahoma" pitchFamily="2"/>
                <a:cs typeface="Tahoma" pitchFamily="2"/>
              </a:rPr>
              <a:t>Removing the two-argument limit</a:t>
            </a:r>
            <a:endParaRPr lang="en-US" sz="2000" i="1" u="none" strike="noStrike" dirty="0" smtClean="0">
              <a:ln>
                <a:noFill/>
              </a:ln>
              <a:solidFill>
                <a:srgbClr val="FFFF00"/>
              </a:solidFill>
              <a:ea typeface="Tahoma" pitchFamily="2"/>
              <a:cs typeface="Tahoma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2400" dirty="0" smtClean="0">
                <a:solidFill>
                  <a:srgbClr val="FFFF00"/>
                </a:solidFill>
                <a:ea typeface="Tahoma" pitchFamily="2"/>
                <a:cs typeface="Tahoma" pitchFamily="2"/>
              </a:rPr>
              <a:t>Speculable condition codes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2000" i="0" u="none" strike="noStrike" dirty="0">
                <a:ln>
                  <a:noFill/>
                </a:ln>
                <a:solidFill>
                  <a:srgbClr val="FFFF00"/>
                </a:solidFill>
                <a:ea typeface="Tahoma" pitchFamily="2"/>
                <a:cs typeface="Tahoma" pitchFamily="2"/>
              </a:rPr>
              <a:t>	</a:t>
            </a:r>
            <a:r>
              <a:rPr lang="en-US" sz="2000" i="1" dirty="0" smtClean="0">
                <a:solidFill>
                  <a:srgbClr val="FFFF00"/>
                </a:solidFill>
                <a:ea typeface="Tahoma" pitchFamily="2"/>
                <a:cs typeface="Tahoma" pitchFamily="2"/>
              </a:rPr>
              <a:t>Extra </a:t>
            </a:r>
            <a:r>
              <a:rPr lang="en-US" sz="2000" i="1" dirty="0" err="1" smtClean="0">
                <a:solidFill>
                  <a:srgbClr val="FFFF00"/>
                </a:solidFill>
                <a:ea typeface="Tahoma" pitchFamily="2"/>
                <a:cs typeface="Tahoma" pitchFamily="2"/>
              </a:rPr>
              <a:t>bool</a:t>
            </a:r>
            <a:r>
              <a:rPr lang="en-US" sz="2000" i="1" u="none" strike="noStrike" dirty="0" smtClean="0">
                <a:ln>
                  <a:noFill/>
                </a:ln>
                <a:solidFill>
                  <a:srgbClr val="FFFF00"/>
                </a:solidFill>
                <a:ea typeface="Tahoma" pitchFamily="2"/>
                <a:cs typeface="Tahoma" pitchFamily="2"/>
              </a:rPr>
              <a:t> results without delay or hazard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2400" dirty="0" smtClean="0">
                <a:solidFill>
                  <a:srgbClr val="FFFF00"/>
                </a:solidFill>
                <a:ea typeface="Tahoma" pitchFamily="2"/>
                <a:cs typeface="Tahoma" pitchFamily="2"/>
              </a:rPr>
              <a:t>Concurrent N-way branches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2000" i="1" u="none" strike="noStrike" dirty="0">
                <a:ln>
                  <a:noFill/>
                </a:ln>
                <a:solidFill>
                  <a:srgbClr val="FFFF00"/>
                </a:solidFill>
                <a:ea typeface="Tahoma" pitchFamily="2"/>
                <a:cs typeface="Tahoma" pitchFamily="2"/>
              </a:rPr>
              <a:t>	</a:t>
            </a:r>
            <a:r>
              <a:rPr lang="en-US" sz="2000" i="1" dirty="0" smtClean="0">
                <a:solidFill>
                  <a:srgbClr val="FFFF00"/>
                </a:solidFill>
                <a:ea typeface="Tahoma" pitchFamily="2"/>
                <a:cs typeface="Tahoma" pitchFamily="2"/>
              </a:rPr>
              <a:t>Fast c</a:t>
            </a:r>
            <a:r>
              <a:rPr lang="en-US" sz="2000" i="1" u="none" strike="noStrike" dirty="0" smtClean="0">
                <a:ln>
                  <a:noFill/>
                </a:ln>
                <a:solidFill>
                  <a:srgbClr val="FFFF00"/>
                </a:solidFill>
                <a:ea typeface="Tahoma" pitchFamily="2"/>
                <a:cs typeface="Tahoma" pitchFamily="2"/>
              </a:rPr>
              <a:t>omplex predicates </a:t>
            </a:r>
          </a:p>
          <a:p>
            <a:pPr lvl="0" hangingPunct="0"/>
            <a:r>
              <a:rPr lang="en-US" sz="2400" dirty="0" smtClean="0">
                <a:solidFill>
                  <a:srgbClr val="FFFF00"/>
                </a:solidFill>
                <a:ea typeface="Tahoma" pitchFamily="2"/>
                <a:cs typeface="Tahoma" pitchFamily="2"/>
              </a:rPr>
              <a:t>Cascaded calls in one instruction</a:t>
            </a:r>
            <a:endParaRPr lang="en-US" sz="2400" dirty="0">
              <a:solidFill>
                <a:srgbClr val="FFFF00"/>
              </a:solidFill>
              <a:ea typeface="Tahoma" pitchFamily="2"/>
              <a:cs typeface="Tahoma" pitchFamily="2"/>
            </a:endParaRPr>
          </a:p>
          <a:p>
            <a:pPr lvl="0" hangingPunct="0"/>
            <a:r>
              <a:rPr lang="en-US" sz="2000" i="1" dirty="0">
                <a:solidFill>
                  <a:srgbClr val="FFFF00"/>
                </a:solidFill>
                <a:ea typeface="Tahoma" pitchFamily="2"/>
                <a:cs typeface="Tahoma" pitchFamily="2"/>
              </a:rPr>
              <a:t>	</a:t>
            </a:r>
            <a:r>
              <a:rPr lang="en-US" sz="2000" i="1" dirty="0" smtClean="0">
                <a:solidFill>
                  <a:srgbClr val="FFFF00"/>
                </a:solidFill>
                <a:ea typeface="Tahoma" pitchFamily="2"/>
                <a:cs typeface="Tahoma" pitchFamily="2"/>
              </a:rPr>
              <a:t>Hardware-assisted tail calls</a:t>
            </a:r>
            <a:endParaRPr lang="en-US" sz="2000" i="1" dirty="0">
              <a:solidFill>
                <a:srgbClr val="FFFF00"/>
              </a:solidFill>
              <a:ea typeface="Tahoma" pitchFamily="2"/>
              <a:cs typeface="Tahoma" pitchFamily="2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0138" y="731520"/>
            <a:ext cx="5611151" cy="564193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Speculable condition codes</a:t>
            </a:r>
            <a:endParaRPr lang="en-US" sz="3200" b="1" i="1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092805" y="2349340"/>
            <a:ext cx="7913823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5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predicate gangs</a:t>
            </a:r>
          </a:p>
        </p:txBody>
      </p:sp>
    </p:spTree>
    <p:extLst>
      <p:ext uri="{BB962C8B-B14F-4D97-AF65-F5344CB8AC3E}">
        <p14:creationId xmlns:p14="http://schemas.microsoft.com/office/powerpoint/2010/main" val="349112737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0138" y="731520"/>
            <a:ext cx="5611151" cy="564193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Speculable condition codes</a:t>
            </a:r>
            <a:endParaRPr lang="en-US" sz="3200" b="1" i="1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371600" y="1645920"/>
            <a:ext cx="784197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Condition codes are implicit additional Boolean results of arithmetic operations. They carry predicate metadata about the primary result: is it less than, equal to or greater than zero; did the arithmetic cause an overflow, or produce a carry; etc.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828800" y="3834519"/>
            <a:ext cx="194796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source code: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194560" y="4385390"/>
            <a:ext cx="244169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if (--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&gt; 0) {…}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760720" y="3834519"/>
            <a:ext cx="218842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machine code: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120640" y="4748919"/>
            <a:ext cx="1736373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subtract</a:t>
            </a:r>
          </a:p>
          <a:p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gtr</a:t>
            </a:r>
            <a:endParaRPr lang="en-US" sz="20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branch true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406640" y="4748919"/>
            <a:ext cx="159530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subtract</a:t>
            </a:r>
          </a:p>
          <a:p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branch 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gtr</a:t>
            </a:r>
            <a:endParaRPr lang="en-US" sz="20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120640" y="4200279"/>
            <a:ext cx="177644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without CC: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567668" y="4200279"/>
            <a:ext cx="13484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with CC:</a:t>
            </a:r>
          </a:p>
        </p:txBody>
      </p:sp>
      <p:cxnSp>
        <p:nvCxnSpPr>
          <p:cNvPr id="13" name="Straight Connector 12"/>
          <p:cNvCxnSpPr/>
          <p:nvPr/>
        </p:nvCxnSpPr>
        <p:spPr>
          <a:xfrm>
            <a:off x="5212080" y="4657479"/>
            <a:ext cx="1562343" cy="0"/>
          </a:xfrm>
          <a:prstGeom prst="line">
            <a:avLst/>
          </a:prstGeom>
          <a:ln w="34925">
            <a:solidFill>
              <a:srgbClr val="FFFF00"/>
            </a:solidFill>
            <a:prstDash val="sysDot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7460718" y="4661944"/>
            <a:ext cx="1562343" cy="0"/>
          </a:xfrm>
          <a:prstGeom prst="line">
            <a:avLst/>
          </a:prstGeom>
          <a:ln w="34925">
            <a:solidFill>
              <a:srgbClr val="FFFF00"/>
            </a:solidFill>
            <a:prstDash val="sysDot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1371600" y="5300929"/>
            <a:ext cx="83388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But -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011680" y="5760720"/>
            <a:ext cx="538961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Codes rarely used</a:t>
            </a:r>
          </a:p>
          <a:p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Almost always immediately consumed</a:t>
            </a:r>
          </a:p>
          <a:p>
            <a:r>
              <a:rPr lang="en-US" sz="2400" i="1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Codes cannot be </a:t>
            </a:r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speculated</a:t>
            </a:r>
            <a:endParaRPr lang="en-US" sz="2400" i="1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681657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000"/>
                            </p:stCondLst>
                            <p:childTnLst>
                              <p:par>
                                <p:cTn id="4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9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60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61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62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9" dur="500" fill="hold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70" dur="500" fill="hold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71" dur="500" fill="hold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72" dur="500" fill="hold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8" grpId="0"/>
      <p:bldP spid="9" grpId="0"/>
      <p:bldP spid="11" grpId="0"/>
      <p:bldP spid="15" grpId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0138" y="731520"/>
            <a:ext cx="5611151" cy="564193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Speculable condition codes</a:t>
            </a:r>
            <a:endParaRPr lang="en-US" sz="3200" b="1" i="1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1828800" y="3834519"/>
            <a:ext cx="7194261" cy="1930063"/>
            <a:chOff x="1828800" y="3834519"/>
            <a:chExt cx="7194261" cy="1930063"/>
          </a:xfrm>
        </p:grpSpPr>
        <p:sp>
          <p:nvSpPr>
            <p:cNvPr id="4" name="TextBox 3"/>
            <p:cNvSpPr txBox="1"/>
            <p:nvPr/>
          </p:nvSpPr>
          <p:spPr>
            <a:xfrm>
              <a:off x="1828800" y="3834519"/>
              <a:ext cx="194796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source code:</a:t>
              </a:r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2194560" y="4385390"/>
              <a:ext cx="244169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if (--</a:t>
              </a:r>
              <a:r>
                <a:rPr lang="en-US" sz="2000" dirty="0" err="1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i</a:t>
              </a:r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 &gt; 0) {…}</a:t>
              </a: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5760720" y="3834519"/>
              <a:ext cx="218842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machine code:</a:t>
              </a: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5120640" y="4748919"/>
              <a:ext cx="1736373" cy="101566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subtract</a:t>
              </a:r>
            </a:p>
            <a:p>
              <a:r>
                <a:rPr lang="en-US" sz="2000" dirty="0" err="1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gtr</a:t>
              </a:r>
              <a:endPara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  <a:p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branch true</a:t>
              </a: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7406640" y="4748919"/>
              <a:ext cx="1595309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subtract</a:t>
              </a:r>
            </a:p>
            <a:p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branch </a:t>
              </a:r>
              <a:r>
                <a:rPr lang="en-US" sz="2000" dirty="0" err="1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gtr</a:t>
              </a:r>
              <a:endPara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5120640" y="4200279"/>
              <a:ext cx="177644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without CC:</a:t>
              </a: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7567668" y="4200279"/>
              <a:ext cx="134844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with CC:</a:t>
              </a:r>
            </a:p>
          </p:txBody>
        </p:sp>
        <p:cxnSp>
          <p:nvCxnSpPr>
            <p:cNvPr id="13" name="Straight Connector 12"/>
            <p:cNvCxnSpPr/>
            <p:nvPr/>
          </p:nvCxnSpPr>
          <p:spPr>
            <a:xfrm>
              <a:off x="5212080" y="4657479"/>
              <a:ext cx="1562343" cy="0"/>
            </a:xfrm>
            <a:prstGeom prst="line">
              <a:avLst/>
            </a:prstGeom>
            <a:ln w="34925">
              <a:solidFill>
                <a:srgbClr val="FFFF00"/>
              </a:solidFill>
              <a:prstDash val="sysDot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>
              <a:off x="7460718" y="4661944"/>
              <a:ext cx="1562343" cy="0"/>
            </a:xfrm>
            <a:prstGeom prst="line">
              <a:avLst/>
            </a:prstGeom>
            <a:ln w="34925">
              <a:solidFill>
                <a:srgbClr val="FFFF00"/>
              </a:solidFill>
              <a:prstDash val="sysDot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11235935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28283E-6 -2.81046E-6 L -0.0019 -0.28737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5" y="-1437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extBox 26"/>
          <p:cNvSpPr txBox="1"/>
          <p:nvPr/>
        </p:nvSpPr>
        <p:spPr>
          <a:xfrm>
            <a:off x="6746594" y="4063063"/>
            <a:ext cx="185178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one instruction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30138" y="731520"/>
            <a:ext cx="5611151" cy="564193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Speculable condition codes</a:t>
            </a:r>
            <a:endParaRPr lang="en-US" sz="3200" b="1" i="1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1818861" y="1608154"/>
            <a:ext cx="7194261" cy="1930063"/>
            <a:chOff x="1828800" y="3834519"/>
            <a:chExt cx="7194261" cy="1930063"/>
          </a:xfrm>
        </p:grpSpPr>
        <p:sp>
          <p:nvSpPr>
            <p:cNvPr id="4" name="TextBox 3"/>
            <p:cNvSpPr txBox="1"/>
            <p:nvPr/>
          </p:nvSpPr>
          <p:spPr>
            <a:xfrm>
              <a:off x="1828800" y="3834519"/>
              <a:ext cx="194796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source code:</a:t>
              </a:r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2194560" y="4385390"/>
              <a:ext cx="244169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if (--</a:t>
              </a:r>
              <a:r>
                <a:rPr lang="en-US" sz="2000" dirty="0" err="1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i</a:t>
              </a:r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 &gt; 0) {…}</a:t>
              </a: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5760720" y="3834519"/>
              <a:ext cx="218842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machine code:</a:t>
              </a: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5120640" y="4748919"/>
              <a:ext cx="1736373" cy="101566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subtract</a:t>
              </a:r>
            </a:p>
            <a:p>
              <a:r>
                <a:rPr lang="en-US" sz="2000" dirty="0" err="1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gtr</a:t>
              </a:r>
              <a:endPara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  <a:p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branch true</a:t>
              </a: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7406640" y="4748919"/>
              <a:ext cx="1595309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subtract</a:t>
              </a:r>
            </a:p>
            <a:p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branch </a:t>
              </a:r>
              <a:r>
                <a:rPr lang="en-US" sz="2000" dirty="0" err="1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gtr</a:t>
              </a:r>
              <a:endPara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5120640" y="4200279"/>
              <a:ext cx="177644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without CC:</a:t>
              </a: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7567668" y="4200279"/>
              <a:ext cx="134844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with CC:</a:t>
              </a:r>
            </a:p>
          </p:txBody>
        </p:sp>
        <p:cxnSp>
          <p:nvCxnSpPr>
            <p:cNvPr id="13" name="Straight Connector 12"/>
            <p:cNvCxnSpPr/>
            <p:nvPr/>
          </p:nvCxnSpPr>
          <p:spPr>
            <a:xfrm>
              <a:off x="5212080" y="4657479"/>
              <a:ext cx="1562343" cy="0"/>
            </a:xfrm>
            <a:prstGeom prst="line">
              <a:avLst/>
            </a:prstGeom>
            <a:ln w="34925">
              <a:solidFill>
                <a:srgbClr val="FFFF00"/>
              </a:solidFill>
              <a:prstDash val="sysDot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>
              <a:off x="7460718" y="4661944"/>
              <a:ext cx="1562343" cy="0"/>
            </a:xfrm>
            <a:prstGeom prst="line">
              <a:avLst/>
            </a:prstGeom>
            <a:ln w="34925">
              <a:solidFill>
                <a:srgbClr val="FFFF00"/>
              </a:solidFill>
              <a:prstDash val="sysDot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TextBox 2"/>
          <p:cNvSpPr txBox="1"/>
          <p:nvPr/>
        </p:nvSpPr>
        <p:spPr>
          <a:xfrm>
            <a:off x="1321904" y="3538217"/>
            <a:ext cx="148630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Mill code: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103120" y="4063063"/>
            <a:ext cx="371127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u="sng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subtract     </a:t>
            </a:r>
            <a:r>
              <a:rPr lang="en-US" sz="2000" u="sng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gtr</a:t>
            </a:r>
            <a:r>
              <a:rPr lang="en-US" sz="2000" u="sng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</a:t>
            </a:r>
            <a:r>
              <a:rPr lang="en-US" sz="2000" u="sng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brtr</a:t>
            </a:r>
            <a:endParaRPr lang="en-US" sz="2000" u="sng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103120" y="5303520"/>
            <a:ext cx="145424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u="sng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subtract</a:t>
            </a:r>
            <a:endParaRPr lang="en-US" sz="20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2000" u="sng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gtr</a:t>
            </a:r>
            <a:r>
              <a:rPr lang="en-US" sz="2000" u="sng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2000" u="sng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brtr</a:t>
            </a:r>
            <a:endParaRPr lang="en-US" sz="2000" u="sng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156496" y="4536779"/>
            <a:ext cx="420018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i="1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opPhase</a:t>
            </a:r>
            <a:r>
              <a:rPr lang="en-US" sz="20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     </a:t>
            </a:r>
            <a:r>
              <a:rPr lang="en-US" sz="2000" i="1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opPhase</a:t>
            </a:r>
            <a:r>
              <a:rPr lang="en-US" sz="20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  </a:t>
            </a:r>
            <a:r>
              <a:rPr lang="en-US" sz="2000" i="1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writerPhase</a:t>
            </a:r>
            <a:endParaRPr lang="en-US" sz="2000" i="1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Oval 16"/>
          <p:cNvSpPr/>
          <p:nvPr/>
        </p:nvSpPr>
        <p:spPr>
          <a:xfrm>
            <a:off x="1935552" y="4463173"/>
            <a:ext cx="3045645" cy="633560"/>
          </a:xfrm>
          <a:prstGeom prst="ellipse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cxnSp>
        <p:nvCxnSpPr>
          <p:cNvPr id="22" name="Straight Connector 21"/>
          <p:cNvCxnSpPr/>
          <p:nvPr/>
        </p:nvCxnSpPr>
        <p:spPr>
          <a:xfrm>
            <a:off x="2286000" y="4023360"/>
            <a:ext cx="3474720" cy="1097280"/>
          </a:xfrm>
          <a:prstGeom prst="line">
            <a:avLst/>
          </a:prstGeom>
          <a:ln w="57150">
            <a:solidFill>
              <a:srgbClr val="FF33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flipH="1">
            <a:off x="2285999" y="4023360"/>
            <a:ext cx="3383280" cy="1096851"/>
          </a:xfrm>
          <a:prstGeom prst="line">
            <a:avLst/>
          </a:prstGeom>
          <a:ln w="57150">
            <a:solidFill>
              <a:srgbClr val="FF33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4581938" y="5457408"/>
            <a:ext cx="195117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two instructions</a:t>
            </a:r>
          </a:p>
        </p:txBody>
      </p:sp>
      <p:sp>
        <p:nvSpPr>
          <p:cNvPr id="29" name="Smiley Face 28"/>
          <p:cNvSpPr/>
          <p:nvPr/>
        </p:nvSpPr>
        <p:spPr>
          <a:xfrm>
            <a:off x="6589235" y="5380464"/>
            <a:ext cx="595827" cy="553998"/>
          </a:xfrm>
          <a:prstGeom prst="smileyFace">
            <a:avLst>
              <a:gd name="adj" fmla="val -4653"/>
            </a:avLst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cxnSp>
        <p:nvCxnSpPr>
          <p:cNvPr id="40" name="Straight Arrow Connector 39"/>
          <p:cNvCxnSpPr/>
          <p:nvPr/>
        </p:nvCxnSpPr>
        <p:spPr>
          <a:xfrm>
            <a:off x="3339548" y="4263118"/>
            <a:ext cx="536713" cy="0"/>
          </a:xfrm>
          <a:prstGeom prst="straightConnector1">
            <a:avLst/>
          </a:prstGeom>
          <a:ln w="38100">
            <a:solidFill>
              <a:srgbClr val="00B0F0"/>
            </a:solidFill>
            <a:prstDash val="sysDot"/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/>
          <p:nvPr/>
        </p:nvCxnSpPr>
        <p:spPr>
          <a:xfrm>
            <a:off x="4531456" y="4263118"/>
            <a:ext cx="536713" cy="0"/>
          </a:xfrm>
          <a:prstGeom prst="straightConnector1">
            <a:avLst/>
          </a:prstGeom>
          <a:ln w="38100">
            <a:solidFill>
              <a:srgbClr val="00B0F0"/>
            </a:solidFill>
            <a:prstDash val="sysDot"/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/>
          <p:cNvSpPr/>
          <p:nvPr/>
        </p:nvSpPr>
        <p:spPr>
          <a:xfrm>
            <a:off x="824948" y="1470991"/>
            <a:ext cx="8706678" cy="2067226"/>
          </a:xfrm>
          <a:prstGeom prst="rect">
            <a:avLst/>
          </a:prstGeom>
          <a:solidFill>
            <a:srgbClr val="070E97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824948" y="3963726"/>
            <a:ext cx="7682948" cy="1280160"/>
          </a:xfrm>
          <a:prstGeom prst="rect">
            <a:avLst/>
          </a:prstGeom>
          <a:solidFill>
            <a:srgbClr val="070E97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666068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5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8" fill="hold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9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"/>
                            </p:stCondLst>
                            <p:childTnLst>
                              <p:par>
                                <p:cTn id="49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4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500"/>
                            </p:stCondLst>
                            <p:childTnLst>
                              <p:par>
                                <p:cTn id="56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3" grpId="0"/>
      <p:bldP spid="12" grpId="0"/>
      <p:bldP spid="15" grpId="0"/>
      <p:bldP spid="16" grpId="0"/>
      <p:bldP spid="17" grpId="0" animBg="1"/>
      <p:bldP spid="17" grpId="1" animBg="1"/>
      <p:bldP spid="28" grpId="0"/>
      <p:bldP spid="29" grpId="0" animBg="1"/>
      <p:bldP spid="18" grpId="0" animBg="1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0138" y="731520"/>
            <a:ext cx="4812408" cy="564193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How about two results?</a:t>
            </a:r>
            <a:endParaRPr lang="en-US" sz="3200" b="1" i="1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371600" y="1645920"/>
            <a:ext cx="832394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The Belt makes multi-result operations easy.</a:t>
            </a:r>
          </a:p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Define 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subtract-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gtr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to return </a:t>
            </a:r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both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the difference and a </a:t>
            </a:r>
            <a:r>
              <a:rPr lang="en-US" sz="2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bool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.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928191" y="2921309"/>
            <a:ext cx="194796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source code: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2293951" y="3472180"/>
            <a:ext cx="244169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if (--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&gt; 0) {…}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5078900" y="3010515"/>
            <a:ext cx="157126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Mill  code: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5444660" y="3561386"/>
            <a:ext cx="286488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u="sng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subtract-</a:t>
            </a:r>
            <a:r>
              <a:rPr lang="en-US" sz="2000" u="sng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gtr</a:t>
            </a:r>
            <a:r>
              <a:rPr lang="en-US" sz="2000" u="sng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</a:t>
            </a:r>
            <a:r>
              <a:rPr lang="en-US" sz="2000" u="sng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brtr</a:t>
            </a:r>
            <a:endParaRPr lang="en-US" sz="2000" u="sng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5881465" y="3869530"/>
            <a:ext cx="297549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i="1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opPhase</a:t>
            </a:r>
            <a:r>
              <a:rPr lang="en-US" sz="20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     </a:t>
            </a:r>
            <a:r>
              <a:rPr lang="en-US" sz="2000" i="1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writerPhase</a:t>
            </a:r>
            <a:endParaRPr lang="en-US" sz="2000" i="1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31" name="Straight Connector 30"/>
          <p:cNvCxnSpPr/>
          <p:nvPr/>
        </p:nvCxnSpPr>
        <p:spPr>
          <a:xfrm>
            <a:off x="5504295" y="3383280"/>
            <a:ext cx="3200400" cy="1097280"/>
          </a:xfrm>
          <a:prstGeom prst="line">
            <a:avLst/>
          </a:prstGeom>
          <a:ln w="57150">
            <a:solidFill>
              <a:srgbClr val="FF33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 flipH="1">
            <a:off x="5504295" y="3383280"/>
            <a:ext cx="3200400" cy="1096851"/>
          </a:xfrm>
          <a:prstGeom prst="line">
            <a:avLst/>
          </a:prstGeom>
          <a:ln w="57150">
            <a:solidFill>
              <a:srgbClr val="FF33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1371600" y="5303520"/>
            <a:ext cx="83388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But -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2011680" y="5760720"/>
            <a:ext cx="665663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Huge </a:t>
            </a:r>
            <a:r>
              <a:rPr lang="en-US" sz="2400" i="1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opcode</a:t>
            </a:r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explosion – sub-</a:t>
            </a:r>
            <a:r>
              <a:rPr lang="en-US" sz="2400" i="1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lss</a:t>
            </a:r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, add-</a:t>
            </a:r>
            <a:r>
              <a:rPr lang="en-US" sz="2400" i="1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gtr</a:t>
            </a:r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, etc.</a:t>
            </a:r>
          </a:p>
          <a:p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Requires another </a:t>
            </a:r>
            <a:r>
              <a:rPr lang="en-US" sz="2400" i="1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fastpath</a:t>
            </a:r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– clock impact</a:t>
            </a:r>
          </a:p>
        </p:txBody>
      </p:sp>
    </p:spTree>
    <p:extLst>
      <p:ext uri="{BB962C8B-B14F-4D97-AF65-F5344CB8AC3E}">
        <p14:creationId xmlns:p14="http://schemas.microsoft.com/office/powerpoint/2010/main" val="285542542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2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3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4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8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8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2" dur="50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53" dur="50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54" dur="50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55" dur="50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2" dur="500" fill="hold"/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63" dur="500" fill="hold"/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64" dur="500" fill="hold"/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65" dur="500" fill="hold"/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500"/>
                            </p:stCondLst>
                            <p:childTnLst>
                              <p:par>
                                <p:cTn id="72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27" grpId="0"/>
      <p:bldP spid="28" grpId="0"/>
      <p:bldP spid="29" grpId="0"/>
      <p:bldP spid="30" grpId="0"/>
      <p:bldP spid="21" grpId="0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Rectangle 57"/>
          <p:cNvSpPr/>
          <p:nvPr/>
        </p:nvSpPr>
        <p:spPr>
          <a:xfrm>
            <a:off x="627666" y="2519918"/>
            <a:ext cx="9024731" cy="4156867"/>
          </a:xfrm>
          <a:prstGeom prst="rect">
            <a:avLst/>
          </a:prstGeom>
          <a:solidFill>
            <a:srgbClr val="070E97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2103120" y="5486405"/>
            <a:ext cx="5711686" cy="1"/>
          </a:xfrm>
          <a:prstGeom prst="line">
            <a:avLst/>
          </a:prstGeom>
          <a:ln w="34925">
            <a:solidFill>
              <a:schemeClr val="accent2">
                <a:lumMod val="40000"/>
                <a:lumOff val="60000"/>
              </a:schemeClr>
            </a:solidFill>
            <a:prstDash val="sys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 flipH="1">
            <a:off x="2103120" y="4255941"/>
            <a:ext cx="5711686" cy="1"/>
          </a:xfrm>
          <a:prstGeom prst="line">
            <a:avLst/>
          </a:prstGeom>
          <a:ln w="34925">
            <a:solidFill>
              <a:schemeClr val="accent2">
                <a:lumMod val="40000"/>
                <a:lumOff val="60000"/>
              </a:schemeClr>
            </a:solidFill>
            <a:prstDash val="sys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730138" y="731520"/>
            <a:ext cx="7480061" cy="564193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The solution: ganging predicate tests</a:t>
            </a:r>
            <a:endParaRPr lang="en-US" sz="3200" b="1" i="1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371600" y="1645920"/>
            <a:ext cx="792396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ALUs provide condition-code signals to the adjacent slot.</a:t>
            </a:r>
          </a:p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Define 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gtr_code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to return the received code as a result.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928191" y="2672834"/>
            <a:ext cx="194796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source code: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2286000" y="3108960"/>
            <a:ext cx="244169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if (--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&gt; 0) {…}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5078900" y="2762040"/>
            <a:ext cx="157126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Mill  code: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5394960" y="3108960"/>
            <a:ext cx="385233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u="sng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subtract  </a:t>
            </a:r>
            <a:r>
              <a:rPr lang="en-US" sz="2000" u="sng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gtr</a:t>
            </a:r>
            <a:r>
              <a:rPr lang="en-US" sz="2000" u="sng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-code    </a:t>
            </a:r>
            <a:r>
              <a:rPr lang="en-US" sz="2000" u="sng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brtr</a:t>
            </a:r>
            <a:endParaRPr lang="en-US" sz="2000" u="sng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6202008" y="3474720"/>
            <a:ext cx="346921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i="1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opPhase</a:t>
            </a:r>
            <a:r>
              <a:rPr lang="en-US" sz="20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            </a:t>
            </a:r>
            <a:r>
              <a:rPr lang="en-US" sz="2000" i="1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writerPhase</a:t>
            </a:r>
            <a:endParaRPr lang="en-US" sz="2000" i="1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Oval 1"/>
          <p:cNvSpPr/>
          <p:nvPr/>
        </p:nvSpPr>
        <p:spPr>
          <a:xfrm>
            <a:off x="5394960" y="3065232"/>
            <a:ext cx="2625918" cy="508199"/>
          </a:xfrm>
          <a:prstGeom prst="ellipse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3" name="Flowchart: Manual Operation 2"/>
          <p:cNvSpPr/>
          <p:nvPr/>
        </p:nvSpPr>
        <p:spPr>
          <a:xfrm>
            <a:off x="4937760" y="5764700"/>
            <a:ext cx="2011680" cy="731520"/>
          </a:xfrm>
          <a:prstGeom prst="flowChartManualOperation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brtr</a:t>
            </a:r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grpSp>
        <p:nvGrpSpPr>
          <p:cNvPr id="55" name="Group 54"/>
          <p:cNvGrpSpPr/>
          <p:nvPr/>
        </p:nvGrpSpPr>
        <p:grpSpPr>
          <a:xfrm>
            <a:off x="2468880" y="4536222"/>
            <a:ext cx="4480560" cy="731520"/>
            <a:chOff x="2468880" y="4536222"/>
            <a:chExt cx="4480560" cy="731520"/>
          </a:xfrm>
        </p:grpSpPr>
        <p:sp>
          <p:nvSpPr>
            <p:cNvPr id="15" name="Flowchart: Manual Operation 14"/>
            <p:cNvSpPr/>
            <p:nvPr/>
          </p:nvSpPr>
          <p:spPr>
            <a:xfrm>
              <a:off x="2468880" y="4536222"/>
              <a:ext cx="2011680" cy="731520"/>
            </a:xfrm>
            <a:prstGeom prst="flowChartManualOperation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sub</a:t>
              </a:r>
            </a:p>
          </p:txBody>
        </p:sp>
        <p:sp>
          <p:nvSpPr>
            <p:cNvPr id="24" name="Flowchart: Manual Operation 23"/>
            <p:cNvSpPr/>
            <p:nvPr/>
          </p:nvSpPr>
          <p:spPr>
            <a:xfrm>
              <a:off x="4937760" y="4536222"/>
              <a:ext cx="2011680" cy="731520"/>
            </a:xfrm>
            <a:prstGeom prst="flowChartManualOperation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err="1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gtr</a:t>
              </a:r>
              <a:endPara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</p:grpSp>
      <p:grpSp>
        <p:nvGrpSpPr>
          <p:cNvPr id="56" name="Group 55"/>
          <p:cNvGrpSpPr/>
          <p:nvPr/>
        </p:nvGrpSpPr>
        <p:grpSpPr>
          <a:xfrm>
            <a:off x="3474720" y="5267742"/>
            <a:ext cx="2468880" cy="516834"/>
            <a:chOff x="3474720" y="5267742"/>
            <a:chExt cx="2468880" cy="516834"/>
          </a:xfrm>
        </p:grpSpPr>
        <p:cxnSp>
          <p:nvCxnSpPr>
            <p:cNvPr id="7" name="Straight Arrow Connector 6"/>
            <p:cNvCxnSpPr/>
            <p:nvPr/>
          </p:nvCxnSpPr>
          <p:spPr>
            <a:xfrm>
              <a:off x="3474720" y="5267742"/>
              <a:ext cx="0" cy="516834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Arrow Connector 16"/>
            <p:cNvCxnSpPr>
              <a:stCxn id="24" idx="2"/>
              <a:endCxn id="3" idx="0"/>
            </p:cNvCxnSpPr>
            <p:nvPr/>
          </p:nvCxnSpPr>
          <p:spPr>
            <a:xfrm>
              <a:off x="5943600" y="5267742"/>
              <a:ext cx="0" cy="496958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5" name="Straight Arrow Connector 34"/>
          <p:cNvCxnSpPr/>
          <p:nvPr/>
        </p:nvCxnSpPr>
        <p:spPr>
          <a:xfrm flipV="1">
            <a:off x="4164496" y="5084862"/>
            <a:ext cx="1083365" cy="0"/>
          </a:xfrm>
          <a:prstGeom prst="straightConnector1">
            <a:avLst/>
          </a:prstGeom>
          <a:ln w="31750">
            <a:solidFill>
              <a:srgbClr val="00B0F0"/>
            </a:solidFill>
            <a:prstDash val="sysDash"/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4391109" y="4760853"/>
            <a:ext cx="74892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i="1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code</a:t>
            </a:r>
          </a:p>
        </p:txBody>
      </p:sp>
      <p:grpSp>
        <p:nvGrpSpPr>
          <p:cNvPr id="54" name="Group 53"/>
          <p:cNvGrpSpPr/>
          <p:nvPr/>
        </p:nvGrpSpPr>
        <p:grpSpPr>
          <a:xfrm>
            <a:off x="3010894" y="4094928"/>
            <a:ext cx="944218" cy="441294"/>
            <a:chOff x="3010894" y="4094928"/>
            <a:chExt cx="944218" cy="441294"/>
          </a:xfrm>
        </p:grpSpPr>
        <p:cxnSp>
          <p:nvCxnSpPr>
            <p:cNvPr id="39" name="Straight Arrow Connector 38"/>
            <p:cNvCxnSpPr/>
            <p:nvPr/>
          </p:nvCxnSpPr>
          <p:spPr>
            <a:xfrm>
              <a:off x="3010894" y="4094928"/>
              <a:ext cx="0" cy="441294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Arrow Connector 39"/>
            <p:cNvCxnSpPr/>
            <p:nvPr/>
          </p:nvCxnSpPr>
          <p:spPr>
            <a:xfrm>
              <a:off x="3955112" y="4094928"/>
              <a:ext cx="0" cy="441294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5" name="TextBox 44"/>
          <p:cNvSpPr txBox="1"/>
          <p:nvPr/>
        </p:nvSpPr>
        <p:spPr>
          <a:xfrm>
            <a:off x="1530624" y="6798367"/>
            <a:ext cx="69830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Predicates are speculable, like any belt operand.</a:t>
            </a:r>
          </a:p>
        </p:txBody>
      </p:sp>
      <p:cxnSp>
        <p:nvCxnSpPr>
          <p:cNvPr id="47" name="Straight Arrow Connector 46"/>
          <p:cNvCxnSpPr/>
          <p:nvPr/>
        </p:nvCxnSpPr>
        <p:spPr>
          <a:xfrm>
            <a:off x="8020878" y="3319331"/>
            <a:ext cx="430555" cy="0"/>
          </a:xfrm>
          <a:prstGeom prst="straightConnector1">
            <a:avLst/>
          </a:prstGeom>
          <a:ln w="38100">
            <a:solidFill>
              <a:srgbClr val="0099FF"/>
            </a:solidFill>
            <a:prstDash val="sysDot"/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Box 47"/>
          <p:cNvSpPr txBox="1"/>
          <p:nvPr/>
        </p:nvSpPr>
        <p:spPr>
          <a:xfrm>
            <a:off x="7997616" y="2561985"/>
            <a:ext cx="75533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gang</a:t>
            </a:r>
          </a:p>
        </p:txBody>
      </p:sp>
      <p:cxnSp>
        <p:nvCxnSpPr>
          <p:cNvPr id="50" name="Straight Arrow Connector 49"/>
          <p:cNvCxnSpPr/>
          <p:nvPr/>
        </p:nvCxnSpPr>
        <p:spPr>
          <a:xfrm flipH="1">
            <a:off x="7484166" y="2903666"/>
            <a:ext cx="536712" cy="205294"/>
          </a:xfrm>
          <a:prstGeom prst="straightConnector1">
            <a:avLst/>
          </a:prstGeom>
          <a:ln w="254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Box 56"/>
          <p:cNvSpPr txBox="1"/>
          <p:nvPr/>
        </p:nvSpPr>
        <p:spPr>
          <a:xfrm>
            <a:off x="7447363" y="4466917"/>
            <a:ext cx="184820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All one instruction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789396" y="5899627"/>
            <a:ext cx="13500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phasing!</a:t>
            </a:r>
          </a:p>
        </p:txBody>
      </p:sp>
      <p:cxnSp>
        <p:nvCxnSpPr>
          <p:cNvPr id="6" name="Straight Arrow Connector 5"/>
          <p:cNvCxnSpPr>
            <a:stCxn id="4" idx="1"/>
          </p:cNvCxnSpPr>
          <p:nvPr/>
        </p:nvCxnSpPr>
        <p:spPr>
          <a:xfrm flipH="1">
            <a:off x="7028121" y="6130460"/>
            <a:ext cx="761275" cy="0"/>
          </a:xfrm>
          <a:prstGeom prst="straightConnector1">
            <a:avLst/>
          </a:prstGeom>
          <a:ln w="3175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60299789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2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3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4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8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000"/>
                            </p:stCondLst>
                            <p:childTnLst>
                              <p:par>
                                <p:cTn id="4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2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2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1500"/>
                            </p:stCondLst>
                            <p:childTnLst>
                              <p:par>
                                <p:cTn id="6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2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10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1500"/>
                            </p:stCondLst>
                            <p:childTnLst>
                              <p:par>
                                <p:cTn id="8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1000"/>
                            </p:stCondLst>
                            <p:childTnLst>
                              <p:par>
                                <p:cTn id="104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" grpId="0" animBg="1"/>
      <p:bldP spid="26" grpId="0"/>
      <p:bldP spid="27" grpId="0"/>
      <p:bldP spid="28" grpId="0"/>
      <p:bldP spid="29" grpId="0"/>
      <p:bldP spid="30" grpId="0"/>
      <p:bldP spid="2" grpId="0" animBg="1"/>
      <p:bldP spid="3" grpId="0" animBg="1"/>
      <p:bldP spid="38" grpId="0"/>
      <p:bldP spid="45" grpId="0"/>
      <p:bldP spid="48" grpId="0"/>
      <p:bldP spid="57" grpId="0"/>
      <p:bldP spid="4" grpId="0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0138" y="731520"/>
            <a:ext cx="3992503" cy="564193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Multi-way branches</a:t>
            </a:r>
            <a:endParaRPr lang="en-US" sz="3200" b="1" i="1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092805" y="2349340"/>
            <a:ext cx="7913823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5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first winner rule</a:t>
            </a:r>
          </a:p>
        </p:txBody>
      </p:sp>
    </p:spTree>
    <p:extLst>
      <p:ext uri="{BB962C8B-B14F-4D97-AF65-F5344CB8AC3E}">
        <p14:creationId xmlns:p14="http://schemas.microsoft.com/office/powerpoint/2010/main" val="2474899069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0138" y="731520"/>
            <a:ext cx="3992503" cy="564193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Multi-way branches</a:t>
            </a:r>
            <a:endParaRPr lang="en-US" sz="3200" b="1" i="1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371600" y="1645920"/>
            <a:ext cx="80409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Switch (case) statements are often annoying in hardware.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011680" y="2286000"/>
            <a:ext cx="194796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source code: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926080" y="2743200"/>
            <a:ext cx="1877437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switch (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 {</a:t>
            </a:r>
          </a:p>
          <a:p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case 3: …;</a:t>
            </a:r>
          </a:p>
          <a:p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case 5: …;</a:t>
            </a:r>
          </a:p>
          <a:p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default: …</a:t>
            </a:r>
          </a:p>
          <a:p>
            <a:r>
              <a:rPr lang="en-US" sz="2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  <a:endParaRPr lang="en-US" sz="20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669280" y="2286000"/>
            <a:ext cx="218842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machine code: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583680" y="2743200"/>
            <a:ext cx="1813317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eql</a:t>
            </a:r>
            <a:r>
              <a:rPr lang="en-US" sz="2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, 3</a:t>
            </a:r>
          </a:p>
          <a:p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brtr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	case3</a:t>
            </a:r>
          </a:p>
          <a:p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eql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, 5</a:t>
            </a:r>
          </a:p>
          <a:p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brtr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	case5</a:t>
            </a:r>
          </a:p>
          <a:p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default: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371600" y="4663440"/>
            <a:ext cx="157126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Problems: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107096" y="5212080"/>
            <a:ext cx="670568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Branches execute sequentially.</a:t>
            </a:r>
          </a:p>
          <a:p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Entries for each branch clutter prediction tables.</a:t>
            </a:r>
          </a:p>
          <a:p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Sequence may mispredict several times.</a:t>
            </a:r>
          </a:p>
        </p:txBody>
      </p:sp>
    </p:spTree>
    <p:extLst>
      <p:ext uri="{BB962C8B-B14F-4D97-AF65-F5344CB8AC3E}">
        <p14:creationId xmlns:p14="http://schemas.microsoft.com/office/powerpoint/2010/main" val="295721969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9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0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1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42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9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50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51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52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8" grpId="0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0138" y="731520"/>
            <a:ext cx="3992503" cy="564193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Multi-way branches</a:t>
            </a:r>
            <a:endParaRPr lang="en-US" sz="3200" b="1" i="1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371600" y="1645920"/>
            <a:ext cx="544091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The Mill supports multi-way branching.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011680" y="2286000"/>
            <a:ext cx="194796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source code: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926080" y="2743200"/>
            <a:ext cx="1877437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switch (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 {</a:t>
            </a:r>
          </a:p>
          <a:p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case 3: …;</a:t>
            </a:r>
          </a:p>
          <a:p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case 5: …;</a:t>
            </a:r>
          </a:p>
          <a:p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default: …</a:t>
            </a:r>
          </a:p>
          <a:p>
            <a:r>
              <a:rPr lang="en-US" sz="2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  <a:endParaRPr lang="en-US" sz="20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371600" y="4297680"/>
            <a:ext cx="148630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Mill code: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828800" y="4754880"/>
            <a:ext cx="723787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u="sng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eql</a:t>
            </a:r>
            <a:r>
              <a:rPr lang="en-US" sz="2000" u="sng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2000" u="sng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2000" u="sng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, </a:t>
            </a:r>
            <a:r>
              <a:rPr lang="en-US" sz="2000" u="sng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3</a:t>
            </a:r>
            <a:r>
              <a:rPr lang="en-US" sz="2000" u="sng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    </a:t>
            </a:r>
            <a:r>
              <a:rPr lang="en-US" sz="2000" u="sng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brtr</a:t>
            </a:r>
            <a:r>
              <a:rPr lang="en-US" sz="2000" u="sng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(case3) </a:t>
            </a:r>
            <a:r>
              <a:rPr lang="en-US" sz="2000" u="sng" dirty="0" err="1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eql</a:t>
            </a:r>
            <a:r>
              <a:rPr lang="en-US" sz="2000" u="sng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2000" u="sng" dirty="0" err="1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2000" u="sng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, 5</a:t>
            </a:r>
            <a:r>
              <a:rPr lang="en-US" sz="2000" u="sng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    </a:t>
            </a:r>
            <a:r>
              <a:rPr lang="en-US" sz="2000" u="sng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brtr</a:t>
            </a:r>
            <a:r>
              <a:rPr lang="en-US" sz="2000" u="sng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(case5);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669280" y="2286000"/>
            <a:ext cx="218842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machine code: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583680" y="2743200"/>
            <a:ext cx="1813317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eql</a:t>
            </a:r>
            <a:r>
              <a:rPr lang="en-US" sz="2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, 3</a:t>
            </a:r>
          </a:p>
          <a:p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brtr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	case3</a:t>
            </a:r>
          </a:p>
          <a:p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eql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, 5</a:t>
            </a:r>
          </a:p>
          <a:p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brtr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	case5</a:t>
            </a:r>
          </a:p>
          <a:p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default: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371600" y="5669280"/>
            <a:ext cx="7796237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Branches in one instruction execute in parallel.</a:t>
            </a:r>
          </a:p>
          <a:p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First taken branch in slot order wins (First Winner Rule).</a:t>
            </a:r>
          </a:p>
          <a:p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Only one prediction for whole switch.</a:t>
            </a:r>
          </a:p>
          <a:p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No more than one </a:t>
            </a:r>
            <a:r>
              <a:rPr lang="en-US" sz="2400" i="1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misprediction</a:t>
            </a:r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is possible.</a:t>
            </a:r>
          </a:p>
        </p:txBody>
      </p:sp>
      <p:cxnSp>
        <p:nvCxnSpPr>
          <p:cNvPr id="15" name="Straight Arrow Connector 14"/>
          <p:cNvCxnSpPr/>
          <p:nvPr/>
        </p:nvCxnSpPr>
        <p:spPr>
          <a:xfrm>
            <a:off x="3200400" y="4937760"/>
            <a:ext cx="427383" cy="0"/>
          </a:xfrm>
          <a:prstGeom prst="straightConnector1">
            <a:avLst/>
          </a:prstGeom>
          <a:ln w="38100">
            <a:solidFill>
              <a:srgbClr val="00B0F0"/>
            </a:solidFill>
            <a:prstDash val="sysDot"/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>
            <a:off x="6675120" y="4937760"/>
            <a:ext cx="427383" cy="0"/>
          </a:xfrm>
          <a:prstGeom prst="straightConnector1">
            <a:avLst/>
          </a:prstGeom>
          <a:ln w="38100">
            <a:solidFill>
              <a:srgbClr val="00B0F0"/>
            </a:solidFill>
            <a:prstDash val="sysDot"/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1920240" y="5120640"/>
            <a:ext cx="682430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opPhase</a:t>
            </a:r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         </a:t>
            </a:r>
            <a:r>
              <a:rPr lang="en-US" sz="20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writerPhase</a:t>
            </a:r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      </a:t>
            </a:r>
            <a:r>
              <a:rPr lang="en-US" sz="20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opPhase</a:t>
            </a:r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         </a:t>
            </a:r>
            <a:r>
              <a:rPr lang="en-US" sz="20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writerPhase</a:t>
            </a:r>
            <a:endParaRPr lang="en-US" sz="2000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680800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8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4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5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6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37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4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5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6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47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4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55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56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57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19" grpId="0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0137" y="731520"/>
            <a:ext cx="2762038" cy="564193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Summary #1:</a:t>
            </a:r>
            <a:endParaRPr lang="en-US" sz="3200" b="1" i="0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34253" y="1536860"/>
            <a:ext cx="173316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The Mill: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734076" y="3749040"/>
            <a:ext cx="795121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Issues single instructions over three cycles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734076" y="2286000"/>
            <a:ext cx="612860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Permits intra-instruction dataflow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555480" y="2834640"/>
            <a:ext cx="612199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Can increase open-code ILP 7x+; 3x typical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555480" y="4297680"/>
            <a:ext cx="72186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Pseudo-OOO executes operations over control flow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734076" y="5120640"/>
            <a:ext cx="731482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</a:t>
            </a:r>
            <a:r>
              <a:rPr lang="en-US" sz="32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upports instructions with multiple calls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555481" y="5760720"/>
            <a:ext cx="579838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Data flows may contain one of more calls</a:t>
            </a:r>
          </a:p>
        </p:txBody>
      </p:sp>
    </p:spTree>
    <p:extLst>
      <p:ext uri="{BB962C8B-B14F-4D97-AF65-F5344CB8AC3E}">
        <p14:creationId xmlns:p14="http://schemas.microsoft.com/office/powerpoint/2010/main" val="20994295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2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2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4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2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4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" grpId="1"/>
      <p:bldP spid="7" grpId="0"/>
      <p:bldP spid="7" grpId="1"/>
      <p:bldP spid="9" grpId="0"/>
      <p:bldP spid="9" grpId="1"/>
      <p:bldP spid="12" grpId="0"/>
      <p:bldP spid="12" grpId="1"/>
      <p:bldP spid="13" grpId="0"/>
      <p:bldP spid="1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0138" y="731520"/>
            <a:ext cx="1848455" cy="564193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i="0" u="none" strike="noStrike" dirty="0" smtClean="0">
                <a:ln>
                  <a:noFill/>
                </a:ln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Caution!</a:t>
            </a:r>
            <a:endParaRPr lang="en-US" sz="3200" b="1" i="0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530627" y="1615171"/>
            <a:ext cx="65" cy="1454803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3200" b="0" i="0" u="none" strike="noStrike" dirty="0">
              <a:ln>
                <a:noFill/>
              </a:ln>
              <a:solidFill>
                <a:srgbClr val="FFFF00"/>
              </a:solidFill>
              <a:latin typeface="Arial" pitchFamily="34"/>
              <a:ea typeface="Tahoma" pitchFamily="2"/>
              <a:cs typeface="Tahoma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3200" b="0" i="0" u="none" strike="noStrike" dirty="0">
              <a:ln>
                <a:noFill/>
              </a:ln>
              <a:solidFill>
                <a:srgbClr val="FFFF00"/>
              </a:solidFill>
              <a:latin typeface="Arial" pitchFamily="34"/>
              <a:ea typeface="Tahoma" pitchFamily="2"/>
              <a:cs typeface="Tahoma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3200" b="0" i="1" u="none" strike="noStrike" dirty="0">
              <a:ln>
                <a:noFill/>
              </a:ln>
              <a:solidFill>
                <a:srgbClr val="FF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74290" y="2476596"/>
            <a:ext cx="7940984" cy="94891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5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Gross over-simplification!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765030" y="3807889"/>
            <a:ext cx="6461351" cy="23090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sz="28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talk tries to convey an intuitive understanding to the non-specialist</a:t>
            </a:r>
            <a:r>
              <a:rPr lang="en-US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algn="ctr"/>
            <a:endParaRPr lang="en-US" sz="28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28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The reality is more complicated.</a:t>
            </a:r>
          </a:p>
          <a:p>
            <a:pPr algn="ctr"/>
            <a:endParaRPr lang="en-US" sz="2800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879330" y="6299199"/>
            <a:ext cx="633660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(we try not to over-simplify, but sometimes…)</a:t>
            </a:r>
          </a:p>
        </p:txBody>
      </p:sp>
    </p:spTree>
    <p:extLst>
      <p:ext uri="{BB962C8B-B14F-4D97-AF65-F5344CB8AC3E}">
        <p14:creationId xmlns:p14="http://schemas.microsoft.com/office/powerpoint/2010/main" val="145389292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0137" y="731520"/>
            <a:ext cx="2625399" cy="564193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Summary #2</a:t>
            </a:r>
            <a:endParaRPr lang="en-US" sz="3200" b="1" i="0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34253" y="1536860"/>
            <a:ext cx="173316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The Mill: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734076" y="3749040"/>
            <a:ext cx="647004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N-way branching in one instruction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734076" y="2286000"/>
            <a:ext cx="701987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Automatically tail-calls cascaded calls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555480" y="2834640"/>
            <a:ext cx="627928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Last in cascade returns to original instruction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555480" y="4297680"/>
            <a:ext cx="355578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“First” taken branch wins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734076" y="5120640"/>
            <a:ext cx="703910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Not constrained by pipeline </a:t>
            </a:r>
            <a:r>
              <a:rPr lang="en-US" sz="32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datapaths</a:t>
            </a:r>
            <a:endParaRPr lang="en-US" sz="3200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555480" y="5760720"/>
            <a:ext cx="512191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Permits novel  {</a:t>
            </a:r>
            <a:r>
              <a:rPr lang="en-US" sz="2400" i="1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M -&gt; N} </a:t>
            </a:r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operations</a:t>
            </a:r>
          </a:p>
        </p:txBody>
      </p:sp>
    </p:spTree>
    <p:extLst>
      <p:ext uri="{BB962C8B-B14F-4D97-AF65-F5344CB8AC3E}">
        <p14:creationId xmlns:p14="http://schemas.microsoft.com/office/powerpoint/2010/main" val="389501951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2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2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4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2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4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" grpId="1"/>
      <p:bldP spid="7" grpId="0"/>
      <p:bldP spid="7" grpId="1"/>
      <p:bldP spid="9" grpId="0"/>
      <p:bldP spid="9" grpId="1"/>
      <p:bldP spid="12" grpId="0"/>
      <p:bldP spid="12" grpId="1"/>
      <p:bldP spid="13" grpId="0"/>
      <p:bldP spid="14" grpId="0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0137" y="731520"/>
            <a:ext cx="2625399" cy="564193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Summary #3</a:t>
            </a:r>
            <a:endParaRPr lang="en-US" sz="3200" b="1" i="0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34253" y="1536860"/>
            <a:ext cx="173316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The Mill: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734076" y="2286000"/>
            <a:ext cx="596990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Has speculable condition-codes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555480" y="2834640"/>
            <a:ext cx="533832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Performance gain without global state</a:t>
            </a:r>
          </a:p>
        </p:txBody>
      </p:sp>
    </p:spTree>
    <p:extLst>
      <p:ext uri="{BB962C8B-B14F-4D97-AF65-F5344CB8AC3E}">
        <p14:creationId xmlns:p14="http://schemas.microsoft.com/office/powerpoint/2010/main" val="2066960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2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2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7" grpId="1"/>
      <p:bldP spid="9" grpId="0"/>
      <p:bldP spid="9" grpId="1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30137" y="731520"/>
            <a:ext cx="3308919" cy="564193"/>
          </a:xfrm>
          <a:prstGeom prst="rect">
            <a:avLst/>
          </a:prstGeom>
          <a:noFill/>
          <a:ln w="0">
            <a:noFill/>
          </a:ln>
        </p:spPr>
        <p:txBody>
          <a:bodyPr vert="horz" wrap="none" lIns="91440" tIns="45720" rIns="91440" bIns="4572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i="0" u="none" strike="noStrike" dirty="0" smtClean="0">
                <a:ln>
                  <a:noFill/>
                </a:ln>
                <a:solidFill>
                  <a:srgbClr val="00FF00"/>
                </a:solidFill>
                <a:ea typeface="Tahoma" pitchFamily="2"/>
                <a:cs typeface="Tahoma" pitchFamily="2"/>
              </a:rPr>
              <a:t>Shameless plug</a:t>
            </a:r>
            <a:endParaRPr lang="en-US" sz="3200" b="1" i="0" u="none" strike="noStrike" dirty="0">
              <a:ln>
                <a:noFill/>
              </a:ln>
              <a:solidFill>
                <a:srgbClr val="00FF00"/>
              </a:solidFill>
              <a:ea typeface="Tahoma" pitchFamily="2"/>
              <a:cs typeface="Tahoma" pitchFamily="2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493808" y="1845429"/>
            <a:ext cx="6949001" cy="4744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For technical info about the Mill CPU architecture: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885699" y="2755712"/>
            <a:ext cx="6366611" cy="94891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ootbcomp.com/docs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214409" y="4101996"/>
            <a:ext cx="7665341" cy="4744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To sign up for future announcements, white papers etc.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70612" y="4792865"/>
            <a:ext cx="8171381" cy="94891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ootbcomp.com/mailing-list</a:t>
            </a:r>
          </a:p>
        </p:txBody>
      </p:sp>
    </p:spTree>
    <p:extLst>
      <p:ext uri="{BB962C8B-B14F-4D97-AF65-F5344CB8AC3E}">
        <p14:creationId xmlns:p14="http://schemas.microsoft.com/office/powerpoint/2010/main" val="4188572801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0138" y="731520"/>
            <a:ext cx="1857303" cy="564193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A review</a:t>
            </a:r>
            <a:endParaRPr lang="en-US" sz="3200" b="1" i="1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092805" y="2349340"/>
            <a:ext cx="7913823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5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The Belt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497959" y="4864100"/>
            <a:ext cx="5126724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The Mill is a belt machine.</a:t>
            </a:r>
          </a:p>
          <a:p>
            <a:pPr algn="ctr"/>
            <a:r>
              <a:rPr lang="en-US" sz="28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There are no general registers.</a:t>
            </a:r>
          </a:p>
        </p:txBody>
      </p:sp>
    </p:spTree>
    <p:extLst>
      <p:ext uri="{BB962C8B-B14F-4D97-AF65-F5344CB8AC3E}">
        <p14:creationId xmlns:p14="http://schemas.microsoft.com/office/powerpoint/2010/main" val="18377607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1520" y="731520"/>
            <a:ext cx="3574568" cy="564193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We call it the Belt</a:t>
            </a:r>
            <a:endParaRPr lang="en-US" sz="3200" b="1" i="0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684546" y="1301927"/>
            <a:ext cx="3174666" cy="8540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Like a conveyor belt –</a:t>
            </a:r>
          </a:p>
          <a:p>
            <a:pPr algn="ctr"/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  a fixed length FIFO</a:t>
            </a:r>
          </a:p>
        </p:txBody>
      </p:sp>
      <p:grpSp>
        <p:nvGrpSpPr>
          <p:cNvPr id="13" name="Group 12"/>
          <p:cNvGrpSpPr/>
          <p:nvPr/>
        </p:nvGrpSpPr>
        <p:grpSpPr>
          <a:xfrm>
            <a:off x="2291186" y="3886200"/>
            <a:ext cx="3618779" cy="469868"/>
            <a:chOff x="2422742" y="3895268"/>
            <a:chExt cx="3625633" cy="457200"/>
          </a:xfrm>
        </p:grpSpPr>
        <p:sp>
          <p:nvSpPr>
            <p:cNvPr id="43" name="Rectangle 42"/>
            <p:cNvSpPr/>
            <p:nvPr/>
          </p:nvSpPr>
          <p:spPr>
            <a:xfrm>
              <a:off x="3325921" y="3895268"/>
              <a:ext cx="457200" cy="457200"/>
            </a:xfrm>
            <a:prstGeom prst="rect">
              <a:avLst/>
            </a:prstGeom>
            <a:solidFill>
              <a:schemeClr val="accent2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/>
                <a:t>5</a:t>
              </a:r>
              <a:endParaRPr lang="en-US" sz="2400" dirty="0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4676775" y="3895268"/>
              <a:ext cx="457200" cy="457200"/>
            </a:xfrm>
            <a:prstGeom prst="rect">
              <a:avLst/>
            </a:prstGeom>
            <a:solidFill>
              <a:schemeClr val="tx2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/>
                <a:t>8</a:t>
              </a:r>
              <a:endParaRPr lang="en-US" sz="2400" dirty="0"/>
            </a:p>
          </p:txBody>
        </p:sp>
        <p:sp>
          <p:nvSpPr>
            <p:cNvPr id="50" name="Rectangle 49"/>
            <p:cNvSpPr/>
            <p:nvPr/>
          </p:nvSpPr>
          <p:spPr>
            <a:xfrm>
              <a:off x="5591175" y="3895268"/>
              <a:ext cx="457200" cy="457200"/>
            </a:xfrm>
            <a:prstGeom prst="rect">
              <a:avLst/>
            </a:prstGeom>
            <a:solidFill>
              <a:schemeClr val="accent2">
                <a:lumMod val="50000"/>
              </a:schemeClr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/>
                <a:t>3</a:t>
              </a:r>
              <a:endParaRPr lang="en-US" sz="2400" dirty="0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3783121" y="3895268"/>
              <a:ext cx="457200" cy="457200"/>
            </a:xfrm>
            <a:prstGeom prst="rect">
              <a:avLst/>
            </a:prstGeom>
            <a:solidFill>
              <a:schemeClr val="accent3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/>
                <a:t>5</a:t>
              </a:r>
              <a:endParaRPr lang="en-US" sz="2400" dirty="0"/>
            </a:p>
          </p:txBody>
        </p:sp>
        <p:sp>
          <p:nvSpPr>
            <p:cNvPr id="52" name="Rectangle 51"/>
            <p:cNvSpPr/>
            <p:nvPr/>
          </p:nvSpPr>
          <p:spPr>
            <a:xfrm>
              <a:off x="4240321" y="3895268"/>
              <a:ext cx="457200" cy="457200"/>
            </a:xfrm>
            <a:prstGeom prst="rect">
              <a:avLst/>
            </a:prstGeom>
            <a:solidFill>
              <a:schemeClr val="accent6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/>
                <a:t>3</a:t>
              </a:r>
              <a:endParaRPr lang="en-US" sz="2400" dirty="0"/>
            </a:p>
          </p:txBody>
        </p:sp>
        <p:sp>
          <p:nvSpPr>
            <p:cNvPr id="53" name="Rectangle 52"/>
            <p:cNvSpPr/>
            <p:nvPr/>
          </p:nvSpPr>
          <p:spPr>
            <a:xfrm>
              <a:off x="2879942" y="3895268"/>
              <a:ext cx="457200" cy="457200"/>
            </a:xfrm>
            <a:prstGeom prst="rect">
              <a:avLst/>
            </a:prstGeom>
            <a:solidFill>
              <a:schemeClr val="accent4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/>
                <a:t>8</a:t>
              </a:r>
              <a:endParaRPr lang="en-US" sz="2400" dirty="0"/>
            </a:p>
          </p:txBody>
        </p:sp>
        <p:sp>
          <p:nvSpPr>
            <p:cNvPr id="55" name="Rectangle 54"/>
            <p:cNvSpPr/>
            <p:nvPr/>
          </p:nvSpPr>
          <p:spPr>
            <a:xfrm>
              <a:off x="5133975" y="3895268"/>
              <a:ext cx="457200" cy="457200"/>
            </a:xfrm>
            <a:prstGeom prst="rect">
              <a:avLst/>
            </a:prstGeom>
            <a:solidFill>
              <a:schemeClr val="accent5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/>
                <a:t>3</a:t>
              </a:r>
              <a:endParaRPr lang="en-US" sz="2400" dirty="0"/>
            </a:p>
          </p:txBody>
        </p:sp>
        <p:sp>
          <p:nvSpPr>
            <p:cNvPr id="56" name="Rectangle 55"/>
            <p:cNvSpPr/>
            <p:nvPr/>
          </p:nvSpPr>
          <p:spPr>
            <a:xfrm>
              <a:off x="2422742" y="3895268"/>
              <a:ext cx="457200" cy="457200"/>
            </a:xfrm>
            <a:prstGeom prst="rect">
              <a:avLst/>
            </a:prstGeom>
            <a:solidFill>
              <a:schemeClr val="accent1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/>
                <a:t>3</a:t>
              </a:r>
              <a:endParaRPr lang="en-US" sz="2400" dirty="0"/>
            </a:p>
          </p:txBody>
        </p:sp>
      </p:grpSp>
      <p:sp>
        <p:nvSpPr>
          <p:cNvPr id="58" name="Rectangle 57"/>
          <p:cNvSpPr/>
          <p:nvPr/>
        </p:nvSpPr>
        <p:spPr>
          <a:xfrm>
            <a:off x="3203857" y="3886200"/>
            <a:ext cx="456336" cy="469868"/>
          </a:xfrm>
          <a:prstGeom prst="rect">
            <a:avLst/>
          </a:prstGeom>
          <a:solidFill>
            <a:schemeClr val="accent2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/>
              <a:t>5</a:t>
            </a:r>
          </a:p>
        </p:txBody>
      </p:sp>
      <p:sp>
        <p:nvSpPr>
          <p:cNvPr id="59" name="Flowchart: Manual Operation 58"/>
          <p:cNvSpPr/>
          <p:nvPr/>
        </p:nvSpPr>
        <p:spPr>
          <a:xfrm>
            <a:off x="3208610" y="5765672"/>
            <a:ext cx="1694199" cy="704802"/>
          </a:xfrm>
          <a:prstGeom prst="flowChartManualOperation">
            <a:avLst/>
          </a:prstGeom>
          <a:solidFill>
            <a:srgbClr val="000066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</a:rPr>
              <a:t>adder</a:t>
            </a:r>
            <a:endParaRPr lang="en-US" sz="2400" dirty="0">
              <a:solidFill>
                <a:srgbClr val="FFFF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626376" y="5072698"/>
            <a:ext cx="3037047" cy="8540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Functional units can read any position</a:t>
            </a:r>
          </a:p>
        </p:txBody>
      </p:sp>
      <p:sp>
        <p:nvSpPr>
          <p:cNvPr id="60" name="Rectangle 59"/>
          <p:cNvSpPr/>
          <p:nvPr/>
        </p:nvSpPr>
        <p:spPr>
          <a:xfrm>
            <a:off x="4997293" y="3886200"/>
            <a:ext cx="456336" cy="469868"/>
          </a:xfrm>
          <a:prstGeom prst="rect">
            <a:avLst/>
          </a:prstGeom>
          <a:solidFill>
            <a:schemeClr val="accent5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/>
              <a:t>3</a:t>
            </a:r>
            <a:endParaRPr lang="en-US" sz="2400" dirty="0"/>
          </a:p>
        </p:txBody>
      </p:sp>
      <p:cxnSp>
        <p:nvCxnSpPr>
          <p:cNvPr id="19" name="Straight Arrow Connector 18"/>
          <p:cNvCxnSpPr/>
          <p:nvPr/>
        </p:nvCxnSpPr>
        <p:spPr>
          <a:xfrm>
            <a:off x="1454570" y="4669313"/>
            <a:ext cx="988727" cy="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flipH="1">
            <a:off x="4420753" y="4356068"/>
            <a:ext cx="804709" cy="1409604"/>
          </a:xfrm>
          <a:prstGeom prst="straightConnector1">
            <a:avLst/>
          </a:prstGeom>
          <a:ln w="19050">
            <a:solidFill>
              <a:srgbClr val="FFFF00"/>
            </a:solidFill>
            <a:prstDash val="dash"/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/>
          <p:cNvCxnSpPr/>
          <p:nvPr/>
        </p:nvCxnSpPr>
        <p:spPr>
          <a:xfrm>
            <a:off x="3392856" y="4353328"/>
            <a:ext cx="256137" cy="1412345"/>
          </a:xfrm>
          <a:prstGeom prst="straightConnector1">
            <a:avLst/>
          </a:prstGeom>
          <a:ln w="19050">
            <a:solidFill>
              <a:srgbClr val="FFFF00"/>
            </a:solidFill>
            <a:prstDash val="dash"/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637560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1" dur="3000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3000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3000"/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4" dur="3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96222E-6 -4.19639E-6 L 0.02267 0.2115 " pathEditMode="relative" rAng="0" ptsTypes="AA">
                                      <p:cBhvr>
                                        <p:cTn id="37" dur="2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34" y="10575"/>
                                    </p:animMotion>
                                  </p:childTnLst>
                                </p:cTn>
                              </p:par>
                              <p:par>
                                <p:cTn id="38" presetID="3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9" dur="3000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3000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3000"/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2" dur="3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45088E-6 -4.19639E-6 L -0.07998 0.20143 " pathEditMode="relative" rAng="0" ptsTypes="AA">
                                      <p:cBhvr>
                                        <p:cTn id="45" dur="2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999" y="10071"/>
                                    </p:animMotion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3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3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58" grpId="0" animBg="1"/>
      <p:bldP spid="58" grpId="1" animBg="1"/>
      <p:bldP spid="58" grpId="2" animBg="1"/>
      <p:bldP spid="59" grpId="0" animBg="1"/>
      <p:bldP spid="11" grpId="0"/>
      <p:bldP spid="60" grpId="0" animBg="1"/>
      <p:bldP spid="60" grpId="1" animBg="1"/>
      <p:bldP spid="60" grpId="2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1520" y="731520"/>
            <a:ext cx="3574568" cy="564193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We call it the Belt</a:t>
            </a:r>
            <a:endParaRPr lang="en-US" sz="3200" b="1" i="0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5453629" y="3886200"/>
            <a:ext cx="456336" cy="469868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/>
              <a:t>3</a:t>
            </a:r>
            <a:endParaRPr lang="en-US" sz="2400" dirty="0"/>
          </a:p>
        </p:txBody>
      </p:sp>
      <p:grpSp>
        <p:nvGrpSpPr>
          <p:cNvPr id="2" name="Group 1"/>
          <p:cNvGrpSpPr/>
          <p:nvPr/>
        </p:nvGrpSpPr>
        <p:grpSpPr>
          <a:xfrm>
            <a:off x="2291186" y="3886200"/>
            <a:ext cx="3162444" cy="469868"/>
            <a:chOff x="2295525" y="3781425"/>
            <a:chExt cx="3168433" cy="457200"/>
          </a:xfrm>
        </p:grpSpPr>
        <p:sp>
          <p:nvSpPr>
            <p:cNvPr id="43" name="Rectangle 42"/>
            <p:cNvSpPr/>
            <p:nvPr/>
          </p:nvSpPr>
          <p:spPr>
            <a:xfrm>
              <a:off x="3198704" y="3781425"/>
              <a:ext cx="457200" cy="457200"/>
            </a:xfrm>
            <a:prstGeom prst="rect">
              <a:avLst/>
            </a:prstGeom>
            <a:solidFill>
              <a:schemeClr val="accent2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/>
                <a:t>5</a:t>
              </a:r>
              <a:endParaRPr lang="en-US" sz="2400" dirty="0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4549558" y="3781425"/>
              <a:ext cx="457200" cy="457200"/>
            </a:xfrm>
            <a:prstGeom prst="rect">
              <a:avLst/>
            </a:prstGeom>
            <a:solidFill>
              <a:schemeClr val="tx2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/>
                <a:t>8</a:t>
              </a:r>
              <a:endParaRPr lang="en-US" sz="2400" dirty="0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3655904" y="3781425"/>
              <a:ext cx="457200" cy="457200"/>
            </a:xfrm>
            <a:prstGeom prst="rect">
              <a:avLst/>
            </a:prstGeom>
            <a:solidFill>
              <a:schemeClr val="accent3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/>
                <a:t>5</a:t>
              </a:r>
              <a:endParaRPr lang="en-US" sz="2400" dirty="0"/>
            </a:p>
          </p:txBody>
        </p:sp>
        <p:sp>
          <p:nvSpPr>
            <p:cNvPr id="52" name="Rectangle 51"/>
            <p:cNvSpPr/>
            <p:nvPr/>
          </p:nvSpPr>
          <p:spPr>
            <a:xfrm>
              <a:off x="4113104" y="3781425"/>
              <a:ext cx="457200" cy="457200"/>
            </a:xfrm>
            <a:prstGeom prst="rect">
              <a:avLst/>
            </a:prstGeom>
            <a:solidFill>
              <a:schemeClr val="accent6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/>
                <a:t>3</a:t>
              </a:r>
              <a:endParaRPr lang="en-US" sz="2400" dirty="0"/>
            </a:p>
          </p:txBody>
        </p:sp>
        <p:sp>
          <p:nvSpPr>
            <p:cNvPr id="53" name="Rectangle 52"/>
            <p:cNvSpPr/>
            <p:nvPr/>
          </p:nvSpPr>
          <p:spPr>
            <a:xfrm>
              <a:off x="2752725" y="3781425"/>
              <a:ext cx="457200" cy="457200"/>
            </a:xfrm>
            <a:prstGeom prst="rect">
              <a:avLst/>
            </a:prstGeom>
            <a:solidFill>
              <a:schemeClr val="accent4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/>
                <a:t>8</a:t>
              </a:r>
              <a:endParaRPr lang="en-US" sz="2400" dirty="0"/>
            </a:p>
          </p:txBody>
        </p:sp>
        <p:sp>
          <p:nvSpPr>
            <p:cNvPr id="55" name="Rectangle 54"/>
            <p:cNvSpPr/>
            <p:nvPr/>
          </p:nvSpPr>
          <p:spPr>
            <a:xfrm>
              <a:off x="5006758" y="3781425"/>
              <a:ext cx="457200" cy="457200"/>
            </a:xfrm>
            <a:prstGeom prst="rect">
              <a:avLst/>
            </a:prstGeom>
            <a:solidFill>
              <a:schemeClr val="accent5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/>
                <a:t>3</a:t>
              </a:r>
              <a:endParaRPr lang="en-US" sz="2400" dirty="0"/>
            </a:p>
          </p:txBody>
        </p:sp>
        <p:sp>
          <p:nvSpPr>
            <p:cNvPr id="56" name="Rectangle 55"/>
            <p:cNvSpPr/>
            <p:nvPr/>
          </p:nvSpPr>
          <p:spPr>
            <a:xfrm>
              <a:off x="2295525" y="3781425"/>
              <a:ext cx="457200" cy="457200"/>
            </a:xfrm>
            <a:prstGeom prst="rect">
              <a:avLst/>
            </a:prstGeom>
            <a:solidFill>
              <a:schemeClr val="accent1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/>
                <a:t>3</a:t>
              </a:r>
              <a:endParaRPr lang="en-US" sz="2400" dirty="0"/>
            </a:p>
          </p:txBody>
        </p:sp>
      </p:grpSp>
      <p:sp>
        <p:nvSpPr>
          <p:cNvPr id="57" name="Flowchart: Manual Operation 56"/>
          <p:cNvSpPr/>
          <p:nvPr/>
        </p:nvSpPr>
        <p:spPr>
          <a:xfrm>
            <a:off x="3258945" y="2241662"/>
            <a:ext cx="1694199" cy="704802"/>
          </a:xfrm>
          <a:prstGeom prst="flowChartManualOperation">
            <a:avLst/>
          </a:prstGeom>
          <a:solidFill>
            <a:srgbClr val="000066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</a:rPr>
              <a:t>adder</a:t>
            </a:r>
            <a:endParaRPr lang="en-US" sz="2400" dirty="0">
              <a:solidFill>
                <a:srgbClr val="FFFF00"/>
              </a:solidFill>
            </a:endParaRPr>
          </a:p>
        </p:txBody>
      </p:sp>
      <p:sp>
        <p:nvSpPr>
          <p:cNvPr id="59" name="Flowchart: Manual Operation 58"/>
          <p:cNvSpPr/>
          <p:nvPr/>
        </p:nvSpPr>
        <p:spPr>
          <a:xfrm>
            <a:off x="3208610" y="5765672"/>
            <a:ext cx="1694199" cy="704802"/>
          </a:xfrm>
          <a:prstGeom prst="flowChartManualOperation">
            <a:avLst/>
          </a:prstGeom>
          <a:solidFill>
            <a:srgbClr val="000066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</a:rPr>
              <a:t>adder</a:t>
            </a:r>
            <a:endParaRPr lang="en-US" sz="2400" dirty="0">
              <a:solidFill>
                <a:srgbClr val="FFFF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626376" y="5072698"/>
            <a:ext cx="3037047" cy="8540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Functional units can read any position</a:t>
            </a:r>
          </a:p>
        </p:txBody>
      </p:sp>
      <p:sp>
        <p:nvSpPr>
          <p:cNvPr id="20" name="Rectangle 19"/>
          <p:cNvSpPr/>
          <p:nvPr/>
        </p:nvSpPr>
        <p:spPr>
          <a:xfrm>
            <a:off x="3861012" y="2711530"/>
            <a:ext cx="456336" cy="469868"/>
          </a:xfrm>
          <a:prstGeom prst="rect">
            <a:avLst/>
          </a:prstGeom>
          <a:solidFill>
            <a:srgbClr val="FF00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/>
              <a:t>8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4076" y="2333947"/>
            <a:ext cx="2433791" cy="8540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New results drop on the front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545900" y="3694123"/>
            <a:ext cx="2579050" cy="8540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Pushing the </a:t>
            </a:r>
            <a:r>
              <a:rPr lang="en-US" sz="24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o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ldest off the end</a:t>
            </a:r>
          </a:p>
        </p:txBody>
      </p:sp>
      <p:sp>
        <p:nvSpPr>
          <p:cNvPr id="24" name="Rectangle 23"/>
          <p:cNvSpPr/>
          <p:nvPr/>
        </p:nvSpPr>
        <p:spPr>
          <a:xfrm>
            <a:off x="5453629" y="3886200"/>
            <a:ext cx="456336" cy="469868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/>
              <a:t>3</a:t>
            </a:r>
            <a:endParaRPr lang="en-US" sz="2400" dirty="0"/>
          </a:p>
        </p:txBody>
      </p:sp>
      <p:cxnSp>
        <p:nvCxnSpPr>
          <p:cNvPr id="26" name="Straight Arrow Connector 25"/>
          <p:cNvCxnSpPr/>
          <p:nvPr/>
        </p:nvCxnSpPr>
        <p:spPr>
          <a:xfrm>
            <a:off x="1454570" y="4669313"/>
            <a:ext cx="988727" cy="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Rectangle 24"/>
          <p:cNvSpPr/>
          <p:nvPr/>
        </p:nvSpPr>
        <p:spPr>
          <a:xfrm>
            <a:off x="2367241" y="5168900"/>
            <a:ext cx="7296181" cy="1513241"/>
          </a:xfrm>
          <a:prstGeom prst="rect">
            <a:avLst/>
          </a:prstGeom>
          <a:solidFill>
            <a:srgbClr val="070E97">
              <a:alpha val="60000"/>
            </a:srgbClr>
          </a:solidFill>
          <a:ln>
            <a:noFill/>
            <a:prstDash val="solid"/>
          </a:ln>
        </p:spPr>
        <p:txBody>
          <a:bodyPr vert="horz" wrap="none" lIns="0" tIns="0" rIns="0" bIns="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2000" b="1" i="0" u="none" strike="noStrike">
              <a:ln>
                <a:noFill/>
              </a:ln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5564522" y="1301927"/>
            <a:ext cx="341471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Like a conveyor belt –</a:t>
            </a:r>
          </a:p>
          <a:p>
            <a:pPr algn="ctr"/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  or a fixed length FIFO</a:t>
            </a:r>
          </a:p>
        </p:txBody>
      </p:sp>
    </p:spTree>
    <p:extLst>
      <p:ext uri="{BB962C8B-B14F-4D97-AF65-F5344CB8AC3E}">
        <p14:creationId xmlns:p14="http://schemas.microsoft.com/office/powerpoint/2010/main" val="1212512121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28463E-6 -4.11666E-6 L -0.15602 0.15107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809" y="7554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4005E-6 -4.19639E-6 L 0.04849 -4.19639E-6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24" y="0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7.0529E-7 -4.19639E-6 L 0.04692 -4.19639E-6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46" y="0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50953E-6 6.08988E-7 L 0.04849 6.08988E-7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2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2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2" dur="4000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4000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4000"/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5" dur="4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39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50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4849 6.08988E-7 L 0.07872 6.08988E-7 C 0.09195 6.08988E-7 0.10895 0.03045 0.10895 0.05523 L 0.10895 0.11088 " pathEditMode="relative" rAng="0" ptsTypes="FfFF">
                                      <p:cBhvr>
                                        <p:cTn id="38" dur="4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023" y="5544"/>
                                    </p:animMotion>
                                  </p:childTnLst>
                                </p:cTn>
                              </p:par>
                              <p:par>
                                <p:cTn id="39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" grpId="0" animBg="1"/>
      <p:bldP spid="50" grpId="1" animBg="1"/>
      <p:bldP spid="50" grpId="2" animBg="1"/>
      <p:bldP spid="20" grpId="0" animBg="1"/>
      <p:bldP spid="20" grpId="1" animBg="1"/>
      <p:bldP spid="3" grpId="0"/>
      <p:bldP spid="4" grpId="0"/>
      <p:bldP spid="24" grpId="0" animBg="1"/>
      <p:bldP spid="24" grpId="1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1520" y="731520"/>
            <a:ext cx="2943626" cy="564193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Multiple reads</a:t>
            </a:r>
            <a:endParaRPr lang="en-US" sz="3200" b="1" i="0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525900" y="2085040"/>
            <a:ext cx="6984201" cy="4744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Functional units can read any mix of belt positions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2747522" y="3886200"/>
            <a:ext cx="3162444" cy="469868"/>
            <a:chOff x="2295525" y="3781425"/>
            <a:chExt cx="3168433" cy="457200"/>
          </a:xfrm>
        </p:grpSpPr>
        <p:sp>
          <p:nvSpPr>
            <p:cNvPr id="43" name="Rectangle 42"/>
            <p:cNvSpPr/>
            <p:nvPr/>
          </p:nvSpPr>
          <p:spPr>
            <a:xfrm>
              <a:off x="3198704" y="3781425"/>
              <a:ext cx="457200" cy="457200"/>
            </a:xfrm>
            <a:prstGeom prst="rect">
              <a:avLst/>
            </a:prstGeom>
            <a:solidFill>
              <a:schemeClr val="accent2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/>
                <a:t>5</a:t>
              </a:r>
              <a:endParaRPr lang="en-US" sz="2400" dirty="0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4549558" y="3781425"/>
              <a:ext cx="457200" cy="457200"/>
            </a:xfrm>
            <a:prstGeom prst="rect">
              <a:avLst/>
            </a:prstGeom>
            <a:solidFill>
              <a:schemeClr val="tx2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/>
                <a:t>8</a:t>
              </a:r>
              <a:endParaRPr lang="en-US" sz="2400" dirty="0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3655904" y="3781425"/>
              <a:ext cx="457200" cy="457200"/>
            </a:xfrm>
            <a:prstGeom prst="rect">
              <a:avLst/>
            </a:prstGeom>
            <a:solidFill>
              <a:schemeClr val="accent3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/>
                <a:t>5</a:t>
              </a:r>
              <a:endParaRPr lang="en-US" sz="2400" dirty="0"/>
            </a:p>
          </p:txBody>
        </p:sp>
        <p:sp>
          <p:nvSpPr>
            <p:cNvPr id="52" name="Rectangle 51"/>
            <p:cNvSpPr/>
            <p:nvPr/>
          </p:nvSpPr>
          <p:spPr>
            <a:xfrm>
              <a:off x="4113104" y="3781425"/>
              <a:ext cx="457200" cy="457200"/>
            </a:xfrm>
            <a:prstGeom prst="rect">
              <a:avLst/>
            </a:prstGeom>
            <a:solidFill>
              <a:schemeClr val="accent6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/>
                <a:t>3</a:t>
              </a:r>
              <a:endParaRPr lang="en-US" sz="2400" dirty="0"/>
            </a:p>
          </p:txBody>
        </p:sp>
        <p:sp>
          <p:nvSpPr>
            <p:cNvPr id="53" name="Rectangle 52"/>
            <p:cNvSpPr/>
            <p:nvPr/>
          </p:nvSpPr>
          <p:spPr>
            <a:xfrm>
              <a:off x="2752725" y="3781425"/>
              <a:ext cx="457200" cy="457200"/>
            </a:xfrm>
            <a:prstGeom prst="rect">
              <a:avLst/>
            </a:prstGeom>
            <a:solidFill>
              <a:schemeClr val="accent4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/>
                <a:t>8</a:t>
              </a:r>
              <a:endParaRPr lang="en-US" sz="2400" dirty="0"/>
            </a:p>
          </p:txBody>
        </p:sp>
        <p:sp>
          <p:nvSpPr>
            <p:cNvPr id="55" name="Rectangle 54"/>
            <p:cNvSpPr/>
            <p:nvPr/>
          </p:nvSpPr>
          <p:spPr>
            <a:xfrm>
              <a:off x="5006758" y="3781425"/>
              <a:ext cx="457200" cy="457200"/>
            </a:xfrm>
            <a:prstGeom prst="rect">
              <a:avLst/>
            </a:prstGeom>
            <a:solidFill>
              <a:schemeClr val="accent5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/>
                <a:t>3</a:t>
              </a:r>
              <a:endParaRPr lang="en-US" sz="2400" dirty="0"/>
            </a:p>
          </p:txBody>
        </p:sp>
        <p:sp>
          <p:nvSpPr>
            <p:cNvPr id="56" name="Rectangle 55"/>
            <p:cNvSpPr/>
            <p:nvPr/>
          </p:nvSpPr>
          <p:spPr>
            <a:xfrm>
              <a:off x="2295525" y="3781425"/>
              <a:ext cx="457200" cy="457200"/>
            </a:xfrm>
            <a:prstGeom prst="rect">
              <a:avLst/>
            </a:prstGeom>
            <a:solidFill>
              <a:schemeClr val="accent1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/>
                <a:t>3</a:t>
              </a:r>
              <a:endParaRPr lang="en-US" sz="2400" dirty="0"/>
            </a:p>
          </p:txBody>
        </p:sp>
      </p:grpSp>
      <p:sp>
        <p:nvSpPr>
          <p:cNvPr id="57" name="Flowchart: Manual Operation 56"/>
          <p:cNvSpPr/>
          <p:nvPr/>
        </p:nvSpPr>
        <p:spPr>
          <a:xfrm>
            <a:off x="4116529" y="5374115"/>
            <a:ext cx="1694199" cy="704802"/>
          </a:xfrm>
          <a:prstGeom prst="flowChartManualOperation">
            <a:avLst/>
          </a:prstGeom>
          <a:solidFill>
            <a:srgbClr val="000066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</a:rPr>
              <a:t>adder</a:t>
            </a:r>
            <a:endParaRPr lang="en-US" sz="2400" dirty="0">
              <a:solidFill>
                <a:srgbClr val="FFFF00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2291185" y="3886200"/>
            <a:ext cx="456336" cy="469868"/>
          </a:xfrm>
          <a:prstGeom prst="rect">
            <a:avLst/>
          </a:prstGeom>
          <a:solidFill>
            <a:srgbClr val="FF00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/>
              <a:t>8</a:t>
            </a:r>
          </a:p>
        </p:txBody>
      </p:sp>
      <p:sp>
        <p:nvSpPr>
          <p:cNvPr id="16" name="Flowchart: Manual Operation 15"/>
          <p:cNvSpPr/>
          <p:nvPr/>
        </p:nvSpPr>
        <p:spPr>
          <a:xfrm>
            <a:off x="1433602" y="5374115"/>
            <a:ext cx="1694199" cy="704802"/>
          </a:xfrm>
          <a:prstGeom prst="flowChartManualOperation">
            <a:avLst/>
          </a:prstGeom>
          <a:solidFill>
            <a:srgbClr val="000066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</a:rPr>
              <a:t>adder</a:t>
            </a:r>
            <a:endParaRPr lang="en-US" sz="2400" dirty="0">
              <a:solidFill>
                <a:srgbClr val="FFFF00"/>
              </a:solidFill>
            </a:endParaRPr>
          </a:p>
        </p:txBody>
      </p:sp>
      <p:sp>
        <p:nvSpPr>
          <p:cNvPr id="17" name="Flowchart: Manual Operation 16"/>
          <p:cNvSpPr/>
          <p:nvPr/>
        </p:nvSpPr>
        <p:spPr>
          <a:xfrm>
            <a:off x="6909631" y="5374115"/>
            <a:ext cx="1694199" cy="704802"/>
          </a:xfrm>
          <a:prstGeom prst="flowChartManualOperation">
            <a:avLst/>
          </a:prstGeom>
          <a:solidFill>
            <a:srgbClr val="000066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</a:rPr>
              <a:t>adder</a:t>
            </a:r>
            <a:endParaRPr lang="en-US" sz="2400" dirty="0">
              <a:solidFill>
                <a:srgbClr val="FFFF00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2747521" y="3886200"/>
            <a:ext cx="456336" cy="469868"/>
          </a:xfrm>
          <a:prstGeom prst="rect">
            <a:avLst/>
          </a:prstGeom>
          <a:solidFill>
            <a:schemeClr val="accent1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/>
              <a:t>3</a:t>
            </a:r>
            <a:endParaRPr lang="en-US" sz="2400" dirty="0"/>
          </a:p>
        </p:txBody>
      </p:sp>
      <p:sp>
        <p:nvSpPr>
          <p:cNvPr id="21" name="Rectangle 20"/>
          <p:cNvSpPr/>
          <p:nvPr/>
        </p:nvSpPr>
        <p:spPr>
          <a:xfrm>
            <a:off x="5453629" y="3886200"/>
            <a:ext cx="456336" cy="469868"/>
          </a:xfrm>
          <a:prstGeom prst="rect">
            <a:avLst/>
          </a:prstGeom>
          <a:solidFill>
            <a:schemeClr val="accent5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/>
              <a:t>3</a:t>
            </a:r>
            <a:endParaRPr lang="en-US" sz="2400" dirty="0"/>
          </a:p>
        </p:txBody>
      </p:sp>
      <p:sp>
        <p:nvSpPr>
          <p:cNvPr id="22" name="Rectangle 21"/>
          <p:cNvSpPr/>
          <p:nvPr/>
        </p:nvSpPr>
        <p:spPr>
          <a:xfrm>
            <a:off x="4544760" y="3886200"/>
            <a:ext cx="456336" cy="469868"/>
          </a:xfrm>
          <a:prstGeom prst="rect">
            <a:avLst/>
          </a:prstGeom>
          <a:solidFill>
            <a:schemeClr val="accent6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/>
              <a:t>3</a:t>
            </a:r>
            <a:endParaRPr lang="en-US" sz="2400" dirty="0"/>
          </a:p>
        </p:txBody>
      </p:sp>
      <p:sp>
        <p:nvSpPr>
          <p:cNvPr id="23" name="Rectangle 22"/>
          <p:cNvSpPr/>
          <p:nvPr/>
        </p:nvSpPr>
        <p:spPr>
          <a:xfrm>
            <a:off x="4116528" y="3886200"/>
            <a:ext cx="456336" cy="469868"/>
          </a:xfrm>
          <a:prstGeom prst="rect">
            <a:avLst/>
          </a:prstGeom>
          <a:solidFill>
            <a:schemeClr val="accent3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/>
              <a:t>5</a:t>
            </a:r>
            <a:endParaRPr lang="en-US" sz="2400" dirty="0"/>
          </a:p>
        </p:txBody>
      </p:sp>
      <p:sp>
        <p:nvSpPr>
          <p:cNvPr id="25" name="Rectangle 24"/>
          <p:cNvSpPr/>
          <p:nvPr/>
        </p:nvSpPr>
        <p:spPr>
          <a:xfrm>
            <a:off x="4116528" y="3886200"/>
            <a:ext cx="456336" cy="469868"/>
          </a:xfrm>
          <a:prstGeom prst="rect">
            <a:avLst/>
          </a:prstGeom>
          <a:solidFill>
            <a:schemeClr val="accent3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/>
              <a:t>5</a:t>
            </a:r>
            <a:endParaRPr lang="en-US" sz="2400" dirty="0"/>
          </a:p>
        </p:txBody>
      </p:sp>
      <p:sp>
        <p:nvSpPr>
          <p:cNvPr id="26" name="Rectangle 25"/>
          <p:cNvSpPr/>
          <p:nvPr/>
        </p:nvSpPr>
        <p:spPr>
          <a:xfrm>
            <a:off x="4544760" y="3886200"/>
            <a:ext cx="456336" cy="469868"/>
          </a:xfrm>
          <a:prstGeom prst="rect">
            <a:avLst/>
          </a:prstGeom>
          <a:solidFill>
            <a:schemeClr val="accent6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/>
              <a:t>3</a:t>
            </a:r>
            <a:endParaRPr lang="en-US" sz="2400" dirty="0"/>
          </a:p>
        </p:txBody>
      </p:sp>
      <p:cxnSp>
        <p:nvCxnSpPr>
          <p:cNvPr id="4" name="Straight Arrow Connector 3"/>
          <p:cNvCxnSpPr>
            <a:stCxn id="18" idx="2"/>
          </p:cNvCxnSpPr>
          <p:nvPr/>
        </p:nvCxnSpPr>
        <p:spPr>
          <a:xfrm flipH="1">
            <a:off x="1834850" y="4356068"/>
            <a:ext cx="1140839" cy="1018047"/>
          </a:xfrm>
          <a:prstGeom prst="straightConnector1">
            <a:avLst/>
          </a:prstGeom>
          <a:ln w="19050">
            <a:solidFill>
              <a:srgbClr val="FFFF00"/>
            </a:solidFill>
            <a:prstDash val="dash"/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>
            <a:stCxn id="23" idx="2"/>
          </p:cNvCxnSpPr>
          <p:nvPr/>
        </p:nvCxnSpPr>
        <p:spPr>
          <a:xfrm flipH="1">
            <a:off x="2671847" y="4356069"/>
            <a:ext cx="1672850" cy="1032535"/>
          </a:xfrm>
          <a:prstGeom prst="straightConnector1">
            <a:avLst/>
          </a:prstGeom>
          <a:ln w="19050">
            <a:solidFill>
              <a:srgbClr val="FFFF00"/>
            </a:solidFill>
            <a:prstDash val="dash"/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>
            <a:stCxn id="23" idx="2"/>
          </p:cNvCxnSpPr>
          <p:nvPr/>
        </p:nvCxnSpPr>
        <p:spPr>
          <a:xfrm>
            <a:off x="4344697" y="4356068"/>
            <a:ext cx="216968" cy="1052113"/>
          </a:xfrm>
          <a:prstGeom prst="straightConnector1">
            <a:avLst/>
          </a:prstGeom>
          <a:ln w="19050">
            <a:solidFill>
              <a:srgbClr val="FFFF00"/>
            </a:solidFill>
            <a:prstDash val="dash"/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>
            <a:stCxn id="22" idx="2"/>
          </p:cNvCxnSpPr>
          <p:nvPr/>
        </p:nvCxnSpPr>
        <p:spPr>
          <a:xfrm>
            <a:off x="4772928" y="4356068"/>
            <a:ext cx="566617" cy="1036059"/>
          </a:xfrm>
          <a:prstGeom prst="straightConnector1">
            <a:avLst/>
          </a:prstGeom>
          <a:ln w="19050">
            <a:solidFill>
              <a:srgbClr val="FFFF00"/>
            </a:solidFill>
            <a:prstDash val="dash"/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>
            <a:stCxn id="22" idx="2"/>
          </p:cNvCxnSpPr>
          <p:nvPr/>
        </p:nvCxnSpPr>
        <p:spPr>
          <a:xfrm>
            <a:off x="4772928" y="4356068"/>
            <a:ext cx="2596333" cy="1052113"/>
          </a:xfrm>
          <a:prstGeom prst="straightConnector1">
            <a:avLst/>
          </a:prstGeom>
          <a:ln w="19050">
            <a:solidFill>
              <a:srgbClr val="FFFF00"/>
            </a:solidFill>
            <a:prstDash val="dash"/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>
            <a:stCxn id="55" idx="2"/>
          </p:cNvCxnSpPr>
          <p:nvPr/>
        </p:nvCxnSpPr>
        <p:spPr>
          <a:xfrm>
            <a:off x="5681797" y="4356068"/>
            <a:ext cx="2499542" cy="1018047"/>
          </a:xfrm>
          <a:prstGeom prst="straightConnector1">
            <a:avLst/>
          </a:prstGeom>
          <a:ln w="19050">
            <a:solidFill>
              <a:srgbClr val="FFFF00"/>
            </a:solidFill>
            <a:prstDash val="dash"/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>
            <a:off x="1454570" y="4669313"/>
            <a:ext cx="988727" cy="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1299960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46434E-6 6.08988E-7 L -0.10581 0.16128 " pathEditMode="relative" rAng="0" ptsTypes="AA">
                                      <p:cBhvr>
                                        <p:cTn id="6" dur="3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291" y="8064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3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" dur="3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1" dur="3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3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3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7" dur="3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3259E-6 6.08988E-7 L -0.16627 0.16128 " pathEditMode="relative" rAng="0" ptsTypes="AA">
                                      <p:cBhvr>
                                        <p:cTn id="20" dur="3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314" y="8064"/>
                                    </p:animMotion>
                                  </p:childTnLst>
                                </p:cTn>
                              </p:par>
                              <p:par>
                                <p:cTn id="21" presetID="3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" dur="30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30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30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5" dur="3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97733E-6 6.08988E-7 L 0.2598 0.16128 " pathEditMode="relative" rAng="0" ptsTypes="AA">
                                      <p:cBhvr>
                                        <p:cTn id="28" dur="3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990" y="8064"/>
                                    </p:animMotion>
                                  </p:childTnLst>
                                </p:cTn>
                              </p:par>
                              <p:par>
                                <p:cTn id="29" presetID="3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0" dur="3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3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3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3" dur="3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9.35286E-7 6.08988E-7 L 0.24658 0.16128 " pathEditMode="relative" rAng="0" ptsTypes="AA">
                                      <p:cBhvr>
                                        <p:cTn id="36" dur="3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329" y="8064"/>
                                    </p:animMotion>
                                  </p:childTnLst>
                                </p:cTn>
                              </p:par>
                              <p:par>
                                <p:cTn id="37" presetID="3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8" dur="30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30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30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1" dur="3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3259E-6 6.08988E-7 L 0.01512 0.16128 " pathEditMode="relative" rAng="0" ptsTypes="AA">
                                      <p:cBhvr>
                                        <p:cTn id="44" dur="3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56" y="8064"/>
                                    </p:animMotion>
                                  </p:childTnLst>
                                </p:cTn>
                              </p:par>
                              <p:par>
                                <p:cTn id="45" presetID="3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6" dur="30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0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30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9" dur="3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97733E-6 6.08988E-7 L 0.06329 0.16128 " pathEditMode="relative" rAng="0" ptsTypes="AA">
                                      <p:cBhvr>
                                        <p:cTn id="52" dur="3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65" y="8064"/>
                                    </p:animMotion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3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3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3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3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3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3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18" grpId="1" animBg="1"/>
      <p:bldP spid="21" grpId="0" animBg="1"/>
      <p:bldP spid="21" grpId="1" animBg="1"/>
      <p:bldP spid="22" grpId="0" animBg="1"/>
      <p:bldP spid="22" grpId="1" animBg="1"/>
      <p:bldP spid="23" grpId="0" animBg="1"/>
      <p:bldP spid="23" grpId="1" animBg="1"/>
      <p:bldP spid="25" grpId="0" animBg="1"/>
      <p:bldP spid="25" grpId="1" animBg="1"/>
      <p:bldP spid="26" grpId="0" animBg="1"/>
      <p:bldP spid="26" grpId="1" animBg="1"/>
    </p:bldLst>
  </p:timing>
</p:sld>
</file>

<file path=ppt/theme/theme1.xml><?xml version="1.0" encoding="utf-8"?>
<a:theme xmlns:a="http://schemas.openxmlformats.org/drawingml/2006/main" name="Default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chDetail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>
          <a:solidFill>
            <a:srgbClr val="FFFF00"/>
          </a:solidFill>
        </a:ln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sz="2400" dirty="0" smtClean="0">
            <a:solidFill>
              <a:srgbClr val="FFFF00"/>
            </a:solidFill>
            <a:latin typeface="Consolas" panose="020B0609020204030204" pitchFamily="49" charset="0"/>
            <a:cs typeface="Consolas" panose="020B0609020204030204" pitchFamily="49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38100">
          <a:solidFill>
            <a:srgbClr val="FFFF00"/>
          </a:solidFill>
          <a:headEnd type="none" w="med" len="med"/>
          <a:tailEnd type="none" w="med" len="med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z="2400" dirty="0" smtClean="0">
            <a:solidFill>
              <a:srgbClr val="FFFF00"/>
            </a:solidFill>
            <a:latin typeface="Arial" pitchFamily="34" charset="0"/>
            <a:cs typeface="Arial" pitchFamily="34" charset="0"/>
          </a:defRPr>
        </a:defPPr>
      </a:lstStyle>
    </a:tx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232075</TotalTime>
  <Words>2430</Words>
  <Application>Microsoft Office PowerPoint</Application>
  <PresentationFormat>Custom</PresentationFormat>
  <Paragraphs>614</Paragraphs>
  <Slides>52</Slides>
  <Notes>52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52</vt:i4>
      </vt:variant>
    </vt:vector>
  </HeadingPairs>
  <TitlesOfParts>
    <vt:vector size="54" baseType="lpstr">
      <vt:lpstr>Default</vt:lpstr>
      <vt:lpstr>TechDetail1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Ivan Godard</dc:creator>
  <cp:lastModifiedBy>ivan</cp:lastModifiedBy>
  <cp:revision>1449</cp:revision>
  <cp:lastPrinted>2004-01-09T12:06:43Z</cp:lastPrinted>
  <dcterms:created xsi:type="dcterms:W3CDTF">2003-11-29T13:45:59Z</dcterms:created>
  <dcterms:modified xsi:type="dcterms:W3CDTF">2014-02-06T06:23:29Z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fo 1">
    <vt:lpwstr/>
  </property>
  <property fmtid="{D5CDD505-2E9C-101B-9397-08002B2CF9AE}" pid="3" name="Info 2">
    <vt:lpwstr/>
  </property>
  <property fmtid="{D5CDD505-2E9C-101B-9397-08002B2CF9AE}" pid="4" name="Info 3">
    <vt:lpwstr/>
  </property>
  <property fmtid="{D5CDD505-2E9C-101B-9397-08002B2CF9AE}" pid="5" name="Info 4">
    <vt:lpwstr/>
  </property>
</Properties>
</file>