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7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7"/>
  </p:notesMasterIdLst>
  <p:sldIdLst>
    <p:sldId id="401" r:id="rId3"/>
    <p:sldId id="402" r:id="rId4"/>
    <p:sldId id="403" r:id="rId5"/>
    <p:sldId id="404" r:id="rId6"/>
    <p:sldId id="405" r:id="rId7"/>
    <p:sldId id="407" r:id="rId8"/>
    <p:sldId id="408" r:id="rId9"/>
    <p:sldId id="409" r:id="rId10"/>
    <p:sldId id="410" r:id="rId11"/>
    <p:sldId id="411" r:id="rId12"/>
    <p:sldId id="412" r:id="rId13"/>
    <p:sldId id="414" r:id="rId14"/>
    <p:sldId id="415" r:id="rId15"/>
    <p:sldId id="459" r:id="rId16"/>
    <p:sldId id="460" r:id="rId17"/>
    <p:sldId id="461" r:id="rId18"/>
    <p:sldId id="462" r:id="rId19"/>
    <p:sldId id="463" r:id="rId20"/>
    <p:sldId id="464" r:id="rId21"/>
    <p:sldId id="465" r:id="rId22"/>
    <p:sldId id="440" r:id="rId23"/>
    <p:sldId id="417" r:id="rId24"/>
    <p:sldId id="413" r:id="rId25"/>
    <p:sldId id="430" r:id="rId26"/>
    <p:sldId id="441" r:id="rId27"/>
    <p:sldId id="431" r:id="rId28"/>
    <p:sldId id="418" r:id="rId29"/>
    <p:sldId id="419" r:id="rId30"/>
    <p:sldId id="420" r:id="rId31"/>
    <p:sldId id="455" r:id="rId32"/>
    <p:sldId id="456" r:id="rId33"/>
    <p:sldId id="457" r:id="rId34"/>
    <p:sldId id="449" r:id="rId35"/>
    <p:sldId id="450" r:id="rId36"/>
    <p:sldId id="451" r:id="rId37"/>
    <p:sldId id="452" r:id="rId38"/>
    <p:sldId id="453" r:id="rId39"/>
    <p:sldId id="454" r:id="rId40"/>
    <p:sldId id="421" r:id="rId41"/>
    <p:sldId id="422" r:id="rId42"/>
    <p:sldId id="423" r:id="rId43"/>
    <p:sldId id="424" r:id="rId44"/>
    <p:sldId id="458" r:id="rId45"/>
    <p:sldId id="425" r:id="rId46"/>
    <p:sldId id="426" r:id="rId47"/>
    <p:sldId id="432" r:id="rId48"/>
    <p:sldId id="433" r:id="rId49"/>
    <p:sldId id="434" r:id="rId50"/>
    <p:sldId id="435" r:id="rId51"/>
    <p:sldId id="436" r:id="rId52"/>
    <p:sldId id="437" r:id="rId53"/>
    <p:sldId id="438" r:id="rId54"/>
    <p:sldId id="439" r:id="rId55"/>
    <p:sldId id="428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5" autoAdjust="0"/>
    <p:restoredTop sz="94660"/>
  </p:normalViewPr>
  <p:slideViewPr>
    <p:cSldViewPr snapToGrid="0">
      <p:cViewPr>
        <p:scale>
          <a:sx n="111" d="100"/>
          <a:sy n="111" d="100"/>
        </p:scale>
        <p:origin x="-5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280A3-ADE7-49B4-A03B-8FB25BE284E8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BCE2-0FE0-4C82-BE09-35DD81E28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36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587500" y="1006475"/>
            <a:ext cx="4595813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3130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581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79182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581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78114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914400"/>
            <a:ext cx="4179887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652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914400"/>
            <a:ext cx="4179887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1080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587500" y="1006475"/>
            <a:ext cx="4595813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28876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1354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914400"/>
            <a:ext cx="4179887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90806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581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964047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4225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766873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39850" y="914400"/>
            <a:ext cx="4176713" cy="313372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045694" y="4352400"/>
            <a:ext cx="4771059" cy="3478582"/>
          </a:xfrm>
        </p:spPr>
        <p:txBody>
          <a:bodyPr/>
          <a:lstStyle/>
          <a:p>
            <a:r>
              <a:rPr lang="en-US" sz="2900" b="1" dirty="0">
                <a:solidFill>
                  <a:srgbClr val="000000"/>
                </a:solidFill>
                <a:latin typeface="Thorndale" pitchFamily="18"/>
                <a:cs typeface="Arial Unicode MS" pitchFamily="2"/>
              </a:rPr>
              <a:t>Many more spiller frames than shown</a:t>
            </a:r>
          </a:p>
        </p:txBody>
      </p:sp>
    </p:spTree>
    <p:extLst>
      <p:ext uri="{BB962C8B-B14F-4D97-AF65-F5344CB8AC3E}">
        <p14:creationId xmlns:p14="http://schemas.microsoft.com/office/powerpoint/2010/main" val="19225276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AEE83-BCDC-42B5-A94C-0C6EF62C139E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734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587500" y="1006475"/>
            <a:ext cx="4595813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51639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39850" y="914400"/>
            <a:ext cx="4176713" cy="313372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045694" y="4352400"/>
            <a:ext cx="4771059" cy="3478582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AEE83-BCDC-42B5-A94C-0C6EF62C139E}" type="slidenum">
              <a:rPr lang="sv-SE" smtClean="0"/>
              <a:t>39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01476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36491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63489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32872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AEE83-BCDC-42B5-A94C-0C6EF62C139E}" type="slidenum">
              <a:rPr lang="sv-SE" smtClean="0"/>
              <a:t>44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3282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587500" y="1006475"/>
            <a:ext cx="4595813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332133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914400"/>
            <a:ext cx="4176713" cy="3133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1045695" y="4352399"/>
            <a:ext cx="4771058" cy="3478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indent="46158">
              <a:buSzPct val="45000"/>
            </a:pPr>
            <a:endParaRPr lang="en-US" sz="1600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22375" y="971550"/>
            <a:ext cx="4435475" cy="33274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049984" y="4622410"/>
            <a:ext cx="4787470" cy="307777"/>
          </a:xfrm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4454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587500" y="1006475"/>
            <a:ext cx="4595813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9879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39850" y="914400"/>
            <a:ext cx="4176713" cy="313372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045694" y="4352400"/>
            <a:ext cx="4771059" cy="3478582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581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915414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581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80457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7500" y="1006475"/>
            <a:ext cx="459581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61344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656" y="2130529"/>
            <a:ext cx="7772688" cy="146977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312" y="3886781"/>
            <a:ext cx="6401376" cy="175192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3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2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257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1180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8137" y="568622"/>
            <a:ext cx="1951815" cy="56574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251" y="568622"/>
            <a:ext cx="5718602" cy="56574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166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656" y="2130529"/>
            <a:ext cx="7772688" cy="146977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312" y="3886781"/>
            <a:ext cx="6401376" cy="175192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3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2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919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68" y="4406458"/>
            <a:ext cx="7772688" cy="1361811"/>
          </a:xfrm>
        </p:spPr>
        <p:txBody>
          <a:bodyPr anchor="t"/>
          <a:lstStyle>
            <a:lvl1pPr algn="l">
              <a:defRPr sz="362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68" y="2906445"/>
            <a:ext cx="7772688" cy="1500008"/>
          </a:xfrm>
        </p:spPr>
        <p:txBody>
          <a:bodyPr anchor="b"/>
          <a:lstStyle>
            <a:lvl1pPr marL="0" indent="0">
              <a:buNone/>
              <a:defRPr sz="1815">
                <a:solidFill>
                  <a:schemeClr val="tx1">
                    <a:tint val="75000"/>
                  </a:schemeClr>
                </a:solidFill>
              </a:defRPr>
            </a:lvl1pPr>
            <a:lvl2pPr marL="414579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2pPr>
            <a:lvl3pPr marL="829158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3pPr>
            <a:lvl4pPr marL="1243736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4pPr>
            <a:lvl5pPr marL="1658315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5pPr>
            <a:lvl6pPr marL="2072894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6pPr>
            <a:lvl7pPr marL="2487472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7pPr>
            <a:lvl8pPr marL="2902050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8pPr>
            <a:lvl9pPr marL="3316629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91486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254" y="1905960"/>
            <a:ext cx="3834488" cy="4320080"/>
          </a:xfrm>
        </p:spPr>
        <p:txBody>
          <a:bodyPr/>
          <a:lstStyle>
            <a:lvl1pPr>
              <a:defRPr sz="2539"/>
            </a:lvl1pPr>
            <a:lvl2pPr>
              <a:defRPr sz="2176"/>
            </a:lvl2pPr>
            <a:lvl3pPr>
              <a:defRPr sz="1815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25" y="1905960"/>
            <a:ext cx="3835928" cy="4320080"/>
          </a:xfrm>
        </p:spPr>
        <p:txBody>
          <a:bodyPr/>
          <a:lstStyle>
            <a:lvl1pPr>
              <a:defRPr sz="2539"/>
            </a:lvl1pPr>
            <a:lvl2pPr>
              <a:defRPr sz="2176"/>
            </a:lvl2pPr>
            <a:lvl3pPr>
              <a:defRPr sz="1815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937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25" y="274954"/>
            <a:ext cx="82307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625" y="1534561"/>
            <a:ext cx="4040472" cy="640599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579" indent="0">
              <a:buNone/>
              <a:defRPr sz="1815" b="1"/>
            </a:lvl2pPr>
            <a:lvl3pPr marL="829158" indent="0">
              <a:buNone/>
              <a:defRPr sz="1632" b="1"/>
            </a:lvl3pPr>
            <a:lvl4pPr marL="1243736" indent="0">
              <a:buNone/>
              <a:defRPr sz="1451" b="1"/>
            </a:lvl4pPr>
            <a:lvl5pPr marL="1658315" indent="0">
              <a:buNone/>
              <a:defRPr sz="1451" b="1"/>
            </a:lvl5pPr>
            <a:lvl6pPr marL="2072894" indent="0">
              <a:buNone/>
              <a:defRPr sz="1451" b="1"/>
            </a:lvl6pPr>
            <a:lvl7pPr marL="2487472" indent="0">
              <a:buNone/>
              <a:defRPr sz="1451" b="1"/>
            </a:lvl7pPr>
            <a:lvl8pPr marL="2902050" indent="0">
              <a:buNone/>
              <a:defRPr sz="1451" b="1"/>
            </a:lvl8pPr>
            <a:lvl9pPr marL="3316629" indent="0">
              <a:buNone/>
              <a:defRPr sz="145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25" y="2175161"/>
            <a:ext cx="4040472" cy="3951555"/>
          </a:xfrm>
        </p:spPr>
        <p:txBody>
          <a:bodyPr/>
          <a:lstStyle>
            <a:lvl1pPr>
              <a:defRPr sz="2176"/>
            </a:lvl1pPr>
            <a:lvl2pPr>
              <a:defRPr sz="1815"/>
            </a:lvl2pPr>
            <a:lvl3pPr>
              <a:defRPr sz="1632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66" y="1534561"/>
            <a:ext cx="4041913" cy="640599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579" indent="0">
              <a:buNone/>
              <a:defRPr sz="1815" b="1"/>
            </a:lvl2pPr>
            <a:lvl3pPr marL="829158" indent="0">
              <a:buNone/>
              <a:defRPr sz="1632" b="1"/>
            </a:lvl3pPr>
            <a:lvl4pPr marL="1243736" indent="0">
              <a:buNone/>
              <a:defRPr sz="1451" b="1"/>
            </a:lvl4pPr>
            <a:lvl5pPr marL="1658315" indent="0">
              <a:buNone/>
              <a:defRPr sz="1451" b="1"/>
            </a:lvl5pPr>
            <a:lvl6pPr marL="2072894" indent="0">
              <a:buNone/>
              <a:defRPr sz="1451" b="1"/>
            </a:lvl6pPr>
            <a:lvl7pPr marL="2487472" indent="0">
              <a:buNone/>
              <a:defRPr sz="1451" b="1"/>
            </a:lvl7pPr>
            <a:lvl8pPr marL="2902050" indent="0">
              <a:buNone/>
              <a:defRPr sz="1451" b="1"/>
            </a:lvl8pPr>
            <a:lvl9pPr marL="3316629" indent="0">
              <a:buNone/>
              <a:defRPr sz="145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66" y="2175161"/>
            <a:ext cx="4041913" cy="3951555"/>
          </a:xfrm>
        </p:spPr>
        <p:txBody>
          <a:bodyPr/>
          <a:lstStyle>
            <a:lvl1pPr>
              <a:defRPr sz="2176"/>
            </a:lvl1pPr>
            <a:lvl2pPr>
              <a:defRPr sz="1815"/>
            </a:lvl2pPr>
            <a:lvl3pPr>
              <a:defRPr sz="1632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37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21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717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27" y="273519"/>
            <a:ext cx="3009107" cy="1161715"/>
          </a:xfrm>
        </p:spPr>
        <p:txBody>
          <a:bodyPr anchor="b"/>
          <a:lstStyle>
            <a:lvl1pPr algn="l">
              <a:defRPr sz="181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07" y="273515"/>
            <a:ext cx="5112170" cy="5853196"/>
          </a:xfrm>
        </p:spPr>
        <p:txBody>
          <a:bodyPr/>
          <a:lstStyle>
            <a:lvl1pPr>
              <a:defRPr sz="2903"/>
            </a:lvl1pPr>
            <a:lvl2pPr>
              <a:defRPr sz="2539"/>
            </a:lvl2pPr>
            <a:lvl3pPr>
              <a:defRPr sz="2176"/>
            </a:lvl3pPr>
            <a:lvl4pPr>
              <a:defRPr sz="1815"/>
            </a:lvl4pPr>
            <a:lvl5pPr>
              <a:defRPr sz="1815"/>
            </a:lvl5pPr>
            <a:lvl6pPr>
              <a:defRPr sz="1815"/>
            </a:lvl6pPr>
            <a:lvl7pPr>
              <a:defRPr sz="1815"/>
            </a:lvl7pPr>
            <a:lvl8pPr>
              <a:defRPr sz="1815"/>
            </a:lvl8pPr>
            <a:lvl9pPr>
              <a:defRPr sz="181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27" y="1435228"/>
            <a:ext cx="3009107" cy="4691482"/>
          </a:xfrm>
        </p:spPr>
        <p:txBody>
          <a:bodyPr/>
          <a:lstStyle>
            <a:lvl1pPr marL="0" indent="0">
              <a:buNone/>
              <a:defRPr sz="1271"/>
            </a:lvl1pPr>
            <a:lvl2pPr marL="414579" indent="0">
              <a:buNone/>
              <a:defRPr sz="1088"/>
            </a:lvl2pPr>
            <a:lvl3pPr marL="829158" indent="0">
              <a:buNone/>
              <a:defRPr sz="907"/>
            </a:lvl3pPr>
            <a:lvl4pPr marL="1243736" indent="0">
              <a:buNone/>
              <a:defRPr sz="816"/>
            </a:lvl4pPr>
            <a:lvl5pPr marL="1658315" indent="0">
              <a:buNone/>
              <a:defRPr sz="816"/>
            </a:lvl5pPr>
            <a:lvl6pPr marL="2072894" indent="0">
              <a:buNone/>
              <a:defRPr sz="816"/>
            </a:lvl6pPr>
            <a:lvl7pPr marL="2487472" indent="0">
              <a:buNone/>
              <a:defRPr sz="816"/>
            </a:lvl7pPr>
            <a:lvl8pPr marL="2902050" indent="0">
              <a:buNone/>
              <a:defRPr sz="816"/>
            </a:lvl8pPr>
            <a:lvl9pPr marL="3316629" indent="0">
              <a:buNone/>
              <a:defRPr sz="81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964224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59508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26" y="4800894"/>
            <a:ext cx="5486689" cy="565741"/>
          </a:xfrm>
        </p:spPr>
        <p:txBody>
          <a:bodyPr anchor="b"/>
          <a:lstStyle>
            <a:lvl1pPr algn="l">
              <a:defRPr sz="181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26" y="613247"/>
            <a:ext cx="5486689" cy="4114224"/>
          </a:xfrm>
        </p:spPr>
        <p:txBody>
          <a:bodyPr/>
          <a:lstStyle>
            <a:lvl1pPr marL="0" indent="0">
              <a:buNone/>
              <a:defRPr sz="2903"/>
            </a:lvl1pPr>
            <a:lvl2pPr marL="414579" indent="0">
              <a:buNone/>
              <a:defRPr sz="2539"/>
            </a:lvl2pPr>
            <a:lvl3pPr marL="829158" indent="0">
              <a:buNone/>
              <a:defRPr sz="2176"/>
            </a:lvl3pPr>
            <a:lvl4pPr marL="1243736" indent="0">
              <a:buNone/>
              <a:defRPr sz="1815"/>
            </a:lvl4pPr>
            <a:lvl5pPr marL="1658315" indent="0">
              <a:buNone/>
              <a:defRPr sz="1815"/>
            </a:lvl5pPr>
            <a:lvl6pPr marL="2072894" indent="0">
              <a:buNone/>
              <a:defRPr sz="1815"/>
            </a:lvl6pPr>
            <a:lvl7pPr marL="2487472" indent="0">
              <a:buNone/>
              <a:defRPr sz="1815"/>
            </a:lvl7pPr>
            <a:lvl8pPr marL="2902050" indent="0">
              <a:buNone/>
              <a:defRPr sz="1815"/>
            </a:lvl8pPr>
            <a:lvl9pPr marL="3316629" indent="0">
              <a:buNone/>
              <a:defRPr sz="1815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26" y="5366630"/>
            <a:ext cx="5486689" cy="806146"/>
          </a:xfrm>
        </p:spPr>
        <p:txBody>
          <a:bodyPr/>
          <a:lstStyle>
            <a:lvl1pPr marL="0" indent="0">
              <a:buNone/>
              <a:defRPr sz="1271"/>
            </a:lvl1pPr>
            <a:lvl2pPr marL="414579" indent="0">
              <a:buNone/>
              <a:defRPr sz="1088"/>
            </a:lvl2pPr>
            <a:lvl3pPr marL="829158" indent="0">
              <a:buNone/>
              <a:defRPr sz="907"/>
            </a:lvl3pPr>
            <a:lvl4pPr marL="1243736" indent="0">
              <a:buNone/>
              <a:defRPr sz="816"/>
            </a:lvl4pPr>
            <a:lvl5pPr marL="1658315" indent="0">
              <a:buNone/>
              <a:defRPr sz="816"/>
            </a:lvl5pPr>
            <a:lvl6pPr marL="2072894" indent="0">
              <a:buNone/>
              <a:defRPr sz="816"/>
            </a:lvl6pPr>
            <a:lvl7pPr marL="2487472" indent="0">
              <a:buNone/>
              <a:defRPr sz="816"/>
            </a:lvl7pPr>
            <a:lvl8pPr marL="2902050" indent="0">
              <a:buNone/>
              <a:defRPr sz="816"/>
            </a:lvl8pPr>
            <a:lvl9pPr marL="3316629" indent="0">
              <a:buNone/>
              <a:defRPr sz="81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274036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92136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8137" y="568622"/>
            <a:ext cx="1951815" cy="56574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251" y="568622"/>
            <a:ext cx="5718602" cy="56574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3494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68" y="4406458"/>
            <a:ext cx="7772688" cy="1361811"/>
          </a:xfrm>
        </p:spPr>
        <p:txBody>
          <a:bodyPr anchor="t"/>
          <a:lstStyle>
            <a:lvl1pPr algn="l">
              <a:defRPr sz="362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68" y="2906445"/>
            <a:ext cx="7772688" cy="1500008"/>
          </a:xfrm>
        </p:spPr>
        <p:txBody>
          <a:bodyPr anchor="b"/>
          <a:lstStyle>
            <a:lvl1pPr marL="0" indent="0">
              <a:buNone/>
              <a:defRPr sz="1815">
                <a:solidFill>
                  <a:schemeClr val="tx1">
                    <a:tint val="75000"/>
                  </a:schemeClr>
                </a:solidFill>
              </a:defRPr>
            </a:lvl1pPr>
            <a:lvl2pPr marL="414579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2pPr>
            <a:lvl3pPr marL="829158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3pPr>
            <a:lvl4pPr marL="1243736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4pPr>
            <a:lvl5pPr marL="1658315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5pPr>
            <a:lvl6pPr marL="2072894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6pPr>
            <a:lvl7pPr marL="2487472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7pPr>
            <a:lvl8pPr marL="2902050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8pPr>
            <a:lvl9pPr marL="3316629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4845604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254" y="1905960"/>
            <a:ext cx="3834488" cy="4320080"/>
          </a:xfrm>
        </p:spPr>
        <p:txBody>
          <a:bodyPr/>
          <a:lstStyle>
            <a:lvl1pPr>
              <a:defRPr sz="2539"/>
            </a:lvl1pPr>
            <a:lvl2pPr>
              <a:defRPr sz="2176"/>
            </a:lvl2pPr>
            <a:lvl3pPr>
              <a:defRPr sz="1815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25" y="1905960"/>
            <a:ext cx="3835928" cy="4320080"/>
          </a:xfrm>
        </p:spPr>
        <p:txBody>
          <a:bodyPr/>
          <a:lstStyle>
            <a:lvl1pPr>
              <a:defRPr sz="2539"/>
            </a:lvl1pPr>
            <a:lvl2pPr>
              <a:defRPr sz="2176"/>
            </a:lvl2pPr>
            <a:lvl3pPr>
              <a:defRPr sz="1815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8797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25" y="274954"/>
            <a:ext cx="82307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625" y="1534561"/>
            <a:ext cx="4040472" cy="640599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579" indent="0">
              <a:buNone/>
              <a:defRPr sz="1815" b="1"/>
            </a:lvl2pPr>
            <a:lvl3pPr marL="829158" indent="0">
              <a:buNone/>
              <a:defRPr sz="1632" b="1"/>
            </a:lvl3pPr>
            <a:lvl4pPr marL="1243736" indent="0">
              <a:buNone/>
              <a:defRPr sz="1451" b="1"/>
            </a:lvl4pPr>
            <a:lvl5pPr marL="1658315" indent="0">
              <a:buNone/>
              <a:defRPr sz="1451" b="1"/>
            </a:lvl5pPr>
            <a:lvl6pPr marL="2072894" indent="0">
              <a:buNone/>
              <a:defRPr sz="1451" b="1"/>
            </a:lvl6pPr>
            <a:lvl7pPr marL="2487472" indent="0">
              <a:buNone/>
              <a:defRPr sz="1451" b="1"/>
            </a:lvl7pPr>
            <a:lvl8pPr marL="2902050" indent="0">
              <a:buNone/>
              <a:defRPr sz="1451" b="1"/>
            </a:lvl8pPr>
            <a:lvl9pPr marL="3316629" indent="0">
              <a:buNone/>
              <a:defRPr sz="145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25" y="2175161"/>
            <a:ext cx="4040472" cy="3951555"/>
          </a:xfrm>
        </p:spPr>
        <p:txBody>
          <a:bodyPr/>
          <a:lstStyle>
            <a:lvl1pPr>
              <a:defRPr sz="2176"/>
            </a:lvl1pPr>
            <a:lvl2pPr>
              <a:defRPr sz="1815"/>
            </a:lvl2pPr>
            <a:lvl3pPr>
              <a:defRPr sz="1632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66" y="1534561"/>
            <a:ext cx="4041913" cy="640599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579" indent="0">
              <a:buNone/>
              <a:defRPr sz="1815" b="1"/>
            </a:lvl2pPr>
            <a:lvl3pPr marL="829158" indent="0">
              <a:buNone/>
              <a:defRPr sz="1632" b="1"/>
            </a:lvl3pPr>
            <a:lvl4pPr marL="1243736" indent="0">
              <a:buNone/>
              <a:defRPr sz="1451" b="1"/>
            </a:lvl4pPr>
            <a:lvl5pPr marL="1658315" indent="0">
              <a:buNone/>
              <a:defRPr sz="1451" b="1"/>
            </a:lvl5pPr>
            <a:lvl6pPr marL="2072894" indent="0">
              <a:buNone/>
              <a:defRPr sz="1451" b="1"/>
            </a:lvl6pPr>
            <a:lvl7pPr marL="2487472" indent="0">
              <a:buNone/>
              <a:defRPr sz="1451" b="1"/>
            </a:lvl7pPr>
            <a:lvl8pPr marL="2902050" indent="0">
              <a:buNone/>
              <a:defRPr sz="1451" b="1"/>
            </a:lvl8pPr>
            <a:lvl9pPr marL="3316629" indent="0">
              <a:buNone/>
              <a:defRPr sz="145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66" y="2175161"/>
            <a:ext cx="4041913" cy="3951555"/>
          </a:xfrm>
        </p:spPr>
        <p:txBody>
          <a:bodyPr/>
          <a:lstStyle>
            <a:lvl1pPr>
              <a:defRPr sz="2176"/>
            </a:lvl1pPr>
            <a:lvl2pPr>
              <a:defRPr sz="1815"/>
            </a:lvl2pPr>
            <a:lvl3pPr>
              <a:defRPr sz="1632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1102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973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82628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07" y="273515"/>
            <a:ext cx="5112170" cy="5853196"/>
          </a:xfrm>
        </p:spPr>
        <p:txBody>
          <a:bodyPr/>
          <a:lstStyle>
            <a:lvl1pPr>
              <a:defRPr sz="2903"/>
            </a:lvl1pPr>
            <a:lvl2pPr>
              <a:defRPr sz="2539"/>
            </a:lvl2pPr>
            <a:lvl3pPr>
              <a:defRPr sz="2176"/>
            </a:lvl3pPr>
            <a:lvl4pPr>
              <a:defRPr sz="1815"/>
            </a:lvl4pPr>
            <a:lvl5pPr>
              <a:defRPr sz="1815"/>
            </a:lvl5pPr>
            <a:lvl6pPr>
              <a:defRPr sz="1815"/>
            </a:lvl6pPr>
            <a:lvl7pPr>
              <a:defRPr sz="1815"/>
            </a:lvl7pPr>
            <a:lvl8pPr>
              <a:defRPr sz="1815"/>
            </a:lvl8pPr>
            <a:lvl9pPr>
              <a:defRPr sz="181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27" y="1435228"/>
            <a:ext cx="3009107" cy="4691482"/>
          </a:xfrm>
        </p:spPr>
        <p:txBody>
          <a:bodyPr/>
          <a:lstStyle>
            <a:lvl1pPr marL="0" indent="0">
              <a:buNone/>
              <a:defRPr sz="1271"/>
            </a:lvl1pPr>
            <a:lvl2pPr marL="414579" indent="0">
              <a:buNone/>
              <a:defRPr sz="1088"/>
            </a:lvl2pPr>
            <a:lvl3pPr marL="829158" indent="0">
              <a:buNone/>
              <a:defRPr sz="907"/>
            </a:lvl3pPr>
            <a:lvl4pPr marL="1243736" indent="0">
              <a:buNone/>
              <a:defRPr sz="816"/>
            </a:lvl4pPr>
            <a:lvl5pPr marL="1658315" indent="0">
              <a:buNone/>
              <a:defRPr sz="816"/>
            </a:lvl5pPr>
            <a:lvl6pPr marL="2072894" indent="0">
              <a:buNone/>
              <a:defRPr sz="816"/>
            </a:lvl6pPr>
            <a:lvl7pPr marL="2487472" indent="0">
              <a:buNone/>
              <a:defRPr sz="816"/>
            </a:lvl7pPr>
            <a:lvl8pPr marL="2902050" indent="0">
              <a:buNone/>
              <a:defRPr sz="816"/>
            </a:lvl8pPr>
            <a:lvl9pPr marL="3316629" indent="0">
              <a:buNone/>
              <a:defRPr sz="81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092008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26" y="4800894"/>
            <a:ext cx="5486689" cy="565741"/>
          </a:xfrm>
        </p:spPr>
        <p:txBody>
          <a:bodyPr anchor="b"/>
          <a:lstStyle>
            <a:lvl1pPr algn="l">
              <a:defRPr sz="181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26" y="613247"/>
            <a:ext cx="5486689" cy="4114224"/>
          </a:xfrm>
        </p:spPr>
        <p:txBody>
          <a:bodyPr/>
          <a:lstStyle>
            <a:lvl1pPr marL="0" indent="0">
              <a:buNone/>
              <a:defRPr sz="2903"/>
            </a:lvl1pPr>
            <a:lvl2pPr marL="414579" indent="0">
              <a:buNone/>
              <a:defRPr sz="2539"/>
            </a:lvl2pPr>
            <a:lvl3pPr marL="829158" indent="0">
              <a:buNone/>
              <a:defRPr sz="2176"/>
            </a:lvl3pPr>
            <a:lvl4pPr marL="1243736" indent="0">
              <a:buNone/>
              <a:defRPr sz="1815"/>
            </a:lvl4pPr>
            <a:lvl5pPr marL="1658315" indent="0">
              <a:buNone/>
              <a:defRPr sz="1815"/>
            </a:lvl5pPr>
            <a:lvl6pPr marL="2072894" indent="0">
              <a:buNone/>
              <a:defRPr sz="1815"/>
            </a:lvl6pPr>
            <a:lvl7pPr marL="2487472" indent="0">
              <a:buNone/>
              <a:defRPr sz="1815"/>
            </a:lvl7pPr>
            <a:lvl8pPr marL="2902050" indent="0">
              <a:buNone/>
              <a:defRPr sz="1815"/>
            </a:lvl8pPr>
            <a:lvl9pPr marL="3316629" indent="0">
              <a:buNone/>
              <a:defRPr sz="1815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26" y="5366630"/>
            <a:ext cx="5486689" cy="806146"/>
          </a:xfrm>
        </p:spPr>
        <p:txBody>
          <a:bodyPr/>
          <a:lstStyle>
            <a:lvl1pPr marL="0" indent="0">
              <a:buNone/>
              <a:defRPr sz="1271"/>
            </a:lvl1pPr>
            <a:lvl2pPr marL="414579" indent="0">
              <a:buNone/>
              <a:defRPr sz="1088"/>
            </a:lvl2pPr>
            <a:lvl3pPr marL="829158" indent="0">
              <a:buNone/>
              <a:defRPr sz="907"/>
            </a:lvl3pPr>
            <a:lvl4pPr marL="1243736" indent="0">
              <a:buNone/>
              <a:defRPr sz="816"/>
            </a:lvl4pPr>
            <a:lvl5pPr marL="1658315" indent="0">
              <a:buNone/>
              <a:defRPr sz="816"/>
            </a:lvl5pPr>
            <a:lvl6pPr marL="2072894" indent="0">
              <a:buNone/>
              <a:defRPr sz="816"/>
            </a:lvl6pPr>
            <a:lvl7pPr marL="2487472" indent="0">
              <a:buNone/>
              <a:defRPr sz="816"/>
            </a:lvl7pPr>
            <a:lvl8pPr marL="2902050" indent="0">
              <a:buNone/>
              <a:defRPr sz="816"/>
            </a:lvl8pPr>
            <a:lvl9pPr marL="3316629" indent="0">
              <a:buNone/>
              <a:defRPr sz="81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013323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550" y="5962608"/>
            <a:ext cx="1495191" cy="87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4823" y="6633436"/>
            <a:ext cx="831141" cy="20873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51" b="1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4 October 2017</a:t>
            </a:r>
            <a:endParaRPr lang="en-US" sz="1451" b="1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9626" y="6528350"/>
            <a:ext cx="255776" cy="24160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CED9C81C-C869-485F-AD06-6734BEBEBB8B}" type="slidenum">
              <a:rPr sz="1632">
                <a:solidFill>
                  <a:schemeClr val="bg2"/>
                </a:solidFill>
                <a:latin typeface="+mn-lt"/>
                <a:cs typeface="+mn-cs"/>
              </a:rPr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15" b="1"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7107" y="6634876"/>
            <a:ext cx="1581651" cy="2139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51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Mill</a:t>
            </a:r>
            <a:r>
              <a:rPr lang="en-US" sz="1451" baseline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</a:t>
            </a:r>
            <a:r>
              <a:rPr lang="en-US" sz="1451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Computing, Inc.</a:t>
            </a:r>
            <a:endParaRPr lang="en-US" sz="1451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77215" y="6634876"/>
            <a:ext cx="1183466" cy="2139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51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 pending</a:t>
            </a:r>
          </a:p>
        </p:txBody>
      </p:sp>
      <p:sp>
        <p:nvSpPr>
          <p:cNvPr id="2055" name="Title Placeholder 6"/>
          <p:cNvSpPr txBox="1">
            <a:spLocks noGrp="1"/>
          </p:cNvSpPr>
          <p:nvPr>
            <p:ph type="title"/>
          </p:nvPr>
        </p:nvSpPr>
        <p:spPr bwMode="auto">
          <a:xfrm>
            <a:off x="671252" y="568626"/>
            <a:ext cx="7808700" cy="1145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6" name="Text Placeholder 7"/>
          <p:cNvSpPr txBox="1">
            <a:spLocks noGrp="1"/>
          </p:cNvSpPr>
          <p:nvPr>
            <p:ph type="body" idx="1"/>
          </p:nvPr>
        </p:nvSpPr>
        <p:spPr bwMode="auto">
          <a:xfrm>
            <a:off x="671252" y="1905960"/>
            <a:ext cx="7808700" cy="43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604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903" b="1">
          <a:solidFill>
            <a:srgbClr val="00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414579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829158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1243736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1658315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91546" indent="-293659" algn="l" rtl="0" eaLnBrk="1" fontAlgn="base" hangingPunct="1">
        <a:spcBef>
          <a:spcPct val="0"/>
        </a:spcBef>
        <a:spcAft>
          <a:spcPts val="1281"/>
        </a:spcAft>
        <a:defRPr lang="en-US" sz="2176" b="1">
          <a:solidFill>
            <a:srgbClr val="FF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marL="673690" indent="-259112" algn="l" rtl="0" eaLnBrk="1" fontAlgn="base" hangingPunct="1">
        <a:spcBef>
          <a:spcPct val="20000"/>
        </a:spcBef>
        <a:spcAft>
          <a:spcPct val="0"/>
        </a:spcAft>
        <a:buChar char="–"/>
        <a:defRPr sz="2539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marL="1036446" indent="-207289" algn="l" rtl="0" eaLnBrk="1" fontAlgn="base" hangingPunct="1">
        <a:spcBef>
          <a:spcPct val="20000"/>
        </a:spcBef>
        <a:spcAft>
          <a:spcPct val="0"/>
        </a:spcAft>
        <a:buChar char="•"/>
        <a:defRPr sz="2176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marL="1451025" indent="-207289" algn="l" rtl="0" eaLnBrk="1" fontAlgn="base" hangingPunct="1">
        <a:spcBef>
          <a:spcPct val="20000"/>
        </a:spcBef>
        <a:spcAft>
          <a:spcPct val="0"/>
        </a:spcAft>
        <a:buChar char="–"/>
        <a:defRPr sz="1815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marL="1865604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2280182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694761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109340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523919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671252" y="568626"/>
            <a:ext cx="7808700" cy="1145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the title text format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671252" y="1905960"/>
            <a:ext cx="7808700" cy="43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475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903" b="1"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5pPr>
      <a:lvl6pPr marL="414579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6pPr>
      <a:lvl7pPr marL="829158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7pPr>
      <a:lvl8pPr marL="1243736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8pPr>
      <a:lvl9pPr marL="1658315" algn="l" rtl="0" eaLnBrk="1" fontAlgn="base" hangingPunct="1">
        <a:spcBef>
          <a:spcPct val="0"/>
        </a:spcBef>
        <a:spcAft>
          <a:spcPct val="0"/>
        </a:spcAft>
        <a:defRPr sz="2903" b="1">
          <a:solidFill>
            <a:srgbClr val="00FF00"/>
          </a:solidFill>
          <a:latin typeface="Arial" pitchFamily="34" charset="0"/>
          <a:cs typeface="Tahoma" pitchFamily="34" charset="0"/>
        </a:defRPr>
      </a:lvl9pPr>
    </p:titleStyle>
    <p:bodyStyle>
      <a:lvl1pPr algn="l" rtl="0" eaLnBrk="1" fontAlgn="base" hangingPunct="1">
        <a:spcBef>
          <a:spcPct val="0"/>
        </a:spcBef>
        <a:spcAft>
          <a:spcPts val="1281"/>
        </a:spcAft>
        <a:defRPr lang="en-US" sz="2903">
          <a:solidFill>
            <a:schemeClr val="tx1"/>
          </a:solidFill>
          <a:latin typeface="Times New Roman" pitchFamily="18"/>
          <a:ea typeface="Tahoma" pitchFamily="2"/>
          <a:cs typeface="Tahoma" pitchFamily="2"/>
        </a:defRPr>
      </a:lvl1pPr>
      <a:lvl2pPr marL="673690" indent="-259112" algn="l" rtl="0" eaLnBrk="1" fontAlgn="base" hangingPunct="1">
        <a:spcBef>
          <a:spcPct val="20000"/>
        </a:spcBef>
        <a:spcAft>
          <a:spcPct val="0"/>
        </a:spcAft>
        <a:buChar char="–"/>
        <a:defRPr sz="2539">
          <a:solidFill>
            <a:schemeClr val="tx1"/>
          </a:solidFill>
          <a:latin typeface="Arial" pitchFamily="34" charset="0"/>
          <a:cs typeface="Tahoma" pitchFamily="34" charset="0"/>
        </a:defRPr>
      </a:lvl2pPr>
      <a:lvl3pPr marL="1036446" indent="-207289" algn="l" rtl="0" eaLnBrk="1" fontAlgn="base" hangingPunct="1">
        <a:spcBef>
          <a:spcPct val="20000"/>
        </a:spcBef>
        <a:spcAft>
          <a:spcPct val="0"/>
        </a:spcAft>
        <a:buChar char="•"/>
        <a:defRPr sz="2176">
          <a:solidFill>
            <a:schemeClr val="tx1"/>
          </a:solidFill>
          <a:latin typeface="Arial" pitchFamily="34" charset="0"/>
          <a:cs typeface="Tahoma" pitchFamily="34" charset="0"/>
        </a:defRPr>
      </a:lvl3pPr>
      <a:lvl4pPr marL="1451025" indent="-207289" algn="l" rtl="0" eaLnBrk="1" fontAlgn="base" hangingPunct="1">
        <a:spcBef>
          <a:spcPct val="20000"/>
        </a:spcBef>
        <a:spcAft>
          <a:spcPct val="0"/>
        </a:spcAft>
        <a:buChar char="–"/>
        <a:defRPr sz="1815">
          <a:solidFill>
            <a:schemeClr val="tx1"/>
          </a:solidFill>
          <a:latin typeface="Arial" pitchFamily="34" charset="0"/>
          <a:cs typeface="Tahoma" pitchFamily="34" charset="0"/>
        </a:defRPr>
      </a:lvl4pPr>
      <a:lvl5pPr marL="1865604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cs typeface="Tahoma" pitchFamily="34" charset="0"/>
        </a:defRPr>
      </a:lvl5pPr>
      <a:lvl6pPr marL="2280182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cs typeface="Tahoma" pitchFamily="34" charset="0"/>
        </a:defRPr>
      </a:lvl6pPr>
      <a:lvl7pPr marL="2694761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cs typeface="Tahoma" pitchFamily="34" charset="0"/>
        </a:defRPr>
      </a:lvl7pPr>
      <a:lvl8pPr marL="3109340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cs typeface="Tahoma" pitchFamily="34" charset="0"/>
        </a:defRPr>
      </a:lvl8pPr>
      <a:lvl9pPr marL="3523919" indent="-207289" algn="l" rtl="0" eaLnBrk="1" fontAlgn="base" hangingPunct="1">
        <a:spcBef>
          <a:spcPct val="20000"/>
        </a:spcBef>
        <a:spcAft>
          <a:spcPct val="0"/>
        </a:spcAft>
        <a:buChar char="»"/>
        <a:defRPr sz="1815">
          <a:solidFill>
            <a:schemeClr val="tx1"/>
          </a:solidFill>
          <a:latin typeface="Arial" pitchFamily="34" charset="0"/>
          <a:cs typeface="Tahoma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/>
        </p:nvSpPr>
        <p:spPr>
          <a:xfrm>
            <a:off x="733940" y="731522"/>
            <a:ext cx="5932171" cy="497911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twelve of a series</a:t>
            </a:r>
          </a:p>
        </p:txBody>
      </p:sp>
      <p:sp>
        <p:nvSpPr>
          <p:cNvPr id="50" name="Shape 50"/>
          <p:cNvSpPr txBox="1"/>
          <p:nvPr/>
        </p:nvSpPr>
        <p:spPr>
          <a:xfrm>
            <a:off x="906159" y="2158401"/>
            <a:ext cx="7314411" cy="3220422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 algn="ctr">
              <a:buClr>
                <a:srgbClr val="FFFF00"/>
              </a:buClr>
              <a:buSzPct val="25000"/>
            </a:pPr>
            <a:r>
              <a:rPr lang="en-US" sz="4262" b="1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Drinking from the Firehose</a:t>
            </a:r>
          </a:p>
          <a:p>
            <a:pPr algn="ctr">
              <a:buClr>
                <a:srgbClr val="FFFF00"/>
              </a:buClr>
              <a:buSzPct val="25000"/>
            </a:pPr>
            <a:endParaRPr lang="sv-SE" sz="2539" b="1" i="1" dirty="0" smtClean="0">
              <a:solidFill>
                <a:srgbClr val="FFFF00"/>
              </a:solidFill>
            </a:endParaRPr>
          </a:p>
          <a:p>
            <a:pPr algn="ctr">
              <a:buClr>
                <a:srgbClr val="FFFF00"/>
              </a:buClr>
              <a:buSzPct val="25000"/>
            </a:pPr>
            <a:endParaRPr lang="en-US" sz="2539" b="1" i="1" dirty="0">
              <a:solidFill>
                <a:srgbClr val="FFFF00"/>
              </a:solidFill>
            </a:endParaRPr>
          </a:p>
          <a:p>
            <a:pPr algn="ctr">
              <a:buClr>
                <a:srgbClr val="FFFF00"/>
              </a:buClr>
              <a:buSzPct val="25000"/>
            </a:pPr>
            <a:r>
              <a:rPr lang="en-US" sz="2539" b="1" i="1" dirty="0">
                <a:solidFill>
                  <a:srgbClr val="FFFF00"/>
                </a:solidFill>
              </a:rPr>
              <a:t>Inter-Process Communication (IPC</a:t>
            </a:r>
            <a:r>
              <a:rPr lang="en-US" sz="2539" b="1" i="1" dirty="0" smtClean="0">
                <a:solidFill>
                  <a:srgbClr val="FFFF00"/>
                </a:solidFill>
              </a:rPr>
              <a:t>)</a:t>
            </a:r>
          </a:p>
          <a:p>
            <a:pPr algn="ctr">
              <a:buClr>
                <a:srgbClr val="FFFF00"/>
              </a:buClr>
              <a:buSzPct val="25000"/>
            </a:pPr>
            <a:r>
              <a:rPr lang="en-US" sz="2539" b="1" i="1" dirty="0" smtClean="0">
                <a:solidFill>
                  <a:srgbClr val="FFFF00"/>
                </a:solidFill>
              </a:rPr>
              <a:t> </a:t>
            </a:r>
            <a:r>
              <a:rPr lang="en-US" sz="2539" b="1" i="1" dirty="0">
                <a:solidFill>
                  <a:srgbClr val="FFFF00"/>
                </a:solidFill>
              </a:rPr>
              <a:t>on the </a:t>
            </a:r>
            <a:r>
              <a:rPr lang="en-US" sz="2539" b="1" i="1" dirty="0" smtClean="0">
                <a:solidFill>
                  <a:srgbClr val="FFFF00"/>
                </a:solidFill>
              </a:rPr>
              <a:t>Mill CPU </a:t>
            </a:r>
            <a:r>
              <a:rPr lang="en-US" sz="2539" b="1" i="1" dirty="0">
                <a:solidFill>
                  <a:srgbClr val="FFFF00"/>
                </a:solidFill>
              </a:rPr>
              <a:t>Family </a:t>
            </a:r>
          </a:p>
        </p:txBody>
      </p:sp>
    </p:spTree>
    <p:extLst>
      <p:ext uri="{BB962C8B-B14F-4D97-AF65-F5344CB8AC3E}">
        <p14:creationId xmlns:p14="http://schemas.microsoft.com/office/powerpoint/2010/main" val="1030286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181010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82" tIns="40341" rIns="80682" bIns="40341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Some philosophy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9247" y="2743200"/>
            <a:ext cx="7634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must have equal security, none more equal than others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60065" y="4114800"/>
            <a:ext cx="3007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pigs on this farm.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937760"/>
            <a:ext cx="7545655" cy="461665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Which directly conflicts with the monolithic Unix model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140500"/>
      </p:ext>
    </p:extLst>
  </p:cSld>
  <p:clrMapOvr>
    <a:masterClrMapping/>
  </p:clrMapOvr>
  <p:transition spd="slow" advTm="2124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548949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82" tIns="40341" rIns="80682" bIns="40341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protection model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90656" y="2000251"/>
            <a:ext cx="613738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can see only what I give you</a:t>
            </a:r>
          </a:p>
          <a:p>
            <a:pPr algn="ctr"/>
            <a:endParaRPr lang="en-U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 can see only what you give me</a:t>
            </a:r>
          </a:p>
          <a:p>
            <a:pPr algn="ctr"/>
            <a:endParaRPr lang="en-U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Fast, cheap, no third-parties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0900238"/>
      </p:ext>
    </p:extLst>
  </p:cSld>
  <p:clrMapOvr>
    <a:masterClrMapping/>
  </p:clrMapOvr>
  <p:transition spd="slow" advTm="2242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rved Left Arrow 9"/>
          <p:cNvSpPr/>
          <p:nvPr/>
        </p:nvSpPr>
        <p:spPr>
          <a:xfrm flipV="1">
            <a:off x="2254765" y="4615812"/>
            <a:ext cx="294698" cy="305147"/>
          </a:xfrm>
          <a:prstGeom prst="curvedLeft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731522" y="731522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Image Decoder example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1371600"/>
            <a:ext cx="4700326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browser needs to decode an image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2" y="2103120"/>
            <a:ext cx="645401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Problem: the image exploits a vulnerability in the library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4541520"/>
            <a:ext cx="365760" cy="274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7519" y="5554397"/>
            <a:ext cx="1096775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browser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583" y="4480560"/>
            <a:ext cx="111120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decoder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1" y="1737360"/>
            <a:ext cx="7225055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Solution: call the decode function in the image decoding library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1371601" y="2468880"/>
            <a:ext cx="338426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your browser is </a:t>
            </a:r>
            <a:r>
              <a:rPr lang="en-US" sz="2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pwned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1371603" y="2834640"/>
            <a:ext cx="7225054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Solution: we need to sandbox the image decoder in a separate process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032" y="4815841"/>
            <a:ext cx="639777" cy="9090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884" y="4815841"/>
            <a:ext cx="681492" cy="9090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99" y="3718907"/>
            <a:ext cx="2632363" cy="164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279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214E-6 L 0.56059 0.08073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21" y="4025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84224E-6 L 0.6408 0.13001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31" y="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5" grpId="0" animBg="1"/>
      <p:bldP spid="6" grpId="0"/>
      <p:bldP spid="6" grpId="1"/>
      <p:bldP spid="7" grpId="0"/>
      <p:bldP spid="7" grpId="1"/>
      <p:bldP spid="8" grpId="0" animBg="1"/>
      <p:bldP spid="8" grpId="1" animBg="1"/>
      <p:bldP spid="9" grpId="0"/>
      <p:bldP spid="19" grpId="0"/>
      <p:bldP spid="19" grpId="1"/>
      <p:bldP spid="26" grpId="0"/>
      <p:bldP spid="29" grpId="0"/>
      <p:bldP spid="29" grpId="1"/>
      <p:bldP spid="227" grpId="0"/>
      <p:bldP spid="227" grpId="1"/>
      <p:bldP spid="2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brick wall clipart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4" y="4343938"/>
            <a:ext cx="2203269" cy="204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2" name="Shape 232"/>
          <p:cNvSpPr txBox="1"/>
          <p:nvPr/>
        </p:nvSpPr>
        <p:spPr>
          <a:xfrm>
            <a:off x="731522" y="731522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Image Decoder example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1" y="1371600"/>
            <a:ext cx="555152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browser is now protected from the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decoder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2" y="2103120"/>
            <a:ext cx="7449459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Or, if using shared memory (</a:t>
            </a:r>
            <a:r>
              <a:rPr lang="sv-SE" sz="16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shudder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), messages to </a:t>
            </a:r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coordinate decoding still have 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be sent back and forth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65720" y="5226973"/>
            <a:ext cx="365760" cy="274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7519" y="5554397"/>
            <a:ext cx="1096775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browser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70479" y="5524883"/>
            <a:ext cx="23374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decoding </a:t>
            </a:r>
            <a:r>
              <a:rPr lang="en-US" sz="20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sandbox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1737360"/>
            <a:ext cx="631935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to be copied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back and forth by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kernel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1371600" y="2803713"/>
            <a:ext cx="72491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it were cheap on a conventional machine, we’d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already do it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371601" y="3169473"/>
            <a:ext cx="627768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Solution: get the kernel and the copies out of the way!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032" y="4815841"/>
            <a:ext cx="639777" cy="909097"/>
          </a:xfrm>
          <a:prstGeom prst="rect">
            <a:avLst/>
          </a:prstGeom>
        </p:spPr>
      </p:pic>
      <p:sp>
        <p:nvSpPr>
          <p:cNvPr id="17" name="Curved Down Arrow 16"/>
          <p:cNvSpPr/>
          <p:nvPr/>
        </p:nvSpPr>
        <p:spPr>
          <a:xfrm>
            <a:off x="5659059" y="3810000"/>
            <a:ext cx="3162002" cy="731520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Down Arrow 20"/>
          <p:cNvSpPr/>
          <p:nvPr/>
        </p:nvSpPr>
        <p:spPr>
          <a:xfrm>
            <a:off x="2164080" y="3810000"/>
            <a:ext cx="3162002" cy="731520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urved Down Arrow 21"/>
          <p:cNvSpPr/>
          <p:nvPr/>
        </p:nvSpPr>
        <p:spPr>
          <a:xfrm flipH="1">
            <a:off x="5527965" y="3810000"/>
            <a:ext cx="3293097" cy="731520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rved Down Arrow 22"/>
          <p:cNvSpPr/>
          <p:nvPr/>
        </p:nvSpPr>
        <p:spPr>
          <a:xfrm flipH="1">
            <a:off x="1962199" y="3810000"/>
            <a:ext cx="3293097" cy="731520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Down Arrow 10"/>
          <p:cNvSpPr/>
          <p:nvPr/>
        </p:nvSpPr>
        <p:spPr>
          <a:xfrm>
            <a:off x="1962199" y="3569583"/>
            <a:ext cx="6858862" cy="971937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84294" y="6098377"/>
            <a:ext cx="883575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kernel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602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671 L 0.071 -0.07732 C 0.08594 -0.0963 0.10816 -0.10625 0.13142 -0.10625 C 0.15798 -0.10625 0.17916 -0.0963 0.19409 -0.07732 L 0.26528 0.00671 " pathEditMode="relative" rAng="0" ptsTypes="AAAAA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-564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528 0.00671 L 0.35399 -0.07708 C 0.37257 -0.09607 0.40034 -0.10625 0.42951 -0.10625 C 0.4625 -0.10625 0.48906 -0.09607 0.50764 -0.07708 L 0.59653 0.00671 " pathEditMode="relative" rAng="0" ptsTypes="AAAAA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63" y="-5648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653 0.00671 L 0.50746 -0.07477 C 0.48889 -0.09306 0.46128 -0.10255 0.43194 -0.10255 C 0.39878 -0.10255 0.37222 -0.09306 0.35364 -0.07477 L 0.26528 0.00671 " pathEditMode="relative" rAng="0" ptsTypes="AAAAA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63" y="-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528 0.00671 L 0.19409 -0.07708 C 0.18003 -0.09583 0.15764 -0.10625 0.13403 -0.10625 C 0.10764 -0.10625 0.08594 -0.09583 0.0717 -0.07708 L 0.00017 0.00671 " pathEditMode="relative" rAng="0" ptsTypes="AAAAA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64" y="-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29" grpId="0"/>
      <p:bldP spid="29" grpId="1"/>
      <p:bldP spid="227" grpId="0"/>
      <p:bldP spid="227" grpId="1"/>
      <p:bldP spid="230" grpId="0"/>
      <p:bldP spid="17" grpId="0" animBg="1"/>
      <p:bldP spid="17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11" grpId="0" animBg="1"/>
      <p:bldP spid="3" grpId="0"/>
      <p:bldP spid="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</a:rPr>
              <a:t>S</a:t>
            </a:r>
            <a:r>
              <a:rPr lang="en-US" sz="2800" b="1" dirty="0" smtClean="0">
                <a:solidFill>
                  <a:srgbClr val="00FF00"/>
                </a:solidFill>
              </a:rPr>
              <a:t>ervices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1371600"/>
            <a:ext cx="676339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Threads need to get work done they don’t know how to 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103120"/>
            <a:ext cx="4386137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Solution: call a function from a library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19" y="5212080"/>
            <a:ext cx="731520" cy="457200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1737360"/>
            <a:ext cx="252184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Using their own data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1371600" y="2468880"/>
            <a:ext cx="519565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sometimes the function has its own data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371600" y="2834640"/>
            <a:ext cx="418576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doesn’t want your fingers on it!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2377440" y="3383280"/>
            <a:ext cx="289079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private data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2560320" y="3749040"/>
            <a:ext cx="234737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that exports an API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3566160"/>
            <a:ext cx="1166948" cy="2177144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309360" y="4387666"/>
            <a:ext cx="367345" cy="1828800"/>
            <a:chOff x="4753295" y="4387666"/>
            <a:chExt cx="367345" cy="1828800"/>
          </a:xfrm>
        </p:grpSpPr>
        <p:sp>
          <p:nvSpPr>
            <p:cNvPr id="3" name="Rectangle 2"/>
            <p:cNvSpPr/>
            <p:nvPr/>
          </p:nvSpPr>
          <p:spPr>
            <a:xfrm>
              <a:off x="4754880" y="4387666"/>
              <a:ext cx="365760" cy="182880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4754880" y="4754880"/>
              <a:ext cx="365760" cy="0"/>
            </a:xfrm>
            <a:prstGeom prst="line">
              <a:avLst/>
            </a:prstGeom>
            <a:ln w="25400">
              <a:solidFill>
                <a:srgbClr val="00B05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754880" y="5120640"/>
              <a:ext cx="365760" cy="0"/>
            </a:xfrm>
            <a:prstGeom prst="line">
              <a:avLst/>
            </a:prstGeom>
            <a:ln w="25400">
              <a:solidFill>
                <a:srgbClr val="00B05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3295" y="5486400"/>
              <a:ext cx="365760" cy="0"/>
            </a:xfrm>
            <a:prstGeom prst="line">
              <a:avLst/>
            </a:prstGeom>
            <a:ln w="25400">
              <a:solidFill>
                <a:srgbClr val="00B05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754880" y="5852160"/>
              <a:ext cx="365760" cy="0"/>
            </a:xfrm>
            <a:prstGeom prst="line">
              <a:avLst/>
            </a:prstGeom>
            <a:ln w="25400">
              <a:solidFill>
                <a:srgbClr val="00B05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669280" y="4387666"/>
            <a:ext cx="740908" cy="1864604"/>
            <a:chOff x="4114800" y="4387666"/>
            <a:chExt cx="740908" cy="1864604"/>
          </a:xfrm>
        </p:grpSpPr>
        <p:sp>
          <p:nvSpPr>
            <p:cNvPr id="11" name="TextBox 10"/>
            <p:cNvSpPr txBox="1"/>
            <p:nvPr/>
          </p:nvSpPr>
          <p:spPr>
            <a:xfrm>
              <a:off x="4297680" y="4720530"/>
              <a:ext cx="526106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stir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14800" y="5120640"/>
              <a:ext cx="740908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bake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06240" y="5486400"/>
              <a:ext cx="583814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mix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97680" y="5852160"/>
              <a:ext cx="468398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fry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206240" y="4387666"/>
              <a:ext cx="585417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boil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315200" y="2926080"/>
            <a:ext cx="1014136" cy="646331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private 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4023360"/>
            <a:ext cx="514885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API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309360" y="5486400"/>
            <a:ext cx="365760" cy="37882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188720" y="4480560"/>
            <a:ext cx="58381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mix</a:t>
            </a:r>
          </a:p>
        </p:txBody>
      </p:sp>
    </p:spTree>
    <p:extLst>
      <p:ext uri="{BB962C8B-B14F-4D97-AF65-F5344CB8AC3E}">
        <p14:creationId xmlns:p14="http://schemas.microsoft.com/office/powerpoint/2010/main" val="32738033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01018E-6 L -0.48941 -0.1468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79" y="-735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6" grpId="1"/>
      <p:bldP spid="7" grpId="0"/>
      <p:bldP spid="7" grpId="1"/>
      <p:bldP spid="9" grpId="0"/>
      <p:bldP spid="22" grpId="0" animBg="1"/>
      <p:bldP spid="26" grpId="0"/>
      <p:bldP spid="29" grpId="0"/>
      <p:bldP spid="29" grpId="1"/>
      <p:bldP spid="227" grpId="0"/>
      <p:bldP spid="227" grpId="1"/>
      <p:bldP spid="230" grpId="0"/>
      <p:bldP spid="230" grpId="1"/>
      <p:bldP spid="233" grpId="0"/>
      <p:bldP spid="234" grpId="0"/>
      <p:bldP spid="20" grpId="0" animBg="1"/>
      <p:bldP spid="16" grpId="0"/>
      <p:bldP spid="21" grpId="0"/>
      <p:bldP spid="36" grpId="0" animBg="1"/>
      <p:bldP spid="36" grpId="1" animBg="1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</a:rPr>
              <a:t>S</a:t>
            </a:r>
            <a:r>
              <a:rPr lang="en-US" sz="2800" b="1" dirty="0" smtClean="0">
                <a:solidFill>
                  <a:srgbClr val="00FF00"/>
                </a:solidFill>
              </a:rPr>
              <a:t>ervices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19" y="5212080"/>
            <a:ext cx="731520" cy="457200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3566160"/>
            <a:ext cx="1166948" cy="2177144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315200" y="2926080"/>
            <a:ext cx="1014136" cy="646331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private data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5669280" y="4023360"/>
            <a:ext cx="1007425" cy="2228910"/>
            <a:chOff x="5669280" y="4023360"/>
            <a:chExt cx="1007425" cy="2228910"/>
          </a:xfrm>
        </p:grpSpPr>
        <p:grpSp>
          <p:nvGrpSpPr>
            <p:cNvPr id="17" name="Group 16"/>
            <p:cNvGrpSpPr/>
            <p:nvPr/>
          </p:nvGrpSpPr>
          <p:grpSpPr>
            <a:xfrm>
              <a:off x="6309360" y="4387666"/>
              <a:ext cx="367345" cy="1828800"/>
              <a:chOff x="4753295" y="4387666"/>
              <a:chExt cx="367345" cy="18288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754880" y="4387666"/>
                <a:ext cx="365760" cy="18288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4754880" y="475488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754880" y="512064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753295" y="548640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754880" y="585216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669280" y="4387666"/>
              <a:ext cx="740908" cy="1864604"/>
              <a:chOff x="4114800" y="4387666"/>
              <a:chExt cx="740908" cy="186460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297680" y="4720530"/>
                <a:ext cx="526106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stir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114800" y="5120640"/>
                <a:ext cx="74090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bake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206240" y="5486400"/>
                <a:ext cx="583814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mix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297680" y="5852160"/>
                <a:ext cx="46839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fry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206240" y="4387666"/>
                <a:ext cx="585417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boil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126480" y="4023360"/>
              <a:ext cx="514885" cy="338554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API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1828800" y="4452496"/>
            <a:ext cx="365760" cy="37882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188720" y="4480560"/>
            <a:ext cx="58381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mix</a:t>
            </a:r>
          </a:p>
        </p:txBody>
      </p:sp>
      <p:pic>
        <p:nvPicPr>
          <p:cNvPr id="2050" name="Picture 2" descr="brick wall clipart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11" y="4480560"/>
            <a:ext cx="2203269" cy="204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1506583"/>
            <a:ext cx="463178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the service data must be PRIVATE!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820075"/>
            <a:ext cx="252344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we need a wall…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2103120"/>
            <a:ext cx="414434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now we can’t call the API…  so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0" y="2468880"/>
            <a:ext cx="462062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now the API can’t use it’s data…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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8" name="Picture 10" descr="Image result for messenger wall clip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840" y="4023360"/>
            <a:ext cx="1110734" cy="111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6" name="TextBox 225"/>
          <p:cNvSpPr txBox="1"/>
          <p:nvPr/>
        </p:nvSpPr>
        <p:spPr>
          <a:xfrm>
            <a:off x="2103120" y="2834640"/>
            <a:ext cx="4053840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we need someone to carry the data across the wall</a:t>
            </a:r>
          </a:p>
        </p:txBody>
      </p:sp>
      <p:pic>
        <p:nvPicPr>
          <p:cNvPr id="2062" name="Picture 14" descr="Image result for security guard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179" y="3987254"/>
            <a:ext cx="1002990" cy="140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3912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28244E-6 L 0.15052 -0.0013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17" y="-6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24474E-6 L -0.22847 -0.0004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24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19" grpId="0"/>
      <p:bldP spid="19" grpId="1"/>
      <p:bldP spid="30" grpId="0"/>
      <p:bldP spid="2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Inter-process Communication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19" y="5212080"/>
            <a:ext cx="731520" cy="457200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3566160"/>
            <a:ext cx="1166948" cy="2177144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315200" y="2926080"/>
            <a:ext cx="1014136" cy="646331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private data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566160" y="4023360"/>
            <a:ext cx="1007425" cy="2228910"/>
            <a:chOff x="5669280" y="4023360"/>
            <a:chExt cx="1007425" cy="2228910"/>
          </a:xfrm>
        </p:grpSpPr>
        <p:grpSp>
          <p:nvGrpSpPr>
            <p:cNvPr id="17" name="Group 16"/>
            <p:cNvGrpSpPr/>
            <p:nvPr/>
          </p:nvGrpSpPr>
          <p:grpSpPr>
            <a:xfrm>
              <a:off x="6309360" y="4387666"/>
              <a:ext cx="367345" cy="1828800"/>
              <a:chOff x="4753295" y="4387666"/>
              <a:chExt cx="367345" cy="18288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754880" y="4387666"/>
                <a:ext cx="365760" cy="18288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4754880" y="475488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754880" y="512064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753295" y="548640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754880" y="585216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669280" y="4387666"/>
              <a:ext cx="740908" cy="1864604"/>
              <a:chOff x="4114800" y="4387666"/>
              <a:chExt cx="740908" cy="186460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297680" y="4720530"/>
                <a:ext cx="526106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stir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114800" y="5120640"/>
                <a:ext cx="74090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bake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206240" y="5486400"/>
                <a:ext cx="583814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mix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297680" y="5852160"/>
                <a:ext cx="46839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fry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206240" y="4387666"/>
                <a:ext cx="585417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boil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126480" y="4023360"/>
              <a:ext cx="514885" cy="338554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API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1828800" y="4452496"/>
            <a:ext cx="365760" cy="37882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188720" y="4480560"/>
            <a:ext cx="58381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mix</a:t>
            </a:r>
          </a:p>
        </p:txBody>
      </p:sp>
      <p:pic>
        <p:nvPicPr>
          <p:cNvPr id="2050" name="Picture 2" descr="brick wall clipart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4480560"/>
            <a:ext cx="2203269" cy="204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mage result for messenger wall clip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840" y="4023360"/>
            <a:ext cx="1110734" cy="111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mage result for security guard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179" y="3987254"/>
            <a:ext cx="1002990" cy="140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1600" y="1314995"/>
            <a:ext cx="424205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That’s how conventional IPC works.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737360"/>
            <a:ext cx="359156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Your app gives data to the OS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99971" y="2438400"/>
            <a:ext cx="1034772" cy="176962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371600" y="2194560"/>
            <a:ext cx="5128327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Who goes over the wall between processes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1371600" y="2651760"/>
            <a:ext cx="397095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gives it to the server process</a:t>
            </a:r>
          </a:p>
        </p:txBody>
      </p:sp>
      <p:cxnSp>
        <p:nvCxnSpPr>
          <p:cNvPr id="230" name="Straight Arrow Connector 229"/>
          <p:cNvCxnSpPr/>
          <p:nvPr/>
        </p:nvCxnSpPr>
        <p:spPr>
          <a:xfrm>
            <a:off x="5317357" y="2960430"/>
            <a:ext cx="2079822" cy="11648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1371600" y="3108960"/>
            <a:ext cx="492314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back and forth, and back, and forth…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2011680" y="3566160"/>
            <a:ext cx="4176080" cy="128016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fabulously expensive!</a:t>
            </a:r>
          </a:p>
        </p:txBody>
      </p:sp>
      <p:sp>
        <p:nvSpPr>
          <p:cNvPr id="8" name="Curved Down Arrow 7"/>
          <p:cNvSpPr/>
          <p:nvPr/>
        </p:nvSpPr>
        <p:spPr>
          <a:xfrm>
            <a:off x="2011680" y="3657600"/>
            <a:ext cx="3840480" cy="731520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Down Arrow 18"/>
          <p:cNvSpPr/>
          <p:nvPr/>
        </p:nvSpPr>
        <p:spPr>
          <a:xfrm>
            <a:off x="6217920" y="3474720"/>
            <a:ext cx="1463040" cy="548640"/>
          </a:xfrm>
          <a:prstGeom prst="curved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6949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29" grpId="0"/>
      <p:bldP spid="29" grpId="1"/>
      <p:bldP spid="225" grpId="0"/>
      <p:bldP spid="225" grpId="1"/>
      <p:bldP spid="233" grpId="0"/>
      <p:bldP spid="233" grpId="1"/>
      <p:bldP spid="234" grpId="0"/>
      <p:bldP spid="8" grpId="0" animBg="1"/>
      <p:bldP spid="8" grpId="1" animBg="1"/>
      <p:bldP spid="19" grpId="0" animBg="1"/>
      <p:bldP spid="1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Mill…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19" y="5212080"/>
            <a:ext cx="731520" cy="457200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3566160"/>
            <a:ext cx="1166948" cy="2177144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315200" y="2926080"/>
            <a:ext cx="1014136" cy="646331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private data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566160" y="4023360"/>
            <a:ext cx="1007425" cy="2228910"/>
            <a:chOff x="5669280" y="4023360"/>
            <a:chExt cx="1007425" cy="2228910"/>
          </a:xfrm>
        </p:grpSpPr>
        <p:grpSp>
          <p:nvGrpSpPr>
            <p:cNvPr id="17" name="Group 16"/>
            <p:cNvGrpSpPr/>
            <p:nvPr/>
          </p:nvGrpSpPr>
          <p:grpSpPr>
            <a:xfrm>
              <a:off x="6309360" y="4387666"/>
              <a:ext cx="367345" cy="1828800"/>
              <a:chOff x="4753295" y="4387666"/>
              <a:chExt cx="367345" cy="18288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754880" y="4387666"/>
                <a:ext cx="365760" cy="18288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4754880" y="475488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754880" y="512064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753295" y="548640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754880" y="585216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669280" y="4387666"/>
              <a:ext cx="740908" cy="1864604"/>
              <a:chOff x="4114800" y="4387666"/>
              <a:chExt cx="740908" cy="186460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297680" y="4720530"/>
                <a:ext cx="526106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stir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114800" y="5120640"/>
                <a:ext cx="74090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bake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206240" y="5486400"/>
                <a:ext cx="583814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mix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297680" y="5852160"/>
                <a:ext cx="46839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fry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206240" y="4387666"/>
                <a:ext cx="585417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boil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126480" y="4023360"/>
              <a:ext cx="514885" cy="338554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API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1828800" y="4452496"/>
            <a:ext cx="365760" cy="37882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188720" y="4480560"/>
            <a:ext cx="58381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mix</a:t>
            </a:r>
          </a:p>
        </p:txBody>
      </p:sp>
      <p:pic>
        <p:nvPicPr>
          <p:cNvPr id="2050" name="Picture 2" descr="brick wall clipart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4480560"/>
            <a:ext cx="2203269" cy="204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mage result for messenger wall clip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840" y="4023360"/>
            <a:ext cx="1110734" cy="111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mage result for security guard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179" y="3987254"/>
            <a:ext cx="1002990" cy="140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4" name="TextBox 233"/>
          <p:cNvSpPr txBox="1"/>
          <p:nvPr/>
        </p:nvSpPr>
        <p:spPr>
          <a:xfrm>
            <a:off x="2011680" y="3566160"/>
            <a:ext cx="4176080" cy="52322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fabulously expensive!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463040"/>
            <a:ext cx="504016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no thread or process over the wall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011680"/>
            <a:ext cx="276389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OS is not involved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03120" y="3291840"/>
            <a:ext cx="4817281" cy="52322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it’s cheap enough to use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7406640" y="4297680"/>
            <a:ext cx="1005840" cy="914400"/>
          </a:xfrm>
          <a:prstGeom prst="line">
            <a:avLst/>
          </a:prstGeom>
          <a:ln w="53975">
            <a:solidFill>
              <a:srgbClr val="FF00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7406640" y="4297680"/>
            <a:ext cx="914400" cy="914400"/>
          </a:xfrm>
          <a:prstGeom prst="line">
            <a:avLst/>
          </a:prstGeom>
          <a:ln w="53975">
            <a:solidFill>
              <a:srgbClr val="FF00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669280" y="4206240"/>
            <a:ext cx="914400" cy="914400"/>
          </a:xfrm>
          <a:prstGeom prst="line">
            <a:avLst/>
          </a:prstGeom>
          <a:ln w="53975">
            <a:solidFill>
              <a:srgbClr val="FF00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5669280" y="4206240"/>
            <a:ext cx="914400" cy="914400"/>
          </a:xfrm>
          <a:prstGeom prst="line">
            <a:avLst/>
          </a:prstGeom>
          <a:ln w="53975">
            <a:solidFill>
              <a:srgbClr val="FF00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1371600" y="2468880"/>
            <a:ext cx="418576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Orders of magnitude less overhead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200400" y="3474720"/>
            <a:ext cx="1737360" cy="731520"/>
          </a:xfrm>
          <a:prstGeom prst="line">
            <a:avLst/>
          </a:prstGeom>
          <a:ln w="53975">
            <a:solidFill>
              <a:srgbClr val="FF00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3200400" y="3474720"/>
            <a:ext cx="1737360" cy="731520"/>
          </a:xfrm>
          <a:prstGeom prst="line">
            <a:avLst/>
          </a:prstGeom>
          <a:ln w="53975">
            <a:solidFill>
              <a:srgbClr val="FF00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2607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/>
      <p:bldP spid="234" grpId="1"/>
      <p:bldP spid="234" grpId="2"/>
      <p:bldP spid="4" grpId="0"/>
      <p:bldP spid="4" grpId="1"/>
      <p:bldP spid="7" grpId="0"/>
      <p:bldP spid="7" grpId="1"/>
      <p:bldP spid="8" grpId="0"/>
      <p:bldP spid="231" grpId="0"/>
      <p:bldP spid="231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Mill…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19" y="5212080"/>
            <a:ext cx="731520" cy="457200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3566160"/>
            <a:ext cx="1166948" cy="2177144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315200" y="2926080"/>
            <a:ext cx="1014136" cy="646331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private data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566160" y="4023360"/>
            <a:ext cx="1007425" cy="2228910"/>
            <a:chOff x="5669280" y="4023360"/>
            <a:chExt cx="1007425" cy="2228910"/>
          </a:xfrm>
        </p:grpSpPr>
        <p:grpSp>
          <p:nvGrpSpPr>
            <p:cNvPr id="17" name="Group 16"/>
            <p:cNvGrpSpPr/>
            <p:nvPr/>
          </p:nvGrpSpPr>
          <p:grpSpPr>
            <a:xfrm>
              <a:off x="6309360" y="4387666"/>
              <a:ext cx="367345" cy="1828800"/>
              <a:chOff x="4753295" y="4387666"/>
              <a:chExt cx="367345" cy="18288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754880" y="4387666"/>
                <a:ext cx="365760" cy="18288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4754880" y="475488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754880" y="512064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753295" y="548640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754880" y="585216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669280" y="4387666"/>
              <a:ext cx="740908" cy="1864604"/>
              <a:chOff x="4114800" y="4387666"/>
              <a:chExt cx="740908" cy="186460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297680" y="4720530"/>
                <a:ext cx="526106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stir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114800" y="5120640"/>
                <a:ext cx="74090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bake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206240" y="5486400"/>
                <a:ext cx="583814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mix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297680" y="5852160"/>
                <a:ext cx="46839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fry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206240" y="4387666"/>
                <a:ext cx="585417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boil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126480" y="4023360"/>
              <a:ext cx="514885" cy="338554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API</a:t>
              </a:r>
            </a:p>
          </p:txBody>
        </p:sp>
      </p:grpSp>
      <p:pic>
        <p:nvPicPr>
          <p:cNvPr id="2050" name="Picture 2" descr="brick wall clipart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4480560"/>
            <a:ext cx="2203269" cy="204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80160" y="4023360"/>
            <a:ext cx="193674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his is the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client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2098766" y="3568520"/>
            <a:ext cx="365760" cy="201168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83280" y="3108960"/>
            <a:ext cx="1485743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are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portals</a:t>
            </a:r>
          </a:p>
        </p:txBody>
      </p:sp>
      <p:sp>
        <p:nvSpPr>
          <p:cNvPr id="19" name="Right Brace 18"/>
          <p:cNvSpPr/>
          <p:nvPr/>
        </p:nvSpPr>
        <p:spPr>
          <a:xfrm rot="16200000">
            <a:off x="3953691" y="3426766"/>
            <a:ext cx="365760" cy="1140823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223760" y="2011680"/>
            <a:ext cx="1341882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server</a:t>
            </a:r>
          </a:p>
        </p:txBody>
      </p:sp>
      <p:sp>
        <p:nvSpPr>
          <p:cNvPr id="226" name="Right Brace 225"/>
          <p:cNvSpPr/>
          <p:nvPr/>
        </p:nvSpPr>
        <p:spPr>
          <a:xfrm rot="16200000">
            <a:off x="7748093" y="2286000"/>
            <a:ext cx="274320" cy="1193789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4846320" y="3017520"/>
            <a:ext cx="2056113" cy="1005840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permission hardware</a:t>
            </a:r>
          </a:p>
        </p:txBody>
      </p:sp>
      <p:sp>
        <p:nvSpPr>
          <p:cNvPr id="47" name="Right Brace 46"/>
          <p:cNvSpPr/>
          <p:nvPr/>
        </p:nvSpPr>
        <p:spPr>
          <a:xfrm rot="16200000">
            <a:off x="5758850" y="3216735"/>
            <a:ext cx="274320" cy="201168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765174" y="3572410"/>
            <a:ext cx="2735671" cy="264405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383280" y="3017520"/>
            <a:ext cx="1416691" cy="325841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799971" y="2926081"/>
            <a:ext cx="2423789" cy="3686568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70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19" grpId="0" animBg="1"/>
      <p:bldP spid="30" grpId="0"/>
      <p:bldP spid="226" grpId="0" animBg="1"/>
      <p:bldP spid="227" grpId="0"/>
      <p:bldP spid="47" grpId="0" animBg="1"/>
      <p:bldP spid="231" grpId="0" animBg="1"/>
      <p:bldP spid="49" grpId="0" animBg="1"/>
      <p:bldP spid="5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3200" b="1" dirty="0" smtClean="0">
                <a:solidFill>
                  <a:srgbClr val="00FF00"/>
                </a:solidFill>
              </a:rPr>
              <a:t>So </a:t>
            </a: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US" sz="3200" b="1" dirty="0" smtClean="0">
                <a:solidFill>
                  <a:srgbClr val="00FF00"/>
                </a:solidFill>
              </a:rPr>
              <a:t> does the work?</a:t>
            </a:r>
            <a:endParaRPr lang="en-US" sz="3200" b="1" dirty="0">
              <a:solidFill>
                <a:srgbClr val="00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19" y="5212080"/>
            <a:ext cx="731520" cy="457200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0320" y="5669280"/>
            <a:ext cx="68320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0" y="3566160"/>
            <a:ext cx="1166948" cy="2177144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private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315200" y="2926080"/>
            <a:ext cx="1014136" cy="369332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566160" y="4023360"/>
            <a:ext cx="1007425" cy="2228910"/>
            <a:chOff x="5669280" y="4023360"/>
            <a:chExt cx="1007425" cy="2228910"/>
          </a:xfrm>
        </p:grpSpPr>
        <p:grpSp>
          <p:nvGrpSpPr>
            <p:cNvPr id="17" name="Group 16"/>
            <p:cNvGrpSpPr/>
            <p:nvPr/>
          </p:nvGrpSpPr>
          <p:grpSpPr>
            <a:xfrm>
              <a:off x="6309360" y="4387666"/>
              <a:ext cx="367345" cy="1828800"/>
              <a:chOff x="4753295" y="4387666"/>
              <a:chExt cx="367345" cy="18288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754880" y="4387666"/>
                <a:ext cx="365760" cy="182880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4754880" y="475488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754880" y="512064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753295" y="548640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754880" y="5852160"/>
                <a:ext cx="36576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669280" y="4387666"/>
              <a:ext cx="740908" cy="1864604"/>
              <a:chOff x="4114800" y="4387666"/>
              <a:chExt cx="740908" cy="186460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297680" y="4720530"/>
                <a:ext cx="526106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stir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114800" y="5120640"/>
                <a:ext cx="74090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bake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206240" y="5486400"/>
                <a:ext cx="583814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mix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297680" y="5852160"/>
                <a:ext cx="468398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fry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206240" y="4387666"/>
                <a:ext cx="585417" cy="400110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boil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126480" y="4023360"/>
              <a:ext cx="514885" cy="338554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API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6223026" y="3931920"/>
            <a:ext cx="365760" cy="37882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583680" y="4023360"/>
            <a:ext cx="58381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mix</a:t>
            </a:r>
          </a:p>
        </p:txBody>
      </p:sp>
      <p:pic>
        <p:nvPicPr>
          <p:cNvPr id="2050" name="Picture 2" descr="brick wall clipart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4480560"/>
            <a:ext cx="2203269" cy="204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1600" y="1463040"/>
            <a:ext cx="648466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no process over there, where’s the server thread?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2080" y="2063931"/>
            <a:ext cx="512512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client thread  goes through the portal…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23115" y="2787580"/>
            <a:ext cx="4532010" cy="461665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400" i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server thread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5" name="Curved Connector 234"/>
          <p:cNvCxnSpPr>
            <a:stCxn id="5" idx="0"/>
            <a:endCxn id="243" idx="1"/>
          </p:cNvCxnSpPr>
          <p:nvPr/>
        </p:nvCxnSpPr>
        <p:spPr>
          <a:xfrm rot="16200000" flipH="1">
            <a:off x="2809927" y="4048073"/>
            <a:ext cx="872386" cy="2468880"/>
          </a:xfrm>
          <a:prstGeom prst="curvedConnector4">
            <a:avLst>
              <a:gd name="adj1" fmla="val -26204"/>
              <a:gd name="adj2" fmla="val 53704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tangle 242"/>
          <p:cNvSpPr/>
          <p:nvPr/>
        </p:nvSpPr>
        <p:spPr>
          <a:xfrm>
            <a:off x="4480560" y="5669280"/>
            <a:ext cx="60960" cy="988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48" name="Curved Connector 247"/>
          <p:cNvCxnSpPr>
            <a:stCxn id="243" idx="3"/>
            <a:endCxn id="36" idx="2"/>
          </p:cNvCxnSpPr>
          <p:nvPr/>
        </p:nvCxnSpPr>
        <p:spPr>
          <a:xfrm flipV="1">
            <a:off x="4541520" y="4310743"/>
            <a:ext cx="1864386" cy="1407963"/>
          </a:xfrm>
          <a:prstGeom prst="curvedConnector2">
            <a:avLst/>
          </a:prstGeom>
          <a:ln w="3810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613037" y="3566160"/>
            <a:ext cx="3163045" cy="52322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a 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</a:t>
            </a:r>
          </a:p>
        </p:txBody>
      </p:sp>
    </p:spTree>
    <p:extLst>
      <p:ext uri="{BB962C8B-B14F-4D97-AF65-F5344CB8AC3E}">
        <p14:creationId xmlns:p14="http://schemas.microsoft.com/office/powerpoint/2010/main" val="7221202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2" grpId="0"/>
      <p:bldP spid="2" grpId="1"/>
      <p:bldP spid="6" grpId="0"/>
      <p:bldP spid="6" grpId="1"/>
      <p:bldP spid="28" grpId="0"/>
      <p:bldP spid="28" grpId="1"/>
      <p:bldP spid="2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969816" y="1371600"/>
            <a:ext cx="4595507" cy="5097006"/>
            <a:chOff x="969816" y="1352773"/>
            <a:chExt cx="4595507" cy="5097006"/>
          </a:xfrm>
        </p:grpSpPr>
        <p:sp>
          <p:nvSpPr>
            <p:cNvPr id="56" name="Shape 56"/>
            <p:cNvSpPr txBox="1"/>
            <p:nvPr/>
          </p:nvSpPr>
          <p:spPr>
            <a:xfrm>
              <a:off x="969816" y="1352773"/>
              <a:ext cx="4595507" cy="3671047"/>
            </a:xfrm>
            <a:prstGeom prst="rect">
              <a:avLst/>
            </a:prstGeom>
            <a:noFill/>
            <a:ln>
              <a:noFill/>
            </a:ln>
          </p:spPr>
          <p:txBody>
            <a:bodyPr lIns="82009" tIns="40993" rIns="82009" bIns="40993" anchor="t" anchorCtr="0">
              <a:noAutofit/>
            </a:bodyPr>
            <a:lstStyle/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Encoding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The Belt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Memory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Prediction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Metadata and speculation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Execution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Security and reliability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Specification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Software pipelines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en-US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The Compiler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sv-SE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Switches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sv-SE" sz="2176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Inter-process </a:t>
              </a:r>
              <a:r>
                <a:rPr lang="sv-SE" sz="2176" dirty="0" smtClean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Communication</a:t>
              </a: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sv-SE" sz="2176" dirty="0" smtClean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Threading</a:t>
              </a:r>
              <a:endParaRPr lang="sv-SE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sv-SE" sz="2176" dirty="0" smtClean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Wide data</a:t>
              </a:r>
              <a:endParaRPr lang="sv-SE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410113" indent="-410113">
                <a:buClr>
                  <a:srgbClr val="FFFF00"/>
                </a:buClr>
                <a:buSzPct val="100000"/>
                <a:buFont typeface="Arial"/>
                <a:buAutoNum type="arabicPeriod"/>
              </a:pPr>
              <a:r>
                <a:rPr lang="sv-SE" sz="2000" dirty="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 lang="en-US" sz="20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67325" y="5741893"/>
              <a:ext cx="632389" cy="707886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…</a:t>
              </a:r>
            </a:p>
          </p:txBody>
        </p:sp>
      </p:grpSp>
      <p:sp>
        <p:nvSpPr>
          <p:cNvPr id="55" name="Shape 55"/>
          <p:cNvSpPr txBox="1"/>
          <p:nvPr/>
        </p:nvSpPr>
        <p:spPr>
          <a:xfrm>
            <a:off x="733938" y="731521"/>
            <a:ext cx="3906427" cy="497817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Talks in this series</a:t>
            </a:r>
          </a:p>
        </p:txBody>
      </p:sp>
      <p:cxnSp>
        <p:nvCxnSpPr>
          <p:cNvPr id="6" name="Straight Arrow Connector 5"/>
          <p:cNvCxnSpPr>
            <a:stCxn id="7" idx="2"/>
          </p:cNvCxnSpPr>
          <p:nvPr/>
        </p:nvCxnSpPr>
        <p:spPr>
          <a:xfrm flipH="1">
            <a:off x="5168062" y="4796040"/>
            <a:ext cx="1933571" cy="381131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01200" y="4224750"/>
            <a:ext cx="2600866" cy="571290"/>
          </a:xfrm>
          <a:prstGeom prst="rect">
            <a:avLst/>
          </a:prstGeom>
          <a:noFill/>
        </p:spPr>
        <p:txBody>
          <a:bodyPr wrap="none" lIns="82023" tIns="41011" rIns="82023" bIns="41011" rtlCol="0">
            <a:spAutoFit/>
          </a:bodyPr>
          <a:lstStyle/>
          <a:p>
            <a:r>
              <a:rPr lang="en-US" sz="3174" b="1" dirty="0">
                <a:solidFill>
                  <a:srgbClr val="FFFF00"/>
                </a:solidFill>
                <a:latin typeface="Arial" pitchFamily="34" charset="0"/>
              </a:rPr>
              <a:t>You are here</a:t>
            </a:r>
          </a:p>
        </p:txBody>
      </p:sp>
      <p:sp>
        <p:nvSpPr>
          <p:cNvPr id="2" name="Rectangle 1"/>
          <p:cNvSpPr/>
          <p:nvPr/>
        </p:nvSpPr>
        <p:spPr>
          <a:xfrm>
            <a:off x="882061" y="1191400"/>
            <a:ext cx="4286001" cy="3805518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23" tIns="41011" rIns="82023" bIns="41011" rtlCol="0" anchor="ctr"/>
          <a:lstStyle/>
          <a:p>
            <a:pPr algn="ctr"/>
            <a:endParaRPr lang="en-US" sz="1632"/>
          </a:p>
        </p:txBody>
      </p:sp>
      <p:sp>
        <p:nvSpPr>
          <p:cNvPr id="57" name="Shape 57"/>
          <p:cNvSpPr txBox="1"/>
          <p:nvPr/>
        </p:nvSpPr>
        <p:spPr>
          <a:xfrm>
            <a:off x="3289600" y="1371601"/>
            <a:ext cx="5396705" cy="418638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SzPct val="25000"/>
            </a:pPr>
            <a:r>
              <a:rPr lang="en-US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Slides and videos of other talks are at: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3289599" y="1775013"/>
            <a:ext cx="5095262" cy="624706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SzPct val="25000"/>
            </a:pPr>
            <a:r>
              <a:rPr lang="en-US" sz="3627" dirty="0">
                <a:solidFill>
                  <a:srgbClr val="0099FF"/>
                </a:solidFill>
              </a:rPr>
              <a:t>millcomputing</a:t>
            </a:r>
            <a:r>
              <a:rPr lang="en-US" sz="3627" dirty="0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rPr>
              <a:t>.com/docs</a:t>
            </a:r>
          </a:p>
        </p:txBody>
      </p:sp>
      <p:sp>
        <p:nvSpPr>
          <p:cNvPr id="9" name="Rectangle 8"/>
          <p:cNvSpPr/>
          <p:nvPr/>
        </p:nvSpPr>
        <p:spPr>
          <a:xfrm>
            <a:off x="370753" y="5394959"/>
            <a:ext cx="4202524" cy="100584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23" tIns="41011" rIns="82023" bIns="41011" rtlCol="0" anchor="ctr"/>
          <a:lstStyle/>
          <a:p>
            <a:pPr algn="ctr"/>
            <a:endParaRPr lang="en-US" sz="1632"/>
          </a:p>
        </p:txBody>
      </p:sp>
    </p:spTree>
    <p:extLst>
      <p:ext uri="{BB962C8B-B14F-4D97-AF65-F5344CB8AC3E}">
        <p14:creationId xmlns:p14="http://schemas.microsoft.com/office/powerpoint/2010/main" val="8122133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  <p:bldP spid="57" grpId="0"/>
      <p:bldP spid="58" grpId="0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guise, same old thread 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1463040"/>
            <a:ext cx="5251759" cy="1938992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machine terms</a:t>
            </a:r>
          </a:p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client thread becomes server thread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the same as: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running in client turf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</a:t>
            </a:r>
          </a:p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running in server turf</a:t>
            </a:r>
          </a:p>
          <a:p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828800" y="4846320"/>
            <a:ext cx="365760" cy="10972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188720" y="5577840"/>
            <a:ext cx="612668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200400" y="3749040"/>
            <a:ext cx="365760" cy="37882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566160" y="3840480"/>
            <a:ext cx="58381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mix</a:t>
            </a:r>
          </a:p>
        </p:txBody>
      </p:sp>
      <p:sp>
        <p:nvSpPr>
          <p:cNvPr id="29" name="Oval 28"/>
          <p:cNvSpPr/>
          <p:nvPr/>
        </p:nvSpPr>
        <p:spPr>
          <a:xfrm>
            <a:off x="1005840" y="4572000"/>
            <a:ext cx="1554480" cy="1737360"/>
          </a:xfrm>
          <a:prstGeom prst="ellipse">
            <a:avLst/>
          </a:prstGeom>
          <a:noFill/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926080" y="3291840"/>
            <a:ext cx="1737360" cy="1280160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5" name="TextBox 224"/>
          <p:cNvSpPr txBox="1"/>
          <p:nvPr/>
        </p:nvSpPr>
        <p:spPr>
          <a:xfrm>
            <a:off x="731520" y="4206240"/>
            <a:ext cx="1120820" cy="369332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client turf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663440" y="3474720"/>
            <a:ext cx="1223412" cy="369332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server turf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055307" y="5440680"/>
            <a:ext cx="160813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same thread</a:t>
            </a:r>
          </a:p>
        </p:txBody>
      </p:sp>
      <p:cxnSp>
        <p:nvCxnSpPr>
          <p:cNvPr id="231" name="Straight Arrow Connector 230"/>
          <p:cNvCxnSpPr>
            <a:endCxn id="41" idx="3"/>
          </p:cNvCxnSpPr>
          <p:nvPr/>
        </p:nvCxnSpPr>
        <p:spPr>
          <a:xfrm flipH="1" flipV="1">
            <a:off x="2194560" y="5394960"/>
            <a:ext cx="653143" cy="24577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 flipH="1" flipV="1">
            <a:off x="3500846" y="4240590"/>
            <a:ext cx="187985" cy="120009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5029200" y="5303520"/>
            <a:ext cx="3708131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server data when running in client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5029200" y="4389120"/>
            <a:ext cx="35922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client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when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running in server</a:t>
            </a:r>
          </a:p>
        </p:txBody>
      </p:sp>
      <p:cxnSp>
        <p:nvCxnSpPr>
          <p:cNvPr id="3" name="Curved Connector 2"/>
          <p:cNvCxnSpPr>
            <a:stCxn id="41" idx="0"/>
            <a:endCxn id="43" idx="2"/>
          </p:cNvCxnSpPr>
          <p:nvPr/>
        </p:nvCxnSpPr>
        <p:spPr>
          <a:xfrm rot="5400000" flipH="1" flipV="1">
            <a:off x="2338252" y="3801292"/>
            <a:ext cx="718457" cy="1371600"/>
          </a:xfrm>
          <a:prstGeom prst="curvedConnector3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8329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225" grpId="0"/>
      <p:bldP spid="226" grpId="0"/>
      <p:bldP spid="227" grpId="0"/>
      <p:bldP spid="227" grpId="1"/>
      <p:bldP spid="236" grpId="0"/>
      <p:bldP spid="237" grpId="0"/>
      <p:bldP spid="237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36" tIns="41006" rIns="82036" bIns="41006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Permissions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35634" y="2943498"/>
            <a:ext cx="2211978" cy="2821577"/>
          </a:xfrm>
          <a:prstGeom prst="rect">
            <a:avLst/>
          </a:prstGeom>
          <a:pattFill prst="pct25">
            <a:fgClr>
              <a:schemeClr val="accent1"/>
            </a:fgClr>
            <a:bgClr>
              <a:srgbClr val="00B0F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791464" y="2591583"/>
            <a:ext cx="1685057" cy="369322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address space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607" y="5765074"/>
            <a:ext cx="1300336" cy="369322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permission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0" y="6126481"/>
            <a:ext cx="774551" cy="369322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range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8960" y="6126481"/>
            <a:ext cx="748903" cy="369322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rights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6000" y="6126481"/>
            <a:ext cx="616495" cy="369322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stuff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103120" y="5669280"/>
            <a:ext cx="2516703" cy="457200"/>
            <a:chOff x="2185720" y="5429794"/>
            <a:chExt cx="2516703" cy="548640"/>
          </a:xfrm>
        </p:grpSpPr>
        <p:sp>
          <p:nvSpPr>
            <p:cNvPr id="14" name="Rectangle 13"/>
            <p:cNvSpPr/>
            <p:nvPr/>
          </p:nvSpPr>
          <p:spPr>
            <a:xfrm>
              <a:off x="2185720" y="5429794"/>
              <a:ext cx="2516703" cy="5486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3887593" y="5429794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055924" y="5429794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6998267" y="3997234"/>
            <a:ext cx="552065" cy="7663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758782" y="3753394"/>
            <a:ext cx="1218270" cy="4486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4194905" y="3997235"/>
            <a:ext cx="2803362" cy="18462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354287" y="4763588"/>
            <a:ext cx="3187337" cy="127145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3108960" y="5669281"/>
            <a:ext cx="510076" cy="461665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Arial" pitchFamily="34" charset="0"/>
              </a:rPr>
              <a:t>rw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2103121" y="5669280"/>
            <a:ext cx="914400" cy="457200"/>
          </a:xfrm>
          <a:prstGeom prst="rect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2105646" y="4920342"/>
            <a:ext cx="2516703" cy="457200"/>
            <a:chOff x="2185720" y="5429794"/>
            <a:chExt cx="2516703" cy="548640"/>
          </a:xfrm>
        </p:grpSpPr>
        <p:sp>
          <p:nvSpPr>
            <p:cNvPr id="37" name="Rectangle 36"/>
            <p:cNvSpPr/>
            <p:nvPr/>
          </p:nvSpPr>
          <p:spPr>
            <a:xfrm>
              <a:off x="2185720" y="5429794"/>
              <a:ext cx="2516703" cy="5486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3887593" y="5429794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055924" y="5429794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3200400" y="4920342"/>
            <a:ext cx="287258" cy="461665"/>
          </a:xfrm>
          <a:prstGeom prst="rect">
            <a:avLst/>
          </a:prstGeom>
          <a:noFill/>
          <a:ln w="22225">
            <a:noFill/>
          </a:ln>
        </p:spPr>
        <p:txBody>
          <a:bodyPr wrap="none" lIns="91430" tIns="45715" rIns="91430" bIns="45715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105646" y="4920342"/>
            <a:ext cx="914400" cy="457200"/>
          </a:xfrm>
          <a:prstGeom prst="rect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4071449" y="3753395"/>
            <a:ext cx="2687333" cy="131934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4230831" y="4201997"/>
            <a:ext cx="3746221" cy="106233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71600" y="1169429"/>
            <a:ext cx="5131190" cy="3477875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Mill uses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permissions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to control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access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permissions are kept in tables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memory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cached by hardware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permission has a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range – in bytes</a:t>
            </a:r>
            <a:endParaRPr lang="en-US" sz="2000" dirty="0">
              <a:solidFill>
                <a:srgbClr val="FFFF00"/>
              </a:solidFill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And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rights e.g. </a:t>
            </a:r>
            <a:r>
              <a:rPr lang="en-US" sz="2000" b="1" dirty="0">
                <a:solidFill>
                  <a:srgbClr val="FFFF00"/>
                </a:solidFill>
                <a:latin typeface="Arial" pitchFamily="34" charset="0"/>
              </a:rPr>
              <a:t>r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, </a:t>
            </a:r>
            <a:r>
              <a:rPr lang="en-US" sz="2000" b="1" dirty="0">
                <a:solidFill>
                  <a:srgbClr val="FFFF00"/>
                </a:solidFill>
                <a:latin typeface="Arial" pitchFamily="34" charset="0"/>
              </a:rPr>
              <a:t>w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, </a:t>
            </a:r>
            <a:r>
              <a:rPr lang="en-US" sz="2000" b="1" dirty="0">
                <a:solidFill>
                  <a:srgbClr val="FFFF00"/>
                </a:solidFill>
                <a:latin typeface="Arial" pitchFamily="34" charset="0"/>
              </a:rPr>
              <a:t>x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And other stuff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A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turf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 is a </a:t>
            </a:r>
            <a:r>
              <a:rPr lang="en-US" sz="2000" dirty="0">
                <a:solidFill>
                  <a:srgbClr val="FFFF00"/>
                </a:solidFill>
              </a:rPr>
              <a:t>bundle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 of permissions with an ID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Permissions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</a:rPr>
              <a:t>can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overlap</a:t>
            </a:r>
            <a:endParaRPr lang="en-US" sz="2000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6709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/>
      <p:bldP spid="15" grpId="0"/>
      <p:bldP spid="16" grpId="0"/>
      <p:bldP spid="17" grpId="0"/>
      <p:bldP spid="18" grpId="0"/>
      <p:bldP spid="25" grpId="0" animBg="1"/>
      <p:bldP spid="27" grpId="0" animBg="1"/>
      <p:bldP spid="224" grpId="0"/>
      <p:bldP spid="225" grpId="0" animBg="1"/>
      <p:bldP spid="40" grpId="0"/>
      <p:bldP spid="4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1371600" y="1353500"/>
            <a:ext cx="717736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turf is a collection of memory </a:t>
            </a:r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permissions</a:t>
            </a:r>
            <a:endParaRPr lang="sv-SE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code 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can execute, memory they can read and write, portals they can call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turf is a Mill concept; turfs are orthogonal to </a:t>
            </a:r>
            <a:r>
              <a:rPr lang="sv-SE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threads</a:t>
            </a:r>
            <a:endParaRPr lang="en-US" sz="20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process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an OS concept; processes are a collection of permissions and a collection of OS threads</a:t>
            </a:r>
          </a:p>
          <a:p>
            <a:endParaRPr lang="sv-SE" sz="20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v-SE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E.g.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kernel can be a collection of turfs, with device drivers isolated in dedicated turfs</a:t>
            </a:r>
          </a:p>
          <a:p>
            <a:endParaRPr lang="sv-SE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v-SE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E.g.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browser can be a collection of turfs, with image decoders </a:t>
            </a:r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isolated 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dedicated turfs </a:t>
            </a:r>
          </a:p>
          <a:p>
            <a:endParaRPr lang="sv-SE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can change turf by making a </a:t>
            </a:r>
            <a:r>
              <a:rPr lang="sv-SE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</a:t>
            </a:r>
            <a:r>
              <a:rPr lang="sv-SE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call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1520" y="731520"/>
            <a:ext cx="1649315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3" b="1">
                <a:solidFill>
                  <a:srgbClr val="00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414579"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829158"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1243736"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1658315" algn="l" rtl="0" eaLnBrk="1" fontAlgn="base" hangingPunct="1">
              <a:spcBef>
                <a:spcPct val="0"/>
              </a:spcBef>
              <a:spcAft>
                <a:spcPct val="0"/>
              </a:spcAft>
              <a:defRPr sz="2903" b="1">
                <a:solidFill>
                  <a:srgbClr val="00FF00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sv-SE" sz="2800" kern="0" dirty="0" smtClean="0"/>
              <a:t>Turfs</a:t>
            </a:r>
            <a:endParaRPr lang="sv-SE" sz="2800" kern="0" dirty="0"/>
          </a:p>
        </p:txBody>
      </p:sp>
    </p:spTree>
    <p:extLst>
      <p:ext uri="{BB962C8B-B14F-4D97-AF65-F5344CB8AC3E}">
        <p14:creationId xmlns:p14="http://schemas.microsoft.com/office/powerpoint/2010/main" val="13576026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  <p:bldP spid="34" grpId="1" build="p"/>
      <p:bldP spid="34" grpId="2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623118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82" tIns="40341" rIns="80682" bIns="40341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about the OS?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258" y="1613649"/>
            <a:ext cx="6375464" cy="961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operating system is an application</a:t>
            </a:r>
          </a:p>
          <a:p>
            <a:pPr algn="ctr"/>
            <a:r>
              <a:rPr lang="en-US" sz="28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like any other.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67435" y="2904566"/>
            <a:ext cx="5811206" cy="526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no privileged operations.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51531" y="3792072"/>
            <a:ext cx="4942379" cy="526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no Supervisor Mode.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86754" y="4679578"/>
            <a:ext cx="6029215" cy="526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protection is by memory address.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61765" y="5567084"/>
            <a:ext cx="2403222" cy="526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Byte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6226671"/>
      </p:ext>
    </p:extLst>
  </p:cSld>
  <p:clrMapOvr>
    <a:masterClrMapping/>
  </p:clrMapOvr>
  <p:transition spd="slow" advTm="3329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2" grpId="0"/>
      <p:bldP spid="2" grpId="1"/>
      <p:bldP spid="3" grpId="0"/>
      <p:bldP spid="3" grpId="1"/>
      <p:bldP spid="5" grpId="0"/>
      <p:bldP spid="5" grpId="1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41870" y="4987413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request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89470" y="4835013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request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1649315" cy="457200"/>
          </a:xfrm>
        </p:spPr>
        <p:txBody>
          <a:bodyPr/>
          <a:lstStyle/>
          <a:p>
            <a:r>
              <a:rPr lang="sv-SE" sz="2800" dirty="0" smtClean="0"/>
              <a:t>Turfs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52790"/>
            <a:ext cx="7191286" cy="4320080"/>
          </a:xfrm>
        </p:spPr>
        <p:txBody>
          <a:bodyPr/>
          <a:lstStyle/>
          <a:p>
            <a:pPr marL="97887" indent="0"/>
            <a:r>
              <a:rPr lang="sv-SE" sz="2000" b="0" dirty="0" smtClean="0"/>
              <a:t>The kernel may be split into many turfs, e.g. to isolate drivers</a:t>
            </a:r>
          </a:p>
          <a:p>
            <a:pPr marL="97887" indent="0"/>
            <a:r>
              <a:rPr lang="sv-SE" sz="2000" b="0" dirty="0" smtClean="0"/>
              <a:t>Even normal programs may be split into many turfs</a:t>
            </a:r>
          </a:p>
          <a:p>
            <a:pPr marL="97887" indent="0"/>
            <a:r>
              <a:rPr lang="sv-SE" sz="2000" b="0" dirty="0" smtClean="0"/>
              <a:t>For example, a web server may sandbox each request </a:t>
            </a:r>
            <a:br>
              <a:rPr lang="sv-SE" sz="2000" b="0" dirty="0" smtClean="0"/>
            </a:br>
            <a:r>
              <a:rPr lang="sv-SE" sz="2000" b="0" dirty="0" smtClean="0"/>
              <a:t>in its own turf</a:t>
            </a:r>
          </a:p>
          <a:p>
            <a:pPr marL="97887" indent="0"/>
            <a:r>
              <a:rPr lang="sv-SE" sz="2000" b="0" dirty="0" smtClean="0"/>
              <a:t>And keep its private keys in another turf</a:t>
            </a:r>
          </a:p>
          <a:p>
            <a:pPr marL="97887" indent="0"/>
            <a:endParaRPr lang="en-US" sz="2000" b="0" dirty="0"/>
          </a:p>
        </p:txBody>
      </p:sp>
      <p:sp>
        <p:nvSpPr>
          <p:cNvPr id="4" name="Rectangle 3"/>
          <p:cNvSpPr/>
          <p:nvPr/>
        </p:nvSpPr>
        <p:spPr>
          <a:xfrm>
            <a:off x="1156719" y="4176251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httpd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37070" y="4682613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request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67346" y="4090219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private key</a:t>
            </a:r>
            <a:endParaRPr lang="en-US" dirty="0"/>
          </a:p>
        </p:txBody>
      </p:sp>
      <p:cxnSp>
        <p:nvCxnSpPr>
          <p:cNvPr id="11" name="Curved Connector 10"/>
          <p:cNvCxnSpPr>
            <a:endCxn id="4" idx="1"/>
          </p:cNvCxnSpPr>
          <p:nvPr/>
        </p:nvCxnSpPr>
        <p:spPr>
          <a:xfrm flipV="1">
            <a:off x="280219" y="4581832"/>
            <a:ext cx="876500" cy="319549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>
            <a:stCxn id="4" idx="3"/>
            <a:endCxn id="5" idx="1"/>
          </p:cNvCxnSpPr>
          <p:nvPr/>
        </p:nvCxnSpPr>
        <p:spPr>
          <a:xfrm>
            <a:off x="2380835" y="4581832"/>
            <a:ext cx="856235" cy="506362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5" idx="3"/>
            <a:endCxn id="9" idx="1"/>
          </p:cNvCxnSpPr>
          <p:nvPr/>
        </p:nvCxnSpPr>
        <p:spPr>
          <a:xfrm flipV="1">
            <a:off x="4461186" y="4495800"/>
            <a:ext cx="2106160" cy="59239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8477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3" grpId="0" build="p"/>
      <p:bldP spid="4" grpId="0" animBg="1"/>
      <p:bldP spid="5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5314222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74" tIns="40337" rIns="80674" bIns="40337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call and return operations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5025" y="1425152"/>
            <a:ext cx="65" cy="123880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hangingPunct="0"/>
            <a:endParaRPr lang="en-US" sz="2800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hangingPunct="0"/>
            <a:endParaRPr lang="en-US" sz="2800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hangingPunct="0"/>
            <a:endParaRPr lang="en-US" sz="2800" i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1645920"/>
            <a:ext cx="7132320" cy="378564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On the Mill, all saving and restoring of state for a call or return is automatic and atomic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There are various flavors of </a:t>
            </a:r>
            <a:r>
              <a:rPr lang="en-US" sz="2400" dirty="0">
                <a:solidFill>
                  <a:srgbClr val="00B0F0"/>
                </a:solidFill>
                <a:latin typeface="Arial" pitchFamily="34" charset="0"/>
              </a:rPr>
              <a:t>call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 op and </a:t>
            </a:r>
            <a:r>
              <a:rPr lang="en-US" sz="2400" dirty="0" err="1">
                <a:solidFill>
                  <a:srgbClr val="00B0F0"/>
                </a:solidFill>
                <a:latin typeface="Arial" pitchFamily="34" charset="0"/>
              </a:rPr>
              <a:t>retn</a:t>
            </a:r>
            <a:r>
              <a:rPr lang="en-US" sz="2400" dirty="0">
                <a:solidFill>
                  <a:srgbClr val="00B0F0"/>
                </a:solidFill>
                <a:latin typeface="Arial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op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A </a:t>
            </a:r>
            <a:r>
              <a:rPr lang="en-US" sz="2400" dirty="0">
                <a:solidFill>
                  <a:srgbClr val="00B0F0"/>
                </a:solidFill>
                <a:latin typeface="Arial" pitchFamily="34" charset="0"/>
              </a:rPr>
              <a:t>call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 op takes an argument for the number of results expected, the address of a function, and arguments to be passed to the function.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 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The </a:t>
            </a:r>
            <a:r>
              <a:rPr lang="en-US" sz="2400" dirty="0" err="1">
                <a:solidFill>
                  <a:srgbClr val="00B0F0"/>
                </a:solidFill>
                <a:latin typeface="Arial" pitchFamily="34" charset="0"/>
              </a:rPr>
              <a:t>retn</a:t>
            </a:r>
            <a:r>
              <a:rPr lang="en-US" sz="2400" dirty="0">
                <a:solidFill>
                  <a:srgbClr val="00B0F0"/>
                </a:solidFill>
                <a:latin typeface="Arial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op returns 0 or more results</a:t>
            </a:r>
          </a:p>
        </p:txBody>
      </p:sp>
    </p:spTree>
    <p:extLst>
      <p:ext uri="{BB962C8B-B14F-4D97-AF65-F5344CB8AC3E}">
        <p14:creationId xmlns:p14="http://schemas.microsoft.com/office/powerpoint/2010/main" val="38679443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577059" y="4079545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private key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83501" y="4075203"/>
            <a:ext cx="1224116" cy="81116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070E97"/>
                </a:solidFill>
              </a:rPr>
              <a:t>private key</a:t>
            </a:r>
            <a:endParaRPr lang="en-US" dirty="0">
              <a:solidFill>
                <a:srgbClr val="070E97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41870" y="4987413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request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89470" y="4835013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request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1763852" cy="457200"/>
          </a:xfrm>
        </p:spPr>
        <p:txBody>
          <a:bodyPr/>
          <a:lstStyle/>
          <a:p>
            <a:r>
              <a:rPr lang="sv-SE" sz="2800" dirty="0" smtClean="0"/>
              <a:t>Portals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960"/>
            <a:ext cx="7808700" cy="4320080"/>
          </a:xfrm>
        </p:spPr>
        <p:txBody>
          <a:bodyPr/>
          <a:lstStyle/>
          <a:p>
            <a:pPr marL="97887" indent="0"/>
            <a:r>
              <a:rPr lang="sv-SE" sz="2000" b="0" dirty="0" smtClean="0"/>
              <a:t>A thread can </a:t>
            </a:r>
            <a:r>
              <a:rPr lang="sv-SE" sz="2000" b="0" dirty="0" smtClean="0">
                <a:solidFill>
                  <a:srgbClr val="00B0F0"/>
                </a:solidFill>
              </a:rPr>
              <a:t>portal</a:t>
            </a:r>
            <a:r>
              <a:rPr lang="sv-SE" sz="2000" b="0" dirty="0" smtClean="0"/>
              <a:t> call between turfs</a:t>
            </a:r>
          </a:p>
          <a:p>
            <a:pPr marL="97887" indent="0"/>
            <a:r>
              <a:rPr lang="sv-SE" sz="2000" b="0" dirty="0" smtClean="0"/>
              <a:t>Works just like a normal call</a:t>
            </a:r>
          </a:p>
          <a:p>
            <a:pPr marL="97887" indent="0"/>
            <a:r>
              <a:rPr lang="sv-SE" sz="2000" b="0" dirty="0" smtClean="0"/>
              <a:t>The thread can only use the permissions of the current turf</a:t>
            </a:r>
          </a:p>
          <a:p>
            <a:pPr marL="97887" indent="0"/>
            <a:r>
              <a:rPr lang="sv-SE" sz="2000" b="0" dirty="0" smtClean="0"/>
              <a:t>And call arguments</a:t>
            </a:r>
          </a:p>
          <a:p>
            <a:pPr marL="97887" indent="0"/>
            <a:endParaRPr lang="en-US" sz="2000" b="0" dirty="0"/>
          </a:p>
        </p:txBody>
      </p:sp>
      <p:sp>
        <p:nvSpPr>
          <p:cNvPr id="4" name="Rectangle 3"/>
          <p:cNvSpPr/>
          <p:nvPr/>
        </p:nvSpPr>
        <p:spPr>
          <a:xfrm>
            <a:off x="1196233" y="4161235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httpd</a:t>
            </a:r>
            <a:endParaRPr lang="en-US" dirty="0"/>
          </a:p>
        </p:txBody>
      </p:sp>
      <p:cxnSp>
        <p:nvCxnSpPr>
          <p:cNvPr id="11" name="Curved Connector 10"/>
          <p:cNvCxnSpPr>
            <a:endCxn id="4" idx="1"/>
          </p:cNvCxnSpPr>
          <p:nvPr/>
        </p:nvCxnSpPr>
        <p:spPr>
          <a:xfrm flipV="1">
            <a:off x="319733" y="4566816"/>
            <a:ext cx="876500" cy="319549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>
            <a:stCxn id="4" idx="3"/>
            <a:endCxn id="5" idx="1"/>
          </p:cNvCxnSpPr>
          <p:nvPr/>
        </p:nvCxnSpPr>
        <p:spPr>
          <a:xfrm>
            <a:off x="2420349" y="4566816"/>
            <a:ext cx="816721" cy="521378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5" idx="3"/>
            <a:endCxn id="9" idx="1"/>
          </p:cNvCxnSpPr>
          <p:nvPr/>
        </p:nvCxnSpPr>
        <p:spPr>
          <a:xfrm flipV="1">
            <a:off x="4461186" y="4480784"/>
            <a:ext cx="2122315" cy="607410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80541" y="5479826"/>
            <a:ext cx="739021" cy="369332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API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Curved Connector 11"/>
          <p:cNvCxnSpPr>
            <a:stCxn id="17" idx="1"/>
            <a:endCxn id="16" idx="2"/>
          </p:cNvCxnSpPr>
          <p:nvPr/>
        </p:nvCxnSpPr>
        <p:spPr>
          <a:xfrm rot="10800000">
            <a:off x="5651833" y="4987414"/>
            <a:ext cx="828709" cy="677079"/>
          </a:xfrm>
          <a:prstGeom prst="curvedConnector2">
            <a:avLst/>
          </a:prstGeom>
          <a:ln w="28575">
            <a:solidFill>
              <a:srgbClr val="FFFF00"/>
            </a:solidFill>
            <a:prstDash val="sysDot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067" y="4544427"/>
            <a:ext cx="1282472" cy="54376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96162" y="4816311"/>
            <a:ext cx="581532" cy="2187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92203" y="4618081"/>
            <a:ext cx="1519258" cy="369332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decrypt(buf)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671252" y="5916740"/>
            <a:ext cx="7808700" cy="427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97887" indent="0"/>
            <a:r>
              <a:rPr lang="sv-SE" kern="0" dirty="0" smtClean="0"/>
              <a:t>Fabulously fast IPC!</a:t>
            </a:r>
            <a:endParaRPr lang="en-US" kern="0" dirty="0" smtClean="0"/>
          </a:p>
          <a:p>
            <a:pPr marL="97887" indent="0"/>
            <a:endParaRPr lang="en-US" kern="0" dirty="0"/>
          </a:p>
        </p:txBody>
      </p:sp>
      <p:sp>
        <p:nvSpPr>
          <p:cNvPr id="5" name="Rectangle 4"/>
          <p:cNvSpPr/>
          <p:nvPr/>
        </p:nvSpPr>
        <p:spPr>
          <a:xfrm>
            <a:off x="3237070" y="4682613"/>
            <a:ext cx="1224116" cy="81116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request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238744" y="4682613"/>
            <a:ext cx="1224116" cy="81116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070E97"/>
                </a:solidFill>
              </a:rPr>
              <a:t>request</a:t>
            </a:r>
            <a:endParaRPr lang="en-US" dirty="0">
              <a:solidFill>
                <a:srgbClr val="070E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0495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982 -0.05602 L 0.20642 -0.0581 L 0.32413 0.02801 L 0.38385 0.02801 " pathEditMode="relative" ptsTypes="AAA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mph" presetSubtype="2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386 0.02801 L 0.44341 0.02801 L 0.68872 -0.0581 L 0.74844 -0.06227 " pathEditMode="relative" rAng="0" ptsTypes="AAAA">
                                      <p:cBhvr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29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build="p"/>
      <p:bldP spid="17" grpId="0" animBg="1"/>
      <p:bldP spid="21" grpId="0" animBg="1"/>
      <p:bldP spid="21" grpId="1" animBg="1"/>
      <p:bldP spid="21" grpId="2" animBg="1"/>
      <p:bldP spid="21" grpId="3" animBg="1"/>
      <p:bldP spid="16" grpId="0" animBg="1"/>
      <p:bldP spid="22" grpId="0" build="p"/>
      <p:bldP spid="1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5230870" y="4323631"/>
            <a:ext cx="1628758" cy="992183"/>
          </a:xfrm>
          <a:prstGeom prst="rect">
            <a:avLst/>
          </a:prstGeom>
          <a:solidFill>
            <a:srgbClr val="C4BD97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45920"/>
            <a:ext cx="7808700" cy="4320080"/>
          </a:xfrm>
        </p:spPr>
        <p:txBody>
          <a:bodyPr/>
          <a:lstStyle/>
          <a:p>
            <a:pPr marL="97887" indent="0"/>
            <a:r>
              <a:rPr lang="en-US" sz="2000" b="0" noProof="0" dirty="0" smtClean="0"/>
              <a:t>A portal is just like any other code address</a:t>
            </a:r>
          </a:p>
          <a:p>
            <a:pPr marL="97887" indent="0"/>
            <a:r>
              <a:rPr lang="en-US" sz="2000" b="0" noProof="0" dirty="0" smtClean="0"/>
              <a:t>Except that the current turf does not have </a:t>
            </a:r>
            <a:r>
              <a:rPr lang="en-US" sz="2000" b="0" noProof="0" dirty="0" err="1" smtClean="0"/>
              <a:t>e</a:t>
            </a:r>
            <a:r>
              <a:rPr lang="en-US" sz="2000" b="0" u="sng" noProof="0" dirty="0" err="1" smtClean="0"/>
              <a:t>X</a:t>
            </a:r>
            <a:r>
              <a:rPr lang="en-US" sz="2000" b="0" noProof="0" dirty="0" err="1" smtClean="0"/>
              <a:t>ecute</a:t>
            </a:r>
            <a:r>
              <a:rPr lang="en-US" sz="2000" b="0" noProof="0" dirty="0" smtClean="0"/>
              <a:t> permissions</a:t>
            </a:r>
          </a:p>
          <a:p>
            <a:pPr marL="97887" indent="0"/>
            <a:r>
              <a:rPr lang="en-US" sz="2000" b="0" noProof="0" dirty="0" smtClean="0"/>
              <a:t>Instead, the current turf has </a:t>
            </a:r>
            <a:r>
              <a:rPr lang="en-US" sz="2000" b="0" u="sng" noProof="0" dirty="0" smtClean="0"/>
              <a:t>P</a:t>
            </a:r>
            <a:r>
              <a:rPr lang="en-US" sz="2000" b="0" noProof="0" dirty="0" smtClean="0"/>
              <a:t>ortal permission</a:t>
            </a:r>
          </a:p>
          <a:p>
            <a:pPr marL="97887" indent="0"/>
            <a:r>
              <a:rPr lang="sv-SE" sz="2000" b="0" dirty="0" smtClean="0"/>
              <a:t>And the address points to a Portal struct</a:t>
            </a:r>
          </a:p>
          <a:p>
            <a:pPr marL="97887" indent="0"/>
            <a:r>
              <a:rPr lang="sv-SE" sz="2000" b="0" dirty="0" smtClean="0"/>
              <a:t>The hardware changes turf and calls the actual address</a:t>
            </a:r>
            <a:endParaRPr lang="en-US" sz="2000" noProof="0" dirty="0"/>
          </a:p>
        </p:txBody>
      </p:sp>
      <p:sp>
        <p:nvSpPr>
          <p:cNvPr id="6" name="Rectangle 5"/>
          <p:cNvSpPr/>
          <p:nvPr/>
        </p:nvSpPr>
        <p:spPr>
          <a:xfrm>
            <a:off x="5224421" y="4323631"/>
            <a:ext cx="1645920" cy="8349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Stack frame</a:t>
            </a:r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728341" y="733077"/>
            <a:ext cx="2468880" cy="457200"/>
          </a:xfrm>
        </p:spPr>
        <p:txBody>
          <a:bodyPr/>
          <a:lstStyle/>
          <a:p>
            <a:r>
              <a:rPr lang="en-US" sz="2800" noProof="0" dirty="0" smtClean="0"/>
              <a:t>Portal Calls</a:t>
            </a:r>
            <a:endParaRPr lang="en-US" sz="2800" noProof="0" dirty="0"/>
          </a:p>
        </p:txBody>
      </p:sp>
      <p:sp>
        <p:nvSpPr>
          <p:cNvPr id="4" name="Rectangle 3"/>
          <p:cNvSpPr/>
          <p:nvPr/>
        </p:nvSpPr>
        <p:spPr>
          <a:xfrm>
            <a:off x="5222240" y="5608320"/>
            <a:ext cx="1645920" cy="6177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Stack frame</a:t>
            </a:r>
            <a:endParaRPr lang="sv-SE" dirty="0"/>
          </a:p>
        </p:txBody>
      </p:sp>
      <p:sp>
        <p:nvSpPr>
          <p:cNvPr id="5" name="Rectangle 4"/>
          <p:cNvSpPr/>
          <p:nvPr/>
        </p:nvSpPr>
        <p:spPr>
          <a:xfrm>
            <a:off x="5222240" y="5161280"/>
            <a:ext cx="1645920" cy="447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Stack frame</a:t>
            </a:r>
            <a:endParaRPr lang="sv-SE" dirty="0"/>
          </a:p>
        </p:txBody>
      </p:sp>
      <p:cxnSp>
        <p:nvCxnSpPr>
          <p:cNvPr id="14" name="Curved Connector 13"/>
          <p:cNvCxnSpPr/>
          <p:nvPr/>
        </p:nvCxnSpPr>
        <p:spPr>
          <a:xfrm rot="10800000">
            <a:off x="5218072" y="4912700"/>
            <a:ext cx="12700" cy="329294"/>
          </a:xfrm>
          <a:prstGeom prst="curvedConnector3">
            <a:avLst>
              <a:gd name="adj1" fmla="val 1800000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/>
          <p:nvPr/>
        </p:nvCxnSpPr>
        <p:spPr>
          <a:xfrm rot="10800000" flipV="1">
            <a:off x="4271750" y="5241995"/>
            <a:ext cx="959023" cy="544655"/>
          </a:xfrm>
          <a:prstGeom prst="curved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098042" y="5558051"/>
            <a:ext cx="1173707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Turf B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364776" y="5558051"/>
            <a:ext cx="1733266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Actual address</a:t>
            </a:r>
            <a:endParaRPr lang="en-US" dirty="0"/>
          </a:p>
        </p:txBody>
      </p:sp>
      <p:cxnSp>
        <p:nvCxnSpPr>
          <p:cNvPr id="30" name="Curved Connector 29"/>
          <p:cNvCxnSpPr>
            <a:stCxn id="29" idx="1"/>
          </p:cNvCxnSpPr>
          <p:nvPr/>
        </p:nvCxnSpPr>
        <p:spPr>
          <a:xfrm rot="10800000" flipH="1">
            <a:off x="1364776" y="4912701"/>
            <a:ext cx="3818714" cy="873951"/>
          </a:xfrm>
          <a:prstGeom prst="curvedConnector3">
            <a:avLst>
              <a:gd name="adj1" fmla="val -5986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Brace 30"/>
          <p:cNvSpPr/>
          <p:nvPr/>
        </p:nvSpPr>
        <p:spPr>
          <a:xfrm>
            <a:off x="6868160" y="5161280"/>
            <a:ext cx="378801" cy="106476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ight Brace 31"/>
          <p:cNvSpPr/>
          <p:nvPr/>
        </p:nvSpPr>
        <p:spPr>
          <a:xfrm>
            <a:off x="6876692" y="4335467"/>
            <a:ext cx="378801" cy="825813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219874" y="5493605"/>
            <a:ext cx="85831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A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45694" y="4569715"/>
            <a:ext cx="87248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B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5743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" grpId="0" build="p"/>
      <p:bldP spid="6" grpId="0" animBg="1"/>
      <p:bldP spid="26" grpId="0" animBg="1"/>
      <p:bldP spid="29" grpId="0" animBg="1"/>
      <p:bldP spid="31" grpId="0" animBg="1"/>
      <p:bldP spid="31" grpId="1" animBg="1"/>
      <p:bldP spid="32" grpId="0" animBg="1"/>
      <p:bldP spid="33" grpId="0"/>
      <p:bldP spid="33" grpId="1"/>
      <p:bldP spid="3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808700" cy="4320080"/>
          </a:xfrm>
        </p:spPr>
        <p:txBody>
          <a:bodyPr/>
          <a:lstStyle/>
          <a:p>
            <a:pPr marL="97887" indent="0"/>
            <a:r>
              <a:rPr lang="en-US" sz="2000" b="0" noProof="0" dirty="0" smtClean="0"/>
              <a:t>The data stack is list of frames</a:t>
            </a:r>
          </a:p>
          <a:p>
            <a:pPr marL="97887" indent="0"/>
            <a:r>
              <a:rPr lang="en-US" sz="2000" b="0" noProof="0" dirty="0" smtClean="0"/>
              <a:t>Every time you call a function the function gets a new frame</a:t>
            </a:r>
          </a:p>
          <a:p>
            <a:pPr marL="97887" indent="0"/>
            <a:r>
              <a:rPr lang="en-US" sz="2000" b="0" noProof="0" dirty="0" smtClean="0"/>
              <a:t>Frames need link pointers to track which function to return to</a:t>
            </a:r>
          </a:p>
          <a:p>
            <a:pPr marL="440787" indent="-342900">
              <a:buFont typeface="Arial" panose="020B0604020202020204" pitchFamily="34" charset="0"/>
              <a:buChar char="•"/>
            </a:pPr>
            <a:r>
              <a:rPr lang="en-US" sz="2000" noProof="0" dirty="0" smtClean="0">
                <a:solidFill>
                  <a:srgbClr val="FF0000"/>
                </a:solidFill>
              </a:rPr>
              <a:t>Stack Overflow!</a:t>
            </a:r>
          </a:p>
          <a:p>
            <a:pPr marL="440787" indent="-342900">
              <a:buFont typeface="Arial" panose="020B0604020202020204" pitchFamily="34" charset="0"/>
              <a:buChar char="•"/>
            </a:pPr>
            <a:r>
              <a:rPr lang="en-US" sz="2000" noProof="0" dirty="0" smtClean="0">
                <a:solidFill>
                  <a:srgbClr val="FF0000"/>
                </a:solidFill>
              </a:rPr>
              <a:t>Return Oriented</a:t>
            </a:r>
            <a:br>
              <a:rPr lang="en-US" sz="2000" noProof="0" dirty="0" smtClean="0">
                <a:solidFill>
                  <a:srgbClr val="FF0000"/>
                </a:solidFill>
              </a:rPr>
            </a:br>
            <a:r>
              <a:rPr lang="en-US" sz="2000" noProof="0" dirty="0" smtClean="0">
                <a:solidFill>
                  <a:srgbClr val="FF0000"/>
                </a:solidFill>
              </a:rPr>
              <a:t>Programming!</a:t>
            </a:r>
          </a:p>
          <a:p>
            <a:pPr marL="440787" indent="-342900">
              <a:buFont typeface="Arial" panose="020B0604020202020204" pitchFamily="34" charset="0"/>
              <a:buChar char="•"/>
            </a:pPr>
            <a:endParaRPr lang="en-US" sz="2000" noProof="0" dirty="0"/>
          </a:p>
        </p:txBody>
      </p:sp>
      <p:sp>
        <p:nvSpPr>
          <p:cNvPr id="6" name="Rectangle 5"/>
          <p:cNvSpPr/>
          <p:nvPr/>
        </p:nvSpPr>
        <p:spPr>
          <a:xfrm>
            <a:off x="5222240" y="4348480"/>
            <a:ext cx="1645920" cy="8349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4503420" cy="457200"/>
          </a:xfrm>
        </p:spPr>
        <p:txBody>
          <a:bodyPr/>
          <a:lstStyle/>
          <a:p>
            <a:r>
              <a:rPr lang="en-US" sz="2800" noProof="0" dirty="0" smtClean="0"/>
              <a:t>The normal thread stack</a:t>
            </a:r>
            <a:endParaRPr lang="en-US" sz="2800" noProof="0" dirty="0"/>
          </a:p>
        </p:txBody>
      </p:sp>
      <p:sp>
        <p:nvSpPr>
          <p:cNvPr id="4" name="Rectangle 3"/>
          <p:cNvSpPr/>
          <p:nvPr/>
        </p:nvSpPr>
        <p:spPr>
          <a:xfrm>
            <a:off x="5222240" y="5608320"/>
            <a:ext cx="1645920" cy="6177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Stack frame</a:t>
            </a:r>
            <a:endParaRPr lang="sv-SE" dirty="0"/>
          </a:p>
        </p:txBody>
      </p:sp>
      <p:sp>
        <p:nvSpPr>
          <p:cNvPr id="5" name="Rectangle 4"/>
          <p:cNvSpPr/>
          <p:nvPr/>
        </p:nvSpPr>
        <p:spPr>
          <a:xfrm>
            <a:off x="5222240" y="5161280"/>
            <a:ext cx="1645920" cy="447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5222240" y="5455920"/>
            <a:ext cx="164592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Return address</a:t>
            </a:r>
            <a:endParaRPr lang="sv-SE" sz="14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22240" y="5019040"/>
            <a:ext cx="164592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4" name="Curved Connector 13"/>
          <p:cNvCxnSpPr>
            <a:stCxn id="9" idx="3"/>
            <a:endCxn id="7" idx="3"/>
          </p:cNvCxnSpPr>
          <p:nvPr/>
        </p:nvCxnSpPr>
        <p:spPr>
          <a:xfrm>
            <a:off x="6868160" y="5095240"/>
            <a:ext cx="12700" cy="436880"/>
          </a:xfrm>
          <a:prstGeom prst="curvedConnector3">
            <a:avLst>
              <a:gd name="adj1" fmla="val 1800000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>
            <a:off x="6216650" y="5532120"/>
            <a:ext cx="1328420" cy="2270760"/>
          </a:xfrm>
          <a:prstGeom prst="arc">
            <a:avLst>
              <a:gd name="adj1" fmla="val 16200000"/>
              <a:gd name="adj2" fmla="val 19004142"/>
            </a:avLst>
          </a:prstGeom>
          <a:ln w="38100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 22"/>
          <p:cNvSpPr/>
          <p:nvPr/>
        </p:nvSpPr>
        <p:spPr>
          <a:xfrm>
            <a:off x="5218072" y="4335467"/>
            <a:ext cx="1641556" cy="992183"/>
          </a:xfrm>
          <a:prstGeom prst="rect">
            <a:avLst/>
          </a:prstGeom>
          <a:solidFill>
            <a:srgbClr val="C4BD97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ctangle 23"/>
          <p:cNvSpPr/>
          <p:nvPr/>
        </p:nvSpPr>
        <p:spPr>
          <a:xfrm>
            <a:off x="5234940" y="5019040"/>
            <a:ext cx="1633220" cy="1803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5" name="Curved Connector 24"/>
          <p:cNvCxnSpPr>
            <a:stCxn id="24" idx="3"/>
          </p:cNvCxnSpPr>
          <p:nvPr/>
        </p:nvCxnSpPr>
        <p:spPr>
          <a:xfrm flipV="1">
            <a:off x="6868160" y="4421620"/>
            <a:ext cx="1068151" cy="687590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flipV="1">
            <a:off x="6859628" y="4421620"/>
            <a:ext cx="1068151" cy="687590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979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15208 L -1.11111E-6 2.59259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6" grpId="1" animBg="1"/>
      <p:bldP spid="7" grpId="0" animBg="1"/>
      <p:bldP spid="9" grpId="0" animBg="1"/>
      <p:bldP spid="21" grpId="0" animBg="1"/>
      <p:bldP spid="23" grpId="0" animBg="1"/>
      <p:bldP spid="23" grpId="1" animBg="1"/>
      <p:bldP spid="2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887" indent="0"/>
            <a:r>
              <a:rPr lang="en-US" b="0" noProof="0" dirty="0" smtClean="0"/>
              <a:t>The data stack is list of frames</a:t>
            </a:r>
          </a:p>
          <a:p>
            <a:pPr marL="97887" indent="0"/>
            <a:r>
              <a:rPr lang="en-US" b="0" noProof="0" dirty="0" smtClean="0"/>
              <a:t>Every time you call a function the function gets a new frame</a:t>
            </a:r>
          </a:p>
          <a:p>
            <a:pPr marL="97887" indent="0"/>
            <a:r>
              <a:rPr lang="en-US" b="0" noProof="0" dirty="0" smtClean="0"/>
              <a:t>Frames need link pointers to track which function to return to</a:t>
            </a:r>
          </a:p>
          <a:p>
            <a:pPr marL="97887" indent="0"/>
            <a:r>
              <a:rPr lang="en-US" b="0" noProof="0" dirty="0" smtClean="0"/>
              <a:t>Hardware manages a secure call stack</a:t>
            </a:r>
          </a:p>
          <a:p>
            <a:pPr marL="97887" indent="0"/>
            <a:r>
              <a:rPr lang="en-US" b="0" noProof="0" dirty="0" smtClean="0"/>
              <a:t>Inaccessible to programs</a:t>
            </a:r>
          </a:p>
          <a:p>
            <a:pPr marL="97887" indent="0"/>
            <a:r>
              <a:rPr lang="en-US" b="0" noProof="0" dirty="0" smtClean="0"/>
              <a:t>And data access is</a:t>
            </a:r>
            <a:br>
              <a:rPr lang="en-US" b="0" noProof="0" dirty="0" smtClean="0"/>
            </a:br>
            <a:r>
              <a:rPr lang="en-US" b="0" noProof="0" dirty="0" smtClean="0"/>
              <a:t>checked against the </a:t>
            </a:r>
            <a:r>
              <a:rPr lang="en-US" b="0" dirty="0"/>
              <a:t>turf’s </a:t>
            </a:r>
            <a:br>
              <a:rPr lang="en-US" b="0" dirty="0"/>
            </a:br>
            <a:r>
              <a:rPr lang="en-US" b="0" dirty="0"/>
              <a:t>permissions</a:t>
            </a:r>
            <a:endParaRPr lang="sv-SE" b="0" noProof="0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5234940" y="4356816"/>
            <a:ext cx="1620520" cy="99218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5222240" y="4348480"/>
            <a:ext cx="1645920" cy="8349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7808700" cy="457200"/>
          </a:xfrm>
        </p:spPr>
        <p:txBody>
          <a:bodyPr/>
          <a:lstStyle/>
          <a:p>
            <a:r>
              <a:rPr lang="en-US" sz="2800" noProof="0" dirty="0" smtClean="0"/>
              <a:t>The Mill secure thread stack</a:t>
            </a:r>
            <a:endParaRPr lang="en-US" sz="2800" noProof="0" dirty="0"/>
          </a:p>
        </p:txBody>
      </p:sp>
      <p:sp>
        <p:nvSpPr>
          <p:cNvPr id="4" name="Rectangle 3"/>
          <p:cNvSpPr/>
          <p:nvPr/>
        </p:nvSpPr>
        <p:spPr>
          <a:xfrm>
            <a:off x="5222240" y="5608320"/>
            <a:ext cx="1645920" cy="6177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5222240" y="5161280"/>
            <a:ext cx="1645920" cy="447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5222240" y="5455920"/>
            <a:ext cx="164592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Return address</a:t>
            </a:r>
            <a:endParaRPr lang="sv-SE" sz="14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22240" y="5028275"/>
            <a:ext cx="164592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Return address</a:t>
            </a:r>
            <a:endParaRPr lang="sv-SE" sz="1400" dirty="0">
              <a:solidFill>
                <a:srgbClr val="00206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997003" y="4456090"/>
            <a:ext cx="0" cy="1769950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218072" y="4335467"/>
            <a:ext cx="1641556" cy="992183"/>
          </a:xfrm>
          <a:prstGeom prst="rect">
            <a:avLst/>
          </a:prstGeom>
          <a:solidFill>
            <a:srgbClr val="C4BD97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5363023" y="6234376"/>
            <a:ext cx="135165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data stack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53042" y="6234376"/>
            <a:ext cx="162256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secure stack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29682" y="5599449"/>
            <a:ext cx="164592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Change turf</a:t>
            </a:r>
            <a:endParaRPr lang="sv-SE" sz="1400" dirty="0">
              <a:solidFill>
                <a:srgbClr val="002060"/>
              </a:solidFill>
            </a:endParaRPr>
          </a:p>
        </p:txBody>
      </p:sp>
      <p:sp>
        <p:nvSpPr>
          <p:cNvPr id="19" name="Right Brace 18"/>
          <p:cNvSpPr/>
          <p:nvPr/>
        </p:nvSpPr>
        <p:spPr>
          <a:xfrm>
            <a:off x="6868160" y="5161280"/>
            <a:ext cx="378801" cy="106476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Brace 19"/>
          <p:cNvSpPr/>
          <p:nvPr/>
        </p:nvSpPr>
        <p:spPr>
          <a:xfrm>
            <a:off x="6876692" y="4335467"/>
            <a:ext cx="378801" cy="825813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19874" y="5493605"/>
            <a:ext cx="85831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A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45694" y="4569715"/>
            <a:ext cx="87248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B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xplosion 2 11"/>
          <p:cNvSpPr/>
          <p:nvPr/>
        </p:nvSpPr>
        <p:spPr>
          <a:xfrm>
            <a:off x="6278879" y="4698076"/>
            <a:ext cx="1327265" cy="591091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fault</a:t>
            </a:r>
            <a:endParaRPr lang="sv-SE" sz="1200" b="1" dirty="0"/>
          </a:p>
        </p:txBody>
      </p:sp>
    </p:spTree>
    <p:extLst>
      <p:ext uri="{BB962C8B-B14F-4D97-AF65-F5344CB8AC3E}">
        <p14:creationId xmlns:p14="http://schemas.microsoft.com/office/powerpoint/2010/main" val="36454629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7 L -0.25121 0.0817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39" y="425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672 L -0.25121 0.1173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5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 animBg="1"/>
      <p:bldP spid="9" grpId="0" animBg="1"/>
      <p:bldP spid="11" grpId="0" animBg="1"/>
      <p:bldP spid="11" grpId="1" animBg="1"/>
      <p:bldP spid="14" grpId="0"/>
      <p:bldP spid="16" grpId="0"/>
      <p:bldP spid="17" grpId="0" animBg="1"/>
      <p:bldP spid="19" grpId="0" animBg="1"/>
      <p:bldP spid="20" grpId="0" animBg="1"/>
      <p:bldP spid="21" grpId="0"/>
      <p:bldP spid="22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/>
        </p:nvSpPr>
        <p:spPr>
          <a:xfrm>
            <a:off x="733938" y="731521"/>
            <a:ext cx="2838203" cy="497817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The Mill CPU</a:t>
            </a:r>
          </a:p>
        </p:txBody>
      </p:sp>
      <p:sp>
        <p:nvSpPr>
          <p:cNvPr id="64" name="Shape 64"/>
          <p:cNvSpPr txBox="1"/>
          <p:nvPr/>
        </p:nvSpPr>
        <p:spPr>
          <a:xfrm>
            <a:off x="1393483" y="1425151"/>
            <a:ext cx="59" cy="12836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902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endParaRPr lang="en-US" sz="2902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999780" y="1371602"/>
            <a:ext cx="7499029" cy="1758279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SzPct val="25000"/>
            </a:pPr>
            <a:r>
              <a:rPr lang="en-US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Mill is a new general-purpose commercial CPU family.</a:t>
            </a:r>
          </a:p>
          <a:p>
            <a:endParaRPr lang="en-US" sz="2176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SzPct val="25000"/>
            </a:pPr>
            <a:r>
              <a:rPr lang="en-US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Mill has a 10x single-thread </a:t>
            </a:r>
            <a:r>
              <a:rPr lang="en-US" sz="2176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area/power/performance </a:t>
            </a:r>
            <a:r>
              <a:rPr lang="en-US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gain over conventional out-of-order superscalar architectures, yet runs the same programs, without rewrite.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999780" y="3478224"/>
            <a:ext cx="7756015" cy="2597725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SzPct val="25000"/>
            </a:pPr>
            <a:r>
              <a:rPr lang="en-US" sz="2176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This talk will explain:</a:t>
            </a:r>
          </a:p>
          <a:p>
            <a:pPr marL="440596" indent="-342751">
              <a:buFont typeface="Arial" panose="020B0604020202020204" pitchFamily="34" charset="0"/>
              <a:buChar char="•"/>
            </a:pPr>
            <a:r>
              <a:rPr lang="sv-SE" sz="1632" b="1" dirty="0">
                <a:solidFill>
                  <a:srgbClr val="FFFF00"/>
                </a:solidFill>
              </a:rPr>
              <a:t>S</a:t>
            </a:r>
            <a:r>
              <a:rPr lang="sv-SE" sz="1632" b="1" dirty="0" smtClean="0">
                <a:solidFill>
                  <a:srgbClr val="FFFF00"/>
                </a:solidFill>
              </a:rPr>
              <a:t>ymmetric </a:t>
            </a:r>
            <a:r>
              <a:rPr lang="sv-SE" sz="1632" b="1" dirty="0" smtClean="0">
                <a:solidFill>
                  <a:srgbClr val="FFFF00"/>
                </a:solidFill>
              </a:rPr>
              <a:t>distrust</a:t>
            </a:r>
          </a:p>
          <a:p>
            <a:pPr marL="440596" indent="-342751">
              <a:buFont typeface="Arial" panose="020B0604020202020204" pitchFamily="34" charset="0"/>
              <a:buChar char="•"/>
            </a:pPr>
            <a:r>
              <a:rPr lang="sv-SE" sz="1632" b="1" dirty="0" smtClean="0">
                <a:solidFill>
                  <a:srgbClr val="FFFF00"/>
                </a:solidFill>
              </a:rPr>
              <a:t>Protection for mutual paranoia</a:t>
            </a:r>
            <a:endParaRPr lang="sv-SE" sz="1632" b="1" dirty="0" smtClean="0">
              <a:solidFill>
                <a:srgbClr val="FFFF00"/>
              </a:solidFill>
            </a:endParaRPr>
          </a:p>
          <a:p>
            <a:pPr marL="440596" indent="-342751">
              <a:buFont typeface="Arial" panose="020B0604020202020204" pitchFamily="34" charset="0"/>
              <a:buChar char="•"/>
            </a:pPr>
            <a:r>
              <a:rPr lang="sv-SE" sz="1632" b="1" dirty="0" smtClean="0">
                <a:solidFill>
                  <a:srgbClr val="FFFF00"/>
                </a:solidFill>
              </a:rPr>
              <a:t>Avoiding translation</a:t>
            </a:r>
            <a:endParaRPr lang="sv-SE" sz="1632" b="1" dirty="0" smtClean="0">
              <a:solidFill>
                <a:srgbClr val="FFFF00"/>
              </a:solidFill>
            </a:endParaRPr>
          </a:p>
          <a:p>
            <a:pPr marL="440596" indent="-342751">
              <a:buFont typeface="Arial" panose="020B0604020202020204" pitchFamily="34" charset="0"/>
              <a:buChar char="•"/>
            </a:pPr>
            <a:r>
              <a:rPr lang="sv-SE" sz="1632" b="1" dirty="0" smtClean="0">
                <a:solidFill>
                  <a:srgbClr val="FFFF00"/>
                </a:solidFill>
              </a:rPr>
              <a:t>Secure </a:t>
            </a:r>
            <a:r>
              <a:rPr lang="sv-SE" sz="1632" b="1" dirty="0" smtClean="0">
                <a:solidFill>
                  <a:srgbClr val="FFFF00"/>
                </a:solidFill>
              </a:rPr>
              <a:t>argument passing</a:t>
            </a:r>
          </a:p>
          <a:p>
            <a:pPr marL="440596" indent="-342751">
              <a:buFont typeface="Arial" panose="020B0604020202020204" pitchFamily="34" charset="0"/>
              <a:buChar char="•"/>
            </a:pPr>
            <a:r>
              <a:rPr lang="sv-SE" sz="1632" b="1" dirty="0" smtClean="0">
                <a:solidFill>
                  <a:srgbClr val="FFFF00"/>
                </a:solidFill>
              </a:rPr>
              <a:t>OS ”features” that hinder IPC</a:t>
            </a:r>
            <a:endParaRPr lang="sv-SE" sz="1632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906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5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>
            <a:off x="4400758" y="4749219"/>
            <a:ext cx="1117731" cy="72285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887" indent="0"/>
            <a:r>
              <a:rPr lang="sv-SE" b="0" dirty="0" smtClean="0"/>
              <a:t>The spiller </a:t>
            </a:r>
            <a:r>
              <a:rPr lang="sv-SE" b="0" dirty="0" smtClean="0"/>
              <a:t>holds the </a:t>
            </a:r>
            <a:r>
              <a:rPr lang="sv-SE" b="0" dirty="0" smtClean="0"/>
              <a:t>secure stack in a </a:t>
            </a:r>
            <a:r>
              <a:rPr lang="sv-SE" b="0" i="1" dirty="0" smtClean="0"/>
              <a:t>spillet </a:t>
            </a:r>
            <a:r>
              <a:rPr lang="sv-SE" b="0" dirty="0" smtClean="0"/>
              <a:t>in memory</a:t>
            </a:r>
            <a:endParaRPr lang="sv-SE" b="0" dirty="0"/>
          </a:p>
          <a:p>
            <a:pPr marL="97887" indent="0"/>
            <a:r>
              <a:rPr lang="sv-SE" b="0" dirty="0" smtClean="0"/>
              <a:t>Spiller frames contain the saved belt and instruction pointers to restore to on function return</a:t>
            </a:r>
          </a:p>
          <a:p>
            <a:pPr marL="97887" indent="0"/>
            <a:r>
              <a:rPr lang="sv-SE" b="0" dirty="0" smtClean="0"/>
              <a:t>When a spillet is full, an overflow spillet is allocated by the OS from a heap</a:t>
            </a:r>
            <a:endParaRPr lang="sv-SE" b="0" dirty="0"/>
          </a:p>
        </p:txBody>
      </p:sp>
      <p:sp>
        <p:nvSpPr>
          <p:cNvPr id="2" name="Rectangle 1"/>
          <p:cNvSpPr/>
          <p:nvPr/>
        </p:nvSpPr>
        <p:spPr>
          <a:xfrm>
            <a:off x="3780172" y="4749219"/>
            <a:ext cx="620959" cy="1431482"/>
          </a:xfrm>
          <a:prstGeom prst="rect">
            <a:avLst/>
          </a:prstGeom>
          <a:noFill/>
          <a:ln>
            <a:solidFill>
              <a:srgbClr val="01C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3858668" y="4969825"/>
            <a:ext cx="463594" cy="134013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3858668" y="5137240"/>
            <a:ext cx="463594" cy="134013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858668" y="5304655"/>
            <a:ext cx="463594" cy="803678"/>
            <a:chOff x="3858668" y="5304655"/>
            <a:chExt cx="463594" cy="803678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>
            <a:xfrm>
              <a:off x="3858668" y="5639485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27"/>
            <p:cNvSpPr>
              <a:spLocks noChangeAspect="1"/>
            </p:cNvSpPr>
            <p:nvPr/>
          </p:nvSpPr>
          <p:spPr>
            <a:xfrm>
              <a:off x="3858668" y="5974320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Rectangle 28"/>
            <p:cNvSpPr>
              <a:spLocks noChangeAspect="1"/>
            </p:cNvSpPr>
            <p:nvPr/>
          </p:nvSpPr>
          <p:spPr>
            <a:xfrm>
              <a:off x="3858668" y="5304655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3858668" y="5806900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3858668" y="5472070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7" name="Rectangle 36"/>
          <p:cNvSpPr>
            <a:spLocks noChangeAspect="1"/>
          </p:cNvSpPr>
          <p:nvPr/>
        </p:nvSpPr>
        <p:spPr>
          <a:xfrm>
            <a:off x="3858668" y="4802410"/>
            <a:ext cx="463594" cy="134013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Spillets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597358" y="4040588"/>
            <a:ext cx="620959" cy="1431482"/>
          </a:xfrm>
          <a:prstGeom prst="rect">
            <a:avLst/>
          </a:prstGeom>
          <a:noFill/>
          <a:ln>
            <a:solidFill>
              <a:srgbClr val="01C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5675854" y="4930854"/>
            <a:ext cx="463594" cy="134013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ectangle 42"/>
          <p:cNvSpPr>
            <a:spLocks noChangeAspect="1"/>
          </p:cNvSpPr>
          <p:nvPr/>
        </p:nvSpPr>
        <p:spPr>
          <a:xfrm>
            <a:off x="5675854" y="5265689"/>
            <a:ext cx="463594" cy="134013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5" name="Rectangle 44"/>
          <p:cNvSpPr>
            <a:spLocks noChangeAspect="1"/>
          </p:cNvSpPr>
          <p:nvPr/>
        </p:nvSpPr>
        <p:spPr>
          <a:xfrm>
            <a:off x="5675854" y="5098269"/>
            <a:ext cx="463594" cy="134013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6218317" y="4061264"/>
            <a:ext cx="1117731" cy="722851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08671" y="6180701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98400" y="547207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overflow 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36048" y="4553282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...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8612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" grpId="0" animBg="1"/>
      <p:bldP spid="16" grpId="0" animBg="1"/>
      <p:bldP spid="33" grpId="0" animBg="1"/>
      <p:bldP spid="37" grpId="0" animBg="1"/>
      <p:bldP spid="27" grpId="0" animBg="1"/>
      <p:bldP spid="35" grpId="0" animBg="1"/>
      <p:bldP spid="43" grpId="0" animBg="1"/>
      <p:bldP spid="45" grpId="0" animBg="1"/>
      <p:bldP spid="17" grpId="0"/>
      <p:bldP spid="50" grpId="0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Spillet Array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1419734" y="4004399"/>
            <a:ext cx="5805055" cy="2000391"/>
            <a:chOff x="1454727" y="3806508"/>
            <a:chExt cx="5805055" cy="2000391"/>
          </a:xfrm>
          <a:noFill/>
        </p:grpSpPr>
        <p:sp>
          <p:nvSpPr>
            <p:cNvPr id="16" name="Rectangle 15"/>
            <p:cNvSpPr/>
            <p:nvPr/>
          </p:nvSpPr>
          <p:spPr>
            <a:xfrm>
              <a:off x="1454728" y="513724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54728" y="547207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454728" y="447187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54728" y="480670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54728" y="380650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54728" y="414133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547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7036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86001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699148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1478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53042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95112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36676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782399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88353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603990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196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42850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4414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/>
          <p:cNvSpPr/>
          <p:nvPr/>
        </p:nvSpPr>
        <p:spPr>
          <a:xfrm>
            <a:off x="913563" y="3869346"/>
            <a:ext cx="696985" cy="2302866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948004" y="3869346"/>
            <a:ext cx="699455" cy="2302865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5400000">
            <a:off x="4047411" y="499759"/>
            <a:ext cx="724598" cy="657451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3908576" y="5339425"/>
            <a:ext cx="424583" cy="324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5140519" y="4431305"/>
            <a:ext cx="2882604" cy="369332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 [thread 9] [turf 17]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6" name="Curved Connector 65"/>
          <p:cNvCxnSpPr>
            <a:stCxn id="65" idx="1"/>
            <a:endCxn id="5" idx="3"/>
          </p:cNvCxnSpPr>
          <p:nvPr/>
        </p:nvCxnSpPr>
        <p:spPr>
          <a:xfrm rot="10800000" flipV="1">
            <a:off x="4401131" y="4615970"/>
            <a:ext cx="739388" cy="848989"/>
          </a:xfrm>
          <a:prstGeom prst="curved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887" indent="0"/>
            <a:r>
              <a:rPr lang="sv-SE" b="0" dirty="0" smtClean="0"/>
              <a:t>The highest part of the virtual address space is reserved for a 2D array of spillets</a:t>
            </a:r>
          </a:p>
          <a:p>
            <a:pPr marL="97887" indent="0"/>
            <a:r>
              <a:rPr lang="sv-SE" b="0" dirty="0" smtClean="0"/>
              <a:t>Indexed by </a:t>
            </a:r>
            <a:r>
              <a:rPr lang="sv-SE" b="0" i="1" dirty="0" smtClean="0"/>
              <a:t>thread</a:t>
            </a:r>
            <a:r>
              <a:rPr lang="sv-SE" b="0" dirty="0" smtClean="0"/>
              <a:t> and by </a:t>
            </a:r>
            <a:r>
              <a:rPr lang="sv-SE" b="0" i="1" dirty="0" smtClean="0"/>
              <a:t>turf</a:t>
            </a:r>
          </a:p>
          <a:p>
            <a:pPr marL="97887" indent="0"/>
            <a:r>
              <a:rPr lang="sv-SE" b="0" dirty="0" smtClean="0"/>
              <a:t>(Only </a:t>
            </a:r>
            <a:r>
              <a:rPr lang="sv-SE" b="0" dirty="0" smtClean="0"/>
              <a:t>active spillets </a:t>
            </a:r>
            <a:r>
              <a:rPr lang="sv-SE" b="0" dirty="0" smtClean="0"/>
              <a:t>need actual physical memory)</a:t>
            </a:r>
            <a:endParaRPr lang="en-US" b="0" dirty="0"/>
          </a:p>
        </p:txBody>
      </p:sp>
      <p:grpSp>
        <p:nvGrpSpPr>
          <p:cNvPr id="8" name="Group 7"/>
          <p:cNvGrpSpPr/>
          <p:nvPr/>
        </p:nvGrpSpPr>
        <p:grpSpPr>
          <a:xfrm>
            <a:off x="1413364" y="4300400"/>
            <a:ext cx="425177" cy="1683469"/>
            <a:chOff x="1413364" y="4300400"/>
            <a:chExt cx="425177" cy="1683469"/>
          </a:xfrm>
        </p:grpSpPr>
        <p:sp>
          <p:nvSpPr>
            <p:cNvPr id="4" name="TextBox 3"/>
            <p:cNvSpPr txBox="1"/>
            <p:nvPr/>
          </p:nvSpPr>
          <p:spPr>
            <a:xfrm>
              <a:off x="1413723" y="5324955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17</a:t>
              </a:r>
              <a:endPara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413490" y="4979949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18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413597" y="4645406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19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13364" y="4300400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20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426248" y="5645315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16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 rot="16200000">
            <a:off x="3923096" y="2920690"/>
            <a:ext cx="607374" cy="657451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896683" y="6013388"/>
            <a:ext cx="4909124" cy="338554"/>
            <a:chOff x="1896683" y="6013388"/>
            <a:chExt cx="4909124" cy="338554"/>
          </a:xfrm>
        </p:grpSpPr>
        <p:sp>
          <p:nvSpPr>
            <p:cNvPr id="67" name="TextBox 66"/>
            <p:cNvSpPr txBox="1"/>
            <p:nvPr/>
          </p:nvSpPr>
          <p:spPr>
            <a:xfrm>
              <a:off x="1896683" y="6013388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312998" y="6013388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729244" y="6013388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155927" y="6013388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7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572242" y="6013388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988488" y="6013388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9</a:t>
              </a:r>
              <a:endPara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390233" y="6013388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9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749642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10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173518" y="6013388"/>
              <a:ext cx="3970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11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560953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12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977268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13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393514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160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14</a:t>
              </a:r>
              <a:endParaRPr lang="en-US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558631" y="619517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threads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rot="16200000">
            <a:off x="877150" y="4827563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turfs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80172" y="4749219"/>
            <a:ext cx="620959" cy="1431482"/>
            <a:chOff x="3780172" y="4749219"/>
            <a:chExt cx="620959" cy="1431482"/>
          </a:xfrm>
          <a:solidFill>
            <a:srgbClr val="070E97"/>
          </a:solidFill>
        </p:grpSpPr>
        <p:sp>
          <p:nvSpPr>
            <p:cNvPr id="5" name="Rectangle 4"/>
            <p:cNvSpPr/>
            <p:nvPr/>
          </p:nvSpPr>
          <p:spPr>
            <a:xfrm>
              <a:off x="3780172" y="4749219"/>
              <a:ext cx="620959" cy="1431482"/>
            </a:xfrm>
            <a:prstGeom prst="rect">
              <a:avLst/>
            </a:prstGeom>
            <a:grpFill/>
            <a:ln>
              <a:solidFill>
                <a:srgbClr val="01C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" name="Rectangle 5"/>
            <p:cNvSpPr>
              <a:spLocks noChangeAspect="1"/>
            </p:cNvSpPr>
            <p:nvPr/>
          </p:nvSpPr>
          <p:spPr>
            <a:xfrm>
              <a:off x="3858668" y="4969825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" name="Rectangle 6"/>
            <p:cNvSpPr>
              <a:spLocks noChangeAspect="1"/>
            </p:cNvSpPr>
            <p:nvPr/>
          </p:nvSpPr>
          <p:spPr>
            <a:xfrm>
              <a:off x="3858668" y="5137240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>
            <a:xfrm>
              <a:off x="3858668" y="5639485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>
            <a:xfrm>
              <a:off x="3858668" y="5974320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>
            <a:xfrm>
              <a:off x="3858668" y="5304655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>
            <a:xfrm>
              <a:off x="3858668" y="5806900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>
            <a:xfrm>
              <a:off x="3858668" y="5472070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3858668" y="4802410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6241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3" grpId="0" build="p"/>
      <p:bldP spid="23" grpId="0"/>
      <p:bldP spid="7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1419734" y="4004399"/>
            <a:ext cx="5805055" cy="2000391"/>
            <a:chOff x="1454727" y="3806508"/>
            <a:chExt cx="5805055" cy="2000391"/>
          </a:xfrm>
          <a:noFill/>
        </p:grpSpPr>
        <p:sp>
          <p:nvSpPr>
            <p:cNvPr id="16" name="Rectangle 15"/>
            <p:cNvSpPr/>
            <p:nvPr/>
          </p:nvSpPr>
          <p:spPr>
            <a:xfrm>
              <a:off x="1454728" y="513724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54728" y="547207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454728" y="447187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54728" y="480670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54728" y="380650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54728" y="414133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547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7036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86001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699148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1478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53042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95112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36676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782399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88353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603990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196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42850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4414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/>
          <p:cNvSpPr/>
          <p:nvPr/>
        </p:nvSpPr>
        <p:spPr>
          <a:xfrm rot="16200000">
            <a:off x="3923096" y="2920690"/>
            <a:ext cx="607374" cy="657451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913563" y="3869346"/>
            <a:ext cx="696985" cy="2302866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948004" y="3869346"/>
            <a:ext cx="699455" cy="2302865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5400000">
            <a:off x="4047411" y="499759"/>
            <a:ext cx="724598" cy="657451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3908576" y="5339425"/>
            <a:ext cx="424583" cy="324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252" y="1905961"/>
            <a:ext cx="4330239" cy="795676"/>
          </a:xfrm>
        </p:spPr>
        <p:txBody>
          <a:bodyPr/>
          <a:lstStyle/>
          <a:p>
            <a:pPr marL="97887" indent="0">
              <a:spcAft>
                <a:spcPts val="0"/>
              </a:spcAft>
            </a:pPr>
            <a:r>
              <a:rPr lang="sv-SE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handle_request(packet* pkt) {</a:t>
            </a:r>
          </a:p>
          <a:p>
            <a:pPr marL="97887" indent="0">
              <a:spcAft>
                <a:spcPts val="0"/>
              </a:spcAft>
            </a:pPr>
            <a:r>
              <a:rPr lang="sv-SE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v-SE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decrypt(pkt-&gt;buf, pkt-&gt;buflen);</a:t>
            </a:r>
          </a:p>
          <a:p>
            <a:pPr marL="97887" indent="0">
              <a:spcAft>
                <a:spcPts val="0"/>
              </a:spcAft>
            </a:pPr>
            <a:r>
              <a:rPr lang="sv-SE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v-SE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121198" y="5300629"/>
            <a:ext cx="6263275" cy="369332"/>
            <a:chOff x="1121198" y="5300629"/>
            <a:chExt cx="6263275" cy="369332"/>
          </a:xfrm>
        </p:grpSpPr>
        <p:sp>
          <p:nvSpPr>
            <p:cNvPr id="42" name="TextBox 41"/>
            <p:cNvSpPr txBox="1"/>
            <p:nvPr/>
          </p:nvSpPr>
          <p:spPr>
            <a:xfrm>
              <a:off x="1121198" y="5300629"/>
              <a:ext cx="2032308" cy="369332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request is turf 17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122451" y="5335125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3699165" y="2863450"/>
            <a:ext cx="4751942" cy="83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97887" indent="0">
              <a:spcAft>
                <a:spcPts val="0"/>
              </a:spcAft>
            </a:pPr>
            <a:r>
              <a:rPr lang="sv-SE" sz="14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decrypt(void* buf, size_t len) {</a:t>
            </a:r>
          </a:p>
          <a:p>
            <a:pPr marL="97887" indent="0">
              <a:spcAft>
                <a:spcPts val="0"/>
              </a:spcAft>
            </a:pPr>
            <a:r>
              <a:rPr lang="sv-SE" sz="14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 marL="97887" indent="0">
              <a:spcAft>
                <a:spcPts val="0"/>
              </a:spcAft>
            </a:pPr>
            <a:r>
              <a:rPr lang="sv-SE" sz="14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v-SE" sz="14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return;</a:t>
            </a:r>
          </a:p>
          <a:p>
            <a:pPr marL="97887" indent="0">
              <a:spcAft>
                <a:spcPts val="0"/>
              </a:spcAft>
            </a:pPr>
            <a:r>
              <a:rPr lang="sv-SE" sz="14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7" name="Freeform 26"/>
          <p:cNvSpPr/>
          <p:nvPr/>
        </p:nvSpPr>
        <p:spPr>
          <a:xfrm>
            <a:off x="3294442" y="2245606"/>
            <a:ext cx="1918039" cy="699290"/>
          </a:xfrm>
          <a:custGeom>
            <a:avLst/>
            <a:gdLst>
              <a:gd name="connsiteX0" fmla="*/ 1652171 w 1904248"/>
              <a:gd name="connsiteY0" fmla="*/ 0 h 831717"/>
              <a:gd name="connsiteX1" fmla="*/ 1846134 w 1904248"/>
              <a:gd name="connsiteY1" fmla="*/ 207818 h 831717"/>
              <a:gd name="connsiteX2" fmla="*/ 1749152 w 1904248"/>
              <a:gd name="connsiteY2" fmla="*/ 374073 h 831717"/>
              <a:gd name="connsiteX3" fmla="*/ 252862 w 1904248"/>
              <a:gd name="connsiteY3" fmla="*/ 512618 h 831717"/>
              <a:gd name="connsiteX4" fmla="*/ 3480 w 1904248"/>
              <a:gd name="connsiteY4" fmla="*/ 651164 h 831717"/>
              <a:gd name="connsiteX5" fmla="*/ 128171 w 1904248"/>
              <a:gd name="connsiteY5" fmla="*/ 803564 h 831717"/>
              <a:gd name="connsiteX6" fmla="*/ 419116 w 1904248"/>
              <a:gd name="connsiteY6" fmla="*/ 831273 h 831717"/>
              <a:gd name="connsiteX0" fmla="*/ 1652171 w 1926807"/>
              <a:gd name="connsiteY0" fmla="*/ 0 h 831717"/>
              <a:gd name="connsiteX1" fmla="*/ 1887698 w 1926807"/>
              <a:gd name="connsiteY1" fmla="*/ 125427 h 831717"/>
              <a:gd name="connsiteX2" fmla="*/ 1749152 w 1926807"/>
              <a:gd name="connsiteY2" fmla="*/ 374073 h 831717"/>
              <a:gd name="connsiteX3" fmla="*/ 252862 w 1926807"/>
              <a:gd name="connsiteY3" fmla="*/ 512618 h 831717"/>
              <a:gd name="connsiteX4" fmla="*/ 3480 w 1926807"/>
              <a:gd name="connsiteY4" fmla="*/ 651164 h 831717"/>
              <a:gd name="connsiteX5" fmla="*/ 128171 w 1926807"/>
              <a:gd name="connsiteY5" fmla="*/ 803564 h 831717"/>
              <a:gd name="connsiteX6" fmla="*/ 419116 w 1926807"/>
              <a:gd name="connsiteY6" fmla="*/ 831273 h 831717"/>
              <a:gd name="connsiteX0" fmla="*/ 1652171 w 1835654"/>
              <a:gd name="connsiteY0" fmla="*/ 0 h 831717"/>
              <a:gd name="connsiteX1" fmla="*/ 1749152 w 1835654"/>
              <a:gd name="connsiteY1" fmla="*/ 374073 h 831717"/>
              <a:gd name="connsiteX2" fmla="*/ 252862 w 1835654"/>
              <a:gd name="connsiteY2" fmla="*/ 512618 h 831717"/>
              <a:gd name="connsiteX3" fmla="*/ 3480 w 1835654"/>
              <a:gd name="connsiteY3" fmla="*/ 651164 h 831717"/>
              <a:gd name="connsiteX4" fmla="*/ 128171 w 1835654"/>
              <a:gd name="connsiteY4" fmla="*/ 803564 h 831717"/>
              <a:gd name="connsiteX5" fmla="*/ 419116 w 1835654"/>
              <a:gd name="connsiteY5" fmla="*/ 831273 h 831717"/>
              <a:gd name="connsiteX0" fmla="*/ 1652171 w 1918039"/>
              <a:gd name="connsiteY0" fmla="*/ 0 h 831717"/>
              <a:gd name="connsiteX1" fmla="*/ 1846134 w 1918039"/>
              <a:gd name="connsiteY1" fmla="*/ 324638 h 831717"/>
              <a:gd name="connsiteX2" fmla="*/ 252862 w 1918039"/>
              <a:gd name="connsiteY2" fmla="*/ 512618 h 831717"/>
              <a:gd name="connsiteX3" fmla="*/ 3480 w 1918039"/>
              <a:gd name="connsiteY3" fmla="*/ 651164 h 831717"/>
              <a:gd name="connsiteX4" fmla="*/ 128171 w 1918039"/>
              <a:gd name="connsiteY4" fmla="*/ 803564 h 831717"/>
              <a:gd name="connsiteX5" fmla="*/ 419116 w 1918039"/>
              <a:gd name="connsiteY5" fmla="*/ 831273 h 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8039" h="831717">
                <a:moveTo>
                  <a:pt x="1652171" y="0"/>
                </a:moveTo>
                <a:cubicBezTo>
                  <a:pt x="1672375" y="77932"/>
                  <a:pt x="2079352" y="239202"/>
                  <a:pt x="1846134" y="324638"/>
                </a:cubicBezTo>
                <a:cubicBezTo>
                  <a:pt x="1612916" y="410074"/>
                  <a:pt x="559971" y="458197"/>
                  <a:pt x="252862" y="512618"/>
                </a:cubicBezTo>
                <a:cubicBezTo>
                  <a:pt x="-54247" y="567039"/>
                  <a:pt x="24262" y="602673"/>
                  <a:pt x="3480" y="651164"/>
                </a:cubicBezTo>
                <a:cubicBezTo>
                  <a:pt x="-17302" y="699655"/>
                  <a:pt x="58898" y="773546"/>
                  <a:pt x="128171" y="803564"/>
                </a:cubicBezTo>
                <a:cubicBezTo>
                  <a:pt x="197444" y="833582"/>
                  <a:pt x="308280" y="832427"/>
                  <a:pt x="419116" y="831273"/>
                </a:cubicBezTo>
              </a:path>
            </a:pathLst>
          </a:custGeom>
          <a:noFill/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Curved Connector 28"/>
          <p:cNvCxnSpPr/>
          <p:nvPr/>
        </p:nvCxnSpPr>
        <p:spPr>
          <a:xfrm rot="10800000">
            <a:off x="2137352" y="2438401"/>
            <a:ext cx="2272358" cy="986319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3896202" y="4341917"/>
            <a:ext cx="424583" cy="324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Curved Connector 30"/>
          <p:cNvCxnSpPr>
            <a:stCxn id="64" idx="1"/>
            <a:endCxn id="67" idx="1"/>
          </p:cNvCxnSpPr>
          <p:nvPr/>
        </p:nvCxnSpPr>
        <p:spPr>
          <a:xfrm rot="10800000">
            <a:off x="3896202" y="4503959"/>
            <a:ext cx="12374" cy="997508"/>
          </a:xfrm>
          <a:prstGeom prst="curvedConnector3">
            <a:avLst>
              <a:gd name="adj1" fmla="val 1947422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stCxn id="67" idx="3"/>
            <a:endCxn id="64" idx="3"/>
          </p:cNvCxnSpPr>
          <p:nvPr/>
        </p:nvCxnSpPr>
        <p:spPr>
          <a:xfrm>
            <a:off x="4320785" y="4503959"/>
            <a:ext cx="12374" cy="997508"/>
          </a:xfrm>
          <a:prstGeom prst="curvedConnector3">
            <a:avLst>
              <a:gd name="adj1" fmla="val 1947422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3908575" y="3957161"/>
            <a:ext cx="2332278" cy="2471348"/>
            <a:chOff x="3908575" y="3957161"/>
            <a:chExt cx="2332278" cy="2471348"/>
          </a:xfrm>
        </p:grpSpPr>
        <p:sp>
          <p:nvSpPr>
            <p:cNvPr id="68" name="Rectangle 67"/>
            <p:cNvSpPr/>
            <p:nvPr/>
          </p:nvSpPr>
          <p:spPr>
            <a:xfrm>
              <a:off x="3908575" y="3957161"/>
              <a:ext cx="429951" cy="2471348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916132" y="6037540"/>
              <a:ext cx="2324721" cy="369332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hread 9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121197" y="4303655"/>
            <a:ext cx="6263276" cy="369332"/>
            <a:chOff x="1121197" y="4303655"/>
            <a:chExt cx="6263276" cy="369332"/>
          </a:xfrm>
        </p:grpSpPr>
        <p:sp>
          <p:nvSpPr>
            <p:cNvPr id="45" name="TextBox 44"/>
            <p:cNvSpPr txBox="1"/>
            <p:nvPr/>
          </p:nvSpPr>
          <p:spPr>
            <a:xfrm>
              <a:off x="1121197" y="4303655"/>
              <a:ext cx="2324721" cy="369332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private key is turf 20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122451" y="4338151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81" name="Rectangle 80"/>
          <p:cNvSpPr/>
          <p:nvPr/>
        </p:nvSpPr>
        <p:spPr>
          <a:xfrm>
            <a:off x="5038181" y="1007051"/>
            <a:ext cx="916337" cy="43460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4924099" y="925398"/>
            <a:ext cx="916337" cy="43460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3282307" y="564401"/>
            <a:ext cx="916337" cy="43460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httpd</a:t>
            </a:r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4810017" y="843745"/>
            <a:ext cx="916337" cy="43460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request</a:t>
            </a:r>
            <a:endParaRPr lang="en-US" sz="1400" dirty="0"/>
          </a:p>
        </p:txBody>
      </p:sp>
      <p:sp>
        <p:nvSpPr>
          <p:cNvPr id="85" name="Rectangle 84"/>
          <p:cNvSpPr/>
          <p:nvPr/>
        </p:nvSpPr>
        <p:spPr>
          <a:xfrm>
            <a:off x="7302963" y="526352"/>
            <a:ext cx="916337" cy="43460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private key</a:t>
            </a:r>
            <a:endParaRPr lang="en-US" sz="1400" dirty="0"/>
          </a:p>
        </p:txBody>
      </p:sp>
      <p:cxnSp>
        <p:nvCxnSpPr>
          <p:cNvPr id="86" name="Curved Connector 85"/>
          <p:cNvCxnSpPr>
            <a:endCxn id="83" idx="1"/>
          </p:cNvCxnSpPr>
          <p:nvPr/>
        </p:nvCxnSpPr>
        <p:spPr>
          <a:xfrm flipV="1">
            <a:off x="2626185" y="781703"/>
            <a:ext cx="656122" cy="171208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83" idx="3"/>
            <a:endCxn id="84" idx="1"/>
          </p:cNvCxnSpPr>
          <p:nvPr/>
        </p:nvCxnSpPr>
        <p:spPr>
          <a:xfrm>
            <a:off x="4198644" y="781703"/>
            <a:ext cx="611373" cy="27934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84" idx="3"/>
            <a:endCxn id="85" idx="1"/>
          </p:cNvCxnSpPr>
          <p:nvPr/>
        </p:nvCxnSpPr>
        <p:spPr>
          <a:xfrm flipV="1">
            <a:off x="5726354" y="743654"/>
            <a:ext cx="1576609" cy="317393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5132664" y="1024352"/>
            <a:ext cx="435318" cy="1172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5984634" y="809170"/>
            <a:ext cx="1318329" cy="30777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sv-SE" sz="1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decrypt(buf)</a:t>
            </a:r>
            <a:endParaRPr lang="en-US" sz="1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2174402" y="295719"/>
            <a:ext cx="1321027" cy="82122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Portal calls</a:t>
            </a:r>
            <a:endParaRPr lang="en-US" dirty="0"/>
          </a:p>
        </p:txBody>
      </p:sp>
      <p:sp>
        <p:nvSpPr>
          <p:cNvPr id="95" name="Rectangle 94"/>
          <p:cNvSpPr/>
          <p:nvPr/>
        </p:nvSpPr>
        <p:spPr>
          <a:xfrm>
            <a:off x="4810016" y="843739"/>
            <a:ext cx="916337" cy="4346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70E97"/>
                </a:solidFill>
              </a:rPr>
              <a:t>request</a:t>
            </a:r>
            <a:endParaRPr lang="en-US" sz="1400" dirty="0">
              <a:solidFill>
                <a:srgbClr val="070E97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302962" y="526352"/>
            <a:ext cx="916337" cy="4346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70E97"/>
                </a:solidFill>
              </a:rPr>
              <a:t>private key</a:t>
            </a:r>
            <a:endParaRPr lang="en-US" sz="1400" dirty="0">
              <a:solidFill>
                <a:srgbClr val="070E97"/>
              </a:solidFill>
            </a:endParaRPr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336" y="769708"/>
            <a:ext cx="960021" cy="29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273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mph" presetSubtype="2" repeatCount="indefinit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472 -0.00208 L 0.15902 -0.04468 L 0.25607 -0.04861 " pathEditMode="relative" ptsTypes="AAAA">
                                      <p:cBhvr>
                                        <p:cTn id="5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608 -0.04861 L 0.1757 -0.04861 L 0.09844 -0.00625 L 0.00313 -0.00625 " pathEditMode="relative" rAng="0" ptsTypes="AAAA">
                                      <p:cBhvr>
                                        <p:cTn id="8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56" y="210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3" grpId="0" build="p"/>
      <p:bldP spid="27" grpId="0" animBg="1"/>
      <p:bldP spid="27" grpId="1" animBg="1"/>
      <p:bldP spid="67" grpId="0" animBg="1"/>
      <p:bldP spid="67" grpId="1" animBg="1"/>
      <p:bldP spid="92" grpId="0" animBg="1"/>
      <p:bldP spid="92" grpId="1" animBg="1"/>
      <p:bldP spid="92" grpId="2" animBg="1"/>
      <p:bldP spid="92" grpId="3" animBg="1"/>
      <p:bldP spid="93" grpId="0" animBg="1"/>
      <p:bldP spid="95" grpId="0" animBg="1"/>
      <p:bldP spid="95" grpId="1" animBg="1"/>
      <p:bldP spid="95" grpId="2" animBg="1"/>
      <p:bldP spid="96" grpId="0" animBg="1"/>
      <p:bldP spid="96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Arguments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1371600" y="1584960"/>
            <a:ext cx="42594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how do you talk across the wall?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029200" y="5303520"/>
            <a:ext cx="3708131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server data when running in client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029200" y="4389120"/>
            <a:ext cx="35922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client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when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running in server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2011680" y="2194560"/>
            <a:ext cx="116891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value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2011680" y="3108960"/>
            <a:ext cx="1636987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reference</a:t>
            </a:r>
          </a:p>
        </p:txBody>
      </p:sp>
      <p:sp>
        <p:nvSpPr>
          <p:cNvPr id="2" name="Rectangle 1"/>
          <p:cNvSpPr/>
          <p:nvPr/>
        </p:nvSpPr>
        <p:spPr>
          <a:xfrm>
            <a:off x="4776543" y="4247152"/>
            <a:ext cx="3708131" cy="172554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707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" grpId="0"/>
      <p:bldP spid="241" grpId="1"/>
      <p:bldP spid="244" grpId="0"/>
      <p:bldP spid="244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</a:rPr>
              <a:t>Arguments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1371600" y="1584960"/>
            <a:ext cx="42594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how do you talk across the wall?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029200" y="5303520"/>
            <a:ext cx="3708131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server data when running in client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029200" y="4389120"/>
            <a:ext cx="35922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client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when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running in server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2011680" y="2194560"/>
            <a:ext cx="116891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value</a:t>
            </a:r>
          </a:p>
        </p:txBody>
      </p:sp>
      <p:sp>
        <p:nvSpPr>
          <p:cNvPr id="2" name="Rectangle 1"/>
          <p:cNvSpPr/>
          <p:nvPr/>
        </p:nvSpPr>
        <p:spPr>
          <a:xfrm>
            <a:off x="4971277" y="4235671"/>
            <a:ext cx="3708131" cy="97400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34640" y="2834640"/>
            <a:ext cx="1518557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Easy, right?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34640" y="3383280"/>
            <a:ext cx="462338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Just put the arguments in the registers!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3840480"/>
            <a:ext cx="201850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(x, y, z)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4297680"/>
            <a:ext cx="1454244" cy="1323439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 = x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 = y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 = z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unc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3040" y="5669280"/>
            <a:ext cx="3321743" cy="707886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is in r4?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15389" y="5159136"/>
            <a:ext cx="3708131" cy="81009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63440" y="4297680"/>
            <a:ext cx="3840480" cy="914400"/>
          </a:xfrm>
          <a:prstGeom prst="ellipse">
            <a:avLst/>
          </a:prstGeom>
          <a:noFill/>
          <a:ln w="476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227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3" grpId="1"/>
      <p:bldP spid="4" grpId="0"/>
      <p:bldP spid="4" grpId="1"/>
      <p:bldP spid="6" grpId="0"/>
      <p:bldP spid="6" grpId="1"/>
      <p:bldP spid="7" grpId="0"/>
      <p:bldP spid="7" grpId="1"/>
      <p:bldP spid="8" grpId="0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</a:rPr>
              <a:t>Arguments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1371600" y="1584960"/>
            <a:ext cx="42594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how do you talk across the wall?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029200" y="5303520"/>
            <a:ext cx="3708131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server data when running in client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029200" y="4389120"/>
            <a:ext cx="35922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Cannot access client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when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running in server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2011680" y="2194560"/>
            <a:ext cx="116891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value</a:t>
            </a:r>
          </a:p>
        </p:txBody>
      </p:sp>
      <p:sp>
        <p:nvSpPr>
          <p:cNvPr id="2" name="Rectangle 1"/>
          <p:cNvSpPr/>
          <p:nvPr/>
        </p:nvSpPr>
        <p:spPr>
          <a:xfrm>
            <a:off x="4971277" y="4235671"/>
            <a:ext cx="3708131" cy="97400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34640" y="2926080"/>
            <a:ext cx="2462534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about results?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3840480"/>
            <a:ext cx="131318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eturn 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4297680"/>
            <a:ext cx="1031051" cy="707886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 = w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3040" y="5669280"/>
            <a:ext cx="3321743" cy="707886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is in r2?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43197" y="5159136"/>
            <a:ext cx="3708131" cy="81009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63440" y="5212080"/>
            <a:ext cx="3840480" cy="914400"/>
          </a:xfrm>
          <a:prstGeom prst="ellipse">
            <a:avLst/>
          </a:prstGeom>
          <a:noFill/>
          <a:ln w="476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61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20" grpId="0" animBg="1"/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</a:rPr>
              <a:t>Arguments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1371600" y="1584960"/>
            <a:ext cx="42594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how do you talk across the wall?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2011680" y="2194560"/>
            <a:ext cx="116891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value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465544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Get compiler to clear unused registers?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0" y="3657600"/>
            <a:ext cx="2803973" cy="1015663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you remember…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it remembers…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nothing messes up…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6241" y="4846320"/>
            <a:ext cx="6840334" cy="1200329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Put not your trust in compilers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they shall do exactly what you tell them to do</a:t>
            </a:r>
          </a:p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Which is never what you wanted</a:t>
            </a:r>
          </a:p>
        </p:txBody>
      </p:sp>
    </p:spTree>
    <p:extLst>
      <p:ext uri="{BB962C8B-B14F-4D97-AF65-F5344CB8AC3E}">
        <p14:creationId xmlns:p14="http://schemas.microsoft.com/office/powerpoint/2010/main" val="40703974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</a:rPr>
              <a:t>Arguments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1371600" y="1584960"/>
            <a:ext cx="42594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how do you talk across the wall?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2011680" y="2194560"/>
            <a:ext cx="116891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value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6080" y="3566160"/>
            <a:ext cx="3342582" cy="830997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4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quite </a:t>
            </a:r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</a:t>
            </a:r>
            <a:endParaRPr lang="en-US" sz="4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34640" y="2834640"/>
            <a:ext cx="1518557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Easy, right?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3280" y="5029200"/>
            <a:ext cx="249299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(except on a Mill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)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147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9" grpId="0"/>
      <p:bldP spid="19" grpId="1"/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99013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hangingPunct="0"/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By value, on the belt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54672" y="1908839"/>
            <a:ext cx="3318805" cy="414589"/>
            <a:chOff x="2295525" y="5000625"/>
            <a:chExt cx="3657600" cy="457200"/>
          </a:xfrm>
        </p:grpSpPr>
        <p:sp>
          <p:nvSpPr>
            <p:cNvPr id="16" name="Rectangle 15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8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8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3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 smtClean="0"/>
                <a:t>2</a:t>
              </a:r>
              <a:endParaRPr lang="en-US" sz="2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 smtClean="0"/>
                <a:t>4</a:t>
              </a:r>
              <a:endParaRPr lang="en-US" sz="22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8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3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806329" y="5083310"/>
            <a:ext cx="1634649" cy="418639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pPr algn="ctr"/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Caller’s belt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589490" y="1356053"/>
            <a:ext cx="498855" cy="548737"/>
            <a:chOff x="5047664" y="2333625"/>
            <a:chExt cx="549780" cy="605135"/>
          </a:xfrm>
        </p:grpSpPr>
        <p:sp>
          <p:nvSpPr>
            <p:cNvPr id="31" name="TextBox 30"/>
            <p:cNvSpPr txBox="1"/>
            <p:nvPr/>
          </p:nvSpPr>
          <p:spPr>
            <a:xfrm>
              <a:off x="5047664" y="2333625"/>
              <a:ext cx="549780" cy="47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b7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4690699" y="1356053"/>
            <a:ext cx="498855" cy="548737"/>
            <a:chOff x="5047664" y="2333625"/>
            <a:chExt cx="549780" cy="605135"/>
          </a:xfrm>
        </p:grpSpPr>
        <p:sp>
          <p:nvSpPr>
            <p:cNvPr id="50" name="TextBox 49"/>
            <p:cNvSpPr txBox="1"/>
            <p:nvPr/>
          </p:nvSpPr>
          <p:spPr>
            <a:xfrm>
              <a:off x="5047664" y="2333625"/>
              <a:ext cx="549780" cy="47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b0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/>
          <p:cNvCxnSpPr/>
          <p:nvPr/>
        </p:nvCxnSpPr>
        <p:spPr>
          <a:xfrm>
            <a:off x="4408432" y="4657912"/>
            <a:ext cx="4010223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433717" y="2599821"/>
            <a:ext cx="4010223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40866" y="2388478"/>
            <a:ext cx="3807741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call	func,b1,b5,b3,b3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663791" y="2876214"/>
            <a:ext cx="414851" cy="414589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X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779426" y="2876214"/>
            <a:ext cx="2884365" cy="414589"/>
            <a:chOff x="4962525" y="3400425"/>
            <a:chExt cx="3178811" cy="457200"/>
          </a:xfrm>
        </p:grpSpPr>
        <p:sp>
          <p:nvSpPr>
            <p:cNvPr id="35" name="Rectangle 34"/>
            <p:cNvSpPr/>
            <p:nvPr/>
          </p:nvSpPr>
          <p:spPr>
            <a:xfrm>
              <a:off x="584964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15784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7697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6841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269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96252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1972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X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4433717" y="3567197"/>
            <a:ext cx="4010223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433717" y="3705393"/>
            <a:ext cx="4010223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06330" y="3424952"/>
            <a:ext cx="1686837" cy="418639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Callee’s</a:t>
            </a:r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belt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779425" y="4949161"/>
            <a:ext cx="2903955" cy="414589"/>
            <a:chOff x="4962525" y="5610225"/>
            <a:chExt cx="3200400" cy="457200"/>
          </a:xfrm>
        </p:grpSpPr>
        <p:sp>
          <p:nvSpPr>
            <p:cNvPr id="58" name="Rectangle 57"/>
            <p:cNvSpPr/>
            <p:nvPr/>
          </p:nvSpPr>
          <p:spPr>
            <a:xfrm>
              <a:off x="7705725" y="56102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8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962525" y="56102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8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419725" y="56102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3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876925" y="56102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2</a:t>
              </a:r>
              <a:endParaRPr lang="en-US" sz="22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57464" y="56102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6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800264" y="56102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4</a:t>
              </a:r>
              <a:endParaRPr lang="en-US" sz="2200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33539" y="56102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8</a:t>
              </a:r>
            </a:p>
          </p:txBody>
        </p:sp>
      </p:grpSp>
      <p:sp>
        <p:nvSpPr>
          <p:cNvPr id="65" name="Rectangle 64"/>
          <p:cNvSpPr/>
          <p:nvPr/>
        </p:nvSpPr>
        <p:spPr>
          <a:xfrm>
            <a:off x="7685916" y="4949161"/>
            <a:ext cx="414851" cy="414589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/>
              <a:t>3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4779426" y="3981786"/>
            <a:ext cx="3318805" cy="414589"/>
            <a:chOff x="2295525" y="5000625"/>
            <a:chExt cx="3657600" cy="457200"/>
          </a:xfrm>
        </p:grpSpPr>
        <p:sp>
          <p:nvSpPr>
            <p:cNvPr id="67" name="Rectangle 66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1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4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9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5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7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200" dirty="0"/>
                <a:t>4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813587" y="4396376"/>
            <a:ext cx="1355147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retn</a:t>
            </a:r>
            <a:r>
              <a:rPr lang="en-US" sz="22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b4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446939" y="3981786"/>
            <a:ext cx="414851" cy="414589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/>
              <a:t>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806329" y="1701545"/>
            <a:ext cx="1634649" cy="418639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pPr algn="ctr"/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Caller’s belt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3880584" y="2876214"/>
            <a:ext cx="464402" cy="1589260"/>
          </a:xfrm>
          <a:prstGeom prst="lef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2058" tIns="41029" rIns="82058" bIns="41029"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169523" y="1908839"/>
            <a:ext cx="414851" cy="414589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/>
              <a:t>3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828925" y="1908839"/>
            <a:ext cx="414851" cy="414589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/>
              <a:t>6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999224" y="1908839"/>
            <a:ext cx="414851" cy="414589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/>
              <a:t>8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998693" y="1908839"/>
            <a:ext cx="414851" cy="414589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200" dirty="0"/>
              <a:t>8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433717" y="2738019"/>
            <a:ext cx="4425074" cy="1105571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91417" y="2461625"/>
            <a:ext cx="7890806" cy="276393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74005" y="1371600"/>
            <a:ext cx="7890806" cy="1032424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829701" y="2807116"/>
            <a:ext cx="7890806" cy="2007896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07487" y="5640144"/>
            <a:ext cx="6305413" cy="759968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call has the same belt effects as an op like </a:t>
            </a:r>
            <a:r>
              <a:rPr lang="en-US" sz="22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add</a:t>
            </a:r>
          </a:p>
          <a:p>
            <a:r>
              <a:rPr lang="en-US" sz="2200" dirty="0">
                <a:solidFill>
                  <a:srgbClr val="FFFF00"/>
                </a:solidFill>
                <a:cs typeface="Courier New" pitchFamily="49" charset="0"/>
              </a:rPr>
              <a:t>A call can drop multiple results</a:t>
            </a:r>
            <a:endParaRPr lang="en-US" sz="2200" dirty="0">
              <a:solidFill>
                <a:srgbClr val="FFFF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5228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7278E-9 -3.82612E-6 L -0.04267 0.141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02E-6 -3.82612E-6 L -0.17871 0.1411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43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097E-6 -3.82612E-6 L -0.04267 0.1411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8455E-6 -3.82612E-6 L 0.00283 0.1411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835E-6 -4.55271E-6 L 0.04519 -4.55271E-6 C 0.06535 -4.55271E-6 0.09038 0.01659 0.09038 0.03003 L 0.09038 0.06048 " pathEditMode="relative" rAng="0" ptsTypes="FfFF">
                                      <p:cBhvr>
                                        <p:cTn id="12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9" y="3024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479E-6 -4.55271E-6 L 0.04535 -4.55271E-6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732E-6 2.62495E-6 L -0.18233 0.14111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17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5" grpId="0"/>
      <p:bldP spid="39" grpId="0" animBg="1"/>
      <p:bldP spid="4" grpId="0"/>
      <p:bldP spid="65" grpId="0" animBg="1"/>
      <p:bldP spid="65" grpId="1" animBg="1"/>
      <p:bldP spid="65" grpId="2" animBg="1"/>
      <p:bldP spid="5" grpId="0"/>
      <p:bldP spid="75" grpId="0" animBg="1"/>
      <p:bldP spid="75" grpId="1" animBg="1"/>
      <p:bldP spid="77" grpId="0"/>
      <p:bldP spid="20" grpId="0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4" grpId="0" animBg="1"/>
      <p:bldP spid="84" grpId="1" animBg="1"/>
      <p:bldP spid="8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7808700" cy="457200"/>
          </a:xfrm>
        </p:spPr>
        <p:txBody>
          <a:bodyPr/>
          <a:lstStyle/>
          <a:p>
            <a:r>
              <a:rPr lang="sv-SE" sz="2800" dirty="0" smtClean="0"/>
              <a:t>Accessing data</a:t>
            </a:r>
            <a:endParaRPr lang="en-US" sz="28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887" indent="0"/>
            <a:r>
              <a:rPr lang="en-US" b="0" noProof="0" dirty="0" smtClean="0"/>
              <a:t>Problem: turf B cannot access the image that needs decoding!</a:t>
            </a:r>
          </a:p>
        </p:txBody>
      </p:sp>
      <p:sp>
        <p:nvSpPr>
          <p:cNvPr id="8" name="Rectangle 7"/>
          <p:cNvSpPr/>
          <p:nvPr/>
        </p:nvSpPr>
        <p:spPr>
          <a:xfrm>
            <a:off x="5222240" y="5608320"/>
            <a:ext cx="1645920" cy="6177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997003" y="4456090"/>
            <a:ext cx="0" cy="1769950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222240" y="5161280"/>
            <a:ext cx="1645920" cy="447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ctangle 10"/>
          <p:cNvSpPr/>
          <p:nvPr/>
        </p:nvSpPr>
        <p:spPr>
          <a:xfrm>
            <a:off x="2929682" y="5991947"/>
            <a:ext cx="164592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Return address</a:t>
            </a:r>
            <a:endParaRPr lang="sv-SE" sz="1400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22240" y="4348480"/>
            <a:ext cx="1645920" cy="8349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TextBox 16"/>
          <p:cNvSpPr txBox="1"/>
          <p:nvPr/>
        </p:nvSpPr>
        <p:spPr>
          <a:xfrm>
            <a:off x="5363023" y="6234376"/>
            <a:ext cx="135165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data stack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53042" y="6234376"/>
            <a:ext cx="162256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secure stack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929682" y="5599449"/>
            <a:ext cx="1645920" cy="353443"/>
            <a:chOff x="2929682" y="5599449"/>
            <a:chExt cx="1645920" cy="353443"/>
          </a:xfrm>
        </p:grpSpPr>
        <p:sp>
          <p:nvSpPr>
            <p:cNvPr id="12" name="Rectangle 11"/>
            <p:cNvSpPr/>
            <p:nvPr/>
          </p:nvSpPr>
          <p:spPr>
            <a:xfrm>
              <a:off x="2929682" y="5800492"/>
              <a:ext cx="1645920" cy="152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rgbClr val="002060"/>
                  </a:solidFill>
                </a:rPr>
                <a:t>Return address</a:t>
              </a:r>
              <a:endParaRPr lang="sv-SE" sz="1400" dirty="0">
                <a:solidFill>
                  <a:srgbClr val="00206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9682" y="5599449"/>
              <a:ext cx="1645920" cy="152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rgbClr val="002060"/>
                  </a:solidFill>
                </a:rPr>
                <a:t>Change turf</a:t>
              </a:r>
              <a:endParaRPr lang="sv-SE" sz="1400" dirty="0">
                <a:solidFill>
                  <a:srgbClr val="002060"/>
                </a:solidFill>
              </a:endParaRPr>
            </a:p>
          </p:txBody>
        </p:sp>
      </p:grpSp>
      <p:sp>
        <p:nvSpPr>
          <p:cNvPr id="22" name="Right Brace 21"/>
          <p:cNvSpPr/>
          <p:nvPr/>
        </p:nvSpPr>
        <p:spPr>
          <a:xfrm>
            <a:off x="6868160" y="5161280"/>
            <a:ext cx="378801" cy="106476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>
            <a:off x="6876692" y="4335467"/>
            <a:ext cx="378801" cy="825813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219874" y="5493605"/>
            <a:ext cx="85831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A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45694" y="4569715"/>
            <a:ext cx="87248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B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191" y="4791743"/>
            <a:ext cx="639777" cy="909097"/>
          </a:xfrm>
          <a:prstGeom prst="rect">
            <a:avLst/>
          </a:prstGeom>
        </p:spPr>
      </p:pic>
      <p:sp>
        <p:nvSpPr>
          <p:cNvPr id="28" name="Explosion 2 27"/>
          <p:cNvSpPr/>
          <p:nvPr/>
        </p:nvSpPr>
        <p:spPr>
          <a:xfrm>
            <a:off x="7606921" y="4887866"/>
            <a:ext cx="1327265" cy="591091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fault</a:t>
            </a:r>
            <a:endParaRPr lang="sv-SE" sz="1200" b="1" dirty="0"/>
          </a:p>
        </p:txBody>
      </p:sp>
      <p:cxnSp>
        <p:nvCxnSpPr>
          <p:cNvPr id="29" name="Curved Connector 28"/>
          <p:cNvCxnSpPr/>
          <p:nvPr/>
        </p:nvCxnSpPr>
        <p:spPr>
          <a:xfrm>
            <a:off x="6868160" y="4887866"/>
            <a:ext cx="1210026" cy="434761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70173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3942" y="731521"/>
            <a:ext cx="2556190" cy="497817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</a:rPr>
              <a:t>The Mill ISA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49005" y="1371602"/>
            <a:ext cx="5588607" cy="417658"/>
          </a:xfrm>
          <a:prstGeom prst="rect">
            <a:avLst/>
          </a:prstGeom>
          <a:noFill/>
        </p:spPr>
        <p:txBody>
          <a:bodyPr wrap="none" lIns="82023" tIns="41011" rIns="82023" bIns="41011" rtlCol="0">
            <a:spAutoFit/>
          </a:bodyPr>
          <a:lstStyle/>
          <a:p>
            <a:r>
              <a:rPr lang="en-US" sz="2176" dirty="0">
                <a:solidFill>
                  <a:srgbClr val="FFFF00"/>
                </a:solidFill>
              </a:rPr>
              <a:t>Mill is </a:t>
            </a:r>
            <a:r>
              <a:rPr lang="en-US" sz="2176" i="1" dirty="0">
                <a:solidFill>
                  <a:srgbClr val="FFFF00"/>
                </a:solidFill>
              </a:rPr>
              <a:t>wide-issue</a:t>
            </a:r>
            <a:r>
              <a:rPr lang="en-US" sz="2176" dirty="0">
                <a:solidFill>
                  <a:srgbClr val="FFFF00"/>
                </a:solidFill>
              </a:rPr>
              <a:t> – 30+ MIMD ops per cycle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49004" y="2178425"/>
            <a:ext cx="6835744" cy="417658"/>
          </a:xfrm>
          <a:prstGeom prst="rect">
            <a:avLst/>
          </a:prstGeom>
          <a:noFill/>
        </p:spPr>
        <p:txBody>
          <a:bodyPr wrap="none" lIns="82023" tIns="41011" rIns="82023" bIns="41011" rtlCol="0">
            <a:spAutoFit/>
          </a:bodyPr>
          <a:lstStyle/>
          <a:p>
            <a:r>
              <a:rPr lang="en-US" sz="2176" dirty="0">
                <a:solidFill>
                  <a:srgbClr val="FFFF00"/>
                </a:solidFill>
              </a:rPr>
              <a:t>Mill is </a:t>
            </a:r>
            <a:r>
              <a:rPr lang="en-US" sz="2176" i="1" dirty="0">
                <a:solidFill>
                  <a:srgbClr val="FFFF00"/>
                </a:solidFill>
              </a:rPr>
              <a:t>statically scheduled </a:t>
            </a:r>
            <a:r>
              <a:rPr lang="en-US" sz="2176" dirty="0">
                <a:solidFill>
                  <a:srgbClr val="FFFF00"/>
                </a:solidFill>
              </a:rPr>
              <a:t>– no issue hazards or OOO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49004" y="2985248"/>
            <a:ext cx="6468656" cy="417658"/>
          </a:xfrm>
          <a:prstGeom prst="rect">
            <a:avLst/>
          </a:prstGeom>
          <a:noFill/>
        </p:spPr>
        <p:txBody>
          <a:bodyPr wrap="none" lIns="82023" tIns="41011" rIns="82023" bIns="41011" rtlCol="0">
            <a:spAutoFit/>
          </a:bodyPr>
          <a:lstStyle/>
          <a:p>
            <a:r>
              <a:rPr lang="en-US" sz="2176" dirty="0">
                <a:solidFill>
                  <a:srgbClr val="FFFF00"/>
                </a:solidFill>
              </a:rPr>
              <a:t>Mill is </a:t>
            </a:r>
            <a:r>
              <a:rPr lang="en-US" sz="2176" i="1" dirty="0">
                <a:solidFill>
                  <a:srgbClr val="FFFF00"/>
                </a:solidFill>
              </a:rPr>
              <a:t>exposed pipeline </a:t>
            </a:r>
            <a:r>
              <a:rPr lang="en-US" sz="2176" dirty="0">
                <a:solidFill>
                  <a:srgbClr val="FFFF00"/>
                </a:solidFill>
              </a:rPr>
              <a:t>– all ops have fixed latency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9003" y="3792072"/>
            <a:ext cx="7130696" cy="417658"/>
          </a:xfrm>
          <a:prstGeom prst="rect">
            <a:avLst/>
          </a:prstGeom>
          <a:noFill/>
        </p:spPr>
        <p:txBody>
          <a:bodyPr wrap="none" lIns="82023" tIns="41011" rIns="82023" bIns="41011" rtlCol="0">
            <a:spAutoFit/>
          </a:bodyPr>
          <a:lstStyle/>
          <a:p>
            <a:r>
              <a:rPr lang="en-US" sz="2176" dirty="0">
                <a:solidFill>
                  <a:srgbClr val="FFFF00"/>
                </a:solidFill>
              </a:rPr>
              <a:t>Mill has </a:t>
            </a:r>
            <a:r>
              <a:rPr lang="en-US" sz="2176" i="1" dirty="0">
                <a:solidFill>
                  <a:srgbClr val="FFFF00"/>
                </a:solidFill>
              </a:rPr>
              <a:t>integrated vectors </a:t>
            </a:r>
            <a:r>
              <a:rPr lang="en-US" sz="2176" dirty="0">
                <a:solidFill>
                  <a:srgbClr val="FFFF00"/>
                </a:solidFill>
              </a:rPr>
              <a:t>– all scalar ops are vector too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49003" y="4679578"/>
            <a:ext cx="5757756" cy="417658"/>
          </a:xfrm>
          <a:prstGeom prst="rect">
            <a:avLst/>
          </a:prstGeom>
          <a:noFill/>
        </p:spPr>
        <p:txBody>
          <a:bodyPr wrap="none" lIns="82023" tIns="41011" rIns="82023" bIns="41011" rtlCol="0">
            <a:spAutoFit/>
          </a:bodyPr>
          <a:lstStyle/>
          <a:p>
            <a:r>
              <a:rPr lang="en-US" sz="2176" dirty="0">
                <a:solidFill>
                  <a:srgbClr val="FFFF00"/>
                </a:solidFill>
              </a:rPr>
              <a:t>Mill has </a:t>
            </a:r>
            <a:r>
              <a:rPr lang="en-US" sz="2176" i="1" dirty="0">
                <a:solidFill>
                  <a:srgbClr val="FFFF00"/>
                </a:solidFill>
              </a:rPr>
              <a:t>hardware SSA </a:t>
            </a:r>
            <a:r>
              <a:rPr lang="en-US" sz="2176" dirty="0">
                <a:solidFill>
                  <a:srgbClr val="FFFF00"/>
                </a:solidFill>
              </a:rPr>
              <a:t>– no general registers</a:t>
            </a:r>
          </a:p>
        </p:txBody>
      </p:sp>
    </p:spTree>
    <p:extLst>
      <p:ext uri="{BB962C8B-B14F-4D97-AF65-F5344CB8AC3E}">
        <p14:creationId xmlns:p14="http://schemas.microsoft.com/office/powerpoint/2010/main" val="39346975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57200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Passing by reference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7246" y="1576494"/>
            <a:ext cx="5827236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void*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count), 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427763" y="2934788"/>
            <a:ext cx="2211978" cy="2821577"/>
          </a:xfrm>
          <a:prstGeom prst="rect">
            <a:avLst/>
          </a:prstGeom>
          <a:pattFill prst="pct25">
            <a:fgClr>
              <a:schemeClr val="accent1"/>
            </a:fgClr>
            <a:bgClr>
              <a:srgbClr val="00B0F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6758781" y="3753394"/>
            <a:ext cx="1218270" cy="4486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874810" y="2591582"/>
            <a:ext cx="1518364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97234" y="1976604"/>
            <a:ext cx="2761547" cy="222539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 rot="4305721">
            <a:off x="7189120" y="3176442"/>
            <a:ext cx="278275" cy="1301001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826034" y="1976604"/>
            <a:ext cx="1449978" cy="168099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309360" y="3291840"/>
            <a:ext cx="2194560" cy="1371600"/>
          </a:xfrm>
          <a:prstGeom prst="ellipse">
            <a:avLst/>
          </a:prstGeom>
          <a:noFill/>
          <a:ln w="317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103120" y="1463040"/>
            <a:ext cx="1188720" cy="640080"/>
          </a:xfrm>
          <a:prstGeom prst="ellipse">
            <a:avLst/>
          </a:prstGeom>
          <a:noFill/>
          <a:ln w="317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383280" y="1463040"/>
            <a:ext cx="1371600" cy="640080"/>
          </a:xfrm>
          <a:prstGeom prst="ellipse">
            <a:avLst/>
          </a:prstGeom>
          <a:noFill/>
          <a:ln w="317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846320" y="1463040"/>
            <a:ext cx="1920240" cy="640080"/>
          </a:xfrm>
          <a:prstGeom prst="ellipse">
            <a:avLst/>
          </a:prstGeom>
          <a:noFill/>
          <a:ln w="3175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65175" y="4219413"/>
            <a:ext cx="5282215" cy="677108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can the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use the fourth argument?</a:t>
            </a:r>
          </a:p>
          <a:p>
            <a:pPr algn="ctr"/>
            <a:r>
              <a:rPr lang="en-US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(without being able to use anything else)</a:t>
            </a:r>
          </a:p>
        </p:txBody>
      </p:sp>
    </p:spTree>
    <p:extLst>
      <p:ext uri="{BB962C8B-B14F-4D97-AF65-F5344CB8AC3E}">
        <p14:creationId xmlns:p14="http://schemas.microsoft.com/office/powerpoint/2010/main" val="6621821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5" grpId="0" animBg="1"/>
      <p:bldP spid="91" grpId="0" animBg="1"/>
      <p:bldP spid="92" grpId="0"/>
      <p:bldP spid="10" grpId="0" animBg="1"/>
      <p:bldP spid="10" grpId="1" animBg="1"/>
      <p:bldP spid="21" grpId="0" animBg="1"/>
      <p:bldP spid="23" grpId="0" animBg="1"/>
      <p:bldP spid="24" grpId="0" animBg="1"/>
      <p:bldP spid="2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57200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Passing by reference</a:t>
            </a:r>
            <a:endParaRPr lang="en-US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427763" y="2934788"/>
            <a:ext cx="2211978" cy="2821577"/>
          </a:xfrm>
          <a:prstGeom prst="rect">
            <a:avLst/>
          </a:prstGeom>
          <a:pattFill prst="pct25">
            <a:fgClr>
              <a:schemeClr val="accent1"/>
            </a:fgClr>
            <a:bgClr>
              <a:srgbClr val="00B0F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6758781" y="3753394"/>
            <a:ext cx="1218270" cy="4486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874810" y="2591582"/>
            <a:ext cx="1518364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</a:p>
        </p:txBody>
      </p:sp>
      <p:sp>
        <p:nvSpPr>
          <p:cNvPr id="21" name="Oval 20"/>
          <p:cNvSpPr/>
          <p:nvPr/>
        </p:nvSpPr>
        <p:spPr>
          <a:xfrm>
            <a:off x="6309360" y="3291840"/>
            <a:ext cx="2194560" cy="1371600"/>
          </a:xfrm>
          <a:prstGeom prst="ellipse">
            <a:avLst/>
          </a:prstGeom>
          <a:noFill/>
          <a:ln w="317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71600" y="1371600"/>
            <a:ext cx="535595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Callers grant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transient permissions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callees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45920" y="2103120"/>
            <a:ext cx="6109365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grant(void*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leng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rights)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866606" y="2496030"/>
            <a:ext cx="2892175" cy="170596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eft Brace 27"/>
          <p:cNvSpPr/>
          <p:nvPr/>
        </p:nvSpPr>
        <p:spPr>
          <a:xfrm rot="4305721">
            <a:off x="7189120" y="3176442"/>
            <a:ext cx="278275" cy="1301001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5477691" y="2591582"/>
            <a:ext cx="1798321" cy="106601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71452" y="3479641"/>
            <a:ext cx="1175322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permission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93326" y="3841047"/>
            <a:ext cx="708848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range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61806" y="3841047"/>
            <a:ext cx="686406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rights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38846" y="3841047"/>
            <a:ext cx="570477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stuff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555966" y="3383847"/>
            <a:ext cx="2516703" cy="457200"/>
            <a:chOff x="2185720" y="5429794"/>
            <a:chExt cx="2516703" cy="548640"/>
          </a:xfrm>
        </p:grpSpPr>
        <p:sp>
          <p:nvSpPr>
            <p:cNvPr id="37" name="Rectangle 36"/>
            <p:cNvSpPr/>
            <p:nvPr/>
          </p:nvSpPr>
          <p:spPr>
            <a:xfrm>
              <a:off x="2185720" y="5429794"/>
              <a:ext cx="2516703" cy="5486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3887593" y="5429794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055924" y="5429794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3561806" y="3383847"/>
            <a:ext cx="287258" cy="461665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555966" y="3383847"/>
            <a:ext cx="914400" cy="457200"/>
          </a:xfrm>
          <a:prstGeom prst="rect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554583" y="3753394"/>
            <a:ext cx="2204198" cy="44860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902926" y="3491210"/>
            <a:ext cx="3074125" cy="26218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1233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8" grpId="0" animBg="1"/>
      <p:bldP spid="28" grpId="1" animBg="1"/>
      <p:bldP spid="32" grpId="0"/>
      <p:bldP spid="33" grpId="0"/>
      <p:bldP spid="34" grpId="0"/>
      <p:bldP spid="35" grpId="0"/>
      <p:bldP spid="40" grpId="0"/>
      <p:bldP spid="4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3931920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 smtClean="0">
                <a:solidFill>
                  <a:srgbClr val="00FF00"/>
                </a:solidFill>
              </a:rPr>
              <a:t>Passing by reference</a:t>
            </a:r>
            <a:endParaRPr lang="en-US" sz="2800" b="1" dirty="0">
              <a:solidFill>
                <a:srgbClr val="00FF00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427763" y="2934788"/>
            <a:ext cx="2211978" cy="2821577"/>
          </a:xfrm>
          <a:prstGeom prst="rect">
            <a:avLst/>
          </a:prstGeom>
          <a:pattFill prst="pct25">
            <a:fgClr>
              <a:schemeClr val="accent1"/>
            </a:fgClr>
            <a:bgClr>
              <a:srgbClr val="00B0F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6758781" y="3753394"/>
            <a:ext cx="1218270" cy="4486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874810" y="2591582"/>
            <a:ext cx="1518364" cy="338554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</a:p>
        </p:txBody>
      </p:sp>
      <p:sp>
        <p:nvSpPr>
          <p:cNvPr id="21" name="Oval 20"/>
          <p:cNvSpPr/>
          <p:nvPr/>
        </p:nvSpPr>
        <p:spPr>
          <a:xfrm>
            <a:off x="6309360" y="3291840"/>
            <a:ext cx="2194560" cy="1371600"/>
          </a:xfrm>
          <a:prstGeom prst="ellipse">
            <a:avLst/>
          </a:prstGeom>
          <a:noFill/>
          <a:ln w="317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71600" y="1371600"/>
            <a:ext cx="6399509" cy="461665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Callers grant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transient permissions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45920" y="2103120"/>
            <a:ext cx="6109365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grant(void*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leng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rights)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2555966" y="3383847"/>
            <a:ext cx="5421085" cy="818149"/>
            <a:chOff x="2555966" y="3383847"/>
            <a:chExt cx="5421085" cy="818149"/>
          </a:xfrm>
        </p:grpSpPr>
        <p:grpSp>
          <p:nvGrpSpPr>
            <p:cNvPr id="36" name="Group 35"/>
            <p:cNvGrpSpPr/>
            <p:nvPr/>
          </p:nvGrpSpPr>
          <p:grpSpPr>
            <a:xfrm>
              <a:off x="2555966" y="3383847"/>
              <a:ext cx="2516703" cy="457200"/>
              <a:chOff x="2185720" y="5429794"/>
              <a:chExt cx="2516703" cy="54864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2185720" y="5429794"/>
                <a:ext cx="2516703" cy="54864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3887593" y="5429794"/>
                <a:ext cx="0" cy="548640"/>
              </a:xfrm>
              <a:prstGeom prst="line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055924" y="5429794"/>
                <a:ext cx="0" cy="548640"/>
              </a:xfrm>
              <a:prstGeom prst="line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3561806" y="3383847"/>
              <a:ext cx="287258" cy="461665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555966" y="3383847"/>
              <a:ext cx="914400" cy="457200"/>
            </a:xfrm>
            <a:prstGeom prst="rect">
              <a:avLst/>
            </a:prstGeom>
            <a:pattFill prst="pct70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4554583" y="3753394"/>
              <a:ext cx="2204198" cy="44860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4902926" y="3491210"/>
              <a:ext cx="3074125" cy="26218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Flowchart: Magnetic Disk 29"/>
          <p:cNvSpPr/>
          <p:nvPr/>
        </p:nvSpPr>
        <p:spPr>
          <a:xfrm>
            <a:off x="5577840" y="5029200"/>
            <a:ext cx="661851" cy="914400"/>
          </a:xfrm>
          <a:prstGeom prst="flowChartMagneticDisk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6" name="TextBox 225"/>
          <p:cNvSpPr txBox="1"/>
          <p:nvPr/>
        </p:nvSpPr>
        <p:spPr>
          <a:xfrm>
            <a:off x="5212080" y="5943600"/>
            <a:ext cx="1480457" cy="646331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transient permissions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1097280" y="4389120"/>
            <a:ext cx="4155094" cy="1015663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granted permission lets the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use the memory in the same way that the caller could have.</a:t>
            </a:r>
          </a:p>
        </p:txBody>
      </p:sp>
    </p:spTree>
    <p:extLst>
      <p:ext uri="{BB962C8B-B14F-4D97-AF65-F5344CB8AC3E}">
        <p14:creationId xmlns:p14="http://schemas.microsoft.com/office/powerpoint/2010/main" val="35557068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50844E-6 L 0.03819 4.50844E-6 C 0.05538 4.50844E-6 0.07656 0.06893 0.07656 0.12491 L 0.07656 0.25005 " pathEditMode="relative" rAng="0" ptsTypes="FfFF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" y="1249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26" grpId="0"/>
      <p:bldP spid="22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3200" b="1" dirty="0" smtClean="0">
                <a:solidFill>
                  <a:srgbClr val="00FF00"/>
                </a:solidFill>
              </a:rPr>
              <a:t>The transient permission table</a:t>
            </a:r>
            <a:endParaRPr lang="en-US" sz="3200" b="1" dirty="0">
              <a:solidFill>
                <a:srgbClr val="00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200400"/>
            <a:ext cx="457200" cy="2743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2960" y="6122126"/>
            <a:ext cx="1524776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 stack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5760720"/>
            <a:ext cx="457200" cy="182880"/>
          </a:xfrm>
          <a:prstGeom prst="rect">
            <a:avLst/>
          </a:prstGeom>
          <a:pattFill prst="wdDnDiag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371600" y="5577840"/>
            <a:ext cx="457200" cy="182880"/>
          </a:xfrm>
          <a:prstGeom prst="rect">
            <a:avLst/>
          </a:prstGeom>
          <a:pattFill prst="wdUpDiag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371600" y="5394960"/>
            <a:ext cx="457200" cy="182880"/>
          </a:xfrm>
          <a:prstGeom prst="rect">
            <a:avLst/>
          </a:prstGeom>
          <a:pattFill prst="wdDnDiag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1" dirty="0"/>
          </a:p>
        </p:txBody>
      </p:sp>
      <p:sp>
        <p:nvSpPr>
          <p:cNvPr id="50" name="Rectangle 49"/>
          <p:cNvSpPr/>
          <p:nvPr/>
        </p:nvSpPr>
        <p:spPr>
          <a:xfrm>
            <a:off x="1371600" y="5238206"/>
            <a:ext cx="457200" cy="182880"/>
          </a:xfrm>
          <a:prstGeom prst="rect">
            <a:avLst/>
          </a:prstGeom>
          <a:pattFill prst="wdUpDiag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371600" y="5055326"/>
            <a:ext cx="457200" cy="182880"/>
          </a:xfrm>
          <a:prstGeom prst="rect">
            <a:avLst/>
          </a:prstGeom>
          <a:pattFill prst="wdDnDiag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1600" y="1463040"/>
            <a:ext cx="708418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table is in the thread’s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on top of the saved frames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46320"/>
            <a:ext cx="526106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tos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917575" y="5055326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6915960" y="129857"/>
            <a:ext cx="2011680" cy="365760"/>
            <a:chOff x="2555966" y="3383847"/>
            <a:chExt cx="5421085" cy="818149"/>
          </a:xfrm>
        </p:grpSpPr>
        <p:grpSp>
          <p:nvGrpSpPr>
            <p:cNvPr id="53" name="Group 52"/>
            <p:cNvGrpSpPr/>
            <p:nvPr/>
          </p:nvGrpSpPr>
          <p:grpSpPr>
            <a:xfrm>
              <a:off x="2555966" y="3383847"/>
              <a:ext cx="2516703" cy="457200"/>
              <a:chOff x="2185720" y="5429794"/>
              <a:chExt cx="2516703" cy="548640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2185720" y="5429794"/>
                <a:ext cx="2516703" cy="54864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>
                <a:off x="3887593" y="5429794"/>
                <a:ext cx="0" cy="548640"/>
              </a:xfrm>
              <a:prstGeom prst="line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055924" y="5429794"/>
                <a:ext cx="0" cy="548640"/>
              </a:xfrm>
              <a:prstGeom prst="line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3561807" y="3383847"/>
              <a:ext cx="618592" cy="567971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555966" y="3383847"/>
              <a:ext cx="914400" cy="457200"/>
            </a:xfrm>
            <a:prstGeom prst="rect">
              <a:avLst/>
            </a:prstGeom>
            <a:pattFill prst="pct70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4554583" y="3753394"/>
              <a:ext cx="2204198" cy="44860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902926" y="3491210"/>
              <a:ext cx="3074125" cy="26218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371600" y="4937760"/>
            <a:ext cx="457200" cy="9144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64229" y="5238206"/>
            <a:ext cx="822960" cy="548640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current frame</a:t>
            </a:r>
          </a:p>
        </p:txBody>
      </p:sp>
      <p:cxnSp>
        <p:nvCxnSpPr>
          <p:cNvPr id="15" name="Straight Arrow Connector 14"/>
          <p:cNvCxnSpPr>
            <a:stCxn id="13" idx="1"/>
            <a:endCxn id="51" idx="3"/>
          </p:cNvCxnSpPr>
          <p:nvPr/>
        </p:nvCxnSpPr>
        <p:spPr>
          <a:xfrm flipH="1" flipV="1">
            <a:off x="1828800" y="5146766"/>
            <a:ext cx="435429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31920" y="5489545"/>
            <a:ext cx="189507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7520" y="5852160"/>
            <a:ext cx="383951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spillets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turfId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threadId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309360" y="3108960"/>
            <a:ext cx="2286000" cy="2743200"/>
          </a:xfrm>
          <a:prstGeom prst="rect">
            <a:avLst/>
          </a:prstGeom>
          <a:pattFill prst="pct70">
            <a:fgClr>
              <a:srgbClr val="FFC000"/>
            </a:fgClr>
            <a:bgClr>
              <a:srgbClr val="00B0F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09360" y="3017520"/>
            <a:ext cx="2286000" cy="274320"/>
          </a:xfrm>
          <a:prstGeom prst="rect">
            <a:avLst/>
          </a:prstGeom>
          <a:pattFill prst="lgGrid">
            <a:fgClr>
              <a:schemeClr val="tx1"/>
            </a:fgClr>
            <a:bgClr>
              <a:srgbClr val="92D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23760" y="2194560"/>
            <a:ext cx="1016000" cy="707886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irtual mem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223760" y="2286000"/>
            <a:ext cx="0" cy="63121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80560" y="2286000"/>
            <a:ext cx="970137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spillets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303520" y="2651760"/>
            <a:ext cx="873972" cy="36826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34640" y="3840480"/>
            <a:ext cx="2978326" cy="1015663"/>
          </a:xfrm>
          <a:prstGeom prst="rect">
            <a:avLst/>
          </a:prstGeom>
          <a:noFill/>
          <a:ln w="22225"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space is 1/1024 of virtual space. No physical unless used.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68880" y="3200400"/>
            <a:ext cx="323999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Spillets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reserve 2^50 bytes</a:t>
            </a:r>
          </a:p>
        </p:txBody>
      </p:sp>
    </p:spTree>
    <p:extLst>
      <p:ext uri="{BB962C8B-B14F-4D97-AF65-F5344CB8AC3E}">
        <p14:creationId xmlns:p14="http://schemas.microsoft.com/office/powerpoint/2010/main" val="28494790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05876E-7 L -0.68663 0.671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40" y="3356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2" grpId="1"/>
      <p:bldP spid="3" grpId="0"/>
      <p:bldP spid="3" grpId="1"/>
      <p:bldP spid="32" grpId="0" animBg="1"/>
      <p:bldP spid="9" grpId="0" animBg="1"/>
      <p:bldP spid="11" grpId="0"/>
      <p:bldP spid="18" grpId="0"/>
      <p:bldP spid="21" grpId="0"/>
      <p:bldP spid="22" grpId="0"/>
      <p:bldP spid="22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7808700" cy="457200"/>
          </a:xfrm>
        </p:spPr>
        <p:txBody>
          <a:bodyPr/>
          <a:lstStyle/>
          <a:p>
            <a:r>
              <a:rPr lang="sv-SE" sz="2800" dirty="0" smtClean="0"/>
              <a:t>Accessing data redux</a:t>
            </a:r>
            <a:endParaRPr lang="en-US" sz="28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45920"/>
            <a:ext cx="7498080" cy="4320080"/>
          </a:xfrm>
        </p:spPr>
        <p:txBody>
          <a:bodyPr/>
          <a:lstStyle/>
          <a:p>
            <a:pPr marL="97887" indent="0"/>
            <a:r>
              <a:rPr lang="en-US" sz="2000" b="0" noProof="0" dirty="0" smtClean="0"/>
              <a:t>Problem: turf B cannot access the image that needs decoding!</a:t>
            </a:r>
          </a:p>
          <a:p>
            <a:pPr marL="97887" indent="0"/>
            <a:r>
              <a:rPr lang="en-US" sz="2000" b="0" noProof="0" dirty="0" smtClean="0"/>
              <a:t>So turf A pushes permission to the data that turf B can access just before they make the portal call</a:t>
            </a:r>
          </a:p>
          <a:p>
            <a:pPr marL="97887" indent="0"/>
            <a:r>
              <a:rPr lang="sv-SE" sz="2000" b="0" noProof="0" dirty="0" smtClean="0"/>
              <a:t>This </a:t>
            </a:r>
            <a:r>
              <a:rPr lang="sv-SE" sz="2000" b="0" noProof="0" dirty="0" smtClean="0"/>
              <a:t>permission </a:t>
            </a:r>
            <a:r>
              <a:rPr lang="sv-SE" sz="2000" b="0" noProof="0" dirty="0" smtClean="0"/>
              <a:t>is </a:t>
            </a:r>
            <a:r>
              <a:rPr lang="sv-SE" sz="2000" b="0" i="1" noProof="0" dirty="0" smtClean="0"/>
              <a:t>transient</a:t>
            </a:r>
            <a:endParaRPr lang="en-US" sz="2000" b="0" i="1" noProof="0" dirty="0" smtClean="0"/>
          </a:p>
          <a:p>
            <a:pPr marL="97887" indent="0"/>
            <a:r>
              <a:rPr lang="sv-SE" sz="2000" b="0" noProof="0" dirty="0" smtClean="0"/>
              <a:t>And </a:t>
            </a:r>
            <a:r>
              <a:rPr lang="sv-SE" sz="2000" b="0" noProof="0" dirty="0" smtClean="0"/>
              <a:t>is automatically </a:t>
            </a:r>
            <a:r>
              <a:rPr lang="sv-SE" sz="2000" b="0" noProof="0" dirty="0" smtClean="0"/>
              <a:t>revoked when the portal returns</a:t>
            </a:r>
          </a:p>
          <a:p>
            <a:pPr marL="97887" indent="0"/>
            <a:r>
              <a:rPr lang="sv-SE" sz="2000" b="0" dirty="0" smtClean="0"/>
              <a:t>Can only be </a:t>
            </a:r>
            <a:r>
              <a:rPr lang="sv-SE" sz="2000" b="0" dirty="0" smtClean="0"/>
              <a:t>used by the current </a:t>
            </a:r>
            <a:r>
              <a:rPr lang="sv-SE" sz="2000" b="0" dirty="0" smtClean="0"/>
              <a:t>thread</a:t>
            </a:r>
            <a:endParaRPr lang="en-US" sz="2000" b="0" noProof="0" dirty="0"/>
          </a:p>
        </p:txBody>
      </p:sp>
      <p:sp>
        <p:nvSpPr>
          <p:cNvPr id="8" name="Rectangle 7"/>
          <p:cNvSpPr/>
          <p:nvPr/>
        </p:nvSpPr>
        <p:spPr>
          <a:xfrm>
            <a:off x="5222240" y="5608320"/>
            <a:ext cx="1645920" cy="6177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997003" y="4456090"/>
            <a:ext cx="0" cy="1769950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222240" y="5161280"/>
            <a:ext cx="1645920" cy="447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ctangle 10"/>
          <p:cNvSpPr/>
          <p:nvPr/>
        </p:nvSpPr>
        <p:spPr>
          <a:xfrm>
            <a:off x="2929682" y="5991947"/>
            <a:ext cx="164592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Return address</a:t>
            </a:r>
            <a:endParaRPr lang="sv-SE" sz="1400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22240" y="4348480"/>
            <a:ext cx="1645920" cy="8349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TextBox 16"/>
          <p:cNvSpPr txBox="1"/>
          <p:nvPr/>
        </p:nvSpPr>
        <p:spPr>
          <a:xfrm>
            <a:off x="5363023" y="6234376"/>
            <a:ext cx="135165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data stack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53042" y="6234376"/>
            <a:ext cx="1622560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secure stack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929682" y="5599449"/>
            <a:ext cx="1645920" cy="353443"/>
            <a:chOff x="2929682" y="5599449"/>
            <a:chExt cx="1645920" cy="353443"/>
          </a:xfrm>
        </p:grpSpPr>
        <p:sp>
          <p:nvSpPr>
            <p:cNvPr id="12" name="Rectangle 11"/>
            <p:cNvSpPr/>
            <p:nvPr/>
          </p:nvSpPr>
          <p:spPr>
            <a:xfrm>
              <a:off x="2929682" y="5800492"/>
              <a:ext cx="1645920" cy="152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rgbClr val="002060"/>
                  </a:solidFill>
                </a:rPr>
                <a:t>Return address</a:t>
              </a:r>
              <a:endParaRPr lang="sv-SE" sz="1400" dirty="0">
                <a:solidFill>
                  <a:srgbClr val="00206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9682" y="5599449"/>
              <a:ext cx="1645920" cy="152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400" dirty="0" smtClean="0">
                  <a:solidFill>
                    <a:srgbClr val="002060"/>
                  </a:solidFill>
                </a:rPr>
                <a:t>Change turf</a:t>
              </a:r>
              <a:endParaRPr lang="sv-SE" sz="1400" dirty="0">
                <a:solidFill>
                  <a:srgbClr val="002060"/>
                </a:solidFill>
              </a:endParaRPr>
            </a:p>
          </p:txBody>
        </p:sp>
      </p:grpSp>
      <p:sp>
        <p:nvSpPr>
          <p:cNvPr id="22" name="Right Brace 21"/>
          <p:cNvSpPr/>
          <p:nvPr/>
        </p:nvSpPr>
        <p:spPr>
          <a:xfrm>
            <a:off x="6868160" y="5161280"/>
            <a:ext cx="378801" cy="106476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>
            <a:off x="6876692" y="4335467"/>
            <a:ext cx="378801" cy="825813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219874" y="5493605"/>
            <a:ext cx="858312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A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45694" y="4569715"/>
            <a:ext cx="872483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sv-SE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B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191" y="4791743"/>
            <a:ext cx="639777" cy="909097"/>
          </a:xfrm>
          <a:prstGeom prst="rect">
            <a:avLst/>
          </a:prstGeom>
        </p:spPr>
      </p:pic>
      <p:sp>
        <p:nvSpPr>
          <p:cNvPr id="28" name="Explosion 2 27"/>
          <p:cNvSpPr/>
          <p:nvPr/>
        </p:nvSpPr>
        <p:spPr>
          <a:xfrm>
            <a:off x="7606921" y="4887866"/>
            <a:ext cx="1327265" cy="591091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fault</a:t>
            </a:r>
            <a:endParaRPr lang="sv-SE" sz="1200" b="1" dirty="0"/>
          </a:p>
        </p:txBody>
      </p:sp>
      <p:cxnSp>
        <p:nvCxnSpPr>
          <p:cNvPr id="29" name="Curved Connector 28"/>
          <p:cNvCxnSpPr/>
          <p:nvPr/>
        </p:nvCxnSpPr>
        <p:spPr>
          <a:xfrm>
            <a:off x="6868160" y="4887866"/>
            <a:ext cx="1210026" cy="434761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941052" y="5800492"/>
            <a:ext cx="1645920" cy="152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002060"/>
                </a:solidFill>
              </a:rPr>
              <a:t>Permissions</a:t>
            </a:r>
            <a:endParaRPr lang="sv-SE" sz="1400" dirty="0">
              <a:solidFill>
                <a:srgbClr val="002060"/>
              </a:solidFill>
            </a:endParaRPr>
          </a:p>
        </p:txBody>
      </p:sp>
      <p:cxnSp>
        <p:nvCxnSpPr>
          <p:cNvPr id="27" name="Curved Connector 26"/>
          <p:cNvCxnSpPr/>
          <p:nvPr/>
        </p:nvCxnSpPr>
        <p:spPr>
          <a:xfrm>
            <a:off x="6854640" y="4887866"/>
            <a:ext cx="1210026" cy="434761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3080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7 L 0.00139 -0.0256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13" grpId="0" animBg="1"/>
      <p:bldP spid="23" grpId="0" animBg="1"/>
      <p:bldP spid="25" grpId="0"/>
      <p:bldP spid="28" grpId="0" animBg="1"/>
      <p:bldP spid="28" grpId="1" animBg="1"/>
      <p:bldP spid="33" grpId="0" animBg="1"/>
      <p:bldP spid="33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7808700" cy="457200"/>
          </a:xfrm>
        </p:spPr>
        <p:txBody>
          <a:bodyPr/>
          <a:lstStyle/>
          <a:p>
            <a:r>
              <a:rPr lang="sv-SE" sz="2800" dirty="0" smtClean="0"/>
              <a:t>Syscalls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54480"/>
            <a:ext cx="7808700" cy="4320080"/>
          </a:xfrm>
        </p:spPr>
        <p:txBody>
          <a:bodyPr/>
          <a:lstStyle/>
          <a:p>
            <a:r>
              <a:rPr lang="sv-SE" b="0" dirty="0" smtClean="0"/>
              <a:t>Syscalls are just portals</a:t>
            </a:r>
          </a:p>
          <a:p>
            <a:r>
              <a:rPr lang="sv-SE" b="0" dirty="0" smtClean="0"/>
              <a:t>Not limited to a single syscall portal with a dispatch switch statement – each syscall can have a dedicated portal</a:t>
            </a:r>
          </a:p>
          <a:p>
            <a:r>
              <a:rPr lang="sv-SE" b="0" dirty="0" smtClean="0"/>
              <a:t>And those portals can go straight to isolated driver turfs</a:t>
            </a:r>
          </a:p>
          <a:p>
            <a:r>
              <a:rPr lang="sv-SE" b="0" dirty="0" smtClean="0"/>
              <a:t>A write to a file may use a different portal</a:t>
            </a:r>
            <a:br>
              <a:rPr lang="sv-SE" b="0" dirty="0" smtClean="0"/>
            </a:br>
            <a:r>
              <a:rPr lang="sv-SE" b="0" dirty="0" smtClean="0"/>
              <a:t>than a write to a socket etc</a:t>
            </a:r>
          </a:p>
        </p:txBody>
      </p:sp>
      <p:sp>
        <p:nvSpPr>
          <p:cNvPr id="4" name="Rectangle 3"/>
          <p:cNvSpPr/>
          <p:nvPr/>
        </p:nvSpPr>
        <p:spPr>
          <a:xfrm>
            <a:off x="881744" y="4784271"/>
            <a:ext cx="1191985" cy="8001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79609" y="5184321"/>
            <a:ext cx="1191985" cy="3592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syscall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077474" y="4784271"/>
            <a:ext cx="1191985" cy="8001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38894" y="5584371"/>
            <a:ext cx="1051891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pp turf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33707" y="5594932"/>
            <a:ext cx="1322799" cy="400110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sv-SE" sz="20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sv-SE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ernel turf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Curved Connector 9"/>
          <p:cNvCxnSpPr>
            <a:stCxn id="4" idx="3"/>
            <a:endCxn id="5" idx="1"/>
          </p:cNvCxnSpPr>
          <p:nvPr/>
        </p:nvCxnSpPr>
        <p:spPr>
          <a:xfrm>
            <a:off x="2073729" y="5184321"/>
            <a:ext cx="1905880" cy="17961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>
            <a:stCxn id="5" idx="3"/>
          </p:cNvCxnSpPr>
          <p:nvPr/>
        </p:nvCxnSpPr>
        <p:spPr>
          <a:xfrm flipV="1">
            <a:off x="5171594" y="5184321"/>
            <a:ext cx="1905880" cy="17961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979608" y="4831602"/>
            <a:ext cx="1191985" cy="3592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write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979608" y="4469172"/>
            <a:ext cx="1191985" cy="3592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pair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979608" y="5172847"/>
            <a:ext cx="1191985" cy="359228"/>
          </a:xfrm>
          <a:prstGeom prst="rect">
            <a:avLst/>
          </a:prstGeom>
          <a:solidFill>
            <a:srgbClr val="070E97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read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7472" y="3843829"/>
            <a:ext cx="1191985" cy="8001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bluetooth driver</a:t>
            </a:r>
            <a:endParaRPr lang="en-US" dirty="0"/>
          </a:p>
        </p:txBody>
      </p:sp>
      <p:cxnSp>
        <p:nvCxnSpPr>
          <p:cNvPr id="18" name="Curved Connector 17"/>
          <p:cNvCxnSpPr>
            <a:stCxn id="14" idx="3"/>
            <a:endCxn id="16" idx="1"/>
          </p:cNvCxnSpPr>
          <p:nvPr/>
        </p:nvCxnSpPr>
        <p:spPr>
          <a:xfrm flipV="1">
            <a:off x="5171593" y="4243879"/>
            <a:ext cx="1905879" cy="404907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13" idx="3"/>
            <a:endCxn id="6" idx="1"/>
          </p:cNvCxnSpPr>
          <p:nvPr/>
        </p:nvCxnSpPr>
        <p:spPr>
          <a:xfrm>
            <a:off x="5171593" y="5011216"/>
            <a:ext cx="1905881" cy="173105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77472" y="4790780"/>
            <a:ext cx="1191985" cy="8001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 dirty="0"/>
              <a:t>?</a:t>
            </a:r>
            <a:endParaRPr lang="en-US" i="1" dirty="0"/>
          </a:p>
        </p:txBody>
      </p:sp>
      <p:sp>
        <p:nvSpPr>
          <p:cNvPr id="23" name="Rectangle 22"/>
          <p:cNvSpPr/>
          <p:nvPr/>
        </p:nvSpPr>
        <p:spPr>
          <a:xfrm>
            <a:off x="3979607" y="5525566"/>
            <a:ext cx="1191985" cy="3592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106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 animBg="1"/>
      <p:bldP spid="8" grpId="0"/>
      <p:bldP spid="13" grpId="0" animBg="1"/>
      <p:bldP spid="14" grpId="0" animBg="1"/>
      <p:bldP spid="15" grpId="0" animBg="1"/>
      <p:bldP spid="16" grpId="0" animBg="1"/>
      <p:bldP spid="22" grpId="0" animBg="1"/>
      <p:bldP spid="2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663761" y="645459"/>
            <a:ext cx="8272421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900" b="1" dirty="0">
                <a:solidFill>
                  <a:srgbClr val="00FF00"/>
                </a:solidFill>
              </a:rPr>
              <a:t>Issues: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62870" y="2622177"/>
            <a:ext cx="3229058" cy="1406299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pPr algn="ctr"/>
            <a:r>
              <a:rPr lang="en-US" sz="8600" dirty="0">
                <a:solidFill>
                  <a:srgbClr val="FFFF00"/>
                </a:solidFill>
              </a:rPr>
              <a:t>FORK</a:t>
            </a:r>
          </a:p>
        </p:txBody>
      </p:sp>
    </p:spTree>
    <p:extLst>
      <p:ext uri="{BB962C8B-B14F-4D97-AF65-F5344CB8AC3E}">
        <p14:creationId xmlns:p14="http://schemas.microsoft.com/office/powerpoint/2010/main" val="9239354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663761" y="663343"/>
            <a:ext cx="7052461" cy="413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328" rIns="0" bIns="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900" dirty="0">
                <a:solidFill>
                  <a:srgbClr val="00FF00"/>
                </a:solidFill>
              </a:rPr>
              <a:t>Hierarchy from 40,000 ft.</a:t>
            </a: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3733656" y="1492522"/>
            <a:ext cx="1866828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load/store FUs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995642" y="1492522"/>
            <a:ext cx="1866828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retire stations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03955" y="1160851"/>
            <a:ext cx="1057293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CPU core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471671" y="1160851"/>
            <a:ext cx="826820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decode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5807909" y="1492522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I$0e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7259887" y="1492522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I$0f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2738015" y="2733700"/>
            <a:ext cx="1244552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D$1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5779525" y="2736291"/>
            <a:ext cx="775115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I$1e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899597" y="3399634"/>
            <a:ext cx="2074254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L$2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63219" y="2831589"/>
            <a:ext cx="1653641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Harvard level 1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22277" y="3464989"/>
            <a:ext cx="1541285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shared level 2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3318806" y="5505298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DRAM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4770783" y="5505298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ROM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1825343" y="5505298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MMIO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22277" y="4686772"/>
            <a:ext cx="1463501" cy="54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 controllers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22276" y="5515952"/>
            <a:ext cx="861391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devices</a:t>
            </a: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3484746" y="4759037"/>
            <a:ext cx="622276" cy="316700"/>
          </a:xfrm>
          <a:prstGeom prst="roundRect">
            <a:avLst>
              <a:gd name="adj" fmla="val 45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4397417" y="4759037"/>
            <a:ext cx="622276" cy="321019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655044" y="4759037"/>
            <a:ext cx="622276" cy="321019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 flipV="1">
            <a:off x="1865388" y="1926114"/>
            <a:ext cx="1040007" cy="80902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w="med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3732217" y="1939071"/>
            <a:ext cx="1040007" cy="79462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H="1" flipV="1">
            <a:off x="6013895" y="1930434"/>
            <a:ext cx="153188" cy="80585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V="1">
            <a:off x="7571024" y="1930434"/>
            <a:ext cx="103713" cy="80585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493478" y="3148289"/>
            <a:ext cx="414851" cy="41458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5973850" y="3150879"/>
            <a:ext cx="248910" cy="46889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H="1" flipV="1">
            <a:off x="4708555" y="4309551"/>
            <a:ext cx="0" cy="468530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>
            <a:off x="2280240" y="5101362"/>
            <a:ext cx="625157" cy="41458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 flipV="1">
            <a:off x="4769343" y="5099922"/>
            <a:ext cx="625157" cy="41746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3806255" y="5080055"/>
            <a:ext cx="10371" cy="425243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cxnSp>
        <p:nvCxnSpPr>
          <p:cNvPr id="41" name="AutoShape 40"/>
          <p:cNvCxnSpPr>
            <a:cxnSpLocks noChangeShapeType="1"/>
            <a:stCxn id="13" idx="2"/>
            <a:endCxn id="28" idx="0"/>
          </p:cNvCxnSpPr>
          <p:nvPr/>
        </p:nvCxnSpPr>
        <p:spPr bwMode="auto">
          <a:xfrm rot="5400000">
            <a:off x="3479046" y="3301360"/>
            <a:ext cx="944814" cy="1970541"/>
          </a:xfrm>
          <a:prstGeom prst="bentConnector3">
            <a:avLst>
              <a:gd name="adj1" fmla="val 50000"/>
            </a:avLst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3795884" y="4309552"/>
            <a:ext cx="0" cy="449484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2" name="AutoShape 11"/>
          <p:cNvSpPr>
            <a:spLocks noChangeArrowheads="1"/>
          </p:cNvSpPr>
          <p:nvPr/>
        </p:nvSpPr>
        <p:spPr bwMode="auto">
          <a:xfrm>
            <a:off x="7218402" y="2736291"/>
            <a:ext cx="79476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I$1f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53" name="Line 33"/>
          <p:cNvSpPr>
            <a:spLocks noChangeShapeType="1"/>
          </p:cNvSpPr>
          <p:nvPr/>
        </p:nvSpPr>
        <p:spPr bwMode="auto">
          <a:xfrm flipV="1">
            <a:off x="5973850" y="3150879"/>
            <a:ext cx="1597175" cy="46889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872738" y="1249783"/>
            <a:ext cx="1253195" cy="213799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6984760" y="2404619"/>
            <a:ext cx="313731" cy="32908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73366" y="1170999"/>
            <a:ext cx="6511715" cy="502307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AutoShape 49"/>
          <p:cNvSpPr>
            <a:spLocks noChangeArrowheads="1"/>
          </p:cNvSpPr>
          <p:nvPr/>
        </p:nvSpPr>
        <p:spPr bwMode="auto">
          <a:xfrm>
            <a:off x="6554640" y="1990029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 dirty="0" err="1">
                <a:solidFill>
                  <a:srgbClr val="FFFF00"/>
                </a:solidFill>
              </a:rPr>
              <a:t>iPLB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6388701" y="3937694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TLB</a:t>
            </a:r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4956373" y="4140672"/>
            <a:ext cx="1451977" cy="1439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48" name="AutoShape 47"/>
          <p:cNvSpPr>
            <a:spLocks noChangeArrowheads="1"/>
          </p:cNvSpPr>
          <p:nvPr/>
        </p:nvSpPr>
        <p:spPr bwMode="auto">
          <a:xfrm>
            <a:off x="2986925" y="1990029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dPLB</a:t>
            </a: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3318805" y="2404619"/>
            <a:ext cx="0" cy="33167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H="1">
            <a:off x="6430186" y="2404619"/>
            <a:ext cx="342252" cy="33167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6222760" y="4515859"/>
            <a:ext cx="2696529" cy="106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View is representative</a:t>
            </a:r>
            <a:r>
              <a:rPr lang="en-US" altLang="en-US" b="0" dirty="0" smtClean="0">
                <a:solidFill>
                  <a:srgbClr val="FFFF00"/>
                </a:solidFill>
              </a:rPr>
              <a:t>. </a:t>
            </a:r>
            <a:r>
              <a:rPr lang="en-US" altLang="en-US" b="0" dirty="0">
                <a:solidFill>
                  <a:srgbClr val="FFFF00"/>
                </a:solidFill>
              </a:rPr>
              <a:t>Actual hierarchy is configured in each chip specification.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213482" y="4521994"/>
            <a:ext cx="2629388" cy="94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583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The Mill uses virtual caching and the single address space model.</a:t>
            </a:r>
          </a:p>
        </p:txBody>
      </p:sp>
    </p:spTree>
    <p:extLst>
      <p:ext uri="{BB962C8B-B14F-4D97-AF65-F5344CB8AC3E}">
        <p14:creationId xmlns:p14="http://schemas.microsoft.com/office/powerpoint/2010/main" val="2756946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7" grpId="0" animBg="1"/>
      <p:bldP spid="19" grpId="0" animBg="1"/>
      <p:bldP spid="20" grpId="0" animBg="1"/>
      <p:bldP spid="21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8" grpId="0" animBg="1"/>
      <p:bldP spid="39" grpId="0" animBg="1"/>
      <p:bldP spid="40" grpId="0" animBg="1"/>
      <p:bldP spid="42" grpId="0" animBg="1"/>
      <p:bldP spid="52" grpId="0" animBg="1"/>
      <p:bldP spid="53" grpId="0" animBg="1"/>
      <p:bldP spid="58" grpId="0" animBg="1"/>
      <p:bldP spid="54" grpId="0" animBg="1"/>
      <p:bldP spid="59" grpId="0" animBg="1"/>
      <p:bldP spid="50" grpId="0" animBg="1"/>
      <p:bldP spid="16" grpId="0" animBg="1"/>
      <p:bldP spid="45" grpId="0" animBg="1"/>
      <p:bldP spid="48" grpId="0" animBg="1"/>
      <p:bldP spid="49" grpId="0" animBg="1"/>
      <p:bldP spid="51" grpId="0" animBg="1"/>
      <p:bldP spid="47" grpId="0"/>
      <p:bldP spid="47" grpId="1"/>
      <p:bldP spid="6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/>
          <p:nvPr/>
        </p:nvSpPr>
        <p:spPr>
          <a:xfrm>
            <a:off x="995642" y="4440472"/>
            <a:ext cx="5605670" cy="1832921"/>
          </a:xfrm>
          <a:prstGeom prst="ellipse">
            <a:avLst/>
          </a:prstGeom>
          <a:noFill/>
          <a:ln w="44450">
            <a:solidFill>
              <a:srgbClr val="0099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25768" y="1160851"/>
            <a:ext cx="8329764" cy="2755929"/>
          </a:xfrm>
          <a:prstGeom prst="ellipse">
            <a:avLst/>
          </a:prstGeom>
          <a:noFill/>
          <a:ln w="44450">
            <a:solidFill>
              <a:srgbClr val="0099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663761" y="663343"/>
            <a:ext cx="7052461" cy="413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328" rIns="0" bIns="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900" dirty="0">
                <a:solidFill>
                  <a:srgbClr val="00FF00"/>
                </a:solidFill>
              </a:rPr>
              <a:t>Hierarchy from 40,000 ft.</a:t>
            </a: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3733656" y="1492522"/>
            <a:ext cx="1866828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load/store FUs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995642" y="1492522"/>
            <a:ext cx="1866828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retire stations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5807909" y="1492522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eI$0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7259887" y="1492522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fI$0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2738015" y="2733700"/>
            <a:ext cx="1244552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D$1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5779525" y="2736291"/>
            <a:ext cx="775115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eI$1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899597" y="3399634"/>
            <a:ext cx="2074254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L$2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63219" y="2831589"/>
            <a:ext cx="1653641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Harvard level 1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22277" y="3464989"/>
            <a:ext cx="1541285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shared level 2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6388701" y="3937694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TLB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3318806" y="5505298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DRAM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4770783" y="5505298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ROM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1825343" y="5505298"/>
            <a:ext cx="103712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MMIO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22277" y="4686772"/>
            <a:ext cx="1463501" cy="54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 controllers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22276" y="5515952"/>
            <a:ext cx="861391" cy="27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77" tIns="23907" rIns="8077" bIns="8077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devices</a:t>
            </a: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3484746" y="4759037"/>
            <a:ext cx="622276" cy="316700"/>
          </a:xfrm>
          <a:prstGeom prst="roundRect">
            <a:avLst>
              <a:gd name="adj" fmla="val 45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4397417" y="4759037"/>
            <a:ext cx="622276" cy="321019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655044" y="4759037"/>
            <a:ext cx="622276" cy="321019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 flipV="1">
            <a:off x="1865388" y="1926114"/>
            <a:ext cx="1040007" cy="80902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w="med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3732217" y="1939071"/>
            <a:ext cx="1040007" cy="79462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H="1" flipV="1">
            <a:off x="6013895" y="1930434"/>
            <a:ext cx="153188" cy="80585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V="1">
            <a:off x="7571024" y="1930434"/>
            <a:ext cx="103713" cy="80585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493478" y="3148289"/>
            <a:ext cx="414851" cy="41458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5973850" y="3150879"/>
            <a:ext cx="248910" cy="46889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H="1" flipV="1">
            <a:off x="4708555" y="4309551"/>
            <a:ext cx="0" cy="468530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>
            <a:off x="2280240" y="5101362"/>
            <a:ext cx="625157" cy="41458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 flipV="1">
            <a:off x="4769343" y="5099922"/>
            <a:ext cx="625157" cy="417469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3806255" y="5080055"/>
            <a:ext cx="10371" cy="425243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cxnSp>
        <p:nvCxnSpPr>
          <p:cNvPr id="41" name="AutoShape 40"/>
          <p:cNvCxnSpPr>
            <a:cxnSpLocks noChangeShapeType="1"/>
            <a:stCxn id="13" idx="2"/>
            <a:endCxn id="28" idx="0"/>
          </p:cNvCxnSpPr>
          <p:nvPr/>
        </p:nvCxnSpPr>
        <p:spPr bwMode="auto">
          <a:xfrm rot="5400000">
            <a:off x="3479046" y="3301360"/>
            <a:ext cx="944814" cy="1970541"/>
          </a:xfrm>
          <a:prstGeom prst="bentConnector3">
            <a:avLst>
              <a:gd name="adj1" fmla="val 50000"/>
            </a:avLst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3795884" y="4309552"/>
            <a:ext cx="0" cy="449484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4978209" y="4140672"/>
            <a:ext cx="1451977" cy="1439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 type="triangle" w="med" len="med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48" name="AutoShape 47"/>
          <p:cNvSpPr>
            <a:spLocks noChangeArrowheads="1"/>
          </p:cNvSpPr>
          <p:nvPr/>
        </p:nvSpPr>
        <p:spPr bwMode="auto">
          <a:xfrm>
            <a:off x="2986925" y="1990029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dPLB</a:t>
            </a: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3318805" y="2404619"/>
            <a:ext cx="0" cy="33167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0" name="AutoShape 49"/>
          <p:cNvSpPr>
            <a:spLocks noChangeArrowheads="1"/>
          </p:cNvSpPr>
          <p:nvPr/>
        </p:nvSpPr>
        <p:spPr bwMode="auto">
          <a:xfrm>
            <a:off x="6554640" y="1990029"/>
            <a:ext cx="62227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iPLB</a:t>
            </a:r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H="1">
            <a:off x="6430186" y="2404619"/>
            <a:ext cx="342252" cy="33167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2" name="AutoShape 11"/>
          <p:cNvSpPr>
            <a:spLocks noChangeArrowheads="1"/>
          </p:cNvSpPr>
          <p:nvPr/>
        </p:nvSpPr>
        <p:spPr bwMode="auto">
          <a:xfrm>
            <a:off x="7218402" y="2736291"/>
            <a:ext cx="794766" cy="414589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077" tIns="23907" rIns="8077" bIns="8077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fI$1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53" name="Line 33"/>
          <p:cNvSpPr>
            <a:spLocks noChangeShapeType="1"/>
          </p:cNvSpPr>
          <p:nvPr/>
        </p:nvSpPr>
        <p:spPr bwMode="auto">
          <a:xfrm flipV="1">
            <a:off x="5973850" y="3150879"/>
            <a:ext cx="1597175" cy="46889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6984760" y="2404619"/>
            <a:ext cx="313731" cy="32908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320326" y="663343"/>
            <a:ext cx="1479270" cy="753549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pPr algn="ctr"/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virtual addresses</a:t>
            </a:r>
          </a:p>
        </p:txBody>
      </p:sp>
      <p:cxnSp>
        <p:nvCxnSpPr>
          <p:cNvPr id="22" name="Straight Arrow Connector 21"/>
          <p:cNvCxnSpPr>
            <a:stCxn id="7" idx="1"/>
          </p:cNvCxnSpPr>
          <p:nvPr/>
        </p:nvCxnSpPr>
        <p:spPr>
          <a:xfrm flipH="1">
            <a:off x="6772438" y="1040119"/>
            <a:ext cx="547888" cy="65969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141625" y="4778081"/>
            <a:ext cx="1613907" cy="753549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pPr algn="ctr"/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physical addresses</a:t>
            </a:r>
          </a:p>
        </p:txBody>
      </p:sp>
      <p:cxnSp>
        <p:nvCxnSpPr>
          <p:cNvPr id="37" name="Straight Arrow Connector 36"/>
          <p:cNvCxnSpPr>
            <a:stCxn id="24" idx="1"/>
          </p:cNvCxnSpPr>
          <p:nvPr/>
        </p:nvCxnSpPr>
        <p:spPr>
          <a:xfrm flipH="1">
            <a:off x="6222760" y="5154855"/>
            <a:ext cx="918865" cy="35044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30"/>
          <p:cNvSpPr txBox="1">
            <a:spLocks noChangeArrowheads="1"/>
          </p:cNvSpPr>
          <p:nvPr/>
        </p:nvSpPr>
        <p:spPr bwMode="auto">
          <a:xfrm>
            <a:off x="6213482" y="4521994"/>
            <a:ext cx="2629388" cy="94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583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The Mill uses virtual caching and the single address space model.</a:t>
            </a:r>
          </a:p>
        </p:txBody>
      </p:sp>
    </p:spTree>
    <p:extLst>
      <p:ext uri="{BB962C8B-B14F-4D97-AF65-F5344CB8AC3E}">
        <p14:creationId xmlns:p14="http://schemas.microsoft.com/office/powerpoint/2010/main" val="39850572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4" grpId="0" animBg="1"/>
      <p:bldP spid="44" grpId="1" animBg="1"/>
      <p:bldP spid="7" grpId="0"/>
      <p:bldP spid="24" grpId="0"/>
      <p:bldP spid="5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663762" y="663343"/>
            <a:ext cx="7676177" cy="42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328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900" b="0" dirty="0">
                <a:solidFill>
                  <a:srgbClr val="00FF00"/>
                </a:solidFill>
              </a:rPr>
              <a:t>Memory model</a:t>
            </a:r>
          </a:p>
        </p:txBody>
      </p:sp>
      <p:sp>
        <p:nvSpPr>
          <p:cNvPr id="77" name="Text Box 26"/>
          <p:cNvSpPr txBox="1">
            <a:spLocks noChangeArrowheads="1"/>
          </p:cNvSpPr>
          <p:nvPr/>
        </p:nvSpPr>
        <p:spPr bwMode="auto">
          <a:xfrm>
            <a:off x="580792" y="3814224"/>
            <a:ext cx="556015" cy="315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8996" rIns="0" bIns="0"/>
          <a:lstStyle/>
          <a:p>
            <a:r>
              <a:rPr lang="en-US" altLang="en-US" sz="2200" dirty="0">
                <a:solidFill>
                  <a:srgbClr val="FFFF00"/>
                </a:solidFill>
              </a:rPr>
              <a:t>Mill:</a:t>
            </a:r>
          </a:p>
        </p:txBody>
      </p: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6222760" y="4427856"/>
            <a:ext cx="2696529" cy="1050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583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All tasks use the same virtual addresses, no aliasing or translation across tasks or OS.</a:t>
            </a:r>
          </a:p>
        </p:txBody>
      </p:sp>
      <p:sp>
        <p:nvSpPr>
          <p:cNvPr id="81" name="Text Box 30"/>
          <p:cNvSpPr txBox="1">
            <a:spLocks noChangeArrowheads="1"/>
          </p:cNvSpPr>
          <p:nvPr/>
        </p:nvSpPr>
        <p:spPr bwMode="auto">
          <a:xfrm>
            <a:off x="4563359" y="995015"/>
            <a:ext cx="3876261" cy="52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583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 smtClean="0">
                <a:solidFill>
                  <a:srgbClr val="FFFF00"/>
                </a:solidFill>
              </a:rPr>
              <a:t>Program addresses must be translated to physical addresses before being looked up in cache.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65" name="Text Box 14"/>
          <p:cNvSpPr txBox="1">
            <a:spLocks noChangeArrowheads="1"/>
          </p:cNvSpPr>
          <p:nvPr/>
        </p:nvSpPr>
        <p:spPr bwMode="auto">
          <a:xfrm>
            <a:off x="580791" y="1658358"/>
            <a:ext cx="956461" cy="289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413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Traditional</a:t>
            </a:r>
          </a:p>
        </p:txBody>
      </p:sp>
      <p:sp>
        <p:nvSpPr>
          <p:cNvPr id="105" name="Oval 104"/>
          <p:cNvSpPr/>
          <p:nvPr/>
        </p:nvSpPr>
        <p:spPr>
          <a:xfrm>
            <a:off x="2738015" y="1658358"/>
            <a:ext cx="2593571" cy="1865653"/>
          </a:xfrm>
          <a:prstGeom prst="ellipse">
            <a:avLst/>
          </a:prstGeom>
          <a:noFill/>
          <a:ln w="381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4667071" y="1658358"/>
            <a:ext cx="664515" cy="392084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469468" y="1423361"/>
            <a:ext cx="1441721" cy="418639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bottleneck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829702" y="1907112"/>
            <a:ext cx="7674737" cy="1616899"/>
            <a:chOff x="914400" y="2103120"/>
            <a:chExt cx="8458200" cy="1783080"/>
          </a:xfrm>
        </p:grpSpPr>
        <p:sp>
          <p:nvSpPr>
            <p:cNvPr id="53" name="AutoShape 2"/>
            <p:cNvSpPr>
              <a:spLocks noChangeArrowheads="1"/>
            </p:cNvSpPr>
            <p:nvPr/>
          </p:nvSpPr>
          <p:spPr bwMode="auto">
            <a:xfrm>
              <a:off x="914400" y="2468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load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</a:rPr>
                <a:t>operation</a:t>
              </a:r>
            </a:p>
          </p:txBody>
        </p:sp>
        <p:sp>
          <p:nvSpPr>
            <p:cNvPr id="56" name="AutoShape 5"/>
            <p:cNvSpPr>
              <a:spLocks noChangeArrowheads="1"/>
            </p:cNvSpPr>
            <p:nvPr/>
          </p:nvSpPr>
          <p:spPr bwMode="auto">
            <a:xfrm>
              <a:off x="3667125" y="2468880"/>
              <a:ext cx="1590675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translation/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</a:rPr>
                <a:t>protection</a:t>
              </a:r>
            </a:p>
          </p:txBody>
        </p:sp>
        <p:sp>
          <p:nvSpPr>
            <p:cNvPr id="60" name="AutoShape 9"/>
            <p:cNvSpPr>
              <a:spLocks noChangeArrowheads="1"/>
            </p:cNvSpPr>
            <p:nvPr/>
          </p:nvSpPr>
          <p:spPr bwMode="auto">
            <a:xfrm>
              <a:off x="6638925" y="2743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63" name="AutoShape 12"/>
            <p:cNvSpPr>
              <a:spLocks noChangeArrowheads="1"/>
            </p:cNvSpPr>
            <p:nvPr/>
          </p:nvSpPr>
          <p:spPr bwMode="auto">
            <a:xfrm>
              <a:off x="8458200" y="2743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regs</a:t>
              </a:r>
            </a:p>
          </p:txBody>
        </p:sp>
        <p:sp>
          <p:nvSpPr>
            <p:cNvPr id="78" name="AutoShape 27"/>
            <p:cNvSpPr>
              <a:spLocks noChangeArrowheads="1"/>
            </p:cNvSpPr>
            <p:nvPr/>
          </p:nvSpPr>
          <p:spPr bwMode="auto">
            <a:xfrm>
              <a:off x="5943600" y="34290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2" name="Line 31"/>
            <p:cNvSpPr>
              <a:spLocks noChangeShapeType="1"/>
            </p:cNvSpPr>
            <p:nvPr/>
          </p:nvSpPr>
          <p:spPr bwMode="auto">
            <a:xfrm>
              <a:off x="2286000" y="2926080"/>
              <a:ext cx="1371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32"/>
            <p:cNvSpPr>
              <a:spLocks noChangeShapeType="1"/>
            </p:cNvSpPr>
            <p:nvPr/>
          </p:nvSpPr>
          <p:spPr bwMode="auto">
            <a:xfrm>
              <a:off x="5257800" y="2926080"/>
              <a:ext cx="1381125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33"/>
            <p:cNvSpPr>
              <a:spLocks noChangeShapeType="1"/>
            </p:cNvSpPr>
            <p:nvPr/>
          </p:nvSpPr>
          <p:spPr bwMode="auto">
            <a:xfrm>
              <a:off x="7543800" y="2926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89" name="AutoShape 38"/>
            <p:cNvCxnSpPr>
              <a:cxnSpLocks noChangeShapeType="1"/>
              <a:stCxn id="56" idx="2"/>
              <a:endCxn id="78" idx="1"/>
            </p:cNvCxnSpPr>
            <p:nvPr/>
          </p:nvCxnSpPr>
          <p:spPr bwMode="auto">
            <a:xfrm>
              <a:off x="4462463" y="3383280"/>
              <a:ext cx="1481137" cy="274320"/>
            </a:xfrm>
            <a:prstGeom prst="straightConnector1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09" name="TextBox 108"/>
            <p:cNvSpPr txBox="1"/>
            <p:nvPr/>
          </p:nvSpPr>
          <p:spPr>
            <a:xfrm>
              <a:off x="2463248" y="2286000"/>
              <a:ext cx="1108038" cy="712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390112" y="2286000"/>
              <a:ext cx="111280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physical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677520" y="2377440"/>
              <a:ext cx="881908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497674" y="2377440"/>
              <a:ext cx="740577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107820" y="2103120"/>
              <a:ext cx="669911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TLB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680960" y="2560319"/>
              <a:ext cx="698178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829701" y="4145894"/>
            <a:ext cx="4978208" cy="1741276"/>
            <a:chOff x="914400" y="4572000"/>
            <a:chExt cx="5486400" cy="1920240"/>
          </a:xfrm>
        </p:grpSpPr>
        <p:sp>
          <p:nvSpPr>
            <p:cNvPr id="66" name="AutoShape 15"/>
            <p:cNvSpPr>
              <a:spLocks noChangeArrowheads="1"/>
            </p:cNvSpPr>
            <p:nvPr/>
          </p:nvSpPr>
          <p:spPr bwMode="auto">
            <a:xfrm>
              <a:off x="914400" y="4754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load 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</a:rPr>
                <a:t>operation</a:t>
              </a:r>
            </a:p>
          </p:txBody>
        </p:sp>
        <p:sp>
          <p:nvSpPr>
            <p:cNvPr id="69" name="AutoShape 18"/>
            <p:cNvSpPr>
              <a:spLocks noChangeArrowheads="1"/>
            </p:cNvSpPr>
            <p:nvPr/>
          </p:nvSpPr>
          <p:spPr bwMode="auto">
            <a:xfrm>
              <a:off x="3383280" y="6035040"/>
              <a:ext cx="13747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protection</a:t>
              </a:r>
            </a:p>
          </p:txBody>
        </p:sp>
        <p:sp>
          <p:nvSpPr>
            <p:cNvPr id="72" name="AutoShape 21"/>
            <p:cNvSpPr>
              <a:spLocks noChangeArrowheads="1"/>
            </p:cNvSpPr>
            <p:nvPr/>
          </p:nvSpPr>
          <p:spPr bwMode="auto">
            <a:xfrm>
              <a:off x="3667125" y="5029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>
              <a:off x="5486400" y="5029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belt</a:t>
              </a:r>
            </a:p>
          </p:txBody>
        </p:sp>
        <p:sp>
          <p:nvSpPr>
            <p:cNvPr id="79" name="AutoShape 28"/>
            <p:cNvSpPr>
              <a:spLocks noChangeArrowheads="1"/>
            </p:cNvSpPr>
            <p:nvPr/>
          </p:nvSpPr>
          <p:spPr bwMode="auto">
            <a:xfrm>
              <a:off x="5486400" y="603504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6" name="Line 35"/>
            <p:cNvSpPr>
              <a:spLocks noChangeShapeType="1"/>
            </p:cNvSpPr>
            <p:nvPr/>
          </p:nvSpPr>
          <p:spPr bwMode="auto">
            <a:xfrm>
              <a:off x="4572000" y="5212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36"/>
            <p:cNvSpPr>
              <a:spLocks noChangeShapeType="1"/>
            </p:cNvSpPr>
            <p:nvPr/>
          </p:nvSpPr>
          <p:spPr bwMode="auto">
            <a:xfrm>
              <a:off x="4800600" y="6217920"/>
              <a:ext cx="6858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2286000" y="5212080"/>
              <a:ext cx="1381125" cy="1"/>
            </a:xfrm>
            <a:prstGeom prst="straightConnector1">
              <a:avLst/>
            </a:prstGeom>
            <a:ln w="28575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69" idx="1"/>
            </p:cNvCxnSpPr>
            <p:nvPr/>
          </p:nvCxnSpPr>
          <p:spPr>
            <a:xfrm>
              <a:off x="2586789" y="5213668"/>
              <a:ext cx="796491" cy="1049972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3742206" y="5669280"/>
              <a:ext cx="684044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571594" y="4663440"/>
              <a:ext cx="740577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651220" y="4663440"/>
              <a:ext cx="881909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631104" y="4846320"/>
              <a:ext cx="698179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463248" y="4572000"/>
              <a:ext cx="1108038" cy="712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38346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80" grpId="0"/>
      <p:bldP spid="81" grpId="0"/>
      <p:bldP spid="81" grpId="1"/>
      <p:bldP spid="65" grpId="0"/>
      <p:bldP spid="105" grpId="0" animBg="1"/>
      <p:bldP spid="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/>
        </p:nvSpPr>
        <p:spPr>
          <a:xfrm>
            <a:off x="733938" y="731521"/>
            <a:ext cx="1679356" cy="497817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800" b="1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Caution!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1393483" y="1425151"/>
            <a:ext cx="59" cy="12836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902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endParaRPr lang="en-US" sz="2902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978893" y="2185234"/>
            <a:ext cx="7214529" cy="837275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 algn="ctr">
              <a:buSzPct val="25000"/>
            </a:pPr>
            <a:r>
              <a:rPr lang="en-US" sz="4806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Gross over-simplification!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1606442" y="3359902"/>
            <a:ext cx="5870256" cy="2037372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 algn="ctr">
              <a:buSzPct val="25000"/>
            </a:pPr>
            <a:r>
              <a:rPr lang="en-US" sz="2539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This talk tries to convey an intuitive understanding to the non-specialist.</a:t>
            </a:r>
          </a:p>
          <a:p>
            <a:endParaRPr lang="en-US" sz="2539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r>
              <a:rPr lang="en-US" sz="2539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reality is more complicated.</a:t>
            </a:r>
          </a:p>
          <a:p>
            <a:endParaRPr lang="en-US" sz="2539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1710286" y="5558117"/>
            <a:ext cx="5756922" cy="407351"/>
          </a:xfrm>
          <a:prstGeom prst="rect">
            <a:avLst/>
          </a:prstGeom>
          <a:noFill/>
          <a:ln>
            <a:noFill/>
          </a:ln>
        </p:spPr>
        <p:txBody>
          <a:bodyPr lIns="82009" tIns="40993" rIns="82009" bIns="40993" anchor="t" anchorCtr="0">
            <a:noAutofit/>
          </a:bodyPr>
          <a:lstStyle/>
          <a:p>
            <a:pPr>
              <a:buSzPct val="25000"/>
            </a:pPr>
            <a:r>
              <a:rPr lang="en-US" sz="2176" i="1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24873177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663762" y="663343"/>
            <a:ext cx="7676177" cy="42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328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900" b="0" dirty="0">
                <a:solidFill>
                  <a:srgbClr val="00FF00"/>
                </a:solidFill>
              </a:rPr>
              <a:t>Why put translation in front of the cache?</a:t>
            </a:r>
          </a:p>
        </p:txBody>
      </p:sp>
      <p:sp>
        <p:nvSpPr>
          <p:cNvPr id="105" name="Oval 104"/>
          <p:cNvSpPr/>
          <p:nvPr/>
        </p:nvSpPr>
        <p:spPr>
          <a:xfrm>
            <a:off x="2738015" y="1658358"/>
            <a:ext cx="2593571" cy="1865653"/>
          </a:xfrm>
          <a:prstGeom prst="ellipse">
            <a:avLst/>
          </a:prstGeom>
          <a:noFill/>
          <a:ln w="381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4667071" y="1658358"/>
            <a:ext cx="664515" cy="392084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469468" y="1423361"/>
            <a:ext cx="1441721" cy="418639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bottleneck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829702" y="1907112"/>
            <a:ext cx="7674737" cy="1616899"/>
            <a:chOff x="914400" y="2103120"/>
            <a:chExt cx="8458200" cy="1783080"/>
          </a:xfrm>
        </p:grpSpPr>
        <p:sp>
          <p:nvSpPr>
            <p:cNvPr id="53" name="AutoShape 2"/>
            <p:cNvSpPr>
              <a:spLocks noChangeArrowheads="1"/>
            </p:cNvSpPr>
            <p:nvPr/>
          </p:nvSpPr>
          <p:spPr bwMode="auto">
            <a:xfrm>
              <a:off x="914400" y="2468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load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</a:rPr>
                <a:t>operation</a:t>
              </a:r>
            </a:p>
          </p:txBody>
        </p:sp>
        <p:sp>
          <p:nvSpPr>
            <p:cNvPr id="56" name="AutoShape 5"/>
            <p:cNvSpPr>
              <a:spLocks noChangeArrowheads="1"/>
            </p:cNvSpPr>
            <p:nvPr/>
          </p:nvSpPr>
          <p:spPr bwMode="auto">
            <a:xfrm>
              <a:off x="3667125" y="2468880"/>
              <a:ext cx="1590675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translation/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</a:rPr>
                <a:t>protection</a:t>
              </a:r>
            </a:p>
          </p:txBody>
        </p:sp>
        <p:sp>
          <p:nvSpPr>
            <p:cNvPr id="60" name="AutoShape 9"/>
            <p:cNvSpPr>
              <a:spLocks noChangeArrowheads="1"/>
            </p:cNvSpPr>
            <p:nvPr/>
          </p:nvSpPr>
          <p:spPr bwMode="auto">
            <a:xfrm>
              <a:off x="6638925" y="2743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63" name="AutoShape 12"/>
            <p:cNvSpPr>
              <a:spLocks noChangeArrowheads="1"/>
            </p:cNvSpPr>
            <p:nvPr/>
          </p:nvSpPr>
          <p:spPr bwMode="auto">
            <a:xfrm>
              <a:off x="8458200" y="2743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regs</a:t>
              </a:r>
            </a:p>
          </p:txBody>
        </p:sp>
        <p:sp>
          <p:nvSpPr>
            <p:cNvPr id="78" name="AutoShape 27"/>
            <p:cNvSpPr>
              <a:spLocks noChangeArrowheads="1"/>
            </p:cNvSpPr>
            <p:nvPr/>
          </p:nvSpPr>
          <p:spPr bwMode="auto">
            <a:xfrm>
              <a:off x="5943600" y="34290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2" name="Line 31"/>
            <p:cNvSpPr>
              <a:spLocks noChangeShapeType="1"/>
            </p:cNvSpPr>
            <p:nvPr/>
          </p:nvSpPr>
          <p:spPr bwMode="auto">
            <a:xfrm>
              <a:off x="2286000" y="2926080"/>
              <a:ext cx="1371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32"/>
            <p:cNvSpPr>
              <a:spLocks noChangeShapeType="1"/>
            </p:cNvSpPr>
            <p:nvPr/>
          </p:nvSpPr>
          <p:spPr bwMode="auto">
            <a:xfrm>
              <a:off x="5257800" y="2926080"/>
              <a:ext cx="1381125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33"/>
            <p:cNvSpPr>
              <a:spLocks noChangeShapeType="1"/>
            </p:cNvSpPr>
            <p:nvPr/>
          </p:nvSpPr>
          <p:spPr bwMode="auto">
            <a:xfrm>
              <a:off x="7543800" y="2926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89" name="AutoShape 38"/>
            <p:cNvCxnSpPr>
              <a:cxnSpLocks noChangeShapeType="1"/>
              <a:stCxn id="56" idx="2"/>
              <a:endCxn id="78" idx="1"/>
            </p:cNvCxnSpPr>
            <p:nvPr/>
          </p:nvCxnSpPr>
          <p:spPr bwMode="auto">
            <a:xfrm>
              <a:off x="4462463" y="3383280"/>
              <a:ext cx="1481137" cy="274320"/>
            </a:xfrm>
            <a:prstGeom prst="straightConnector1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09" name="TextBox 108"/>
            <p:cNvSpPr txBox="1"/>
            <p:nvPr/>
          </p:nvSpPr>
          <p:spPr>
            <a:xfrm>
              <a:off x="2463248" y="2286000"/>
              <a:ext cx="1108038" cy="712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390112" y="2286000"/>
              <a:ext cx="111280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physical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677520" y="2377440"/>
              <a:ext cx="881908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497674" y="2377440"/>
              <a:ext cx="740577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107820" y="2103120"/>
              <a:ext cx="669911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TLB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680960" y="2560319"/>
              <a:ext cx="698178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63761" y="3814223"/>
            <a:ext cx="7770371" cy="1088459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Different programs must overlap addresses (aliasing) to fit in 32-bit memory. Translation gives each program private memory, even while using the same bit patterns as pointers.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3761" y="4892155"/>
            <a:ext cx="6845036" cy="1775630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cost:</a:t>
            </a:r>
          </a:p>
          <a:p>
            <a:pPr lvl="1"/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 the critical path, TLBs must be very fast, small, and power-hungry, and frequently multilevel. Big programs can see 20% or more TLB overhead.</a:t>
            </a:r>
          </a:p>
        </p:txBody>
      </p:sp>
      <p:sp>
        <p:nvSpPr>
          <p:cNvPr id="65" name="Text Box 14"/>
          <p:cNvSpPr txBox="1">
            <a:spLocks noChangeArrowheads="1"/>
          </p:cNvSpPr>
          <p:nvPr/>
        </p:nvSpPr>
        <p:spPr bwMode="auto">
          <a:xfrm>
            <a:off x="580791" y="1658358"/>
            <a:ext cx="956461" cy="289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413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Traditional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8868" y="1358534"/>
            <a:ext cx="8338499" cy="228099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 dirty="0"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9732110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663762" y="663343"/>
            <a:ext cx="7676177" cy="42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328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900" b="0" dirty="0">
                <a:solidFill>
                  <a:srgbClr val="00FF00"/>
                </a:solidFill>
              </a:rPr>
              <a:t>Why put translation after the cache?</a:t>
            </a:r>
          </a:p>
        </p:txBody>
      </p:sp>
      <p:sp>
        <p:nvSpPr>
          <p:cNvPr id="77" name="Text Box 26"/>
          <p:cNvSpPr txBox="1">
            <a:spLocks noChangeArrowheads="1"/>
          </p:cNvSpPr>
          <p:nvPr/>
        </p:nvSpPr>
        <p:spPr bwMode="auto">
          <a:xfrm>
            <a:off x="580792" y="3814224"/>
            <a:ext cx="556015" cy="315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8996" rIns="0" bIns="0"/>
          <a:lstStyle/>
          <a:p>
            <a:r>
              <a:rPr lang="en-US" altLang="en-US" sz="2200" dirty="0">
                <a:solidFill>
                  <a:srgbClr val="FFFF00"/>
                </a:solidFill>
              </a:rPr>
              <a:t>Mill:</a:t>
            </a:r>
          </a:p>
        </p:txBody>
      </p: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6222760" y="4427856"/>
            <a:ext cx="2696529" cy="1050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583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All tasks use the same virtual addresses, no aliasing or translation across tasks or OS.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829701" y="4101074"/>
            <a:ext cx="4978208" cy="1786097"/>
            <a:chOff x="914400" y="4522572"/>
            <a:chExt cx="5486400" cy="1969668"/>
          </a:xfrm>
        </p:grpSpPr>
        <p:sp>
          <p:nvSpPr>
            <p:cNvPr id="66" name="AutoShape 15"/>
            <p:cNvSpPr>
              <a:spLocks noChangeArrowheads="1"/>
            </p:cNvSpPr>
            <p:nvPr/>
          </p:nvSpPr>
          <p:spPr bwMode="auto">
            <a:xfrm>
              <a:off x="914400" y="4754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load 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</a:rPr>
                <a:t>operation</a:t>
              </a:r>
            </a:p>
          </p:txBody>
        </p:sp>
        <p:sp>
          <p:nvSpPr>
            <p:cNvPr id="69" name="AutoShape 18"/>
            <p:cNvSpPr>
              <a:spLocks noChangeArrowheads="1"/>
            </p:cNvSpPr>
            <p:nvPr/>
          </p:nvSpPr>
          <p:spPr bwMode="auto">
            <a:xfrm>
              <a:off x="3383280" y="6035040"/>
              <a:ext cx="13747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FF00"/>
                  </a:solidFill>
                </a:rPr>
                <a:t>protection</a:t>
              </a:r>
            </a:p>
          </p:txBody>
        </p:sp>
        <p:sp>
          <p:nvSpPr>
            <p:cNvPr id="72" name="AutoShape 21"/>
            <p:cNvSpPr>
              <a:spLocks noChangeArrowheads="1"/>
            </p:cNvSpPr>
            <p:nvPr/>
          </p:nvSpPr>
          <p:spPr bwMode="auto">
            <a:xfrm>
              <a:off x="3667125" y="5029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>
              <a:off x="5486400" y="5029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belt</a:t>
              </a:r>
            </a:p>
          </p:txBody>
        </p:sp>
        <p:sp>
          <p:nvSpPr>
            <p:cNvPr id="79" name="AutoShape 28"/>
            <p:cNvSpPr>
              <a:spLocks noChangeArrowheads="1"/>
            </p:cNvSpPr>
            <p:nvPr/>
          </p:nvSpPr>
          <p:spPr bwMode="auto">
            <a:xfrm>
              <a:off x="5486400" y="603504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6" name="Line 35"/>
            <p:cNvSpPr>
              <a:spLocks noChangeShapeType="1"/>
            </p:cNvSpPr>
            <p:nvPr/>
          </p:nvSpPr>
          <p:spPr bwMode="auto">
            <a:xfrm>
              <a:off x="4572000" y="5212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36"/>
            <p:cNvSpPr>
              <a:spLocks noChangeShapeType="1"/>
            </p:cNvSpPr>
            <p:nvPr/>
          </p:nvSpPr>
          <p:spPr bwMode="auto">
            <a:xfrm flipV="1">
              <a:off x="4788568" y="6263640"/>
              <a:ext cx="685800" cy="0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2286000" y="5212080"/>
              <a:ext cx="1381125" cy="1"/>
            </a:xfrm>
            <a:prstGeom prst="straightConnector1">
              <a:avLst/>
            </a:prstGeom>
            <a:ln w="28575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69" idx="1"/>
            </p:cNvCxnSpPr>
            <p:nvPr/>
          </p:nvCxnSpPr>
          <p:spPr>
            <a:xfrm>
              <a:off x="2586789" y="5213668"/>
              <a:ext cx="796491" cy="1049972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3742206" y="5669280"/>
              <a:ext cx="684044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571594" y="4663440"/>
              <a:ext cx="740577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651220" y="4663440"/>
              <a:ext cx="881909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631104" y="4846320"/>
              <a:ext cx="698179" cy="407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463248" y="4522572"/>
              <a:ext cx="1108038" cy="712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44552" y="1409604"/>
            <a:ext cx="7194385" cy="2452739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TLB out of critical path, only referenced on cache misses and evicts; can be big, single-level, and low power.</a:t>
            </a:r>
          </a:p>
          <a:p>
            <a:endParaRPr lang="en-US" sz="2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Pointers can be passed to OS or other tasks without translation; simplifies sharing and protection for apps.</a:t>
            </a:r>
          </a:p>
          <a:p>
            <a:endParaRPr lang="en-US" sz="2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Protection checking done in parallel with cache access.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5738" y="4228813"/>
            <a:ext cx="8251162" cy="176091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hangingPunct="0"/>
            <a:endParaRPr lang="en-US" b="1" dirty="0"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844214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663762" y="663343"/>
            <a:ext cx="7676177" cy="42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328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900" b="0" dirty="0">
                <a:solidFill>
                  <a:srgbClr val="00FF00"/>
                </a:solidFill>
              </a:rPr>
              <a:t>Semantics of </a:t>
            </a:r>
            <a:r>
              <a:rPr lang="en-US" altLang="en-US" sz="2900" b="0" dirty="0">
                <a:solidFill>
                  <a:srgbClr val="00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46909" y="1452283"/>
            <a:ext cx="7000923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fork() </a:t>
            </a:r>
            <a:r>
              <a:rPr lang="en-US" sz="2200" dirty="0">
                <a:solidFill>
                  <a:srgbClr val="FFFF00"/>
                </a:solidFill>
                <a:cs typeface="Consolas" panose="020B0609020204030204" pitchFamily="49" charset="0"/>
              </a:rPr>
              <a:t>creates a child process by copying the parent </a:t>
            </a:r>
            <a:endParaRPr lang="en-US" sz="22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6910" y="1855695"/>
            <a:ext cx="6697956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</a:rPr>
              <a:t>Internal pointers must still work, but </a:t>
            </a:r>
            <a:r>
              <a:rPr lang="en-US" sz="2200" i="1" dirty="0">
                <a:solidFill>
                  <a:srgbClr val="FFFF00"/>
                </a:solidFill>
              </a:rPr>
              <a:t>refer to the child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78182" y="6051177"/>
            <a:ext cx="819744" cy="359858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parent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1413164" y="4276165"/>
            <a:ext cx="2493818" cy="1775012"/>
          </a:xfrm>
          <a:prstGeom prst="rect">
            <a:avLst/>
          </a:prstGeom>
          <a:solidFill>
            <a:srgbClr val="FFC00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58" tIns="41029" rIns="82058" bIns="41029"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13164" y="5567083"/>
            <a:ext cx="943176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0xf00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4679576"/>
            <a:ext cx="665018" cy="40341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3" name="Curved Connector 12"/>
          <p:cNvCxnSpPr>
            <a:stCxn id="8" idx="3"/>
          </p:cNvCxnSpPr>
          <p:nvPr/>
        </p:nvCxnSpPr>
        <p:spPr>
          <a:xfrm flipV="1">
            <a:off x="2356340" y="5126253"/>
            <a:ext cx="414570" cy="651537"/>
          </a:xfrm>
          <a:prstGeom prst="curvedConnector2">
            <a:avLst/>
          </a:prstGeom>
          <a:ln w="31750">
            <a:solidFill>
              <a:srgbClr val="00B05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070764" y="4276165"/>
            <a:ext cx="2493818" cy="1775012"/>
          </a:xfrm>
          <a:prstGeom prst="rect">
            <a:avLst/>
          </a:prstGeom>
          <a:solidFill>
            <a:srgbClr val="FFC00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58" tIns="41029" rIns="82058" bIns="41029"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070764" y="5567083"/>
            <a:ext cx="943176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0xf00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317673" y="4679576"/>
            <a:ext cx="665018" cy="40341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3" name="Curved Connector 42"/>
          <p:cNvCxnSpPr>
            <a:stCxn id="62" idx="6"/>
          </p:cNvCxnSpPr>
          <p:nvPr/>
        </p:nvCxnSpPr>
        <p:spPr>
          <a:xfrm flipV="1">
            <a:off x="6082146" y="5082988"/>
            <a:ext cx="241301" cy="699247"/>
          </a:xfrm>
          <a:prstGeom prst="curvedConnector2">
            <a:avLst/>
          </a:prstGeom>
          <a:ln w="31750">
            <a:solidFill>
              <a:srgbClr val="00B05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818910" y="6051177"/>
            <a:ext cx="640208" cy="359858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child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660073" y="2985247"/>
            <a:ext cx="831273" cy="537882"/>
          </a:xfrm>
          <a:prstGeom prst="rect">
            <a:avLst/>
          </a:prstGeom>
          <a:solidFill>
            <a:srgbClr val="00B05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579418" y="2823883"/>
            <a:ext cx="1148989" cy="913856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global shared 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96291" y="4437530"/>
            <a:ext cx="935160" cy="421414"/>
          </a:xfrm>
          <a:prstGeom prst="rect">
            <a:avLst/>
          </a:prstGeom>
          <a:noFill/>
          <a:ln>
            <a:noFill/>
          </a:ln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002060"/>
                </a:solidFill>
              </a:rPr>
              <a:t>0xbaa</a:t>
            </a:r>
          </a:p>
        </p:txBody>
      </p:sp>
      <p:cxnSp>
        <p:nvCxnSpPr>
          <p:cNvPr id="47" name="Curved Connector 46"/>
          <p:cNvCxnSpPr>
            <a:stCxn id="21" idx="3"/>
          </p:cNvCxnSpPr>
          <p:nvPr/>
        </p:nvCxnSpPr>
        <p:spPr>
          <a:xfrm flipV="1">
            <a:off x="2431451" y="3523131"/>
            <a:ext cx="474755" cy="1125106"/>
          </a:xfrm>
          <a:prstGeom prst="curvedConnector2">
            <a:avLst/>
          </a:prstGeom>
          <a:ln w="31750">
            <a:solidFill>
              <a:srgbClr val="00B05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153891" y="4437530"/>
            <a:ext cx="935160" cy="421414"/>
          </a:xfrm>
          <a:prstGeom prst="rect">
            <a:avLst/>
          </a:prstGeom>
          <a:noFill/>
          <a:ln>
            <a:noFill/>
          </a:ln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002060"/>
                </a:solidFill>
              </a:rPr>
              <a:t>0xbaa</a:t>
            </a:r>
          </a:p>
        </p:txBody>
      </p:sp>
      <p:cxnSp>
        <p:nvCxnSpPr>
          <p:cNvPr id="51" name="Curved Connector 50"/>
          <p:cNvCxnSpPr>
            <a:stCxn id="50" idx="1"/>
            <a:endCxn id="19" idx="2"/>
          </p:cNvCxnSpPr>
          <p:nvPr/>
        </p:nvCxnSpPr>
        <p:spPr>
          <a:xfrm rot="10800000">
            <a:off x="3075711" y="3523129"/>
            <a:ext cx="2078181" cy="1125108"/>
          </a:xfrm>
          <a:prstGeom prst="curvedConnector2">
            <a:avLst/>
          </a:prstGeom>
          <a:ln w="31750">
            <a:solidFill>
              <a:srgbClr val="00B05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1246909" y="5567082"/>
            <a:ext cx="1163782" cy="403412"/>
          </a:xfrm>
          <a:prstGeom prst="ellipse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4918364" y="5580529"/>
            <a:ext cx="1163782" cy="403412"/>
          </a:xfrm>
          <a:prstGeom prst="ellipse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3" name="Oval 62"/>
          <p:cNvSpPr/>
          <p:nvPr/>
        </p:nvSpPr>
        <p:spPr>
          <a:xfrm>
            <a:off x="1382219" y="4437529"/>
            <a:ext cx="1180872" cy="484094"/>
          </a:xfrm>
          <a:prstGeom prst="ellipse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4" name="Oval 63"/>
          <p:cNvSpPr/>
          <p:nvPr/>
        </p:nvSpPr>
        <p:spPr>
          <a:xfrm>
            <a:off x="5053674" y="4437529"/>
            <a:ext cx="1180872" cy="484094"/>
          </a:xfrm>
          <a:prstGeom prst="ellipse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322619" y="2662518"/>
            <a:ext cx="3180968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</a:rPr>
              <a:t>These are </a:t>
            </a:r>
            <a:r>
              <a:rPr lang="en-US" sz="2200" i="1" dirty="0">
                <a:solidFill>
                  <a:srgbClr val="FFFF00"/>
                </a:solidFill>
              </a:rPr>
              <a:t>local</a:t>
            </a:r>
            <a:r>
              <a:rPr lang="en-US" sz="2200" dirty="0">
                <a:solidFill>
                  <a:srgbClr val="FFFF00"/>
                </a:solidFill>
              </a:rPr>
              <a:t> pointers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22618" y="3065930"/>
            <a:ext cx="3354092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</a:rPr>
              <a:t>These are </a:t>
            </a:r>
            <a:r>
              <a:rPr lang="en-US" sz="2200" i="1" dirty="0">
                <a:solidFill>
                  <a:srgbClr val="FFFF00"/>
                </a:solidFill>
              </a:rPr>
              <a:t>global</a:t>
            </a:r>
            <a:r>
              <a:rPr lang="en-US" sz="2200" dirty="0">
                <a:solidFill>
                  <a:srgbClr val="FFFF00"/>
                </a:solidFill>
              </a:rPr>
              <a:t> pointers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3990109" y="4921624"/>
            <a:ext cx="997527" cy="726141"/>
          </a:xfrm>
          <a:prstGeom prst="rightArrow">
            <a:avLst/>
          </a:prstGeom>
          <a:solidFill>
            <a:schemeClr val="accent6">
              <a:alpha val="99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058" tIns="41029" rIns="82058" bIns="410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073237" y="4518212"/>
            <a:ext cx="762036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</a:rPr>
              <a:t>copy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46909" y="2259107"/>
            <a:ext cx="5756993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</a:rPr>
              <a:t>Mill external pointers </a:t>
            </a:r>
            <a:r>
              <a:rPr lang="en-US" sz="2200" i="1" dirty="0">
                <a:solidFill>
                  <a:srgbClr val="FFFF00"/>
                </a:solidFill>
              </a:rPr>
              <a:t>refer to same as parent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56363" y="3550023"/>
            <a:ext cx="4565962" cy="467580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500" i="1" dirty="0">
                <a:solidFill>
                  <a:srgbClr val="FFFF00"/>
                </a:solidFill>
              </a:rPr>
              <a:t>How do you tell the difference?</a:t>
            </a:r>
          </a:p>
        </p:txBody>
      </p:sp>
    </p:spTree>
    <p:extLst>
      <p:ext uri="{BB962C8B-B14F-4D97-AF65-F5344CB8AC3E}">
        <p14:creationId xmlns:p14="http://schemas.microsoft.com/office/powerpoint/2010/main" val="16245228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7" grpId="0"/>
      <p:bldP spid="6" grpId="0" animBg="1"/>
      <p:bldP spid="8" grpId="0"/>
      <p:bldP spid="8" grpId="1"/>
      <p:bldP spid="9" grpId="0" animBg="1"/>
      <p:bldP spid="39" grpId="0" animBg="1"/>
      <p:bldP spid="40" grpId="0"/>
      <p:bldP spid="40" grpId="1"/>
      <p:bldP spid="41" grpId="0" animBg="1"/>
      <p:bldP spid="44" grpId="0"/>
      <p:bldP spid="19" grpId="0" animBg="1"/>
      <p:bldP spid="20" grpId="0"/>
      <p:bldP spid="21" grpId="0"/>
      <p:bldP spid="50" grpId="0"/>
      <p:bldP spid="33" grpId="0" animBg="1"/>
      <p:bldP spid="33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34" grpId="0"/>
      <p:bldP spid="34" grpId="1"/>
      <p:bldP spid="35" grpId="0"/>
      <p:bldP spid="35" grpId="1"/>
      <p:bldP spid="36" grpId="0" animBg="1"/>
      <p:bldP spid="37" grpId="0"/>
      <p:bldP spid="37" grpId="1"/>
      <p:bldP spid="45" grpId="0"/>
      <p:bldP spid="45" grpId="1"/>
      <p:bldP spid="4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/>
        </p:nvSpPr>
        <p:spPr>
          <a:xfrm>
            <a:off x="663761" y="645459"/>
            <a:ext cx="3276770" cy="497817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2900" b="1">
                <a:solidFill>
                  <a:srgbClr val="00FF00"/>
                </a:solidFill>
              </a:rPr>
              <a:t>The Mill Pointer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1242291" y="1348721"/>
            <a:ext cx="5652655" cy="1206529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 marL="68382">
              <a:buClr>
                <a:srgbClr val="FFFF00"/>
              </a:buClr>
              <a:buSzPct val="100000"/>
            </a:pPr>
            <a:r>
              <a:rPr lang="en-US" sz="22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-US" sz="2200" dirty="0">
                <a:solidFill>
                  <a:srgbClr val="FFFF00"/>
                </a:solidFill>
              </a:rPr>
              <a:t>he Mill is a 64-bit machine</a:t>
            </a:r>
          </a:p>
          <a:p>
            <a:pPr marL="68382">
              <a:buClr>
                <a:srgbClr val="FFFF00"/>
              </a:buClr>
              <a:buSzPct val="100000"/>
            </a:pPr>
            <a:r>
              <a:rPr lang="en-US" sz="2200" dirty="0">
                <a:solidFill>
                  <a:srgbClr val="FFFF00"/>
                </a:solidFill>
              </a:rPr>
              <a:t>Pointers are </a:t>
            </a:r>
            <a:r>
              <a:rPr lang="en-US" sz="2200" i="1" dirty="0">
                <a:solidFill>
                  <a:srgbClr val="FFFF00"/>
                </a:solidFill>
              </a:rPr>
              <a:t>not</a:t>
            </a:r>
            <a:r>
              <a:rPr lang="en-US" sz="2200" dirty="0">
                <a:solidFill>
                  <a:srgbClr val="FFFF00"/>
                </a:solidFill>
              </a:rPr>
              <a:t> integers</a:t>
            </a:r>
          </a:p>
          <a:p>
            <a:pPr marL="68382">
              <a:buClr>
                <a:srgbClr val="FFFF00"/>
              </a:buClr>
              <a:buSzPct val="100000"/>
            </a:pPr>
            <a:r>
              <a:rPr lang="en-US" sz="2200" dirty="0">
                <a:solidFill>
                  <a:srgbClr val="FFFF00"/>
                </a:solidFill>
              </a:rPr>
              <a:t>Pointers have special semantics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1246910" y="5325036"/>
            <a:ext cx="7503817" cy="658906"/>
          </a:xfrm>
          <a:prstGeom prst="rect">
            <a:avLst/>
          </a:prstGeom>
        </p:spPr>
        <p:txBody>
          <a:bodyPr lIns="82045" tIns="82045" rIns="82045" bIns="82045" anchor="ctr" anchorCtr="0">
            <a:noAutofit/>
          </a:bodyPr>
          <a:lstStyle/>
          <a:p>
            <a:pPr marL="68382">
              <a:buClr>
                <a:srgbClr val="FFFF00"/>
              </a:buClr>
              <a:buSzPct val="100000"/>
            </a:pPr>
            <a:r>
              <a:rPr lang="en-US" sz="2200" dirty="0">
                <a:solidFill>
                  <a:srgbClr val="FFFF00"/>
                </a:solidFill>
              </a:rPr>
              <a:t>Dedicated ops for pointers e.g. </a:t>
            </a:r>
            <a:r>
              <a:rPr lang="en-US" sz="2200" dirty="0" err="1">
                <a:solidFill>
                  <a:srgbClr val="FFFF00"/>
                </a:solidFill>
              </a:rPr>
              <a:t>addp</a:t>
            </a:r>
            <a:endParaRPr lang="en-US" sz="2200" dirty="0">
              <a:solidFill>
                <a:srgbClr val="FFFF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28821" y="2581836"/>
            <a:ext cx="5467169" cy="1004359"/>
            <a:chOff x="2561703" y="2776725"/>
            <a:chExt cx="6013885" cy="1138274"/>
          </a:xfrm>
        </p:grpSpPr>
        <p:sp>
          <p:nvSpPr>
            <p:cNvPr id="217" name="Shape 217"/>
            <p:cNvSpPr/>
            <p:nvPr/>
          </p:nvSpPr>
          <p:spPr>
            <a:xfrm>
              <a:off x="4573383" y="3200400"/>
              <a:ext cx="3931920" cy="714599"/>
            </a:xfrm>
            <a:prstGeom prst="rect">
              <a:avLst/>
            </a:prstGeom>
            <a:noFill/>
            <a:ln w="28575" cap="flat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algn="ctr">
                <a:buNone/>
              </a:pPr>
              <a:r>
                <a:rPr lang="en-US" sz="2200" b="1">
                  <a:solidFill>
                    <a:srgbClr val="FFFF00"/>
                  </a:solidFill>
                </a:rPr>
                <a:t>ADDRESS</a:t>
              </a:r>
              <a:r>
                <a:rPr lang="en-US" sz="2200" b="1" baseline="30000">
                  <a:solidFill>
                    <a:srgbClr val="FFFF00"/>
                  </a:solidFill>
                </a:rPr>
                <a:t>60</a:t>
              </a:r>
            </a:p>
          </p:txBody>
        </p:sp>
        <p:sp>
          <p:nvSpPr>
            <p:cNvPr id="218" name="Shape 218"/>
            <p:cNvSpPr/>
            <p:nvPr/>
          </p:nvSpPr>
          <p:spPr>
            <a:xfrm>
              <a:off x="2561703" y="3200400"/>
              <a:ext cx="548640" cy="714599"/>
            </a:xfrm>
            <a:prstGeom prst="rect">
              <a:avLst/>
            </a:prstGeom>
            <a:noFill/>
            <a:ln w="28575" cap="flat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en-US" sz="2200" b="1" dirty="0">
                  <a:solidFill>
                    <a:srgbClr val="FFFF00"/>
                  </a:solidFill>
                </a:rPr>
                <a:t>L</a:t>
              </a:r>
              <a:r>
                <a:rPr lang="en-US" sz="2200" b="1" baseline="30000" dirty="0" smtClean="0">
                  <a:solidFill>
                    <a:srgbClr val="FFFF00"/>
                  </a:solidFill>
                </a:rPr>
                <a:t>1</a:t>
              </a:r>
              <a:endParaRPr lang="en-US" sz="2200" b="1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219" name="Shape 219"/>
            <p:cNvSpPr/>
            <p:nvPr/>
          </p:nvSpPr>
          <p:spPr>
            <a:xfrm>
              <a:off x="3110343" y="3200400"/>
              <a:ext cx="1463040" cy="714599"/>
            </a:xfrm>
            <a:prstGeom prst="rect">
              <a:avLst/>
            </a:prstGeom>
            <a:noFill/>
            <a:ln w="28575" cap="flat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en-US" sz="2200" b="1">
                  <a:solidFill>
                    <a:srgbClr val="FFFF00"/>
                  </a:solidFill>
                </a:rPr>
                <a:t>BM</a:t>
              </a:r>
              <a:r>
                <a:rPr lang="en-US" sz="2200" b="1" baseline="300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220" name="Shape 220"/>
            <p:cNvSpPr txBox="1"/>
            <p:nvPr/>
          </p:nvSpPr>
          <p:spPr>
            <a:xfrm>
              <a:off x="8173252" y="2776725"/>
              <a:ext cx="402336" cy="401099"/>
            </a:xfrm>
            <a:prstGeom prst="rect">
              <a:avLst/>
            </a:prstGeom>
          </p:spPr>
          <p:txBody>
            <a:bodyPr lIns="91425" tIns="91425" rIns="91425" bIns="91425" anchor="t" anchorCtr="0">
              <a:noAutofit/>
            </a:bodyPr>
            <a:lstStyle/>
            <a:p>
              <a:pPr algn="r">
                <a:buNone/>
              </a:pPr>
              <a:r>
                <a:rPr lang="en-US" dirty="0">
                  <a:solidFill>
                    <a:srgbClr val="FFFF00"/>
                  </a:solidFill>
                </a:rPr>
                <a:t>lo</a:t>
              </a:r>
            </a:p>
          </p:txBody>
        </p:sp>
        <p:sp>
          <p:nvSpPr>
            <p:cNvPr id="221" name="Shape 221"/>
            <p:cNvSpPr txBox="1"/>
            <p:nvPr/>
          </p:nvSpPr>
          <p:spPr>
            <a:xfrm>
              <a:off x="2563264" y="2776725"/>
              <a:ext cx="402336" cy="401099"/>
            </a:xfrm>
            <a:prstGeom prst="rect">
              <a:avLst/>
            </a:prstGeom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buNone/>
              </a:pPr>
              <a:r>
                <a:rPr lang="en-US" dirty="0">
                  <a:solidFill>
                    <a:srgbClr val="FFFF00"/>
                  </a:solidFill>
                </a:rPr>
                <a:t>hi</a:t>
              </a:r>
            </a:p>
          </p:txBody>
        </p:sp>
      </p:grpSp>
      <p:sp>
        <p:nvSpPr>
          <p:cNvPr id="222" name="Shape 222"/>
          <p:cNvSpPr txBox="1"/>
          <p:nvPr/>
        </p:nvSpPr>
        <p:spPr>
          <a:xfrm>
            <a:off x="5890811" y="3797635"/>
            <a:ext cx="2541273" cy="1065375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SzPct val="25000"/>
            </a:pPr>
            <a:r>
              <a:rPr lang="en-US" sz="2200" dirty="0">
                <a:solidFill>
                  <a:srgbClr val="FFFF00"/>
                </a:solidFill>
              </a:rPr>
              <a:t>3 Barrier Mask bits</a:t>
            </a:r>
          </a:p>
          <a:p>
            <a:pPr>
              <a:buSzPct val="25000"/>
            </a:pPr>
            <a:r>
              <a:rPr lang="en-US" sz="2200" dirty="0">
                <a:solidFill>
                  <a:srgbClr val="FFFF00"/>
                </a:solidFill>
              </a:rPr>
              <a:t>useful for GC </a:t>
            </a:r>
            <a:r>
              <a:rPr lang="en-US" sz="2200" dirty="0" err="1">
                <a:solidFill>
                  <a:srgbClr val="FFFF00"/>
                </a:solidFill>
              </a:rPr>
              <a:t>etc</a:t>
            </a:r>
            <a:endParaRPr lang="en-US" sz="2200" dirty="0">
              <a:solidFill>
                <a:srgbClr val="FFFF00"/>
              </a:solidFill>
            </a:endParaRPr>
          </a:p>
        </p:txBody>
      </p:sp>
      <p:sp>
        <p:nvSpPr>
          <p:cNvPr id="223" name="Shape 223"/>
          <p:cNvSpPr txBox="1"/>
          <p:nvPr/>
        </p:nvSpPr>
        <p:spPr>
          <a:xfrm>
            <a:off x="914400" y="3832412"/>
            <a:ext cx="4296545" cy="497911"/>
          </a:xfrm>
          <a:prstGeom prst="rect">
            <a:avLst/>
          </a:prstGeom>
          <a:noFill/>
          <a:ln>
            <a:noFill/>
          </a:ln>
        </p:spPr>
        <p:txBody>
          <a:bodyPr lIns="82045" tIns="41011" rIns="82045" bIns="41011" anchor="t" anchorCtr="0">
            <a:noAutofit/>
          </a:bodyPr>
          <a:lstStyle/>
          <a:p>
            <a:pPr>
              <a:buSzPct val="25000"/>
            </a:pPr>
            <a:r>
              <a:rPr lang="en-US" sz="2200" dirty="0" smtClean="0">
                <a:solidFill>
                  <a:srgbClr val="FFFF00"/>
                </a:solidFill>
              </a:rPr>
              <a:t>Local bit</a:t>
            </a:r>
            <a:endParaRPr lang="en-US" sz="2200" dirty="0">
              <a:solidFill>
                <a:srgbClr val="FFFF00"/>
              </a:solidFill>
            </a:endParaRPr>
          </a:p>
        </p:txBody>
      </p:sp>
      <p:cxnSp>
        <p:nvCxnSpPr>
          <p:cNvPr id="224" name="Shape 224"/>
          <p:cNvCxnSpPr/>
          <p:nvPr/>
        </p:nvCxnSpPr>
        <p:spPr>
          <a:xfrm flipH="1" flipV="1">
            <a:off x="3492603" y="3586195"/>
            <a:ext cx="2230582" cy="626956"/>
          </a:xfrm>
          <a:prstGeom prst="straightConnector1">
            <a:avLst/>
          </a:prstGeom>
          <a:noFill/>
          <a:ln w="28575" cap="flat">
            <a:solidFill>
              <a:srgbClr val="FFFF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25" name="Shape 225"/>
          <p:cNvCxnSpPr>
            <a:endCxn id="218" idx="2"/>
          </p:cNvCxnSpPr>
          <p:nvPr/>
        </p:nvCxnSpPr>
        <p:spPr>
          <a:xfrm flipV="1">
            <a:off x="2302146" y="3586195"/>
            <a:ext cx="276057" cy="380688"/>
          </a:xfrm>
          <a:prstGeom prst="straightConnector1">
            <a:avLst/>
          </a:prstGeom>
          <a:noFill/>
          <a:ln w="28575" cap="flat">
            <a:solidFill>
              <a:srgbClr val="FFFF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27" name="Shape 227"/>
          <p:cNvSpPr txBox="1"/>
          <p:nvPr/>
        </p:nvSpPr>
        <p:spPr>
          <a:xfrm>
            <a:off x="914401" y="4101628"/>
            <a:ext cx="4954908" cy="1144059"/>
          </a:xfrm>
          <a:prstGeom prst="rect">
            <a:avLst/>
          </a:prstGeom>
        </p:spPr>
        <p:txBody>
          <a:bodyPr lIns="82045" tIns="82045" rIns="82045" bIns="82045" anchor="ctr" anchorCtr="0">
            <a:noAutofit/>
          </a:bodyPr>
          <a:lstStyle/>
          <a:p>
            <a:pPr lvl="0" rtl="0">
              <a:buNone/>
            </a:pPr>
            <a:r>
              <a:rPr lang="en-US" sz="2200" dirty="0">
                <a:solidFill>
                  <a:srgbClr val="FFFF00"/>
                </a:solidFill>
              </a:rPr>
              <a:t>0 = </a:t>
            </a:r>
            <a:r>
              <a:rPr lang="en-US" sz="2200" dirty="0">
                <a:solidFill>
                  <a:srgbClr val="FFFF00"/>
                </a:solidFill>
              </a:rPr>
              <a:t>g</a:t>
            </a:r>
            <a:r>
              <a:rPr lang="en-US" sz="2200" dirty="0" smtClean="0">
                <a:solidFill>
                  <a:srgbClr val="FFFF00"/>
                </a:solidFill>
              </a:rPr>
              <a:t>lobal: </a:t>
            </a:r>
            <a:r>
              <a:rPr lang="en-US" sz="2200" dirty="0">
                <a:solidFill>
                  <a:srgbClr val="FFFF00"/>
                </a:solidFill>
              </a:rPr>
              <a:t>address is absolute</a:t>
            </a:r>
          </a:p>
          <a:p>
            <a:pPr lvl="0" rtl="0">
              <a:buNone/>
            </a:pPr>
            <a:r>
              <a:rPr lang="en-US" sz="2200" dirty="0">
                <a:solidFill>
                  <a:srgbClr val="FFFF00"/>
                </a:solidFill>
              </a:rPr>
              <a:t>1 = </a:t>
            </a:r>
            <a:r>
              <a:rPr lang="en-US" sz="2200" dirty="0" smtClean="0">
                <a:solidFill>
                  <a:srgbClr val="FFFF00"/>
                </a:solidFill>
              </a:rPr>
              <a:t>local: </a:t>
            </a:r>
            <a:r>
              <a:rPr lang="en-US" sz="2200" dirty="0">
                <a:solidFill>
                  <a:srgbClr val="FFFF00"/>
                </a:solidFill>
              </a:rPr>
              <a:t>address is relative to turf</a:t>
            </a:r>
          </a:p>
        </p:txBody>
      </p:sp>
    </p:spTree>
    <p:extLst>
      <p:ext uri="{BB962C8B-B14F-4D97-AF65-F5344CB8AC3E}">
        <p14:creationId xmlns:p14="http://schemas.microsoft.com/office/powerpoint/2010/main" val="16387390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7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10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7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" grpId="0"/>
      <p:bldP spid="222" grpId="1"/>
      <p:bldP spid="22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136482" cy="42793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hangingPunct="0">
              <a:defRPr/>
            </a:pPr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Want more?</a:t>
            </a:r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572419" y="2072948"/>
            <a:ext cx="8365175" cy="1655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176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176" dirty="0">
                <a:solidFill>
                  <a:srgbClr val="FFFF00"/>
                </a:solidFill>
                <a:latin typeface="Arial" pitchFamily="34" charset="0"/>
              </a:rPr>
              <a:t>Sign up for technical announcements, white papers, etc.:</a:t>
            </a:r>
          </a:p>
          <a:p>
            <a:pPr algn="ctr"/>
            <a:endParaRPr lang="en-US" sz="2176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3627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3627" b="1" dirty="0">
                <a:solidFill>
                  <a:schemeClr val="accent6"/>
                </a:solidFill>
                <a:latin typeface="Arial" pitchFamily="34" charset="0"/>
              </a:rPr>
              <a:t>www.millcomputing.com/mailing-list</a:t>
            </a:r>
          </a:p>
        </p:txBody>
      </p:sp>
    </p:spTree>
    <p:extLst>
      <p:ext uri="{BB962C8B-B14F-4D97-AF65-F5344CB8AC3E}">
        <p14:creationId xmlns:p14="http://schemas.microsoft.com/office/powerpoint/2010/main" val="3675899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63762" y="645459"/>
            <a:ext cx="3989458" cy="510541"/>
          </a:xfrm>
          <a:prstGeom prst="rect">
            <a:avLst/>
          </a:prstGeom>
          <a:noFill/>
          <a:ln>
            <a:noFill/>
          </a:ln>
        </p:spPr>
        <p:txBody>
          <a:bodyPr vert="horz" wrap="none" lIns="82058" tIns="41029" rIns="82058" bIns="41029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Mechanism vs. policy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6909" y="1452283"/>
            <a:ext cx="6584142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is about mechanism – how Mill 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IPC works</a:t>
            </a:r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6910" y="2178424"/>
            <a:ext cx="6539258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about policy – how the mechanism is used.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46909" y="2904565"/>
            <a:ext cx="6116066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general-purpose CPU architecture.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93819" y="3550024"/>
            <a:ext cx="4274921" cy="1437076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Unix machine.</a:t>
            </a:r>
          </a:p>
          <a:p>
            <a:r>
              <a:rPr lang="en-US" sz="22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Windows, …, machine.</a:t>
            </a:r>
          </a:p>
          <a:p>
            <a:r>
              <a:rPr lang="en-US" sz="22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C machine.</a:t>
            </a:r>
          </a:p>
          <a:p>
            <a:r>
              <a:rPr lang="en-US" sz="22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Java, …, machine.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46909" y="5082989"/>
            <a:ext cx="6829572" cy="759968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a platform in which each of those can implement their own 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policies and models.</a:t>
            </a:r>
            <a:endParaRPr lang="en-US" sz="2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80409" y="5970495"/>
            <a:ext cx="4427848" cy="421414"/>
          </a:xfrm>
          <a:prstGeom prst="rect">
            <a:avLst/>
          </a:prstGeom>
          <a:noFill/>
        </p:spPr>
        <p:txBody>
          <a:bodyPr wrap="none" lIns="82058" tIns="41029" rIns="82058" bIns="41029" rtlCol="0">
            <a:spAutoFit/>
          </a:bodyPr>
          <a:lstStyle/>
          <a:p>
            <a:r>
              <a:rPr lang="en-US" sz="22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the extent that they have </a:t>
            </a:r>
            <a:r>
              <a:rPr lang="en-US" sz="2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them.</a:t>
            </a:r>
            <a:endParaRPr lang="en-US" sz="22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1750834"/>
      </p:ext>
    </p:extLst>
  </p:cSld>
  <p:clrMapOvr>
    <a:masterClrMapping/>
  </p:clrMapOvr>
  <p:transition spd="slow" advTm="8058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6622913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82" tIns="40341" rIns="80682" bIns="40341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Motivating example 1 – buggy drivers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4707" y="1532965"/>
            <a:ext cx="7177369" cy="2156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 drivers need access to special parts of memory to make the device work – MMIO, on-device buffers, etc.</a:t>
            </a:r>
          </a:p>
          <a:p>
            <a:endParaRPr lang="en-US" sz="1412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shouldn’t have access to the OS or application state.</a:t>
            </a:r>
          </a:p>
          <a:p>
            <a:endParaRPr lang="en-US" sz="1412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Ideally, each driver should be its own </a:t>
            </a:r>
            <a:r>
              <a:rPr lang="en-US" sz="2118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process</a:t>
            </a:r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with relevant device-specific memory regions mapped in.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20757" y="4563187"/>
            <a:ext cx="1613647" cy="645459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76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0547" y="4563187"/>
            <a:ext cx="546287" cy="645459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76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</a:p>
        </p:txBody>
      </p:sp>
      <p:sp>
        <p:nvSpPr>
          <p:cNvPr id="6" name="Rectangle 5"/>
          <p:cNvSpPr/>
          <p:nvPr/>
        </p:nvSpPr>
        <p:spPr>
          <a:xfrm>
            <a:off x="4732146" y="4563187"/>
            <a:ext cx="1302684" cy="645459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76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driver</a:t>
            </a:r>
          </a:p>
        </p:txBody>
      </p:sp>
      <p:sp>
        <p:nvSpPr>
          <p:cNvPr id="14" name="Flowchart: Sequential Access Storage 13"/>
          <p:cNvSpPr/>
          <p:nvPr/>
        </p:nvSpPr>
        <p:spPr>
          <a:xfrm>
            <a:off x="6184428" y="4627061"/>
            <a:ext cx="1327896" cy="512669"/>
          </a:xfrm>
          <a:prstGeom prst="flowChartMagneticTap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76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device</a:t>
            </a:r>
          </a:p>
        </p:txBody>
      </p:sp>
      <p:sp>
        <p:nvSpPr>
          <p:cNvPr id="15" name="Oval 14"/>
          <p:cNvSpPr/>
          <p:nvPr/>
        </p:nvSpPr>
        <p:spPr>
          <a:xfrm>
            <a:off x="778711" y="4079093"/>
            <a:ext cx="2101103" cy="1613647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37817" y="4079093"/>
            <a:ext cx="1100978" cy="1613647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409417" y="4079093"/>
            <a:ext cx="3388659" cy="1613647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Curved Up Arrow 17"/>
          <p:cNvSpPr/>
          <p:nvPr/>
        </p:nvSpPr>
        <p:spPr>
          <a:xfrm>
            <a:off x="2311676" y="5208645"/>
            <a:ext cx="1129553" cy="484094"/>
          </a:xfrm>
          <a:prstGeom prst="curvedUpArrow">
            <a:avLst>
              <a:gd name="adj1" fmla="val 25000"/>
              <a:gd name="adj2" fmla="val 45777"/>
              <a:gd name="adj3" fmla="val 25000"/>
            </a:avLst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Curved Up Arrow 19"/>
          <p:cNvSpPr/>
          <p:nvPr/>
        </p:nvSpPr>
        <p:spPr>
          <a:xfrm>
            <a:off x="3763958" y="5208645"/>
            <a:ext cx="1126191" cy="484094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Curved Up Arrow 20"/>
          <p:cNvSpPr/>
          <p:nvPr/>
        </p:nvSpPr>
        <p:spPr>
          <a:xfrm>
            <a:off x="5861700" y="5208645"/>
            <a:ext cx="1126191" cy="484094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Curved Up Arrow 21"/>
          <p:cNvSpPr/>
          <p:nvPr/>
        </p:nvSpPr>
        <p:spPr>
          <a:xfrm flipH="1">
            <a:off x="5814635" y="5208645"/>
            <a:ext cx="1129553" cy="484094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Curved Up Arrow 22"/>
          <p:cNvSpPr/>
          <p:nvPr/>
        </p:nvSpPr>
        <p:spPr>
          <a:xfrm flipH="1">
            <a:off x="3742107" y="5208645"/>
            <a:ext cx="1129553" cy="484094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Curved Up Arrow 23"/>
          <p:cNvSpPr/>
          <p:nvPr/>
        </p:nvSpPr>
        <p:spPr>
          <a:xfrm flipH="1">
            <a:off x="2315038" y="5223773"/>
            <a:ext cx="1129553" cy="484094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93577" y="5809130"/>
            <a:ext cx="4333238" cy="41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18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Clean, simple – and too expensive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2769367"/>
      </p:ext>
    </p:extLst>
  </p:cSld>
  <p:clrMapOvr>
    <a:masterClrMapping/>
  </p:clrMapOvr>
  <p:transition spd="slow" advTm="15734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8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6260250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82" tIns="40341" rIns="80682" bIns="40341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Motivating example 2 – </a:t>
            </a:r>
            <a:r>
              <a:rPr lang="en-US" sz="28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sandboxing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4707" y="1532965"/>
            <a:ext cx="7177369" cy="2482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Your browser downloads and decodes images.</a:t>
            </a:r>
          </a:p>
          <a:p>
            <a:endParaRPr lang="en-US" sz="1412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Media decoders are typically written in memory-unsafe languages such as C/C++ and have historically had vulnerabilities that could be exploited.</a:t>
            </a:r>
          </a:p>
          <a:p>
            <a:endParaRPr lang="en-US" sz="1412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Ideally, each image should be decoded in its own </a:t>
            </a:r>
            <a:r>
              <a:rPr lang="en-US" sz="2118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process</a:t>
            </a:r>
            <a:r>
              <a:rPr lang="en-US" sz="2118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isolate it from the rest of the browser.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93577" y="5809130"/>
            <a:ext cx="4333238" cy="41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18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Clean, simple – and too expensive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57424" y="4581992"/>
            <a:ext cx="1613647" cy="645459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76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browser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197213" y="4581992"/>
            <a:ext cx="1052232" cy="645459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76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decoder</a:t>
            </a:r>
          </a:p>
        </p:txBody>
      </p:sp>
      <p:sp>
        <p:nvSpPr>
          <p:cNvPr id="29" name="Oval 28"/>
          <p:cNvSpPr/>
          <p:nvPr/>
        </p:nvSpPr>
        <p:spPr>
          <a:xfrm>
            <a:off x="2615378" y="4097898"/>
            <a:ext cx="2101103" cy="1613647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4874484" y="4097898"/>
            <a:ext cx="1694331" cy="1613647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Curved Up Arrow 31"/>
          <p:cNvSpPr/>
          <p:nvPr/>
        </p:nvSpPr>
        <p:spPr>
          <a:xfrm>
            <a:off x="4148343" y="5227450"/>
            <a:ext cx="1129553" cy="484094"/>
          </a:xfrm>
          <a:prstGeom prst="curvedUpArrow">
            <a:avLst>
              <a:gd name="adj1" fmla="val 25000"/>
              <a:gd name="adj2" fmla="val 45777"/>
              <a:gd name="adj3" fmla="val 25000"/>
            </a:avLst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Curved Up Arrow 36"/>
          <p:cNvSpPr/>
          <p:nvPr/>
        </p:nvSpPr>
        <p:spPr>
          <a:xfrm flipH="1">
            <a:off x="4151705" y="5242578"/>
            <a:ext cx="1129553" cy="484094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80682" tIns="40341" rIns="80682" bIns="40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65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8749626"/>
      </p:ext>
    </p:extLst>
  </p:cSld>
  <p:clrMapOvr>
    <a:masterClrMapping/>
  </p:clrMapOvr>
  <p:transition spd="slow" advTm="15734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9" grpId="0" animBg="1"/>
      <p:bldP spid="26" grpId="0" animBg="1"/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2" grpId="2" animBg="1"/>
      <p:bldP spid="37" grpId="0" animBg="1"/>
      <p:bldP spid="3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181010" cy="497931"/>
          </a:xfrm>
          <a:prstGeom prst="rect">
            <a:avLst/>
          </a:prstGeom>
          <a:noFill/>
          <a:ln>
            <a:noFill/>
          </a:ln>
        </p:spPr>
        <p:txBody>
          <a:bodyPr vert="horz" wrap="none" lIns="80682" tIns="40341" rIns="80682" bIns="40341" anchorCtr="0" compatLnSpc="0">
            <a:spAutoFit/>
          </a:bodyPr>
          <a:lstStyle/>
          <a:p>
            <a:pPr hangingPunct="0"/>
            <a:r>
              <a:rPr lang="en-US" sz="28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Some philosophy</a:t>
            </a:r>
            <a:endParaRPr lang="en-US" sz="2800" b="1" i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8566" y="2743200"/>
            <a:ext cx="7925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 must be unobtrusive, unavoidable, and cheap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33372" y="4356847"/>
            <a:ext cx="2460930" cy="41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18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it won’t be used.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85490"/>
      </p:ext>
    </p:extLst>
  </p:cSld>
  <p:clrMapOvr>
    <a:masterClrMapping/>
  </p:clrMapOvr>
  <p:transition spd="slow" advTm="1791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5.5|7.2|22.1|4|3.4|5|4.3|1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2.3|16|22.1|9.7|9.3|4.6|5.8|6.5|6|4.1|3.1|2.5|6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2.3|16|22.1|9.7|9.3|4.6|5.8|6.5|6|4.1|3.1|2.5|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6.2|3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5.8|2.4|6.3|4.2|4.4"/>
</p:tagLst>
</file>

<file path=ppt/theme/theme1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22225">
          <a:noFill/>
        </a:ln>
      </a:spPr>
      <a:bodyPr wrap="none" rtlCol="0">
        <a:spAutoFit/>
      </a:bodyPr>
      <a:lstStyle>
        <a:defPPr>
          <a:defRPr sz="20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awesomeIT.2.03</Template>
  <TotalTime>4644</TotalTime>
  <Words>2723</Words>
  <Application>Microsoft Office PowerPoint</Application>
  <PresentationFormat>On-screen Show (4:3)</PresentationFormat>
  <Paragraphs>699</Paragraphs>
  <Slides>54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TechDetail1</vt:lpstr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Turfs</vt:lpstr>
      <vt:lpstr>PowerPoint Presentation</vt:lpstr>
      <vt:lpstr>Portals</vt:lpstr>
      <vt:lpstr>Portal Calls</vt:lpstr>
      <vt:lpstr>The normal thread stack</vt:lpstr>
      <vt:lpstr>The Mill secure thread stack</vt:lpstr>
      <vt:lpstr>Spillets</vt:lpstr>
      <vt:lpstr>Spillet Array</vt:lpstr>
      <vt:lpstr>Portal calls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Accessing data</vt:lpstr>
      <vt:lpstr>PowerPoint Presentation</vt:lpstr>
      <vt:lpstr>PowerPoint Presentation</vt:lpstr>
      <vt:lpstr>PowerPoint Presentation</vt:lpstr>
      <vt:lpstr>PowerPoint Presentation</vt:lpstr>
      <vt:lpstr>Accessing data redux</vt:lpstr>
      <vt:lpstr>Syscalls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Varfar</dc:creator>
  <cp:lastModifiedBy>ivan</cp:lastModifiedBy>
  <cp:revision>93</cp:revision>
  <dcterms:created xsi:type="dcterms:W3CDTF">2017-09-28T06:49:04Z</dcterms:created>
  <dcterms:modified xsi:type="dcterms:W3CDTF">2017-10-05T00:44:37Z</dcterms:modified>
</cp:coreProperties>
</file>