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36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tags/tag49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tags/tag38.xml" ContentType="application/vnd.openxmlformats-officedocument.presentationml.tags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52.xml" ContentType="application/vnd.openxmlformats-officedocument.presentationml.tags+xml"/>
  <Override PartName="/ppt/notesSlides/notesSlide7.xml" ContentType="application/vnd.openxmlformats-officedocument.presentationml.notesSlide+xml"/>
  <Override PartName="/ppt/tags/tag41.xml" ContentType="application/vnd.openxmlformats-officedocument.presentationml.tags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39.xml" ContentType="application/vnd.openxmlformats-officedocument.presentationml.tags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notesSlides/notesSlide24.xml" ContentType="application/vnd.openxmlformats-officedocument.presentationml.notesSlide+xml"/>
  <Override PartName="/ppt/tags/tag28.xml" ContentType="application/vnd.openxmlformats-officedocument.presentationml.tags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notesSlides/notesSlide42.xml" ContentType="application/vnd.openxmlformats-officedocument.presentationml.notesSlide+xml"/>
  <Override PartName="/ppt/tags/tag46.xml" ContentType="application/vnd.openxmlformats-officedocument.presentationml.tags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24.xml" ContentType="application/vnd.openxmlformats-officedocument.presentationml.tags+xml"/>
  <Override PartName="/ppt/notesSlides/notesSlide31.xml" ContentType="application/vnd.openxmlformats-officedocument.presentationml.notesSlide+xml"/>
  <Override PartName="/ppt/tags/tag53.xml" ContentType="application/vnd.openxmlformats-officedocument.presentationml.tags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tags/tag58.xml" ContentType="application/vnd.openxmlformats-officedocument.presentationml.tags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tags/tag29.xml" ContentType="application/vnd.openxmlformats-officedocument.presentationml.tags+xml"/>
  <Override PartName="/ppt/notesSlides/notesSlide43.xml" ContentType="application/vnd.openxmlformats-officedocument.presentationml.notesSlide+xml"/>
  <Override PartName="/ppt/tags/tag47.xml" ContentType="application/vnd.openxmlformats-officedocument.presentationml.tags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32.xml" ContentType="application/vnd.openxmlformats-officedocument.presentationml.notesSlide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tags/tag59.xml" ContentType="application/vnd.openxmlformats-officedocument.presentationml.tags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notesSlides/notesSlide26.xml" ContentType="application/vnd.openxmlformats-officedocument.presentationml.notesSlide+xml"/>
  <Override PartName="/ppt/tags/tag37.xml" ContentType="application/vnd.openxmlformats-officedocument.presentationml.tags+xml"/>
  <Override PartName="/ppt/notesSlides/notesSlide44.xml" ContentType="application/vnd.openxmlformats-officedocument.presentationml.notesSlide+xml"/>
  <Override PartName="/ppt/tags/tag48.xml" ContentType="application/vnd.openxmlformats-officedocument.presentationml.tags+xml"/>
  <Override PartName="/ppt/notesSlides/notesSlide62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tags/tag26.xml" ContentType="application/vnd.openxmlformats-officedocument.presentationml.tags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tags/tag55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notesSlides/notesSlide40.xml" ContentType="application/vnd.openxmlformats-officedocument.presentationml.notesSlide+xml"/>
  <Override PartName="/ppt/tags/tag44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tags/tag56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tags/tag45.xml" ContentType="application/vnd.openxmlformats-officedocument.presentationml.tags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9"/>
  </p:notesMasterIdLst>
  <p:handoutMasterIdLst>
    <p:handoutMasterId r:id="rId70"/>
  </p:handoutMasterIdLst>
  <p:sldIdLst>
    <p:sldId id="256" r:id="rId3"/>
    <p:sldId id="553" r:id="rId4"/>
    <p:sldId id="552" r:id="rId5"/>
    <p:sldId id="554" r:id="rId6"/>
    <p:sldId id="660" r:id="rId7"/>
    <p:sldId id="662" r:id="rId8"/>
    <p:sldId id="636" r:id="rId9"/>
    <p:sldId id="637" r:id="rId10"/>
    <p:sldId id="511" r:id="rId11"/>
    <p:sldId id="609" r:id="rId12"/>
    <p:sldId id="608" r:id="rId13"/>
    <p:sldId id="610" r:id="rId14"/>
    <p:sldId id="611" r:id="rId15"/>
    <p:sldId id="612" r:id="rId16"/>
    <p:sldId id="613" r:id="rId17"/>
    <p:sldId id="614" r:id="rId18"/>
    <p:sldId id="619" r:id="rId19"/>
    <p:sldId id="668" r:id="rId20"/>
    <p:sldId id="620" r:id="rId21"/>
    <p:sldId id="623" r:id="rId22"/>
    <p:sldId id="664" r:id="rId23"/>
    <p:sldId id="667" r:id="rId24"/>
    <p:sldId id="663" r:id="rId25"/>
    <p:sldId id="621" r:id="rId26"/>
    <p:sldId id="624" r:id="rId27"/>
    <p:sldId id="625" r:id="rId28"/>
    <p:sldId id="627" r:id="rId29"/>
    <p:sldId id="629" r:id="rId30"/>
    <p:sldId id="628" r:id="rId31"/>
    <p:sldId id="630" r:id="rId32"/>
    <p:sldId id="631" r:id="rId33"/>
    <p:sldId id="632" r:id="rId34"/>
    <p:sldId id="602" r:id="rId35"/>
    <p:sldId id="634" r:id="rId36"/>
    <p:sldId id="638" r:id="rId37"/>
    <p:sldId id="640" r:id="rId38"/>
    <p:sldId id="633" r:id="rId39"/>
    <p:sldId id="641" r:id="rId40"/>
    <p:sldId id="642" r:id="rId41"/>
    <p:sldId id="643" r:id="rId42"/>
    <p:sldId id="644" r:id="rId43"/>
    <p:sldId id="645" r:id="rId44"/>
    <p:sldId id="646" r:id="rId45"/>
    <p:sldId id="647" r:id="rId46"/>
    <p:sldId id="649" r:id="rId47"/>
    <p:sldId id="650" r:id="rId48"/>
    <p:sldId id="651" r:id="rId49"/>
    <p:sldId id="652" r:id="rId50"/>
    <p:sldId id="669" r:id="rId51"/>
    <p:sldId id="670" r:id="rId52"/>
    <p:sldId id="671" r:id="rId53"/>
    <p:sldId id="654" r:id="rId54"/>
    <p:sldId id="672" r:id="rId55"/>
    <p:sldId id="655" r:id="rId56"/>
    <p:sldId id="656" r:id="rId57"/>
    <p:sldId id="657" r:id="rId58"/>
    <p:sldId id="658" r:id="rId59"/>
    <p:sldId id="661" r:id="rId60"/>
    <p:sldId id="675" r:id="rId61"/>
    <p:sldId id="676" r:id="rId62"/>
    <p:sldId id="677" r:id="rId63"/>
    <p:sldId id="639" r:id="rId64"/>
    <p:sldId id="493" r:id="rId65"/>
    <p:sldId id="673" r:id="rId66"/>
    <p:sldId id="674" r:id="rId67"/>
    <p:sldId id="595" r:id="rId68"/>
  </p:sldIdLst>
  <p:sldSz cx="10058400" cy="7772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FF00"/>
    <a:srgbClr val="FF3300"/>
    <a:srgbClr val="0099FF"/>
    <a:srgbClr val="C0504D"/>
    <a:srgbClr val="070E97"/>
    <a:srgbClr val="FF0000"/>
    <a:srgbClr val="0E0797"/>
    <a:srgbClr val="0000A0"/>
    <a:srgbClr val="000096"/>
    <a:srgbClr val="00008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9886" autoAdjust="0"/>
  </p:normalViewPr>
  <p:slideViewPr>
    <p:cSldViewPr snapToGrid="0">
      <p:cViewPr varScale="1">
        <p:scale>
          <a:sx n="103" d="100"/>
          <a:sy n="103" d="100"/>
        </p:scale>
        <p:origin x="-1512" y="-90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1860" y="-102"/>
      </p:cViewPr>
      <p:guideLst>
        <p:guide orient="horz" pos="3168"/>
        <p:guide pos="2448"/>
      </p:guideLst>
    </p:cSldViewPr>
  </p:notes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" Type="http://schemas.openxmlformats.org/officeDocument/2006/relationships/slide" Target="slides/slide5.xml"/><Relationship Id="rId71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8833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655763" y="1006475"/>
            <a:ext cx="4459287" cy="3446463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1185120" y="4787640"/>
            <a:ext cx="5407200" cy="38260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993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>
        <a:ln>
          <a:noFill/>
        </a:ln>
        <a:latin typeface="Times New Roman" pitchFamily="18"/>
        <a:ea typeface="Tahoma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222" y="2414599"/>
            <a:ext cx="8549957" cy="1665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443" y="4405013"/>
            <a:ext cx="7041514" cy="1985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436524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418487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950" y="644438"/>
            <a:ext cx="2146997" cy="64117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377" y="644438"/>
            <a:ext cx="6290461" cy="64117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2018897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222" y="2414599"/>
            <a:ext cx="8549957" cy="1665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443" y="4405013"/>
            <a:ext cx="7041514" cy="1985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530454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360597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34" y="4993980"/>
            <a:ext cx="8549957" cy="15433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834" y="3293971"/>
            <a:ext cx="8549957" cy="17000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737032412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377" y="2160088"/>
            <a:ext cx="4217936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426" y="2160088"/>
            <a:ext cx="4219521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6824196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11615"/>
            <a:ext cx="9053828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287" y="1739164"/>
            <a:ext cx="4444519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7" y="2465177"/>
            <a:ext cx="4444519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011" y="1739164"/>
            <a:ext cx="4446104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011" y="2465177"/>
            <a:ext cx="4446104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5921297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8909050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0E07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40625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09983"/>
            <a:ext cx="3310018" cy="13166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726" y="309983"/>
            <a:ext cx="5623388" cy="663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7" y="1626592"/>
            <a:ext cx="3310018" cy="5317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93354984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6883397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117" y="5441007"/>
            <a:ext cx="6035357" cy="64117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117" y="695014"/>
            <a:ext cx="6035357" cy="4662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117" y="6082180"/>
            <a:ext cx="6035357" cy="9136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996742905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4570135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950" y="644438"/>
            <a:ext cx="2146997" cy="64117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377" y="644438"/>
            <a:ext cx="6290461" cy="64117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5454344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34" y="4993980"/>
            <a:ext cx="8549957" cy="15433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834" y="3293971"/>
            <a:ext cx="8549957" cy="17000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59416751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377" y="2160088"/>
            <a:ext cx="4217936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426" y="2160088"/>
            <a:ext cx="4219521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686391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11615"/>
            <a:ext cx="9053828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287" y="1739164"/>
            <a:ext cx="4444519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7" y="2465177"/>
            <a:ext cx="4444519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011" y="1739164"/>
            <a:ext cx="4446104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011" y="2465177"/>
            <a:ext cx="4446104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067206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7557698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3196695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09983"/>
            <a:ext cx="3310018" cy="13166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726" y="309983"/>
            <a:ext cx="5623388" cy="663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7" y="1626592"/>
            <a:ext cx="3310018" cy="5317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376336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117" y="5441007"/>
            <a:ext cx="6035357" cy="64117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117" y="695014"/>
            <a:ext cx="6035357" cy="4662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117" y="6082180"/>
            <a:ext cx="6035357" cy="9136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91427726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39120" y="644866"/>
            <a:ext cx="8588813" cy="12975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39120" y="2160283"/>
            <a:ext cx="8588813" cy="48958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8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24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marL="0" marR="0" lvl="0" indent="0" algn="l" rtl="0" hangingPunct="0">
        <a:buNone/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7"/>
        </a:spcAft>
        <a:tabLst/>
        <a:defRPr lang="en-US" sz="3200" b="0" i="0" u="none" strike="noStrike">
          <a:ln>
            <a:noFill/>
          </a:ln>
          <a:latin typeface="Times New Roman" pitchFamily="18"/>
          <a:ea typeface="Tahoma" pitchFamily="2"/>
          <a:cs typeface="Tahoma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3" cstate="print">
            <a:lum/>
            <a:alphaModFix/>
          </a:blip>
          <a:srcRect/>
          <a:stretch>
            <a:fillRect/>
          </a:stretch>
        </p:blipFill>
        <p:spPr>
          <a:xfrm>
            <a:off x="8340523" y="6756849"/>
            <a:ext cx="1644965" cy="99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71864" y="7517888"/>
            <a:ext cx="913031" cy="23678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D81C881-9B7A-4A8F-9AFE-94F9898D953A}" type="datetime1">
              <a:rPr lang="en-US" sz="1600" b="1" i="0" u="none" strike="noStrike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3/25/2014</a:t>
            </a:fld>
            <a:endParaRPr lang="en-US" sz="1600" b="1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1288" y="7399127"/>
            <a:ext cx="281596" cy="27386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293888C-9E57-4001-A07E-1BDBB3BC0C5D}" type="slidenum">
              <a:rPr>
                <a:solidFill>
                  <a:schemeClr val="bg2"/>
                </a:solidFill>
              </a:rPr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‹#›</a:t>
            </a:fld>
            <a:endParaRPr lang="en-US" sz="2000" b="1" i="0" u="none" strike="noStrike" dirty="0">
              <a:ln>
                <a:noFill/>
              </a:ln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0081" y="7519368"/>
            <a:ext cx="2251129" cy="2359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Out-of-the-Box Computing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14398" y="7519738"/>
            <a:ext cx="1302506" cy="2425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</a:t>
            </a:r>
            <a:r>
              <a:rPr lang="en-US" sz="1600" b="0" i="0" u="none" strike="noStrike" baseline="0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 pending</a:t>
            </a:r>
            <a:endParaRPr lang="en-US" sz="1600" b="0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7" name="Title Placeholder 6"/>
          <p:cNvSpPr txBox="1">
            <a:spLocks noGrp="1"/>
          </p:cNvSpPr>
          <p:nvPr>
            <p:ph type="title"/>
          </p:nvPr>
        </p:nvSpPr>
        <p:spPr>
          <a:xfrm>
            <a:off x="739120" y="644866"/>
            <a:ext cx="8588813" cy="12975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8" name="Text Placeholder 7"/>
          <p:cNvSpPr txBox="1">
            <a:spLocks noGrp="1"/>
          </p:cNvSpPr>
          <p:nvPr>
            <p:ph type="body" idx="1"/>
          </p:nvPr>
        </p:nvSpPr>
        <p:spPr>
          <a:xfrm>
            <a:off x="739120" y="2160283"/>
            <a:ext cx="8588813" cy="48958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1pPr>
            <a:lvl2pPr marL="767880" marR="0" lvl="1" indent="-191880" algn="l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hangingPunct="0"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cs typeface="Arial Unicode MS" pitchFamily="2"/>
        </a:defRPr>
      </a:lvl1pPr>
    </p:titleStyle>
    <p:bodyStyle>
      <a:lvl1pPr marL="432000" marR="0" indent="-324000" algn="l" rtl="0" hangingPunct="0">
        <a:spcBef>
          <a:spcPts val="0"/>
        </a:spcBef>
        <a:spcAft>
          <a:spcPts val="1417"/>
        </a:spcAft>
        <a:tabLst/>
        <a:defRPr lang="en-US" sz="2400" b="1" i="0" u="none" strike="noStrike">
          <a:ln>
            <a:noFill/>
          </a:ln>
          <a:solidFill>
            <a:srgbClr val="FFFF00"/>
          </a:solidFill>
          <a:latin typeface="Arial" pitchFamily="34"/>
          <a:cs typeface="Arial Unicode M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8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9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0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5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6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8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9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515666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anose="020B0604020202020204" pitchFamily="34" charset="0"/>
                <a:ea typeface="Tahoma" pitchFamily="2"/>
                <a:cs typeface="Arial" panose="020B0604020202020204" pitchFamily="34" charset="0"/>
              </a:rPr>
              <a:t>Number seven of a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anose="020B0604020202020204" pitchFamily="34" charset="0"/>
              <a:ea typeface="Tahoma" pitchFamily="2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4234" y="2446188"/>
            <a:ext cx="8050922" cy="2510816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from the Firehose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1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Defense against malice and error -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security and reliability in 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endParaRPr lang="en-US" sz="2800" b="1" i="1" u="none" strike="noStrike" dirty="0" smtClean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Mill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Arial" pitchFamily="34"/>
                <a:cs typeface="Arial" pitchFamily="34"/>
              </a:rPr>
              <a:t>™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CPU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19756" y="5467944"/>
            <a:ext cx="6799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Naughty, naughty! Bad program, mustn’t do that!</a:t>
            </a:r>
          </a:p>
        </p:txBody>
      </p:sp>
    </p:spTree>
  </p:cSld>
  <p:clrMapOvr>
    <a:masterClrMapping/>
  </p:clrMapOvr>
  <p:transition spd="slow" advTm="759242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1053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about the OS?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63040" y="1828800"/>
            <a:ext cx="717536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operating system is an application</a:t>
            </a:r>
          </a:p>
          <a:p>
            <a:pPr algn="ctr"/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like any other.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7360" y="3291840"/>
            <a:ext cx="6535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are no privileged operations.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0" y="4297680"/>
            <a:ext cx="55579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is no Supervisor Mode.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5920" y="5303520"/>
            <a:ext cx="67890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protection is by memory address.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0" y="6309360"/>
            <a:ext cx="2690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Byte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address.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709491209"/>
      </p:ext>
    </p:extLst>
  </p:cSld>
  <p:clrMapOvr>
    <a:masterClrMapping/>
  </p:clrMapOvr>
  <p:transition spd="slow" advTm="3329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2" grpId="0"/>
      <p:bldP spid="2" grpId="1"/>
      <p:bldP spid="3" grpId="0"/>
      <p:bldP spid="3" grpId="1"/>
      <p:bldP spid="5" grpId="0"/>
      <p:bldP spid="5" grpId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573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 review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7738" y="2298482"/>
            <a:ext cx="90322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protection vs. translation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43002" y="5904895"/>
            <a:ext cx="3106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longer coupled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61116643"/>
      </p:ext>
    </p:extLst>
  </p:cSld>
  <p:clrMapOvr>
    <a:masterClrMapping/>
  </p:clrMapOvr>
  <p:transition spd="slow" advTm="1653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7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4107021" y="1691525"/>
            <a:ext cx="2053511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load/store FUs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095206" y="1691525"/>
            <a:ext cx="2053511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retire stations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94351" y="1315631"/>
            <a:ext cx="1163022" cy="3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26640" rIns="9000" bIns="900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CPU core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118838" y="1315631"/>
            <a:ext cx="909502" cy="3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26640" rIns="9000" bIns="900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decode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6388700" y="1691525"/>
            <a:ext cx="684504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I$0e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7985875" y="1691525"/>
            <a:ext cx="684504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I$0f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3011816" y="3098193"/>
            <a:ext cx="1369007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D$1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6357477" y="3101129"/>
            <a:ext cx="852627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I$1e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4289556" y="3852918"/>
            <a:ext cx="228167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L$2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19540" y="3209134"/>
            <a:ext cx="1819005" cy="3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26640" rIns="9000" bIns="9000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Harvard level 1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84504" y="3926988"/>
            <a:ext cx="1695414" cy="3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26640" rIns="9000" bIns="9000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shared level 2</a:t>
            </a: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3650686" y="6239337"/>
            <a:ext cx="114083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DRAM</a:t>
            </a: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5247861" y="6239337"/>
            <a:ext cx="114083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ROM</a:t>
            </a: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2007877" y="6239337"/>
            <a:ext cx="114083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MMIO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84504" y="5311675"/>
            <a:ext cx="1609851" cy="61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device controllers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84504" y="6251412"/>
            <a:ext cx="947530" cy="3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26640" rIns="9000" bIns="900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devices</a:t>
            </a:r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3833220" y="5393575"/>
            <a:ext cx="684504" cy="358927"/>
          </a:xfrm>
          <a:prstGeom prst="roundRect">
            <a:avLst>
              <a:gd name="adj" fmla="val 45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4837159" y="5393575"/>
            <a:ext cx="684504" cy="363821"/>
          </a:xfrm>
          <a:prstGeom prst="roundRect">
            <a:avLst>
              <a:gd name="adj" fmla="val 449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2920548" y="5393575"/>
            <a:ext cx="684504" cy="363821"/>
          </a:xfrm>
          <a:prstGeom prst="roundRect">
            <a:avLst>
              <a:gd name="adj" fmla="val 449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 flipV="1">
            <a:off x="2051927" y="2182929"/>
            <a:ext cx="1144008" cy="91689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w="med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4105438" y="2197613"/>
            <a:ext cx="1144008" cy="900580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H="1" flipV="1">
            <a:off x="6615284" y="2187824"/>
            <a:ext cx="168507" cy="91330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V="1">
            <a:off x="8328127" y="2187824"/>
            <a:ext cx="114084" cy="91330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3842826" y="3568061"/>
            <a:ext cx="456336" cy="469868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6571235" y="3570996"/>
            <a:ext cx="273801" cy="53141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H="1" flipV="1">
            <a:off x="5179411" y="4884157"/>
            <a:ext cx="0" cy="53100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H="1">
            <a:off x="2508263" y="5781543"/>
            <a:ext cx="687673" cy="469868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 flipV="1">
            <a:off x="5246277" y="5779911"/>
            <a:ext cx="687673" cy="4731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>
            <a:off x="4186880" y="5757396"/>
            <a:ext cx="11408" cy="48194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" name="AutoShape 40"/>
          <p:cNvCxnSpPr>
            <a:cxnSpLocks noChangeShapeType="1"/>
            <a:stCxn id="13" idx="2"/>
            <a:endCxn id="28" idx="0"/>
          </p:cNvCxnSpPr>
          <p:nvPr/>
        </p:nvCxnSpPr>
        <p:spPr bwMode="auto">
          <a:xfrm rot="5400000">
            <a:off x="3811203" y="3774383"/>
            <a:ext cx="1070789" cy="2167595"/>
          </a:xfrm>
          <a:prstGeom prst="bentConnector3">
            <a:avLst>
              <a:gd name="adj1" fmla="val 50000"/>
            </a:avLst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2" name="Line 41"/>
          <p:cNvSpPr>
            <a:spLocks noChangeShapeType="1"/>
          </p:cNvSpPr>
          <p:nvPr/>
        </p:nvSpPr>
        <p:spPr bwMode="auto">
          <a:xfrm flipV="1">
            <a:off x="4175472" y="4884158"/>
            <a:ext cx="0" cy="50941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AutoShape 11"/>
          <p:cNvSpPr>
            <a:spLocks noChangeArrowheads="1"/>
          </p:cNvSpPr>
          <p:nvPr/>
        </p:nvSpPr>
        <p:spPr bwMode="auto">
          <a:xfrm>
            <a:off x="7940242" y="3101129"/>
            <a:ext cx="874243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I$1f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53" name="Line 33"/>
          <p:cNvSpPr>
            <a:spLocks noChangeShapeType="1"/>
          </p:cNvSpPr>
          <p:nvPr/>
        </p:nvSpPr>
        <p:spPr bwMode="auto">
          <a:xfrm flipV="1">
            <a:off x="6571234" y="3570996"/>
            <a:ext cx="1756893" cy="531418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572230" y="1376545"/>
            <a:ext cx="1378514" cy="2423063"/>
          </a:xfrm>
          <a:prstGeom prst="rect">
            <a:avLst/>
          </a:prstGeom>
          <a:solidFill>
            <a:srgbClr val="0E07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4" name="Line 50"/>
          <p:cNvSpPr>
            <a:spLocks noChangeShapeType="1"/>
          </p:cNvSpPr>
          <p:nvPr/>
        </p:nvSpPr>
        <p:spPr bwMode="auto">
          <a:xfrm>
            <a:off x="7683236" y="2725235"/>
            <a:ext cx="345104" cy="372958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410702" y="1327132"/>
            <a:ext cx="7162887" cy="5692818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0" name="AutoShape 49"/>
          <p:cNvSpPr>
            <a:spLocks noChangeArrowheads="1"/>
          </p:cNvSpPr>
          <p:nvPr/>
        </p:nvSpPr>
        <p:spPr bwMode="auto">
          <a:xfrm>
            <a:off x="7210104" y="2255366"/>
            <a:ext cx="684504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 dirty="0" err="1">
                <a:solidFill>
                  <a:srgbClr val="FFFF00"/>
                </a:solidFill>
              </a:rPr>
              <a:t>iPLB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7027570" y="4462720"/>
            <a:ext cx="114083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TLB</a:t>
            </a:r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>
            <a:off x="5452010" y="4692761"/>
            <a:ext cx="1597175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AutoShape 47"/>
          <p:cNvSpPr>
            <a:spLocks noChangeArrowheads="1"/>
          </p:cNvSpPr>
          <p:nvPr/>
        </p:nvSpPr>
        <p:spPr bwMode="auto">
          <a:xfrm>
            <a:off x="3285617" y="2255366"/>
            <a:ext cx="684504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dPLB</a:t>
            </a:r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>
            <a:off x="3650686" y="2725235"/>
            <a:ext cx="0" cy="375894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H="1">
            <a:off x="7073204" y="2725235"/>
            <a:ext cx="376477" cy="375894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6845036" y="5117973"/>
            <a:ext cx="2966182" cy="1208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 type="triangle" w="med" len="med"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View is representative</a:t>
            </a:r>
            <a:r>
              <a:rPr lang="en-US" altLang="en-US" b="0" dirty="0" smtClean="0">
                <a:solidFill>
                  <a:srgbClr val="FFFF00"/>
                </a:solidFill>
              </a:rPr>
              <a:t>. </a:t>
            </a:r>
            <a:r>
              <a:rPr lang="en-US" altLang="en-US" b="0" dirty="0">
                <a:solidFill>
                  <a:srgbClr val="FFFF00"/>
                </a:solidFill>
              </a:rPr>
              <a:t>Actual hierarchy is configured in each chip specification.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6834830" y="5124926"/>
            <a:ext cx="2892327" cy="1071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The Mill uses virtual caching and the single address space model.</a:t>
            </a:r>
          </a:p>
        </p:txBody>
      </p:sp>
      <p:sp>
        <p:nvSpPr>
          <p:cNvPr id="55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>
                <a:solidFill>
                  <a:srgbClr val="00FF00"/>
                </a:solidFill>
              </a:rPr>
              <a:t>Memory hierarchy from 40,000 ft.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778926849"/>
      </p:ext>
    </p:extLst>
  </p:cSld>
  <p:clrMapOvr>
    <a:masterClrMapping/>
  </p:clrMapOvr>
  <p:transition spd="slow" advTm="18792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7" grpId="0" animBg="1"/>
      <p:bldP spid="19" grpId="0" animBg="1"/>
      <p:bldP spid="20" grpId="0" animBg="1"/>
      <p:bldP spid="21" grpId="0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8" grpId="0" animBg="1"/>
      <p:bldP spid="39" grpId="0" animBg="1"/>
      <p:bldP spid="40" grpId="0" animBg="1"/>
      <p:bldP spid="42" grpId="0" animBg="1"/>
      <p:bldP spid="52" grpId="0" animBg="1"/>
      <p:bldP spid="53" grpId="0" animBg="1"/>
      <p:bldP spid="58" grpId="0" animBg="1"/>
      <p:bldP spid="54" grpId="0" animBg="1"/>
      <p:bldP spid="59" grpId="0" animBg="1"/>
      <p:bldP spid="50" grpId="0" animBg="1"/>
      <p:bldP spid="16" grpId="0" animBg="1"/>
      <p:bldP spid="45" grpId="0" animBg="1"/>
      <p:bldP spid="48" grpId="0" animBg="1"/>
      <p:bldP spid="49" grpId="0" animBg="1"/>
      <p:bldP spid="51" grpId="0" animBg="1"/>
      <p:bldP spid="47" grpId="0"/>
      <p:bldP spid="47" grpId="1"/>
      <p:bldP spid="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val 43"/>
          <p:cNvSpPr/>
          <p:nvPr/>
        </p:nvSpPr>
        <p:spPr>
          <a:xfrm>
            <a:off x="468345" y="1315631"/>
            <a:ext cx="9162740" cy="3123386"/>
          </a:xfrm>
          <a:prstGeom prst="ellipse">
            <a:avLst/>
          </a:prstGeom>
          <a:noFill/>
          <a:ln w="44450">
            <a:solidFill>
              <a:srgbClr val="0099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1095206" y="5032535"/>
            <a:ext cx="6166237" cy="2077310"/>
          </a:xfrm>
          <a:prstGeom prst="ellipse">
            <a:avLst/>
          </a:prstGeom>
          <a:noFill/>
          <a:ln w="44450">
            <a:solidFill>
              <a:srgbClr val="0099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4107021" y="1691525"/>
            <a:ext cx="2053511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load/store FUs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095206" y="1691525"/>
            <a:ext cx="2053511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retire stations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6388700" y="1691525"/>
            <a:ext cx="684504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eI$0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7985875" y="1691525"/>
            <a:ext cx="684504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fI$0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3011816" y="3098193"/>
            <a:ext cx="1369007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D$1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6357477" y="3101129"/>
            <a:ext cx="852627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eI$1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4289556" y="3852918"/>
            <a:ext cx="228167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L$2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619540" y="3209134"/>
            <a:ext cx="1819005" cy="3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26640" rIns="9000" bIns="9000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Harvard level 1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84504" y="3926988"/>
            <a:ext cx="1695414" cy="3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26640" rIns="9000" bIns="9000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shared level 2</a:t>
            </a: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7027570" y="4462720"/>
            <a:ext cx="114083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TLB</a:t>
            </a: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3650686" y="6239337"/>
            <a:ext cx="114083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DRAM</a:t>
            </a: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5247861" y="6239337"/>
            <a:ext cx="114083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ROM</a:t>
            </a: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2007877" y="6239337"/>
            <a:ext cx="1140839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>
                <a:solidFill>
                  <a:srgbClr val="FFFF00"/>
                </a:solidFill>
              </a:rPr>
              <a:t>MMIO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84504" y="5311675"/>
            <a:ext cx="1609851" cy="61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device controllers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84504" y="6251412"/>
            <a:ext cx="947530" cy="31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" tIns="26640" rIns="9000" bIns="900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devices</a:t>
            </a:r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3833220" y="5393575"/>
            <a:ext cx="684504" cy="358927"/>
          </a:xfrm>
          <a:prstGeom prst="roundRect">
            <a:avLst>
              <a:gd name="adj" fmla="val 45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4837159" y="5393575"/>
            <a:ext cx="684504" cy="363821"/>
          </a:xfrm>
          <a:prstGeom prst="roundRect">
            <a:avLst>
              <a:gd name="adj" fmla="val 449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2920548" y="5393575"/>
            <a:ext cx="684504" cy="363821"/>
          </a:xfrm>
          <a:prstGeom prst="roundRect">
            <a:avLst>
              <a:gd name="adj" fmla="val 449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 flipV="1">
            <a:off x="2051927" y="2182929"/>
            <a:ext cx="1144008" cy="91689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w="med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4105438" y="2197613"/>
            <a:ext cx="1144008" cy="900580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H="1" flipV="1">
            <a:off x="6615284" y="2187824"/>
            <a:ext cx="168507" cy="91330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flipV="1">
            <a:off x="8328127" y="2187824"/>
            <a:ext cx="114084" cy="91330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3842826" y="3568061"/>
            <a:ext cx="456336" cy="469868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6571235" y="3570996"/>
            <a:ext cx="273801" cy="53141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H="1" flipV="1">
            <a:off x="5179411" y="4884157"/>
            <a:ext cx="0" cy="53100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H="1">
            <a:off x="2508263" y="5781543"/>
            <a:ext cx="687673" cy="469868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 flipV="1">
            <a:off x="5246277" y="5779911"/>
            <a:ext cx="687673" cy="4731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non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>
            <a:off x="4186880" y="5757396"/>
            <a:ext cx="11408" cy="48194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" name="AutoShape 40"/>
          <p:cNvCxnSpPr>
            <a:cxnSpLocks noChangeShapeType="1"/>
            <a:stCxn id="13" idx="2"/>
            <a:endCxn id="28" idx="0"/>
          </p:cNvCxnSpPr>
          <p:nvPr/>
        </p:nvCxnSpPr>
        <p:spPr bwMode="auto">
          <a:xfrm rot="5400000">
            <a:off x="3811203" y="3774383"/>
            <a:ext cx="1070789" cy="2167595"/>
          </a:xfrm>
          <a:prstGeom prst="bentConnector3">
            <a:avLst>
              <a:gd name="adj1" fmla="val 50000"/>
            </a:avLst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2" name="Line 41"/>
          <p:cNvSpPr>
            <a:spLocks noChangeShapeType="1"/>
          </p:cNvSpPr>
          <p:nvPr/>
        </p:nvSpPr>
        <p:spPr bwMode="auto">
          <a:xfrm flipV="1">
            <a:off x="4175472" y="4884158"/>
            <a:ext cx="0" cy="509415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 type="triangle" w="lg" len="lg"/>
            <a:tailEnd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>
            <a:off x="5476029" y="4692761"/>
            <a:ext cx="1597175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 type="triangle" w="med" len="med"/>
            <a:tailEnd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AutoShape 47"/>
          <p:cNvSpPr>
            <a:spLocks noChangeArrowheads="1"/>
          </p:cNvSpPr>
          <p:nvPr/>
        </p:nvSpPr>
        <p:spPr bwMode="auto">
          <a:xfrm>
            <a:off x="3285617" y="2255366"/>
            <a:ext cx="684504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dPLB</a:t>
            </a:r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>
            <a:off x="3650686" y="2725235"/>
            <a:ext cx="0" cy="375894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AutoShape 49"/>
          <p:cNvSpPr>
            <a:spLocks noChangeArrowheads="1"/>
          </p:cNvSpPr>
          <p:nvPr/>
        </p:nvSpPr>
        <p:spPr bwMode="auto">
          <a:xfrm>
            <a:off x="7210104" y="2255366"/>
            <a:ext cx="684504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iPLB</a:t>
            </a:r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 flipH="1">
            <a:off x="7073204" y="2725235"/>
            <a:ext cx="376477" cy="375894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AutoShape 11"/>
          <p:cNvSpPr>
            <a:spLocks noChangeArrowheads="1"/>
          </p:cNvSpPr>
          <p:nvPr/>
        </p:nvSpPr>
        <p:spPr bwMode="auto">
          <a:xfrm>
            <a:off x="7940242" y="3101129"/>
            <a:ext cx="874243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/>
            <a:r>
              <a:rPr lang="en-US" altLang="en-US" b="0" dirty="0" smtClean="0">
                <a:solidFill>
                  <a:srgbClr val="FFFF00"/>
                </a:solidFill>
              </a:rPr>
              <a:t>fI$1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53" name="Line 33"/>
          <p:cNvSpPr>
            <a:spLocks noChangeShapeType="1"/>
          </p:cNvSpPr>
          <p:nvPr/>
        </p:nvSpPr>
        <p:spPr bwMode="auto">
          <a:xfrm flipV="1">
            <a:off x="6571234" y="3570996"/>
            <a:ext cx="1756893" cy="531418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50"/>
          <p:cNvSpPr>
            <a:spLocks noChangeShapeType="1"/>
          </p:cNvSpPr>
          <p:nvPr/>
        </p:nvSpPr>
        <p:spPr bwMode="auto">
          <a:xfrm>
            <a:off x="7683236" y="2725235"/>
            <a:ext cx="345104" cy="372958"/>
          </a:xfrm>
          <a:prstGeom prst="line">
            <a:avLst/>
          </a:prstGeom>
          <a:noFill/>
          <a:ln w="18360" cap="flat">
            <a:solidFill>
              <a:srgbClr val="FFFF00"/>
            </a:solidFill>
            <a:prstDash val="sysDot"/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052358" y="751789"/>
            <a:ext cx="1627197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virtual addresses</a:t>
            </a:r>
          </a:p>
        </p:txBody>
      </p:sp>
      <p:cxnSp>
        <p:nvCxnSpPr>
          <p:cNvPr id="22" name="Straight Arrow Connector 21"/>
          <p:cNvCxnSpPr>
            <a:stCxn id="7" idx="1"/>
          </p:cNvCxnSpPr>
          <p:nvPr/>
        </p:nvCxnSpPr>
        <p:spPr>
          <a:xfrm flipH="1">
            <a:off x="7449681" y="1178801"/>
            <a:ext cx="602677" cy="74765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855787" y="5415158"/>
            <a:ext cx="1775298" cy="85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physical addresses</a:t>
            </a:r>
          </a:p>
        </p:txBody>
      </p:sp>
      <p:cxnSp>
        <p:nvCxnSpPr>
          <p:cNvPr id="37" name="Straight Arrow Connector 36"/>
          <p:cNvCxnSpPr>
            <a:stCxn id="24" idx="1"/>
          </p:cNvCxnSpPr>
          <p:nvPr/>
        </p:nvCxnSpPr>
        <p:spPr>
          <a:xfrm flipH="1">
            <a:off x="6845036" y="5842169"/>
            <a:ext cx="1010752" cy="3971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30"/>
          <p:cNvSpPr txBox="1">
            <a:spLocks noChangeArrowheads="1"/>
          </p:cNvSpPr>
          <p:nvPr/>
        </p:nvSpPr>
        <p:spPr bwMode="auto">
          <a:xfrm>
            <a:off x="6834830" y="5124926"/>
            <a:ext cx="2892327" cy="1071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The Mill uses virtual caching and the single address space model.</a:t>
            </a:r>
          </a:p>
        </p:txBody>
      </p:sp>
      <p:sp>
        <p:nvSpPr>
          <p:cNvPr id="55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>
                <a:solidFill>
                  <a:srgbClr val="00FF00"/>
                </a:solidFill>
              </a:rPr>
              <a:t>Memory hierarchy from 40,000 ft.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753693382"/>
      </p:ext>
    </p:extLst>
  </p:cSld>
  <p:clrMapOvr>
    <a:masterClrMapping/>
  </p:clrMapOvr>
  <p:transition spd="slow" advTm="2029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7" grpId="0"/>
      <p:bldP spid="24" grpId="0"/>
      <p:bldP spid="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>
                <a:solidFill>
                  <a:srgbClr val="00FF00"/>
                </a:solidFill>
              </a:rPr>
              <a:t>Memory model</a:t>
            </a:r>
          </a:p>
        </p:txBody>
      </p:sp>
      <p:sp>
        <p:nvSpPr>
          <p:cNvPr id="77" name="Text Box 26"/>
          <p:cNvSpPr txBox="1">
            <a:spLocks noChangeArrowheads="1"/>
          </p:cNvSpPr>
          <p:nvPr/>
        </p:nvSpPr>
        <p:spPr bwMode="auto">
          <a:xfrm>
            <a:off x="638870" y="4322786"/>
            <a:ext cx="611617" cy="35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1168" rIns="0" bIns="0"/>
          <a:lstStyle/>
          <a:p>
            <a:r>
              <a:rPr lang="en-US" altLang="en-US" sz="2400" b="0" dirty="0">
                <a:solidFill>
                  <a:srgbClr val="00FF00"/>
                </a:solidFill>
              </a:rPr>
              <a:t>Mill:</a:t>
            </a:r>
          </a:p>
        </p:txBody>
      </p:sp>
      <p:sp>
        <p:nvSpPr>
          <p:cNvPr id="80" name="Text Box 29"/>
          <p:cNvSpPr txBox="1">
            <a:spLocks noChangeArrowheads="1"/>
          </p:cNvSpPr>
          <p:nvPr/>
        </p:nvSpPr>
        <p:spPr bwMode="auto">
          <a:xfrm>
            <a:off x="6845036" y="5018236"/>
            <a:ext cx="2966182" cy="1190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All tasks use the same virtual addresses, no aliasing or translation across tasks or OS.</a:t>
            </a:r>
          </a:p>
        </p:txBody>
      </p:sp>
      <p:sp>
        <p:nvSpPr>
          <p:cNvPr id="81" name="Text Box 30"/>
          <p:cNvSpPr txBox="1">
            <a:spLocks noChangeArrowheads="1"/>
          </p:cNvSpPr>
          <p:nvPr/>
        </p:nvSpPr>
        <p:spPr bwMode="auto">
          <a:xfrm>
            <a:off x="5019694" y="1127683"/>
            <a:ext cx="4263887" cy="595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 smtClean="0">
                <a:solidFill>
                  <a:srgbClr val="FFFF00"/>
                </a:solidFill>
              </a:rPr>
              <a:t>Program addresses must be translated to physical addresses before being looked up in cache.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65" name="Text Box 14"/>
          <p:cNvSpPr txBox="1">
            <a:spLocks noChangeArrowheads="1"/>
          </p:cNvSpPr>
          <p:nvPr/>
        </p:nvSpPr>
        <p:spPr bwMode="auto">
          <a:xfrm>
            <a:off x="638870" y="1879472"/>
            <a:ext cx="1052107" cy="327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9404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200" b="0" dirty="0" smtClean="0">
                <a:solidFill>
                  <a:srgbClr val="00FF00"/>
                </a:solidFill>
              </a:rPr>
              <a:t>Traditional:</a:t>
            </a:r>
            <a:endParaRPr lang="en-US" altLang="en-US" sz="2200" b="0" dirty="0">
              <a:solidFill>
                <a:srgbClr val="00FF00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3011816" y="1879472"/>
            <a:ext cx="2852928" cy="2114407"/>
          </a:xfrm>
          <a:prstGeom prst="ellipse">
            <a:avLst/>
          </a:prstGeom>
          <a:noFill/>
          <a:ln w="381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 flipH="1">
            <a:off x="5133777" y="1879472"/>
            <a:ext cx="730967" cy="444362"/>
          </a:xfrm>
          <a:prstGeom prst="straightConnector1">
            <a:avLst/>
          </a:prstGeom>
          <a:ln w="41275">
            <a:solidFill>
              <a:srgbClr val="FFFF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6016414" y="1613142"/>
            <a:ext cx="1585893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bottleneck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912671" y="2161393"/>
            <a:ext cx="8442211" cy="1832485"/>
            <a:chOff x="914400" y="2103120"/>
            <a:chExt cx="8458200" cy="1783080"/>
          </a:xfrm>
        </p:grpSpPr>
        <p:sp>
          <p:nvSpPr>
            <p:cNvPr id="53" name="AutoShape 2"/>
            <p:cNvSpPr>
              <a:spLocks noChangeArrowheads="1"/>
            </p:cNvSpPr>
            <p:nvPr/>
          </p:nvSpPr>
          <p:spPr bwMode="auto">
            <a:xfrm>
              <a:off x="914400" y="2468880"/>
              <a:ext cx="1371600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load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operation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56" name="AutoShape 5"/>
            <p:cNvSpPr>
              <a:spLocks noChangeArrowheads="1"/>
            </p:cNvSpPr>
            <p:nvPr/>
          </p:nvSpPr>
          <p:spPr bwMode="auto">
            <a:xfrm>
              <a:off x="3667125" y="2468880"/>
              <a:ext cx="1590675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translation/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protection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60" name="AutoShape 9"/>
            <p:cNvSpPr>
              <a:spLocks noChangeArrowheads="1"/>
            </p:cNvSpPr>
            <p:nvPr/>
          </p:nvSpPr>
          <p:spPr bwMode="auto">
            <a:xfrm>
              <a:off x="6638925" y="2743200"/>
              <a:ext cx="9048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lines</a:t>
              </a:r>
            </a:p>
          </p:txBody>
        </p:sp>
        <p:sp>
          <p:nvSpPr>
            <p:cNvPr id="63" name="AutoShape 12"/>
            <p:cNvSpPr>
              <a:spLocks noChangeArrowheads="1"/>
            </p:cNvSpPr>
            <p:nvPr/>
          </p:nvSpPr>
          <p:spPr bwMode="auto">
            <a:xfrm>
              <a:off x="8458200" y="27432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regs</a:t>
              </a:r>
            </a:p>
          </p:txBody>
        </p:sp>
        <p:sp>
          <p:nvSpPr>
            <p:cNvPr id="78" name="AutoShape 27"/>
            <p:cNvSpPr>
              <a:spLocks noChangeArrowheads="1"/>
            </p:cNvSpPr>
            <p:nvPr/>
          </p:nvSpPr>
          <p:spPr bwMode="auto">
            <a:xfrm>
              <a:off x="5943600" y="34290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33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fault</a:t>
              </a:r>
            </a:p>
          </p:txBody>
        </p:sp>
        <p:sp>
          <p:nvSpPr>
            <p:cNvPr id="82" name="Line 31"/>
            <p:cNvSpPr>
              <a:spLocks noChangeShapeType="1"/>
            </p:cNvSpPr>
            <p:nvPr/>
          </p:nvSpPr>
          <p:spPr bwMode="auto">
            <a:xfrm>
              <a:off x="2286000" y="2926080"/>
              <a:ext cx="1371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32"/>
            <p:cNvSpPr>
              <a:spLocks noChangeShapeType="1"/>
            </p:cNvSpPr>
            <p:nvPr/>
          </p:nvSpPr>
          <p:spPr bwMode="auto">
            <a:xfrm>
              <a:off x="5257800" y="2926080"/>
              <a:ext cx="1381125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33"/>
            <p:cNvSpPr>
              <a:spLocks noChangeShapeType="1"/>
            </p:cNvSpPr>
            <p:nvPr/>
          </p:nvSpPr>
          <p:spPr bwMode="auto">
            <a:xfrm>
              <a:off x="7543800" y="2926080"/>
              <a:ext cx="9144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89" name="AutoShape 38"/>
            <p:cNvCxnSpPr>
              <a:cxnSpLocks noChangeShapeType="1"/>
              <a:stCxn id="56" idx="2"/>
              <a:endCxn id="78" idx="1"/>
            </p:cNvCxnSpPr>
            <p:nvPr/>
          </p:nvCxnSpPr>
          <p:spPr bwMode="auto">
            <a:xfrm>
              <a:off x="4462463" y="3383280"/>
              <a:ext cx="1481137" cy="274320"/>
            </a:xfrm>
            <a:prstGeom prst="straightConnector1">
              <a:avLst/>
            </a:prstGeom>
            <a:noFill/>
            <a:ln w="28575" cap="flat">
              <a:solidFill>
                <a:srgbClr val="FFFF00"/>
              </a:solidFill>
              <a:prstDash val="sysDash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09" name="TextBox 108"/>
            <p:cNvSpPr txBox="1"/>
            <p:nvPr/>
          </p:nvSpPr>
          <p:spPr>
            <a:xfrm>
              <a:off x="2468880" y="2286000"/>
              <a:ext cx="109677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virtual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390112" y="2286000"/>
              <a:ext cx="111280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physical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6677520" y="2377440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8503920" y="2377440"/>
              <a:ext cx="7280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CPU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114800" y="2103120"/>
              <a:ext cx="655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TLB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680960" y="2560320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</a:t>
              </a: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912671" y="4698680"/>
            <a:ext cx="5476029" cy="1973446"/>
            <a:chOff x="914400" y="4572000"/>
            <a:chExt cx="5486400" cy="1920240"/>
          </a:xfrm>
        </p:grpSpPr>
        <p:sp>
          <p:nvSpPr>
            <p:cNvPr id="66" name="AutoShape 15"/>
            <p:cNvSpPr>
              <a:spLocks noChangeArrowheads="1"/>
            </p:cNvSpPr>
            <p:nvPr/>
          </p:nvSpPr>
          <p:spPr bwMode="auto">
            <a:xfrm>
              <a:off x="914400" y="4754880"/>
              <a:ext cx="1371600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load 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operation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69" name="AutoShape 18"/>
            <p:cNvSpPr>
              <a:spLocks noChangeArrowheads="1"/>
            </p:cNvSpPr>
            <p:nvPr/>
          </p:nvSpPr>
          <p:spPr bwMode="auto">
            <a:xfrm>
              <a:off x="3383280" y="6035040"/>
              <a:ext cx="13747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protection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72" name="AutoShape 21"/>
            <p:cNvSpPr>
              <a:spLocks noChangeArrowheads="1"/>
            </p:cNvSpPr>
            <p:nvPr/>
          </p:nvSpPr>
          <p:spPr bwMode="auto">
            <a:xfrm>
              <a:off x="3667125" y="5029200"/>
              <a:ext cx="9048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lines</a:t>
              </a:r>
            </a:p>
          </p:txBody>
        </p:sp>
        <p:sp>
          <p:nvSpPr>
            <p:cNvPr id="75" name="AutoShape 24"/>
            <p:cNvSpPr>
              <a:spLocks noChangeArrowheads="1"/>
            </p:cNvSpPr>
            <p:nvPr/>
          </p:nvSpPr>
          <p:spPr bwMode="auto">
            <a:xfrm>
              <a:off x="5486400" y="50292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belt</a:t>
              </a:r>
            </a:p>
          </p:txBody>
        </p:sp>
        <p:sp>
          <p:nvSpPr>
            <p:cNvPr id="79" name="AutoShape 28"/>
            <p:cNvSpPr>
              <a:spLocks noChangeArrowheads="1"/>
            </p:cNvSpPr>
            <p:nvPr/>
          </p:nvSpPr>
          <p:spPr bwMode="auto">
            <a:xfrm>
              <a:off x="5486400" y="603504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33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fault</a:t>
              </a:r>
            </a:p>
          </p:txBody>
        </p:sp>
        <p:sp>
          <p:nvSpPr>
            <p:cNvPr id="86" name="Line 35"/>
            <p:cNvSpPr>
              <a:spLocks noChangeShapeType="1"/>
            </p:cNvSpPr>
            <p:nvPr/>
          </p:nvSpPr>
          <p:spPr bwMode="auto">
            <a:xfrm>
              <a:off x="4572000" y="5212080"/>
              <a:ext cx="9144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36"/>
            <p:cNvSpPr>
              <a:spLocks noChangeShapeType="1"/>
            </p:cNvSpPr>
            <p:nvPr/>
          </p:nvSpPr>
          <p:spPr bwMode="auto">
            <a:xfrm>
              <a:off x="4800600" y="6217920"/>
              <a:ext cx="6858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prstDash val="sysDash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2286000" y="5212080"/>
              <a:ext cx="1381125" cy="1"/>
            </a:xfrm>
            <a:prstGeom prst="straightConnector1">
              <a:avLst/>
            </a:prstGeom>
            <a:ln w="28575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69" idx="1"/>
            </p:cNvCxnSpPr>
            <p:nvPr/>
          </p:nvCxnSpPr>
          <p:spPr>
            <a:xfrm>
              <a:off x="2586789" y="5213668"/>
              <a:ext cx="796491" cy="1049972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3749040" y="5669280"/>
              <a:ext cx="6703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577840" y="4663440"/>
              <a:ext cx="7280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CPU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657600" y="4663440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663440" y="4846320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2468880" y="4572000"/>
              <a:ext cx="10967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virtual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312192189"/>
      </p:ext>
    </p:extLst>
  </p:cSld>
  <p:clrMapOvr>
    <a:masterClrMapping/>
  </p:clrMapOvr>
  <p:transition spd="slow" advTm="6537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80" grpId="0"/>
      <p:bldP spid="81" grpId="0"/>
      <p:bldP spid="81" grpId="1"/>
      <p:bldP spid="65" grpId="0"/>
      <p:bldP spid="105" grpId="0" animBg="1"/>
      <p:bldP spid="10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7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Why put translation in front of the cache?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3011816" y="1879472"/>
            <a:ext cx="2852928" cy="2114407"/>
          </a:xfrm>
          <a:prstGeom prst="ellipse">
            <a:avLst/>
          </a:prstGeom>
          <a:noFill/>
          <a:ln w="381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 flipH="1">
            <a:off x="5133777" y="1879472"/>
            <a:ext cx="730967" cy="444362"/>
          </a:xfrm>
          <a:prstGeom prst="straightConnector1">
            <a:avLst/>
          </a:prstGeom>
          <a:ln w="41275">
            <a:solidFill>
              <a:srgbClr val="FFFF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6016414" y="1613142"/>
            <a:ext cx="1585893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bottleneck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912671" y="2161393"/>
            <a:ext cx="8442211" cy="1832485"/>
            <a:chOff x="914400" y="2103120"/>
            <a:chExt cx="8458200" cy="1783080"/>
          </a:xfrm>
        </p:grpSpPr>
        <p:sp>
          <p:nvSpPr>
            <p:cNvPr id="53" name="AutoShape 2"/>
            <p:cNvSpPr>
              <a:spLocks noChangeArrowheads="1"/>
            </p:cNvSpPr>
            <p:nvPr/>
          </p:nvSpPr>
          <p:spPr bwMode="auto">
            <a:xfrm>
              <a:off x="914400" y="2468880"/>
              <a:ext cx="1371600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load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operation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56" name="AutoShape 5"/>
            <p:cNvSpPr>
              <a:spLocks noChangeArrowheads="1"/>
            </p:cNvSpPr>
            <p:nvPr/>
          </p:nvSpPr>
          <p:spPr bwMode="auto">
            <a:xfrm>
              <a:off x="3667125" y="2468880"/>
              <a:ext cx="1590675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translation/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protection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60" name="AutoShape 9"/>
            <p:cNvSpPr>
              <a:spLocks noChangeArrowheads="1"/>
            </p:cNvSpPr>
            <p:nvPr/>
          </p:nvSpPr>
          <p:spPr bwMode="auto">
            <a:xfrm>
              <a:off x="6638925" y="2743200"/>
              <a:ext cx="9048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lines</a:t>
              </a:r>
            </a:p>
          </p:txBody>
        </p:sp>
        <p:sp>
          <p:nvSpPr>
            <p:cNvPr id="63" name="AutoShape 12"/>
            <p:cNvSpPr>
              <a:spLocks noChangeArrowheads="1"/>
            </p:cNvSpPr>
            <p:nvPr/>
          </p:nvSpPr>
          <p:spPr bwMode="auto">
            <a:xfrm>
              <a:off x="8458200" y="27432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regs</a:t>
              </a:r>
            </a:p>
          </p:txBody>
        </p:sp>
        <p:sp>
          <p:nvSpPr>
            <p:cNvPr id="78" name="AutoShape 27"/>
            <p:cNvSpPr>
              <a:spLocks noChangeArrowheads="1"/>
            </p:cNvSpPr>
            <p:nvPr/>
          </p:nvSpPr>
          <p:spPr bwMode="auto">
            <a:xfrm>
              <a:off x="5943600" y="34290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33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fault</a:t>
              </a:r>
            </a:p>
          </p:txBody>
        </p:sp>
        <p:sp>
          <p:nvSpPr>
            <p:cNvPr id="82" name="Line 31"/>
            <p:cNvSpPr>
              <a:spLocks noChangeShapeType="1"/>
            </p:cNvSpPr>
            <p:nvPr/>
          </p:nvSpPr>
          <p:spPr bwMode="auto">
            <a:xfrm>
              <a:off x="2286000" y="2926080"/>
              <a:ext cx="1371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32"/>
            <p:cNvSpPr>
              <a:spLocks noChangeShapeType="1"/>
            </p:cNvSpPr>
            <p:nvPr/>
          </p:nvSpPr>
          <p:spPr bwMode="auto">
            <a:xfrm>
              <a:off x="5257800" y="2926080"/>
              <a:ext cx="1381125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33"/>
            <p:cNvSpPr>
              <a:spLocks noChangeShapeType="1"/>
            </p:cNvSpPr>
            <p:nvPr/>
          </p:nvSpPr>
          <p:spPr bwMode="auto">
            <a:xfrm>
              <a:off x="7543800" y="2926080"/>
              <a:ext cx="9144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89" name="AutoShape 38"/>
            <p:cNvCxnSpPr>
              <a:cxnSpLocks noChangeShapeType="1"/>
              <a:stCxn id="56" idx="2"/>
              <a:endCxn id="78" idx="1"/>
            </p:cNvCxnSpPr>
            <p:nvPr/>
          </p:nvCxnSpPr>
          <p:spPr bwMode="auto">
            <a:xfrm>
              <a:off x="4462463" y="3383280"/>
              <a:ext cx="1481137" cy="274320"/>
            </a:xfrm>
            <a:prstGeom prst="straightConnector1">
              <a:avLst/>
            </a:prstGeom>
            <a:noFill/>
            <a:ln w="28575" cap="flat">
              <a:solidFill>
                <a:srgbClr val="FFFF00"/>
              </a:solidFill>
              <a:prstDash val="sysDash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09" name="TextBox 108"/>
            <p:cNvSpPr txBox="1"/>
            <p:nvPr/>
          </p:nvSpPr>
          <p:spPr>
            <a:xfrm>
              <a:off x="2468880" y="2286000"/>
              <a:ext cx="109677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virtual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390112" y="2286000"/>
              <a:ext cx="111280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physical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6677520" y="2377440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8503920" y="2377440"/>
              <a:ext cx="7280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CPU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114800" y="2103120"/>
              <a:ext cx="655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TLB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680960" y="2560320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730137" y="4322786"/>
            <a:ext cx="8547408" cy="1233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fit in 32-bit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memory, different programs must overlap addresses (aliasing). Translation gives each program private memory, even while using the same bit patterns as pointers.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0137" y="5544442"/>
            <a:ext cx="7529540" cy="161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cost: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 the critical path, TLBs must be very fast, small, and power-hungry, and frequently multilevel. Big programs can see 20% or more TLB overhead.</a:t>
            </a:r>
          </a:p>
        </p:txBody>
      </p:sp>
      <p:sp>
        <p:nvSpPr>
          <p:cNvPr id="65" name="Text Box 14"/>
          <p:cNvSpPr txBox="1">
            <a:spLocks noChangeArrowheads="1"/>
          </p:cNvSpPr>
          <p:nvPr/>
        </p:nvSpPr>
        <p:spPr bwMode="auto">
          <a:xfrm>
            <a:off x="638870" y="1879472"/>
            <a:ext cx="1052107" cy="327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9404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200" b="0" dirty="0" smtClean="0">
                <a:solidFill>
                  <a:srgbClr val="FFFF00"/>
                </a:solidFill>
              </a:rPr>
              <a:t>Traditional</a:t>
            </a:r>
            <a:endParaRPr lang="en-US" altLang="en-US" sz="2200" b="0" dirty="0">
              <a:solidFill>
                <a:srgbClr val="FFFF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2754" y="1539671"/>
            <a:ext cx="9172349" cy="2585129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937204065"/>
      </p:ext>
    </p:extLst>
  </p:cSld>
  <p:clrMapOvr>
    <a:masterClrMapping/>
  </p:clrMapOvr>
  <p:transition spd="slow" advTm="7026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Why put translation after the cache?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77" name="Text Box 26"/>
          <p:cNvSpPr txBox="1">
            <a:spLocks noChangeArrowheads="1"/>
          </p:cNvSpPr>
          <p:nvPr/>
        </p:nvSpPr>
        <p:spPr bwMode="auto">
          <a:xfrm>
            <a:off x="638870" y="4322786"/>
            <a:ext cx="611617" cy="35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1168" rIns="0" bIns="0"/>
          <a:lstStyle/>
          <a:p>
            <a:r>
              <a:rPr lang="en-US" altLang="en-US" sz="2400" b="0" dirty="0">
                <a:solidFill>
                  <a:srgbClr val="FFFF00"/>
                </a:solidFill>
              </a:rPr>
              <a:t>Mill:</a:t>
            </a:r>
          </a:p>
        </p:txBody>
      </p:sp>
      <p:sp>
        <p:nvSpPr>
          <p:cNvPr id="80" name="Text Box 29"/>
          <p:cNvSpPr txBox="1">
            <a:spLocks noChangeArrowheads="1"/>
          </p:cNvSpPr>
          <p:nvPr/>
        </p:nvSpPr>
        <p:spPr bwMode="auto">
          <a:xfrm>
            <a:off x="6845036" y="5018236"/>
            <a:ext cx="2966182" cy="1190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All tasks use the same virtual addresses, no aliasing or translation across tasks or OS.</a:t>
            </a:r>
          </a:p>
        </p:txBody>
      </p:sp>
      <p:grpSp>
        <p:nvGrpSpPr>
          <p:cNvPr id="121" name="Group 120"/>
          <p:cNvGrpSpPr/>
          <p:nvPr/>
        </p:nvGrpSpPr>
        <p:grpSpPr>
          <a:xfrm>
            <a:off x="912671" y="4647883"/>
            <a:ext cx="5476029" cy="2024243"/>
            <a:chOff x="914400" y="4522572"/>
            <a:chExt cx="5486400" cy="1969668"/>
          </a:xfrm>
        </p:grpSpPr>
        <p:sp>
          <p:nvSpPr>
            <p:cNvPr id="66" name="AutoShape 15"/>
            <p:cNvSpPr>
              <a:spLocks noChangeArrowheads="1"/>
            </p:cNvSpPr>
            <p:nvPr/>
          </p:nvSpPr>
          <p:spPr bwMode="auto">
            <a:xfrm>
              <a:off x="914400" y="4754880"/>
              <a:ext cx="1371600" cy="914400"/>
            </a:xfrm>
            <a:prstGeom prst="roundRect">
              <a:avLst>
                <a:gd name="adj" fmla="val 171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load 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operation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69" name="AutoShape 18"/>
            <p:cNvSpPr>
              <a:spLocks noChangeArrowheads="1"/>
            </p:cNvSpPr>
            <p:nvPr/>
          </p:nvSpPr>
          <p:spPr bwMode="auto">
            <a:xfrm>
              <a:off x="3383280" y="6035040"/>
              <a:ext cx="13747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</a:rPr>
                <a:t>protection</a:t>
              </a:r>
              <a:endParaRPr lang="en-US" sz="2000" dirty="0">
                <a:solidFill>
                  <a:srgbClr val="FFFF00"/>
                </a:solidFill>
              </a:endParaRPr>
            </a:p>
          </p:txBody>
        </p:sp>
        <p:sp>
          <p:nvSpPr>
            <p:cNvPr id="72" name="AutoShape 21"/>
            <p:cNvSpPr>
              <a:spLocks noChangeArrowheads="1"/>
            </p:cNvSpPr>
            <p:nvPr/>
          </p:nvSpPr>
          <p:spPr bwMode="auto">
            <a:xfrm>
              <a:off x="3667125" y="5029200"/>
              <a:ext cx="904875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lines</a:t>
              </a:r>
            </a:p>
          </p:txBody>
        </p:sp>
        <p:sp>
          <p:nvSpPr>
            <p:cNvPr id="75" name="AutoShape 24"/>
            <p:cNvSpPr>
              <a:spLocks noChangeArrowheads="1"/>
            </p:cNvSpPr>
            <p:nvPr/>
          </p:nvSpPr>
          <p:spPr bwMode="auto">
            <a:xfrm>
              <a:off x="5486400" y="502920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360" tIns="27000" rIns="9360" bIns="936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belt</a:t>
              </a:r>
            </a:p>
          </p:txBody>
        </p:sp>
        <p:sp>
          <p:nvSpPr>
            <p:cNvPr id="79" name="AutoShape 28"/>
            <p:cNvSpPr>
              <a:spLocks noChangeArrowheads="1"/>
            </p:cNvSpPr>
            <p:nvPr/>
          </p:nvSpPr>
          <p:spPr bwMode="auto">
            <a:xfrm>
              <a:off x="5486400" y="6035040"/>
              <a:ext cx="914400" cy="457200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28575" cap="flat">
              <a:solidFill>
                <a:srgbClr val="FF3300"/>
              </a:solidFill>
              <a:round/>
              <a:headEnd/>
              <a:tailEnd w="lg" len="lg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>
              <a:lvl1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1pPr>
              <a:lvl2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2pPr>
              <a:lvl3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3pPr>
              <a:lvl4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4pPr>
              <a:lvl5pPr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5pPr>
              <a:lvl6pPr marL="25146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6pPr>
              <a:lvl7pPr marL="29718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7pPr>
              <a:lvl8pPr marL="34290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8pPr>
              <a:lvl9pPr marL="3886200" indent="-228600" defTabSz="4572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  <a:defRPr sz="2000" b="1">
                  <a:solidFill>
                    <a:srgbClr val="000000"/>
                  </a:solidFill>
                  <a:latin typeface="Arial" charset="0"/>
                  <a:cs typeface="Tahoma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rgbClr val="FFFF00"/>
                  </a:solidFill>
                </a:rPr>
                <a:t>fault</a:t>
              </a:r>
            </a:p>
          </p:txBody>
        </p:sp>
        <p:sp>
          <p:nvSpPr>
            <p:cNvPr id="86" name="Line 35"/>
            <p:cNvSpPr>
              <a:spLocks noChangeShapeType="1"/>
            </p:cNvSpPr>
            <p:nvPr/>
          </p:nvSpPr>
          <p:spPr bwMode="auto">
            <a:xfrm>
              <a:off x="4572000" y="5212080"/>
              <a:ext cx="9144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36"/>
            <p:cNvSpPr>
              <a:spLocks noChangeShapeType="1"/>
            </p:cNvSpPr>
            <p:nvPr/>
          </p:nvSpPr>
          <p:spPr bwMode="auto">
            <a:xfrm flipV="1">
              <a:off x="4788568" y="6263640"/>
              <a:ext cx="685800" cy="0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prstDash val="sysDash"/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V="1">
              <a:off x="2286000" y="5212080"/>
              <a:ext cx="1381125" cy="1"/>
            </a:xfrm>
            <a:prstGeom prst="straightConnector1">
              <a:avLst/>
            </a:prstGeom>
            <a:ln w="28575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endCxn id="69" idx="1"/>
            </p:cNvCxnSpPr>
            <p:nvPr/>
          </p:nvCxnSpPr>
          <p:spPr>
            <a:xfrm>
              <a:off x="2586789" y="5213668"/>
              <a:ext cx="796491" cy="1049972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/>
            <p:cNvSpPr txBox="1"/>
            <p:nvPr/>
          </p:nvSpPr>
          <p:spPr>
            <a:xfrm>
              <a:off x="3749040" y="5669280"/>
              <a:ext cx="6703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577840" y="4663440"/>
              <a:ext cx="7280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CPU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657600" y="4663440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663440" y="4846320"/>
              <a:ext cx="633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2468880" y="4522572"/>
              <a:ext cx="109677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virtual</a:t>
              </a:r>
            </a:p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address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369007" y="1597551"/>
            <a:ext cx="7913823" cy="275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TLB out of critical path, only referenced on cache misses and evicts; can be big, single-level, and low power.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Pointers can be passed to OS or other tasks without translation; simplifies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sharing and protection for apps.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Protection checking done in parallel with cache access.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10701" y="4725979"/>
            <a:ext cx="9076278" cy="1995703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72596353"/>
      </p:ext>
    </p:extLst>
  </p:cSld>
  <p:clrMapOvr>
    <a:masterClrMapping/>
  </p:clrMapOvr>
  <p:transition spd="slow" advTm="6991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11680" y="1737360"/>
            <a:ext cx="1997512" cy="248602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9617" y="3265250"/>
            <a:ext cx="388701" cy="59176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The address space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4413569" y="1822105"/>
            <a:ext cx="533400" cy="2419350"/>
          </a:xfrm>
          <a:prstGeom prst="rightBrace">
            <a:avLst/>
          </a:prstGeom>
          <a:ln w="3175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96715" y="2803585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60 bits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1868724"/>
            <a:ext cx="3691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other four bits in a pointer are not part of the address.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2988318" y="3265250"/>
            <a:ext cx="688737" cy="1452666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11680" y="475488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LWB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26080" y="475488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90179" y="3383280"/>
            <a:ext cx="43190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are parts of space. Regions may overlap.</a:t>
            </a:r>
          </a:p>
          <a:p>
            <a:pPr algn="ctr"/>
            <a:endParaRPr lang="en-US" sz="9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region has byte granularity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" y="5394960"/>
            <a:ext cx="7758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 are parts of the address space,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 memory.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371599" y="6035040"/>
            <a:ext cx="68294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whole potential data space of a program, included unallocated heap, may be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region.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2295728" y="3822970"/>
            <a:ext cx="321012" cy="894946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751021" y="397377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4183" y="1454976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max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861729738"/>
      </p:ext>
    </p:extLst>
  </p:cSld>
  <p:clrMapOvr>
    <a:masterClrMapping/>
  </p:clrMapOvr>
  <p:transition spd="slow" advTm="8765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4" grpId="0" animBg="1"/>
      <p:bldP spid="4" grpId="1" animBg="1"/>
      <p:bldP spid="5" grpId="0"/>
      <p:bldP spid="5" grpId="1"/>
      <p:bldP spid="6" grpId="0"/>
      <p:bldP spid="6" grpId="1"/>
      <p:bldP spid="9" grpId="0" animBg="1"/>
      <p:bldP spid="32" grpId="0" animBg="1"/>
      <p:bldP spid="17" grpId="0" uiExpand="1" build="allAtOnce"/>
      <p:bldP spid="34" grpId="0"/>
      <p:bldP spid="34" grpId="1"/>
      <p:bldP spid="35" grpId="0"/>
      <p:bldP spid="2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11680" y="1737360"/>
            <a:ext cx="1997512" cy="248602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9617" y="3265250"/>
            <a:ext cx="388701" cy="59176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Region descriptors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2988318" y="3265250"/>
            <a:ext cx="688737" cy="1452666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11680" y="475488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LWB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26080" y="475488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UPB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840480" y="4754880"/>
            <a:ext cx="118872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rights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4572000"/>
            <a:ext cx="13412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desc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2295728" y="3822970"/>
            <a:ext cx="321012" cy="894946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751021" y="397377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4183" y="1454976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79" y="1554480"/>
            <a:ext cx="484632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 have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descriptors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kept in OS tables and cached in the PLB.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029200" y="4754880"/>
            <a:ext cx="118872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560320"/>
            <a:ext cx="2700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descriptor gives: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5766435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user matching the identifications can reference the location in the way indicated by the rights.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0" y="2560320"/>
            <a:ext cx="1247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location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2926080"/>
            <a:ext cx="1981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access rights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06640" y="3291840"/>
            <a:ext cx="2052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identifications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06498" y="4070388"/>
            <a:ext cx="3316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ead </a:t>
            </a:r>
            <a:r>
              <a:rPr lang="en-US" sz="20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rite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n-US" sz="20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ecute </a:t>
            </a:r>
            <a:r>
              <a:rPr lang="en-US" sz="20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ortal 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105207078"/>
      </p:ext>
    </p:extLst>
  </p:cSld>
  <p:clrMapOvr>
    <a:masterClrMapping/>
  </p:clrMapOvr>
  <p:transition spd="slow" advTm="6543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32" grpId="0" animBg="1"/>
      <p:bldP spid="37" grpId="0" animBg="1"/>
      <p:bldP spid="18" grpId="0"/>
      <p:bldP spid="10" grpId="0"/>
      <p:bldP spid="21" grpId="0" animBg="1"/>
      <p:bldP spid="11" grpId="0"/>
      <p:bldP spid="12" grpId="0"/>
      <p:bldP spid="13" grpId="0"/>
      <p:bldP spid="13" grpId="1"/>
      <p:bldP spid="15" grpId="0"/>
      <p:bldP spid="19" grpId="0"/>
      <p:bldP spid="20" grpId="0"/>
      <p:bldP spid="2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Turf – a collection of regions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11680" y="1737360"/>
            <a:ext cx="1997512" cy="248602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53975" y="1537305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754880" y="2011680"/>
            <a:ext cx="6400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754880" y="2468880"/>
            <a:ext cx="6400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754880" y="3383280"/>
            <a:ext cx="6400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754880" y="2926080"/>
            <a:ext cx="6400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95550" y="2061865"/>
            <a:ext cx="266700" cy="68133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00275" y="3042612"/>
            <a:ext cx="561975" cy="68133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28900" y="3469332"/>
            <a:ext cx="561975" cy="188268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190875" y="3790950"/>
            <a:ext cx="561975" cy="28575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5" name="Straight Arrow Connector 14"/>
          <p:cNvCxnSpPr>
            <a:stCxn id="31" idx="1"/>
            <a:endCxn id="36" idx="3"/>
          </p:cNvCxnSpPr>
          <p:nvPr/>
        </p:nvCxnSpPr>
        <p:spPr>
          <a:xfrm flipH="1">
            <a:off x="3752850" y="3520440"/>
            <a:ext cx="1002030" cy="413385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3" idx="1"/>
            <a:endCxn id="35" idx="3"/>
          </p:cNvCxnSpPr>
          <p:nvPr/>
        </p:nvCxnSpPr>
        <p:spPr>
          <a:xfrm flipH="1">
            <a:off x="3190875" y="3063240"/>
            <a:ext cx="1564005" cy="500226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7" idx="1"/>
            <a:endCxn id="34" idx="3"/>
          </p:cNvCxnSpPr>
          <p:nvPr/>
        </p:nvCxnSpPr>
        <p:spPr>
          <a:xfrm flipH="1">
            <a:off x="2762250" y="2606040"/>
            <a:ext cx="1992630" cy="77724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8" idx="1"/>
            <a:endCxn id="10" idx="3"/>
          </p:cNvCxnSpPr>
          <p:nvPr/>
        </p:nvCxnSpPr>
        <p:spPr>
          <a:xfrm flipH="1">
            <a:off x="2762250" y="2148840"/>
            <a:ext cx="1992630" cy="253693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4210050" y="1391055"/>
            <a:ext cx="1860010" cy="2783073"/>
          </a:xfrm>
          <a:prstGeom prst="ellipse">
            <a:avLst/>
          </a:prstGeom>
          <a:noFill/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921833" y="3714392"/>
            <a:ext cx="553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766560" y="1920240"/>
            <a:ext cx="25778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turf has a non-forgeable, globally unique id.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2103120" y="4754880"/>
            <a:ext cx="3017520" cy="365760"/>
            <a:chOff x="2103120" y="4754880"/>
            <a:chExt cx="3017520" cy="365760"/>
          </a:xfrm>
        </p:grpSpPr>
        <p:sp>
          <p:nvSpPr>
            <p:cNvPr id="46" name="Rectangle 45"/>
            <p:cNvSpPr/>
            <p:nvPr/>
          </p:nvSpPr>
          <p:spPr>
            <a:xfrm>
              <a:off x="2103120" y="475488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LWB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017520" y="475488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UPB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931920" y="4754880"/>
              <a:ext cx="11887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rights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1005840" y="4297680"/>
            <a:ext cx="950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desc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120640" y="4754880"/>
            <a:ext cx="118872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turf ID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63050" y="1440954"/>
            <a:ext cx="1148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address space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828800" y="5394960"/>
            <a:ext cx="6450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descriptor turf ids may be wild-carded.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828800" y="5943600"/>
            <a:ext cx="6322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region descriptor contains only one turf id.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the same region can have several descriptors with different turf ids.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66560" y="3108960"/>
            <a:ext cx="2790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region descriptor carries a turf 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66559" y="4023360"/>
            <a:ext cx="29260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turf comprises all regions with descriptors carrying the turf id.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780607252"/>
      </p:ext>
    </p:extLst>
  </p:cSld>
  <p:clrMapOvr>
    <a:masterClrMapping/>
  </p:clrMapOvr>
  <p:transition spd="slow" advTm="12739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8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" grpId="0"/>
      <p:bldP spid="8" grpId="0" animBg="1"/>
      <p:bldP spid="27" grpId="0" animBg="1"/>
      <p:bldP spid="31" grpId="0" animBg="1"/>
      <p:bldP spid="33" grpId="0" animBg="1"/>
      <p:bldP spid="10" grpId="0" animBg="1"/>
      <p:bldP spid="34" grpId="0" animBg="1"/>
      <p:bldP spid="35" grpId="0" animBg="1"/>
      <p:bldP spid="36" grpId="0" animBg="1"/>
      <p:bldP spid="41" grpId="0" animBg="1"/>
      <p:bldP spid="42" grpId="0"/>
      <p:bldP spid="43" grpId="0"/>
      <p:bldP spid="43" grpId="1"/>
      <p:bldP spid="50" grpId="0"/>
      <p:bldP spid="51" grpId="0" animBg="1"/>
      <p:bldP spid="53" grpId="0"/>
      <p:bldP spid="54" grpId="0"/>
      <p:bldP spid="54" grpId="1"/>
      <p:bldP spid="3" grpId="0"/>
      <p:bldP spid="3" grpId="1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382617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anose="020B0604020202020204" pitchFamily="34" charset="0"/>
                <a:ea typeface="Tahoma" pitchFamily="2"/>
                <a:cs typeface="Arial" panose="020B0604020202020204" pitchFamily="34" charset="0"/>
              </a:rPr>
              <a:t>Talks in this series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anose="020B0604020202020204" pitchFamily="34" charset="0"/>
              <a:ea typeface="Tahoma" pitchFamily="2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1" y="1854200"/>
            <a:ext cx="417454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Metadata and speculation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Execution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Security and reliability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Software pipelines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810250" y="4130103"/>
            <a:ext cx="1198233" cy="175197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84342" y="3482025"/>
            <a:ext cx="2940494" cy="6642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are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8375" y="5409851"/>
            <a:ext cx="5393827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Slides and videos of other talks are at: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20240" y="5943600"/>
            <a:ext cx="6061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http://ootbcomp.com/docs</a:t>
            </a:r>
          </a:p>
        </p:txBody>
      </p:sp>
    </p:spTree>
    <p:extLst>
      <p:ext uri="{BB962C8B-B14F-4D97-AF65-F5344CB8AC3E}">
        <p14:creationId xmlns:p14="http://schemas.microsoft.com/office/powerpoint/2010/main" xmlns="" val="3773086758"/>
      </p:ext>
    </p:extLst>
  </p:cSld>
  <p:clrMapOvr>
    <a:masterClrMapping/>
  </p:clrMapOvr>
  <p:transition spd="slow" advTm="29688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4027467" y="2532430"/>
            <a:ext cx="1997512" cy="248602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16062" y="3837682"/>
            <a:ext cx="561975" cy="68133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Threads – lines of execution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468880" y="28115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468880" y="32687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468880" y="41831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468880" y="37259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2011680" y="2560320"/>
            <a:ext cx="1554480" cy="219456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63040" y="4389120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turf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45920"/>
            <a:ext cx="8137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runs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turf – one turf at a time, but can change.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66742" y="2974159"/>
            <a:ext cx="517863" cy="193194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06662" y="3405890"/>
            <a:ext cx="432138" cy="58958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16062" y="4672995"/>
            <a:ext cx="428625" cy="20005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0" name="Straight Arrow Connector 19"/>
          <p:cNvCxnSpPr>
            <a:stCxn id="73" idx="3"/>
          </p:cNvCxnSpPr>
          <p:nvPr/>
        </p:nvCxnSpPr>
        <p:spPr>
          <a:xfrm>
            <a:off x="3108960" y="2948690"/>
            <a:ext cx="1535727" cy="122066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4" idx="3"/>
            <a:endCxn id="14" idx="1"/>
          </p:cNvCxnSpPr>
          <p:nvPr/>
        </p:nvCxnSpPr>
        <p:spPr>
          <a:xfrm>
            <a:off x="3108960" y="3405890"/>
            <a:ext cx="2097702" cy="294790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76" idx="3"/>
            <a:endCxn id="17" idx="1"/>
          </p:cNvCxnSpPr>
          <p:nvPr/>
        </p:nvCxnSpPr>
        <p:spPr>
          <a:xfrm>
            <a:off x="3108960" y="3863090"/>
            <a:ext cx="1107102" cy="315260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5" idx="3"/>
            <a:endCxn id="16" idx="1"/>
          </p:cNvCxnSpPr>
          <p:nvPr/>
        </p:nvCxnSpPr>
        <p:spPr>
          <a:xfrm>
            <a:off x="3108960" y="4320290"/>
            <a:ext cx="1107102" cy="452733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xmlns="" val="2821725015"/>
      </p:ext>
    </p:extLst>
  </p:cSld>
  <p:clrMapOvr>
    <a:masterClrMapping/>
  </p:clrMapOvr>
  <p:transition spd="slow" advTm="3224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17" grpId="0" animBg="1"/>
      <p:bldP spid="73" grpId="0" animBg="1"/>
      <p:bldP spid="74" grpId="0" animBg="1"/>
      <p:bldP spid="75" grpId="0" animBg="1"/>
      <p:bldP spid="76" grpId="0" animBg="1"/>
      <p:bldP spid="78" grpId="0" animBg="1"/>
      <p:bldP spid="79" grpId="0"/>
      <p:bldP spid="5" grpId="0"/>
      <p:bldP spid="13" grpId="0" animBg="1"/>
      <p:bldP spid="14" grpId="0" animBg="1"/>
      <p:bldP spid="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4027467" y="2532430"/>
            <a:ext cx="1997512" cy="248602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216062" y="3837682"/>
            <a:ext cx="561975" cy="68133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Threads – lines of execution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770667" y="2806750"/>
            <a:ext cx="640080" cy="27432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770667" y="3263950"/>
            <a:ext cx="640080" cy="27432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70667" y="4178350"/>
            <a:ext cx="640080" cy="27432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770667" y="3721150"/>
            <a:ext cx="640080" cy="27432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511337" y="2856935"/>
            <a:ext cx="266700" cy="68133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644687" y="4264402"/>
            <a:ext cx="561975" cy="188268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206662" y="4586020"/>
            <a:ext cx="561975" cy="28575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65" name="Straight Arrow Connector 64"/>
          <p:cNvCxnSpPr>
            <a:stCxn id="58" idx="1"/>
            <a:endCxn id="64" idx="3"/>
          </p:cNvCxnSpPr>
          <p:nvPr/>
        </p:nvCxnSpPr>
        <p:spPr>
          <a:xfrm flipH="1">
            <a:off x="5768637" y="4315510"/>
            <a:ext cx="1002030" cy="413385"/>
          </a:xfrm>
          <a:prstGeom prst="straightConnector1">
            <a:avLst/>
          </a:prstGeom>
          <a:ln w="3175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60" idx="1"/>
            <a:endCxn id="63" idx="3"/>
          </p:cNvCxnSpPr>
          <p:nvPr/>
        </p:nvCxnSpPr>
        <p:spPr>
          <a:xfrm flipH="1">
            <a:off x="5206662" y="3858310"/>
            <a:ext cx="1564005" cy="500226"/>
          </a:xfrm>
          <a:prstGeom prst="straightConnector1">
            <a:avLst/>
          </a:prstGeom>
          <a:ln w="3175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44" idx="1"/>
            <a:endCxn id="62" idx="3"/>
          </p:cNvCxnSpPr>
          <p:nvPr/>
        </p:nvCxnSpPr>
        <p:spPr>
          <a:xfrm flipH="1">
            <a:off x="4778037" y="3401110"/>
            <a:ext cx="1992630" cy="777240"/>
          </a:xfrm>
          <a:prstGeom prst="straightConnector1">
            <a:avLst/>
          </a:prstGeom>
          <a:ln w="3175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43" idx="1"/>
            <a:endCxn id="61" idx="3"/>
          </p:cNvCxnSpPr>
          <p:nvPr/>
        </p:nvCxnSpPr>
        <p:spPr>
          <a:xfrm flipH="1">
            <a:off x="4778037" y="2943910"/>
            <a:ext cx="1992630" cy="253693"/>
          </a:xfrm>
          <a:prstGeom prst="straightConnector1">
            <a:avLst/>
          </a:prstGeom>
          <a:ln w="3175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68"/>
          <p:cNvSpPr/>
          <p:nvPr/>
        </p:nvSpPr>
        <p:spPr>
          <a:xfrm>
            <a:off x="6309360" y="2560320"/>
            <a:ext cx="1554480" cy="2194560"/>
          </a:xfrm>
          <a:prstGeom prst="ellipse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589520" y="4389120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turf 17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468880" y="28115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468880" y="32687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468880" y="41831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468880" y="37259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2011680" y="2560320"/>
            <a:ext cx="1554480" cy="219456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63040" y="4389120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turf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45920"/>
            <a:ext cx="8137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runs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turf – one turf at a time, but can change.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84828" y="2408038"/>
            <a:ext cx="2677683" cy="2463732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5486400"/>
            <a:ext cx="7362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Note that the descriptors of a turf can describe overlapping regions, possibly with different rights.</a:t>
            </a:r>
          </a:p>
        </p:txBody>
      </p:sp>
      <p:sp>
        <p:nvSpPr>
          <p:cNvPr id="3" name="Oval 2"/>
          <p:cNvSpPr/>
          <p:nvPr/>
        </p:nvSpPr>
        <p:spPr>
          <a:xfrm>
            <a:off x="3989367" y="3629025"/>
            <a:ext cx="1335108" cy="1131630"/>
          </a:xfrm>
          <a:prstGeom prst="ellipse">
            <a:avLst/>
          </a:prstGeom>
          <a:ln w="34925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7" name="Straight Arrow Connector 6"/>
          <p:cNvCxnSpPr>
            <a:stCxn id="76" idx="3"/>
            <a:endCxn id="62" idx="1"/>
          </p:cNvCxnSpPr>
          <p:nvPr/>
        </p:nvCxnSpPr>
        <p:spPr>
          <a:xfrm>
            <a:off x="3108960" y="3863090"/>
            <a:ext cx="1107102" cy="315260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216061" y="3844040"/>
            <a:ext cx="561975" cy="68133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216062" y="3835300"/>
            <a:ext cx="561975" cy="681335"/>
          </a:xfrm>
          <a:prstGeom prst="rect">
            <a:avLst/>
          </a:prstGeom>
          <a:pattFill prst="wdDnDiag">
            <a:fgClr>
              <a:srgbClr val="FFC000"/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038599" y="3651617"/>
            <a:ext cx="913435" cy="1048703"/>
          </a:xfrm>
          <a:prstGeom prst="ellipse">
            <a:avLst/>
          </a:prstGeom>
          <a:ln w="34925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5486400"/>
            <a:ext cx="7802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Note that the descriptors of two different turfs can describe the same region, possibly with different rights.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4043199"/>
      </p:ext>
    </p:extLst>
  </p:cSld>
  <p:clrMapOvr>
    <a:masterClrMapping/>
  </p:clrMapOvr>
  <p:transition spd="slow" advTm="4320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43" grpId="0" animBg="1"/>
      <p:bldP spid="44" grpId="0" animBg="1"/>
      <p:bldP spid="58" grpId="0" animBg="1"/>
      <p:bldP spid="60" grpId="0" animBg="1"/>
      <p:bldP spid="61" grpId="0" animBg="1"/>
      <p:bldP spid="63" grpId="0" animBg="1"/>
      <p:bldP spid="64" grpId="0" animBg="1"/>
      <p:bldP spid="69" grpId="0" animBg="1"/>
      <p:bldP spid="70" grpId="0"/>
      <p:bldP spid="2" grpId="0"/>
      <p:bldP spid="2" grpId="1"/>
      <p:bldP spid="3" grpId="0" animBg="1"/>
      <p:bldP spid="3" grpId="1" animBg="1"/>
      <p:bldP spid="45" grpId="0" animBg="1"/>
      <p:bldP spid="46" grpId="0" animBg="1"/>
      <p:bldP spid="8" grpId="0" animBg="1"/>
      <p:bldP spid="8" grpId="1" animBg="1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4027467" y="2532430"/>
            <a:ext cx="1997512" cy="248602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Threads – lines of execution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770667" y="2806750"/>
            <a:ext cx="640080" cy="27432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770667" y="3263950"/>
            <a:ext cx="640080" cy="27432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70667" y="4178350"/>
            <a:ext cx="640080" cy="27432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770667" y="3721150"/>
            <a:ext cx="640080" cy="27432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216062" y="2856935"/>
            <a:ext cx="1552575" cy="2014835"/>
            <a:chOff x="4216062" y="2856935"/>
            <a:chExt cx="1552575" cy="2014835"/>
          </a:xfrm>
        </p:grpSpPr>
        <p:sp>
          <p:nvSpPr>
            <p:cNvPr id="62" name="Rectangle 61"/>
            <p:cNvSpPr/>
            <p:nvPr/>
          </p:nvSpPr>
          <p:spPr>
            <a:xfrm>
              <a:off x="4216062" y="3837682"/>
              <a:ext cx="561975" cy="681335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92D050"/>
              </a:bgClr>
            </a:patt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511337" y="2856935"/>
              <a:ext cx="266700" cy="681335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92D050"/>
              </a:bgClr>
            </a:patt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44687" y="4264402"/>
              <a:ext cx="561975" cy="188268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92D050"/>
              </a:bgClr>
            </a:patt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206662" y="4586020"/>
              <a:ext cx="561975" cy="28575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92D050"/>
              </a:bgClr>
            </a:patt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69" name="Oval 68"/>
          <p:cNvSpPr/>
          <p:nvPr/>
        </p:nvSpPr>
        <p:spPr>
          <a:xfrm>
            <a:off x="6309360" y="2560320"/>
            <a:ext cx="1554480" cy="2194560"/>
          </a:xfrm>
          <a:prstGeom prst="ellipse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589520" y="4389120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turf 17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468880" y="28115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468880" y="32687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468880" y="41831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468880" y="3725930"/>
            <a:ext cx="640080" cy="2743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2011680" y="2560320"/>
            <a:ext cx="1554480" cy="219456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63040" y="4389120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turf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45920"/>
            <a:ext cx="8137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runs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turf – one turf at a time, but can change.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35459" y="2489284"/>
            <a:ext cx="2677683" cy="2463732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56101" y="5120640"/>
            <a:ext cx="26773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While running in turf 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193455" y="5120640"/>
            <a:ext cx="2820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While running in turf 17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79082" y="5577840"/>
            <a:ext cx="3676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can see and use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216062" y="2974159"/>
            <a:ext cx="1422738" cy="1898891"/>
            <a:chOff x="4216062" y="2974159"/>
            <a:chExt cx="1422738" cy="1898891"/>
          </a:xfrm>
        </p:grpSpPr>
        <p:sp>
          <p:nvSpPr>
            <p:cNvPr id="37" name="Rectangle 36"/>
            <p:cNvSpPr/>
            <p:nvPr/>
          </p:nvSpPr>
          <p:spPr>
            <a:xfrm>
              <a:off x="4216062" y="3837682"/>
              <a:ext cx="561975" cy="681335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666742" y="2974159"/>
              <a:ext cx="517863" cy="193194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206662" y="3405890"/>
              <a:ext cx="432138" cy="58958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216062" y="4672995"/>
              <a:ext cx="428625" cy="200055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6188961" y="2494064"/>
            <a:ext cx="2677683" cy="2463732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554480" y="6126480"/>
            <a:ext cx="6786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register holds the current turf ID for the thread.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6766560"/>
            <a:ext cx="7091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Many threads can be in the same turf concurrently.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526552947"/>
      </p:ext>
    </p:extLst>
  </p:cSld>
  <p:clrMapOvr>
    <a:masterClrMapping/>
  </p:clrMapOvr>
  <p:transition spd="slow" advTm="5762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3" grpId="0"/>
      <p:bldP spid="33" grpId="1"/>
      <p:bldP spid="34" grpId="0"/>
      <p:bldP spid="34" grpId="1"/>
      <p:bldP spid="35" grpId="0"/>
      <p:bldP spid="35" grpId="1"/>
      <p:bldP spid="47" grpId="0" animBg="1"/>
      <p:bldP spid="47" grpId="1" animBg="1"/>
      <p:bldP spid="48" grpId="0"/>
      <p:bldP spid="48" grpId="1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011680" y="1737360"/>
            <a:ext cx="1997512" cy="248602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Threads – lines of execution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53975" y="1537305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754880" y="2011680"/>
            <a:ext cx="6400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754880" y="2468880"/>
            <a:ext cx="6400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754880" y="3383280"/>
            <a:ext cx="6400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754880" y="2926080"/>
            <a:ext cx="6400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95550" y="2061865"/>
            <a:ext cx="266700" cy="68133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00275" y="3042612"/>
            <a:ext cx="561975" cy="68133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28900" y="3469332"/>
            <a:ext cx="561975" cy="188268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190875" y="3790950"/>
            <a:ext cx="561975" cy="28575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5" name="Straight Arrow Connector 14"/>
          <p:cNvCxnSpPr>
            <a:stCxn id="31" idx="1"/>
            <a:endCxn id="36" idx="3"/>
          </p:cNvCxnSpPr>
          <p:nvPr/>
        </p:nvCxnSpPr>
        <p:spPr>
          <a:xfrm flipH="1">
            <a:off x="3752850" y="3520440"/>
            <a:ext cx="1002030" cy="413385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3" idx="1"/>
            <a:endCxn id="35" idx="3"/>
          </p:cNvCxnSpPr>
          <p:nvPr/>
        </p:nvCxnSpPr>
        <p:spPr>
          <a:xfrm flipH="1">
            <a:off x="3190875" y="3063240"/>
            <a:ext cx="1564005" cy="500226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7" idx="1"/>
            <a:endCxn id="34" idx="3"/>
          </p:cNvCxnSpPr>
          <p:nvPr/>
        </p:nvCxnSpPr>
        <p:spPr>
          <a:xfrm flipH="1">
            <a:off x="2762250" y="2606040"/>
            <a:ext cx="1992630" cy="77724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8" idx="1"/>
            <a:endCxn id="10" idx="3"/>
          </p:cNvCxnSpPr>
          <p:nvPr/>
        </p:nvCxnSpPr>
        <p:spPr>
          <a:xfrm flipH="1">
            <a:off x="2762250" y="2148840"/>
            <a:ext cx="1992630" cy="253693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005840" y="4297680"/>
            <a:ext cx="9409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desc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103120" y="4754880"/>
            <a:ext cx="4206240" cy="365760"/>
            <a:chOff x="2103120" y="4754880"/>
            <a:chExt cx="4206240" cy="365760"/>
          </a:xfrm>
        </p:grpSpPr>
        <p:sp>
          <p:nvSpPr>
            <p:cNvPr id="46" name="Rectangle 45"/>
            <p:cNvSpPr/>
            <p:nvPr/>
          </p:nvSpPr>
          <p:spPr>
            <a:xfrm>
              <a:off x="2103120" y="475488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LWB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017520" y="475488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UPB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931920" y="4754880"/>
              <a:ext cx="11887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rights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120640" y="4754880"/>
              <a:ext cx="11887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turf ID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863050" y="1440954"/>
            <a:ext cx="1148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address space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309359" y="4754880"/>
            <a:ext cx="146304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thread ID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309358" y="1645920"/>
            <a:ext cx="33680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also has a unique non-forgeable global id.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61980" y="5379303"/>
            <a:ext cx="7589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 power-up, hardware starts an initial thread in the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region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the whole 60-bit address space with all rights.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645920" y="6492240"/>
            <a:ext cx="6456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Your vision increases as you approach the All.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35040" y="6858000"/>
            <a:ext cx="2005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Swami </a:t>
            </a:r>
            <a:r>
              <a:rPr lang="en-US" sz="16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Suchananda</a:t>
            </a:r>
            <a:endParaRPr lang="en-US" sz="16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09360" y="2560320"/>
            <a:ext cx="31965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region 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belongs to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thread if the thread id is in the descriptor.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309360" y="3749040"/>
            <a:ext cx="32815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descriptor thread ids may be wild-carded.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858171" y="4551051"/>
            <a:ext cx="6049484" cy="72769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2011680" y="4216733"/>
            <a:ext cx="284048" cy="538147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863051" y="1364754"/>
            <a:ext cx="5023400" cy="286870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6" name="Straight Arrow Connector 5"/>
          <p:cNvCxnSpPr>
            <a:stCxn id="46" idx="0"/>
          </p:cNvCxnSpPr>
          <p:nvPr/>
        </p:nvCxnSpPr>
        <p:spPr>
          <a:xfrm flipV="1">
            <a:off x="2560320" y="4076700"/>
            <a:ext cx="630555" cy="67818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190875" y="3790950"/>
            <a:ext cx="561975" cy="28575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1" name="Straight Arrow Connector 10"/>
          <p:cNvCxnSpPr>
            <a:stCxn id="47" idx="0"/>
          </p:cNvCxnSpPr>
          <p:nvPr/>
        </p:nvCxnSpPr>
        <p:spPr>
          <a:xfrm flipV="1">
            <a:off x="3474720" y="3790950"/>
            <a:ext cx="283845" cy="96393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2011680" y="1737360"/>
            <a:ext cx="1997512" cy="2479372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3677055" y="1737360"/>
            <a:ext cx="332137" cy="301752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xmlns="" val="1954512119"/>
      </p:ext>
    </p:extLst>
  </p:cSld>
  <p:clrMapOvr>
    <a:masterClrMapping/>
  </p:clrMapOvr>
  <p:transition spd="slow" advTm="7771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0" grpId="1"/>
      <p:bldP spid="55" grpId="0" animBg="1"/>
      <p:bldP spid="56" grpId="0"/>
      <p:bldP spid="56" grpId="1"/>
      <p:bldP spid="32" grpId="0"/>
      <p:bldP spid="32" grpId="1"/>
      <p:bldP spid="37" grpId="0"/>
      <p:bldP spid="39" grpId="0"/>
      <p:bldP spid="3" grpId="0"/>
      <p:bldP spid="3" grpId="1"/>
      <p:bldP spid="54" grpId="0"/>
      <p:bldP spid="54" grpId="1"/>
      <p:bldP spid="59" grpId="0" animBg="1"/>
      <p:bldP spid="41" grpId="0" animBg="1"/>
      <p:bldP spid="41" grpId="1" animBg="1"/>
      <p:bldP spid="4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Granting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80560" y="1737360"/>
            <a:ext cx="51568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thread runs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turf, and has the rights of every region of that turf, as well as the thread’s own rights.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80560" y="3108960"/>
            <a:ext cx="48672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can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subset of one of its regions to another turf or thread, with a subset of its rights.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011680" y="1737360"/>
            <a:ext cx="1997512" cy="248602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599617" y="2514600"/>
            <a:ext cx="524583" cy="134241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011680" y="4754880"/>
            <a:ext cx="5669280" cy="365760"/>
            <a:chOff x="2011680" y="4754880"/>
            <a:chExt cx="5669280" cy="365760"/>
          </a:xfrm>
        </p:grpSpPr>
        <p:sp>
          <p:nvSpPr>
            <p:cNvPr id="49" name="Rectangle 48"/>
            <p:cNvSpPr/>
            <p:nvPr/>
          </p:nvSpPr>
          <p:spPr>
            <a:xfrm>
              <a:off x="2011680" y="475488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LWB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926080" y="475488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UPB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840480" y="4754880"/>
              <a:ext cx="11887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R/W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029200" y="4754880"/>
              <a:ext cx="11887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turf 17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217920" y="4754880"/>
              <a:ext cx="146304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thread *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011680" y="5633085"/>
            <a:ext cx="5669280" cy="365760"/>
            <a:chOff x="2011680" y="5852160"/>
            <a:chExt cx="5669280" cy="365760"/>
          </a:xfrm>
        </p:grpSpPr>
        <p:sp>
          <p:nvSpPr>
            <p:cNvPr id="63" name="Rectangle 62"/>
            <p:cNvSpPr/>
            <p:nvPr/>
          </p:nvSpPr>
          <p:spPr>
            <a:xfrm>
              <a:off x="2011680" y="585216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LWB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926080" y="585216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UPB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840480" y="5852160"/>
              <a:ext cx="11887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029200" y="5852160"/>
              <a:ext cx="11887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turf 22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217920" y="5852160"/>
              <a:ext cx="146304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thread 5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375410" y="6766560"/>
            <a:ext cx="72846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Granted region descriptors are pushed to the PLB.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5450205"/>
            <a:ext cx="10876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granted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desc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83817"/>
            <a:ext cx="963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owned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desc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011680" y="1737360"/>
            <a:ext cx="1997512" cy="2497442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3124202" y="2514600"/>
            <a:ext cx="485773" cy="2203316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2295728" y="3857016"/>
            <a:ext cx="321012" cy="919955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743200" y="3095625"/>
            <a:ext cx="243958" cy="409575"/>
          </a:xfrm>
          <a:prstGeom prst="rect">
            <a:avLst/>
          </a:prstGeom>
          <a:pattFill prst="smGrid">
            <a:fgClr>
              <a:srgbClr val="070E97"/>
            </a:fgClr>
            <a:bgClr>
              <a:schemeClr val="accent6">
                <a:lumMod val="60000"/>
                <a:lumOff val="40000"/>
              </a:schemeClr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964055" y="4726305"/>
            <a:ext cx="6103620" cy="560961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39362" y="6242030"/>
            <a:ext cx="4344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Grant is a hardware operation.</a:t>
            </a:r>
          </a:p>
        </p:txBody>
      </p:sp>
      <p:cxnSp>
        <p:nvCxnSpPr>
          <p:cNvPr id="14" name="Straight Arrow Connector 13"/>
          <p:cNvCxnSpPr>
            <a:stCxn id="63" idx="0"/>
          </p:cNvCxnSpPr>
          <p:nvPr/>
        </p:nvCxnSpPr>
        <p:spPr>
          <a:xfrm flipV="1">
            <a:off x="2468880" y="3505200"/>
            <a:ext cx="274320" cy="2127885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4" idx="0"/>
          </p:cNvCxnSpPr>
          <p:nvPr/>
        </p:nvCxnSpPr>
        <p:spPr>
          <a:xfrm flipH="1" flipV="1">
            <a:off x="3010437" y="3095626"/>
            <a:ext cx="372843" cy="2537459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xmlns="" val="356590956"/>
      </p:ext>
    </p:extLst>
  </p:cSld>
  <p:clrMapOvr>
    <a:masterClrMapping/>
  </p:clrMapOvr>
  <p:transition spd="slow" advTm="7099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37" grpId="0" animBg="1"/>
      <p:bldP spid="18" grpId="0"/>
      <p:bldP spid="20" grpId="0"/>
      <p:bldP spid="22" grpId="0"/>
      <p:bldP spid="22" grpId="1"/>
      <p:bldP spid="68" grpId="0" animBg="1"/>
      <p:bldP spid="12" grpId="0" animBg="1"/>
      <p:bldP spid="69" grpId="0" animBg="1"/>
      <p:bldP spid="2" grpId="0"/>
      <p:bldP spid="2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The Region Table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7628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descriptors are kept in the Region Table in memory and cached in the PLB. The table is an Augmented Interval Tree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Cormen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2001) searched by address range. Insertion, deletion and search are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800" y="3291840"/>
            <a:ext cx="2419350" cy="1680210"/>
            <a:chOff x="1828800" y="3657600"/>
            <a:chExt cx="2419350" cy="1680210"/>
          </a:xfrm>
        </p:grpSpPr>
        <p:sp>
          <p:nvSpPr>
            <p:cNvPr id="3" name="Rectangle 2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28800" y="3657600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26480" y="3291840"/>
            <a:ext cx="2419350" cy="1680210"/>
            <a:chOff x="1828800" y="3657600"/>
            <a:chExt cx="2419350" cy="1680210"/>
          </a:xfrm>
        </p:grpSpPr>
        <p:sp>
          <p:nvSpPr>
            <p:cNvPr id="9" name="Rectangle 8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28800" y="3657600"/>
              <a:ext cx="1527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Region Table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31520" y="5669280"/>
            <a:ext cx="8573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Newly granted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descriptors have a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Novel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bit in the PLB.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54880" y="3474720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66160" y="4114800"/>
            <a:ext cx="182880" cy="18288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858000711"/>
      </p:ext>
    </p:extLst>
  </p:cSld>
  <p:clrMapOvr>
    <a:masterClrMapping/>
  </p:clrMapOvr>
  <p:transition spd="slow" advTm="6218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798E-6 -1.83007E-6 L -0.16414 0.0827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07" y="4126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 animBg="1"/>
      <p:bldP spid="11" grpId="1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The Region Table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7628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descriptors are kept in the Region Table in memory and cached in the PLB. The table is an Augmented Interval Tree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Cormen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2001) searched by address range. Insertion, deletion and search are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800" y="3291840"/>
            <a:ext cx="2419350" cy="1680210"/>
            <a:chOff x="1828800" y="3657600"/>
            <a:chExt cx="2419350" cy="1680210"/>
          </a:xfrm>
        </p:grpSpPr>
        <p:sp>
          <p:nvSpPr>
            <p:cNvPr id="3" name="Rectangle 2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28800" y="3657600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26480" y="3291840"/>
            <a:ext cx="2419350" cy="1680210"/>
            <a:chOff x="1828800" y="3657600"/>
            <a:chExt cx="2419350" cy="1680210"/>
          </a:xfrm>
        </p:grpSpPr>
        <p:sp>
          <p:nvSpPr>
            <p:cNvPr id="9" name="Rectangle 8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28800" y="3657600"/>
              <a:ext cx="1527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Region Table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566160" y="4114800"/>
            <a:ext cx="182880" cy="18288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54480" y="5669280"/>
            <a:ext cx="6888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Evicted novel descriptors are copied to the Table.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08960" y="4114800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95374" y="1645921"/>
            <a:ext cx="8198515" cy="1569660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57649757"/>
      </p:ext>
    </p:extLst>
  </p:cSld>
  <p:clrMapOvr>
    <a:masterClrMapping/>
  </p:clrMapOvr>
  <p:transition spd="slow" advTm="2643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4949E-6 -3.92157E-6 L 0.354 0.0704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93" y="351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animBg="1"/>
      <p:bldP spid="15" grpId="0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The Region Table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7628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descriptors are kept in the Region Table in memory and cached in the PLB. The table is an Augmented Interval Tree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Cormen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2001) searched by address range. Insertion, deletion and search are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800" y="3291840"/>
            <a:ext cx="2419350" cy="1680210"/>
            <a:chOff x="1828800" y="3657600"/>
            <a:chExt cx="2419350" cy="1680210"/>
          </a:xfrm>
        </p:grpSpPr>
        <p:sp>
          <p:nvSpPr>
            <p:cNvPr id="3" name="Rectangle 2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28800" y="3657600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26480" y="3291840"/>
            <a:ext cx="2419350" cy="1680210"/>
            <a:chOff x="1828800" y="3657600"/>
            <a:chExt cx="2419350" cy="1680210"/>
          </a:xfrm>
        </p:grpSpPr>
        <p:sp>
          <p:nvSpPr>
            <p:cNvPr id="9" name="Rectangle 8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28800" y="3657600"/>
              <a:ext cx="1527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Region Table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188720" y="5672426"/>
            <a:ext cx="7680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Novel bit is not set in descriptors loaded from the table.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75120" y="4661535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43200" y="3931920"/>
            <a:ext cx="182880" cy="1828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75120" y="4661535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95374" y="1645921"/>
            <a:ext cx="8198515" cy="1569660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69905429"/>
      </p:ext>
    </p:extLst>
  </p:cSld>
  <p:clrMapOvr>
    <a:masterClrMapping/>
  </p:clrMapOvr>
  <p:transition spd="slow" advTm="1453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798E-6 3.92157E-7 L -0.43624 -0.0935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12" y="-4677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 animBg="1"/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The Region Table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7628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descriptors are kept in the Region Table in memory and cached in the PLB. The table is an Augmented Interval Tree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Cormen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2001) searched by address range. Insertion, deletion and search are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800" y="3291840"/>
            <a:ext cx="2419350" cy="1680210"/>
            <a:chOff x="1828800" y="3657600"/>
            <a:chExt cx="2419350" cy="1680210"/>
          </a:xfrm>
        </p:grpSpPr>
        <p:sp>
          <p:nvSpPr>
            <p:cNvPr id="3" name="Rectangle 2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28800" y="3657600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26480" y="3291840"/>
            <a:ext cx="2419350" cy="1680210"/>
            <a:chOff x="1828800" y="3657600"/>
            <a:chExt cx="2419350" cy="1680210"/>
          </a:xfrm>
        </p:grpSpPr>
        <p:sp>
          <p:nvSpPr>
            <p:cNvPr id="9" name="Rectangle 8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28800" y="3657600"/>
              <a:ext cx="1527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Region Table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828800" y="5669280"/>
            <a:ext cx="6263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Evicted non-novel descriptors are discarded.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19270" y="4661535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86000" y="3931920"/>
            <a:ext cx="640080" cy="182880"/>
            <a:chOff x="2286000" y="3931920"/>
            <a:chExt cx="640080" cy="182880"/>
          </a:xfrm>
        </p:grpSpPr>
        <p:sp>
          <p:nvSpPr>
            <p:cNvPr id="16" name="Rectangle 15"/>
            <p:cNvSpPr/>
            <p:nvPr/>
          </p:nvSpPr>
          <p:spPr>
            <a:xfrm>
              <a:off x="2743200" y="3931920"/>
              <a:ext cx="182880" cy="18288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286000" y="3931920"/>
              <a:ext cx="457200" cy="18288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095374" y="1645921"/>
            <a:ext cx="8198515" cy="1569660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286000" y="3771900"/>
            <a:ext cx="457200" cy="4572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286000" y="3771900"/>
            <a:ext cx="457200" cy="457200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xmlns="" val="3783622815"/>
      </p:ext>
    </p:extLst>
  </p:cSld>
  <p:clrMapOvr>
    <a:masterClrMapping/>
  </p:clrMapOvr>
  <p:transition spd="slow" advTm="934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Revocation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Granted regions may be revoked, implicitly or explicitly.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800" y="3291840"/>
            <a:ext cx="2419350" cy="1680210"/>
            <a:chOff x="1828800" y="3657600"/>
            <a:chExt cx="2419350" cy="1680210"/>
          </a:xfrm>
        </p:grpSpPr>
        <p:sp>
          <p:nvSpPr>
            <p:cNvPr id="3" name="Rectangle 2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28800" y="3657600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26480" y="3291840"/>
            <a:ext cx="2419350" cy="1680210"/>
            <a:chOff x="1828800" y="3657600"/>
            <a:chExt cx="2419350" cy="1680210"/>
          </a:xfrm>
        </p:grpSpPr>
        <p:sp>
          <p:nvSpPr>
            <p:cNvPr id="9" name="Rectangle 8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28800" y="3657600"/>
              <a:ext cx="1527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Region Table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31520" y="5669280"/>
            <a:ext cx="8502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descriptors pushed to the PLB have the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Novel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bit set.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9150" y="2907030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66160" y="4114800"/>
            <a:ext cx="182880" cy="18288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18749593"/>
      </p:ext>
    </p:extLst>
  </p:cSld>
  <p:clrMapOvr>
    <a:masterClrMapping/>
  </p:clrMapOvr>
  <p:transition spd="slow" advTm="1769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4545E-6 -9.15033E-7 L -0.15088 0.15605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44" y="780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 animBg="1"/>
      <p:bldP spid="11" grpId="1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9246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CPU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5921" y="1691525"/>
            <a:ext cx="8254129" cy="1992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new general-purpose commercial CPU family.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has a 10x single-thread power/performance gain over conventional out-of-order superscalar architectures, yet runs the same programs, without rewrite.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69008" y="4269448"/>
            <a:ext cx="8536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will explain: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memory and security models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calls can cross security boundaries safely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to replace task switches – and save &gt;1000X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to make most exploits impossible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95700" y="654144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 all, mind you!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8907890"/>
      </p:ext>
    </p:extLst>
  </p:cSld>
  <p:clrMapOvr>
    <a:masterClrMapping/>
  </p:clrMapOvr>
  <p:transition spd="slow" advTm="10546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Revocation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Granted regions may be revoked, implicitly or explicitly.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800" y="3291840"/>
            <a:ext cx="2419350" cy="1680210"/>
            <a:chOff x="1828800" y="3657600"/>
            <a:chExt cx="2419350" cy="1680210"/>
          </a:xfrm>
        </p:grpSpPr>
        <p:sp>
          <p:nvSpPr>
            <p:cNvPr id="3" name="Rectangle 2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28800" y="3657600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26480" y="3291840"/>
            <a:ext cx="2419350" cy="1680210"/>
            <a:chOff x="1828800" y="3657600"/>
            <a:chExt cx="2419350" cy="1680210"/>
          </a:xfrm>
        </p:grpSpPr>
        <p:sp>
          <p:nvSpPr>
            <p:cNvPr id="9" name="Rectangle 8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28800" y="3657600"/>
              <a:ext cx="1527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Region Table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645920" y="5669280"/>
            <a:ext cx="6811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Revoked novel descriptors are simply discarded.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08960" y="4114800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66160" y="4114800"/>
            <a:ext cx="182880" cy="18288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200400" y="4023360"/>
            <a:ext cx="457200" cy="4572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00400" y="4023360"/>
            <a:ext cx="457200" cy="457200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xmlns="" val="2316278724"/>
      </p:ext>
    </p:extLst>
  </p:cSld>
  <p:clrMapOvr>
    <a:masterClrMapping/>
  </p:clrMapOvr>
  <p:transition spd="slow" advTm="933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1" grpId="0" animBg="1"/>
      <p:bldP spid="1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Revocation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Granted regions may be revoked, implicitly or explicitly.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800" y="3291840"/>
            <a:ext cx="2419350" cy="1680210"/>
            <a:chOff x="1828800" y="3657600"/>
            <a:chExt cx="2419350" cy="1680210"/>
          </a:xfrm>
        </p:grpSpPr>
        <p:sp>
          <p:nvSpPr>
            <p:cNvPr id="3" name="Rectangle 2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28800" y="3657600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26480" y="3291840"/>
            <a:ext cx="2419350" cy="1680210"/>
            <a:chOff x="1828800" y="3657600"/>
            <a:chExt cx="2419350" cy="1680210"/>
          </a:xfrm>
        </p:grpSpPr>
        <p:sp>
          <p:nvSpPr>
            <p:cNvPr id="9" name="Rectangle 8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28800" y="3657600"/>
              <a:ext cx="1527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Region Table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005840" y="5669280"/>
            <a:ext cx="8024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escriptors loaded from the table have the Novel bit clear.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32320" y="4572000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43200" y="3931920"/>
            <a:ext cx="182880" cy="1828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132320" y="4572000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11435" y="1623702"/>
            <a:ext cx="7823039" cy="72769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75560415"/>
      </p:ext>
    </p:extLst>
  </p:cSld>
  <p:clrMapOvr>
    <a:masterClrMapping/>
  </p:clrMapOvr>
  <p:transition spd="slow" advTm="608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2525E-7 -2.50306E-6 L -0.48185 -0.081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00" y="-408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0138" y="751789"/>
            <a:ext cx="8443795" cy="478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Revocation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Granted regions may be revoked, implicitly or explicitly.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800" y="3291840"/>
            <a:ext cx="2419350" cy="1680210"/>
            <a:chOff x="1828800" y="3657600"/>
            <a:chExt cx="2419350" cy="1680210"/>
          </a:xfrm>
        </p:grpSpPr>
        <p:sp>
          <p:nvSpPr>
            <p:cNvPr id="3" name="Rectangle 2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28800" y="3657600"/>
              <a:ext cx="6206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PLB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26480" y="3291840"/>
            <a:ext cx="2419350" cy="1680210"/>
            <a:chOff x="1828800" y="3657600"/>
            <a:chExt cx="2419350" cy="1680210"/>
          </a:xfrm>
        </p:grpSpPr>
        <p:sp>
          <p:nvSpPr>
            <p:cNvPr id="9" name="Rectangle 8"/>
            <p:cNvSpPr/>
            <p:nvPr/>
          </p:nvSpPr>
          <p:spPr>
            <a:xfrm>
              <a:off x="1828800" y="4023360"/>
              <a:ext cx="2419350" cy="13144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28800" y="3657600"/>
              <a:ext cx="1527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Region Table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1645920" y="5669280"/>
            <a:ext cx="6724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Non-novel descriptors are discarded in the PLB.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132320" y="4572000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43200" y="3931920"/>
            <a:ext cx="182880" cy="1828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0" y="3931920"/>
            <a:ext cx="457200" cy="18288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51760" y="6309360"/>
            <a:ext cx="4754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lazily removed from the table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2377440" y="3840480"/>
            <a:ext cx="457200" cy="4572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377440" y="3840480"/>
            <a:ext cx="457200" cy="457200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132320" y="4434840"/>
            <a:ext cx="457200" cy="45720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132320" y="4434840"/>
            <a:ext cx="457200" cy="457200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2286000"/>
            <a:ext cx="7829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use of the Novel bit, the great majority of transient grants exist only in the PLB and never go to the Table.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11435" y="1623702"/>
            <a:ext cx="7823039" cy="727697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611695535"/>
      </p:ext>
    </p:extLst>
  </p:cSld>
  <p:clrMapOvr>
    <a:masterClrMapping/>
  </p:clrMapOvr>
  <p:transition spd="slow" advTm="6390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4" grpId="1"/>
      <p:bldP spid="11" grpId="0" animBg="1"/>
      <p:bldP spid="18" grpId="0" animBg="1"/>
      <p:bldP spid="19" grpId="0" animBg="1"/>
      <p:bldP spid="20" grpId="0"/>
      <p:bldP spid="20" grpId="1"/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5888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Avoiding the PLB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0080" y="2746157"/>
            <a:ext cx="90322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Well Known Regions</a:t>
            </a:r>
          </a:p>
        </p:txBody>
      </p:sp>
    </p:spTree>
    <p:extLst>
      <p:ext uri="{BB962C8B-B14F-4D97-AF65-F5344CB8AC3E}">
        <p14:creationId xmlns:p14="http://schemas.microsoft.com/office/powerpoint/2010/main" xmlns="" val="3829173664"/>
      </p:ext>
    </p:extLst>
  </p:cSld>
  <p:clrMapOvr>
    <a:masterClrMapping/>
  </p:clrMapOvr>
  <p:transition spd="slow" advTm="45319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490210" y="4297680"/>
            <a:ext cx="1832610" cy="246888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35888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Avoiding the PLB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8039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has three Well Known Region descriptors held in registers, not in the PLB: code, data, and constant pool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2743200"/>
            <a:ext cx="1582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 module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50530" y="3749040"/>
            <a:ext cx="146304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mapped in memory</a:t>
            </a:r>
          </a:p>
        </p:txBody>
      </p:sp>
      <p:sp>
        <p:nvSpPr>
          <p:cNvPr id="7" name="Rectangle 6"/>
          <p:cNvSpPr/>
          <p:nvPr/>
        </p:nvSpPr>
        <p:spPr>
          <a:xfrm>
            <a:off x="5490210" y="3383280"/>
            <a:ext cx="18288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binary code</a:t>
            </a:r>
          </a:p>
        </p:txBody>
      </p:sp>
      <p:sp>
        <p:nvSpPr>
          <p:cNvPr id="8" name="Rectangle 7"/>
          <p:cNvSpPr/>
          <p:nvPr/>
        </p:nvSpPr>
        <p:spPr>
          <a:xfrm>
            <a:off x="5490210" y="3840480"/>
            <a:ext cx="1828800" cy="457200"/>
          </a:xfrm>
          <a:prstGeom prst="rect">
            <a:avLst/>
          </a:prstGeom>
          <a:pattFill prst="ltUp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constants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90210" y="4297680"/>
            <a:ext cx="1828800" cy="457200"/>
          </a:xfrm>
          <a:prstGeom prst="rect">
            <a:avLst/>
          </a:prstGeom>
          <a:pattFill prst="pct20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initialized</a:t>
            </a:r>
          </a:p>
        </p:txBody>
      </p:sp>
      <p:sp>
        <p:nvSpPr>
          <p:cNvPr id="13" name="Right Brace 12"/>
          <p:cNvSpPr/>
          <p:nvPr/>
        </p:nvSpPr>
        <p:spPr>
          <a:xfrm>
            <a:off x="7498080" y="3383280"/>
            <a:ext cx="365760" cy="137160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87090" y="347472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cpReg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87090" y="393192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cppReg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Left Brace 19"/>
          <p:cNvSpPr/>
          <p:nvPr/>
        </p:nvSpPr>
        <p:spPr>
          <a:xfrm>
            <a:off x="4941570" y="4297680"/>
            <a:ext cx="365760" cy="2468880"/>
          </a:xfrm>
          <a:prstGeom prst="lef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387090" y="539496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484370" y="5532120"/>
            <a:ext cx="33909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484370" y="3611880"/>
            <a:ext cx="914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484370" y="4069080"/>
            <a:ext cx="914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ight Brace 28"/>
          <p:cNvSpPr/>
          <p:nvPr/>
        </p:nvSpPr>
        <p:spPr>
          <a:xfrm>
            <a:off x="7776210" y="4297680"/>
            <a:ext cx="365760" cy="2468879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138160" y="530352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data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011680" y="2683199"/>
            <a:ext cx="7780020" cy="433672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375410" y="6355080"/>
            <a:ext cx="3887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Well Known Regions are created by the loader.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32851549"/>
      </p:ext>
    </p:extLst>
  </p:cSld>
  <p:clrMapOvr>
    <a:masterClrMapping/>
  </p:clrMapOvr>
  <p:transition spd="slow" advTm="8400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  <p:bldP spid="5" grpId="0"/>
      <p:bldP spid="6" grpId="0"/>
      <p:bldP spid="7" grpId="0" animBg="1"/>
      <p:bldP spid="8" grpId="0" animBg="1"/>
      <p:bldP spid="12" grpId="0" animBg="1"/>
      <p:bldP spid="13" grpId="0" animBg="1"/>
      <p:bldP spid="17" grpId="0" animBg="1"/>
      <p:bldP spid="18" grpId="0" animBg="1"/>
      <p:bldP spid="20" grpId="0" animBg="1"/>
      <p:bldP spid="21" grpId="0" animBg="1"/>
      <p:bldP spid="29" grpId="0" animBg="1"/>
      <p:bldP spid="30" grpId="0"/>
      <p:bldP spid="31" grpId="0" animBg="1"/>
      <p:bldP spid="2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43200" y="2743200"/>
            <a:ext cx="914400" cy="1737360"/>
          </a:xfrm>
          <a:prstGeom prst="rect">
            <a:avLst/>
          </a:prstGeom>
          <a:pattFill prst="ltUp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35888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Avoiding the PLB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905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has two Well Known Region descriptors held in registers, not the PLB: stack and Thread Local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63093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05840" y="434340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05840" y="480060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05840" y="662178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base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103120" y="6766560"/>
            <a:ext cx="64008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103120" y="4480560"/>
            <a:ext cx="64008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103120" y="4937760"/>
            <a:ext cx="64008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743200" y="58521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0" y="53949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0" y="49377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0" y="44805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46320" y="2743200"/>
            <a:ext cx="4676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stack region covers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only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between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base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spReg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005840" y="260985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limit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103120" y="2743200"/>
            <a:ext cx="64008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846320" y="5943600"/>
            <a:ext cx="4190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stack region dynamically adjusts to track call/return.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0" y="4933295"/>
            <a:ext cx="15703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load(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ptr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,,,)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566160" y="5394960"/>
            <a:ext cx="2377440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029200" y="4023360"/>
            <a:ext cx="15703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load(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ptr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,,,)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H="1" flipV="1">
            <a:off x="3291840" y="3476625"/>
            <a:ext cx="2560320" cy="64008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ight Brace 40"/>
          <p:cNvSpPr/>
          <p:nvPr/>
        </p:nvSpPr>
        <p:spPr>
          <a:xfrm>
            <a:off x="3781424" y="4485025"/>
            <a:ext cx="352425" cy="2289572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419600" y="5394960"/>
            <a:ext cx="2529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stack region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97280" y="3291840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29760035"/>
      </p:ext>
    </p:extLst>
  </p:cSld>
  <p:clrMapOvr>
    <a:masterClrMapping/>
  </p:clrMapOvr>
  <p:transition spd="slow" advTm="14421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  <p:bldP spid="7" grpId="0" animBg="1"/>
      <p:bldP spid="17" grpId="0" animBg="1"/>
      <p:bldP spid="18" grpId="0" animBg="1"/>
      <p:bldP spid="21" grpId="0" animBg="1"/>
      <p:bldP spid="24" grpId="0" animBg="1"/>
      <p:bldP spid="27" grpId="0" animBg="1"/>
      <p:bldP spid="33" grpId="0" animBg="1"/>
      <p:bldP spid="34" grpId="0" animBg="1"/>
      <p:bldP spid="11" grpId="0"/>
      <p:bldP spid="11" grpId="1"/>
      <p:bldP spid="35" grpId="0" animBg="1"/>
      <p:bldP spid="14" grpId="0"/>
      <p:bldP spid="14" grpId="1"/>
      <p:bldP spid="15" grpId="0"/>
      <p:bldP spid="15" grpId="1"/>
      <p:bldP spid="15" grpId="2"/>
      <p:bldP spid="38" grpId="0"/>
      <p:bldP spid="38" grpId="2"/>
      <p:bldP spid="41" grpId="0" animBg="1"/>
      <p:bldP spid="41" grpId="1" animBg="1"/>
      <p:bldP spid="42" grpId="0"/>
      <p:bldP spid="42" grpId="1"/>
      <p:bldP spid="43" grpId="0"/>
      <p:bldP spid="43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43200" y="2743200"/>
            <a:ext cx="914400" cy="1737360"/>
          </a:xfrm>
          <a:prstGeom prst="rect">
            <a:avLst/>
          </a:prstGeom>
          <a:pattFill prst="ltUp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138" y="731520"/>
            <a:ext cx="358880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Avoiding the PLB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905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has two Well Known Region descriptors held in registers, not the PLB: stack and Thread Local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63093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05840" y="434340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05840" y="480060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pReg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05840" y="662178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base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103120" y="6766560"/>
            <a:ext cx="64008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103120" y="4480560"/>
            <a:ext cx="64008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103120" y="4937760"/>
            <a:ext cx="64008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743200" y="58521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743200" y="53949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0" y="49377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0" y="4480560"/>
            <a:ext cx="914400" cy="45720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005840" y="2609850"/>
            <a:ext cx="109728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limit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103120" y="2743200"/>
            <a:ext cx="64008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097280" y="3291840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80560" y="3108960"/>
            <a:ext cx="479679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Hardware initializes every new frame to zero.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(see http://ootbcomp.com/docs/Memory)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80560" y="4569767"/>
            <a:ext cx="4413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Beyond the top is inaccessible.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80560" y="5212080"/>
            <a:ext cx="4949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cannot browse in stack rubble.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20640" y="5943600"/>
            <a:ext cx="3095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Nor can anyone else.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5618347"/>
      </p:ext>
    </p:extLst>
  </p:cSld>
  <p:clrMapOvr>
    <a:masterClrMapping/>
  </p:clrMapOvr>
  <p:transition spd="slow" advTm="7442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4" grpId="0"/>
      <p:bldP spid="4" grpId="1"/>
      <p:bldP spid="5" grpId="0"/>
      <p:bldP spid="5" grpId="1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37707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Smash and grab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0080" y="2746157"/>
            <a:ext cx="90322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 protection</a:t>
            </a:r>
          </a:p>
        </p:txBody>
      </p:sp>
    </p:spTree>
    <p:extLst>
      <p:ext uri="{BB962C8B-B14F-4D97-AF65-F5344CB8AC3E}">
        <p14:creationId xmlns:p14="http://schemas.microsoft.com/office/powerpoint/2010/main" xmlns="" val="3343914611"/>
      </p:ext>
    </p:extLst>
  </p:cSld>
  <p:clrMapOvr>
    <a:masterClrMapping/>
  </p:clrMapOvr>
  <p:transition spd="slow" advTm="4992"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37707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Smash and grab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599" y="1645920"/>
            <a:ext cx="820102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Return-oriented programming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 an exploit that permits an attacker to execute arbitrary code, even if all code is in a ROM and the hardware prevents execution of data.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works by smashing the stack (typically a buffer overrun) and then changing the return addresses saved on the stack to point to the desired instructions already in memory.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target instruction(s) must be followed by a return instruction, which follows another modified address on the stack to the next instructions the attacker wants to execute.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54480" y="5943600"/>
            <a:ext cx="7024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Various defenses make these attacks harder to 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4175" y="6675120"/>
            <a:ext cx="4156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None make them impossible.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276597952"/>
      </p:ext>
    </p:extLst>
  </p:cSld>
  <p:clrMapOvr>
    <a:masterClrMapping/>
  </p:clrMapOvr>
  <p:transition spd="slow" advTm="13172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35476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</a:t>
            </a:r>
            <a:r>
              <a:rPr lang="en-US" sz="3200" b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spiller stack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1600" y="1645920"/>
            <a:ext cx="5593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has a stack for application data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2377440" y="2560320"/>
            <a:ext cx="914400" cy="4023360"/>
            <a:chOff x="2743200" y="2743200"/>
            <a:chExt cx="914400" cy="4023360"/>
          </a:xfrm>
        </p:grpSpPr>
        <p:sp>
          <p:nvSpPr>
            <p:cNvPr id="30" name="Rectangle 29"/>
            <p:cNvSpPr/>
            <p:nvPr/>
          </p:nvSpPr>
          <p:spPr>
            <a:xfrm>
              <a:off x="2743200" y="2743200"/>
              <a:ext cx="914400" cy="1737360"/>
            </a:xfrm>
            <a:prstGeom prst="rect">
              <a:avLst/>
            </a:prstGeom>
            <a:pattFill prst="ltUp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743200" y="63093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743200" y="58521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743200" y="53949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743200" y="49377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743200" y="44805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</p:grpSp>
      <p:sp>
        <p:nvSpPr>
          <p:cNvPr id="36" name="Left Brace 35"/>
          <p:cNvSpPr/>
          <p:nvPr/>
        </p:nvSpPr>
        <p:spPr>
          <a:xfrm>
            <a:off x="1828800" y="4297680"/>
            <a:ext cx="400050" cy="2286000"/>
          </a:xfrm>
          <a:prstGeom prst="lef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005840" y="5120640"/>
            <a:ext cx="1257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 region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255025818"/>
      </p:ext>
    </p:extLst>
  </p:cSld>
  <p:clrMapOvr>
    <a:masterClrMapping/>
  </p:clrMapOvr>
  <p:transition spd="slow" advTm="2100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6" grpId="0" animBg="1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484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4290" y="2476596"/>
            <a:ext cx="7940984" cy="948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5030" y="3807889"/>
            <a:ext cx="6461351" cy="2309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tries to convey an intuitive understanding to the non-specialist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reality is more complicated.</a:t>
            </a:r>
          </a:p>
          <a:p>
            <a:pPr algn="ctr"/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9330" y="6299199"/>
            <a:ext cx="6336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(we try not to over-simplify, but sometimes…)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53892920"/>
      </p:ext>
    </p:extLst>
  </p:cSld>
  <p:clrMapOvr>
    <a:masterClrMapping/>
  </p:clrMapOvr>
  <p:transition spd="slow" advTm="4208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46877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Mill spiller space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377440" y="2560320"/>
            <a:ext cx="914400" cy="4023360"/>
            <a:chOff x="2743200" y="2743200"/>
            <a:chExt cx="914400" cy="4023360"/>
          </a:xfrm>
        </p:grpSpPr>
        <p:sp>
          <p:nvSpPr>
            <p:cNvPr id="6" name="Rectangle 5"/>
            <p:cNvSpPr/>
            <p:nvPr/>
          </p:nvSpPr>
          <p:spPr>
            <a:xfrm>
              <a:off x="2743200" y="2743200"/>
              <a:ext cx="914400" cy="1737360"/>
            </a:xfrm>
            <a:prstGeom prst="rect">
              <a:avLst/>
            </a:prstGeom>
            <a:pattFill prst="ltUp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743200" y="63093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743200" y="58521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743200" y="53949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743200" y="49377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743200" y="4480560"/>
              <a:ext cx="914400" cy="457200"/>
            </a:xfrm>
            <a:prstGeom prst="rect">
              <a:avLst/>
            </a:prstGeom>
            <a:pattFill prst="ltDnDiag">
              <a:fgClr>
                <a:srgbClr val="00B050"/>
              </a:fgClr>
              <a:bgClr>
                <a:srgbClr val="070E97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frame</a:t>
              </a:r>
            </a:p>
          </p:txBody>
        </p:sp>
      </p:grpSp>
      <p:sp>
        <p:nvSpPr>
          <p:cNvPr id="22" name="Left Brace 21"/>
          <p:cNvSpPr/>
          <p:nvPr/>
        </p:nvSpPr>
        <p:spPr>
          <a:xfrm>
            <a:off x="1828800" y="4297680"/>
            <a:ext cx="400050" cy="2286000"/>
          </a:xfrm>
          <a:prstGeom prst="lef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005840" y="5120640"/>
            <a:ext cx="1257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 region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1600" y="1645920"/>
            <a:ext cx="6633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program state is not kept on the data stack.</a:t>
            </a:r>
          </a:p>
        </p:txBody>
      </p:sp>
      <p:sp>
        <p:nvSpPr>
          <p:cNvPr id="3" name="Rectangle 2"/>
          <p:cNvSpPr/>
          <p:nvPr/>
        </p:nvSpPr>
        <p:spPr>
          <a:xfrm>
            <a:off x="7498080" y="3566160"/>
            <a:ext cx="1439597" cy="8229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spiller engine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7589520" y="5303520"/>
            <a:ext cx="1280160" cy="1280160"/>
          </a:xfrm>
          <a:prstGeom prst="rect">
            <a:avLst/>
          </a:prstGeom>
          <a:pattFill prst="ltDnDiag">
            <a:fgClr>
              <a:srgbClr val="00B050"/>
            </a:fgClr>
            <a:bgClr>
              <a:srgbClr val="070E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90132" y="3566160"/>
            <a:ext cx="1476375" cy="8229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19976" y="6517005"/>
            <a:ext cx="109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spiller space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8229600" y="4389120"/>
            <a:ext cx="1" cy="873263"/>
          </a:xfrm>
          <a:prstGeom prst="straightConnector1">
            <a:avLst/>
          </a:prstGeom>
          <a:ln w="31750">
            <a:solidFill>
              <a:srgbClr val="FFFF00"/>
            </a:solidFill>
            <a:headEnd type="arrow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309360" y="3931920"/>
            <a:ext cx="7393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state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057525" y="3977640"/>
            <a:ext cx="1332607" cy="822960"/>
          </a:xfrm>
          <a:prstGeom prst="straightConnector1">
            <a:avLst/>
          </a:prstGeom>
          <a:ln w="31750">
            <a:solidFill>
              <a:srgbClr val="FFFF00"/>
            </a:solidFill>
            <a:headEnd type="arrow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561903" y="4389120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</a:t>
            </a:r>
          </a:p>
        </p:txBody>
      </p:sp>
      <p:cxnSp>
        <p:nvCxnSpPr>
          <p:cNvPr id="28" name="Straight Arrow Connector 27"/>
          <p:cNvCxnSpPr>
            <a:stCxn id="5" idx="3"/>
            <a:endCxn id="3" idx="1"/>
          </p:cNvCxnSpPr>
          <p:nvPr/>
        </p:nvCxnSpPr>
        <p:spPr>
          <a:xfrm>
            <a:off x="5866507" y="3977640"/>
            <a:ext cx="1631573" cy="0"/>
          </a:xfrm>
          <a:prstGeom prst="straightConnector1">
            <a:avLst/>
          </a:prstGeom>
          <a:ln w="31750">
            <a:solidFill>
              <a:srgbClr val="FFFF00"/>
            </a:solidFill>
            <a:headEnd type="arrow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723827" y="2327701"/>
            <a:ext cx="50105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Return addresses and other state are in spiller space, not in the app.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6654" y="2329092"/>
            <a:ext cx="8921651" cy="432966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60181" y="5302002"/>
            <a:ext cx="35909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Return-oriented exploits are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impossible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on a Mill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504434285"/>
      </p:ext>
    </p:extLst>
  </p:cSld>
  <p:clrMapOvr>
    <a:masterClrMapping/>
  </p:clrMapOvr>
  <p:transition spd="slow" advTm="9376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" grpId="0" animBg="1"/>
      <p:bldP spid="4" grpId="0" animBg="1"/>
      <p:bldP spid="5" grpId="0" animBg="1"/>
      <p:bldP spid="8" grpId="0"/>
      <p:bldP spid="8" grpId="1"/>
      <p:bldP spid="13" grpId="0"/>
      <p:bldP spid="26" grpId="0"/>
      <p:bldP spid="29" grpId="0"/>
      <p:bldP spid="31" grpId="0" animBg="1"/>
      <p:bldP spid="3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74386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How about debuggers?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1600" y="1645920"/>
            <a:ext cx="7595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Apps cannot see the call chain. Whence 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backtrace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67249" y="3017520"/>
            <a:ext cx="1463040" cy="1828800"/>
          </a:xfrm>
          <a:prstGeom prst="rect">
            <a:avLst/>
          </a:prstGeom>
          <a:noFill/>
          <a:ln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74994" y="4754880"/>
            <a:ext cx="13676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 space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0" y="3017520"/>
            <a:ext cx="2468880" cy="1828800"/>
          </a:xfrm>
          <a:prstGeom prst="rect">
            <a:avLst/>
          </a:prstGeom>
          <a:noFill/>
          <a:ln>
            <a:solidFill>
              <a:srgbClr val="FFFF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92240" y="4754880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trace space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852160" y="3657600"/>
            <a:ext cx="1771650" cy="55507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52160" y="4206240"/>
            <a:ext cx="16113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spiller space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26080" y="3567119"/>
            <a:ext cx="274320" cy="64008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51760" y="320040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06240" y="3474720"/>
            <a:ext cx="9909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spiller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3931920" y="3383280"/>
            <a:ext cx="1887787" cy="1097280"/>
            <a:chOff x="3931920" y="3383280"/>
            <a:chExt cx="1887787" cy="1097280"/>
          </a:xfrm>
        </p:grpSpPr>
        <p:cxnSp>
          <p:nvCxnSpPr>
            <p:cNvPr id="35" name="Straight Arrow Connector 34"/>
            <p:cNvCxnSpPr/>
            <p:nvPr/>
          </p:nvCxnSpPr>
          <p:spPr>
            <a:xfrm>
              <a:off x="4114800" y="3931920"/>
              <a:ext cx="1704907" cy="11909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ight Brace 41"/>
            <p:cNvSpPr/>
            <p:nvPr/>
          </p:nvSpPr>
          <p:spPr>
            <a:xfrm>
              <a:off x="3931920" y="3383280"/>
              <a:ext cx="274320" cy="1097280"/>
            </a:xfrm>
            <a:prstGeom prst="rightBrac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7406640" y="2377440"/>
            <a:ext cx="20728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race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ervice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371600" y="5394960"/>
            <a:ext cx="77052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Trace </a:t>
            </a:r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ervice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 a callable API that has read rights in Spiller space.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6309360"/>
            <a:ext cx="7000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Trace will return spill state information about a frame to anyone who has read rights to the frame.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828800" y="2377440"/>
            <a:ext cx="1693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759672171"/>
      </p:ext>
    </p:extLst>
  </p:cSld>
  <p:clrMapOvr>
    <a:masterClrMapping/>
  </p:clrMapOvr>
  <p:transition spd="slow" advTm="7514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2" grpId="0" animBg="1"/>
      <p:bldP spid="14" grpId="0"/>
      <p:bldP spid="19" grpId="0" animBg="1"/>
      <p:bldP spid="21" grpId="0"/>
      <p:bldP spid="25" grpId="0" animBg="1"/>
      <p:bldP spid="27" grpId="0"/>
      <p:bldP spid="32" grpId="0" animBg="1"/>
      <p:bldP spid="33" grpId="0"/>
      <p:bldP spid="38" grpId="0"/>
      <p:bldP spid="43" grpId="0"/>
      <p:bldP spid="44" grpId="0"/>
      <p:bldP spid="44" grpId="1"/>
      <p:bldP spid="45" grpId="0"/>
      <p:bldP spid="4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615899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Service-oriented programming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0080" y="2746157"/>
            <a:ext cx="90322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services</a:t>
            </a:r>
          </a:p>
        </p:txBody>
      </p:sp>
    </p:spTree>
    <p:extLst>
      <p:ext uri="{BB962C8B-B14F-4D97-AF65-F5344CB8AC3E}">
        <p14:creationId xmlns:p14="http://schemas.microsoft.com/office/powerpoint/2010/main" xmlns="" val="1265230807"/>
      </p:ext>
    </p:extLst>
  </p:cSld>
  <p:clrMapOvr>
    <a:masterClrMapping/>
  </p:clrMapOvr>
  <p:transition spd="slow" advTm="7461"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615899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Service-oriented programming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922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a secure,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stateful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callable behavior provider.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53740" y="1645920"/>
            <a:ext cx="1194558" cy="461665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secure,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30065" y="1645920"/>
            <a:ext cx="1261884" cy="461665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stateful</a:t>
            </a: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,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7940" y="1648152"/>
            <a:ext cx="1231427" cy="461665"/>
          </a:xfrm>
          <a:prstGeom prst="rect">
            <a:avLst/>
          </a:prstGeom>
          <a:solidFill>
            <a:srgbClr val="070E97"/>
          </a:solidFill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callable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2560320"/>
            <a:ext cx="2751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service is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secure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77440" y="3017520"/>
            <a:ext cx="51626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</a:t>
            </a:r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can’t tromp on it; it can’t tromp on you.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3657600"/>
            <a:ext cx="2819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service is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stateful</a:t>
            </a:r>
            <a:endParaRPr lang="en-US" sz="24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77440" y="4114800"/>
            <a:ext cx="56252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remembers what it was doing for you.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may still be working for you while you’re gone.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5120640"/>
            <a:ext cx="2873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service is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callable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77440" y="5577840"/>
            <a:ext cx="6476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reach it by a normal function call, not a task switch.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68880" y="6400800"/>
            <a:ext cx="5044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cost is two cache loads per call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053302990"/>
      </p:ext>
    </p:extLst>
  </p:cSld>
  <p:clrMapOvr>
    <a:masterClrMapping/>
  </p:clrMapOvr>
  <p:transition spd="slow" advTm="8835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4" grpId="1" animBg="1"/>
      <p:bldP spid="8" grpId="0" animBg="1"/>
      <p:bldP spid="8" grpId="1" animBg="1"/>
      <p:bldP spid="9" grpId="0" animBg="1"/>
      <p:bldP spid="9" grpId="1" animBg="1"/>
      <p:bldP spid="7" grpId="0"/>
      <p:bldP spid="7" grpId="1"/>
      <p:bldP spid="12" grpId="0"/>
      <p:bldP spid="12" grpId="1"/>
      <p:bldP spid="13" grpId="0"/>
      <p:bldP spid="13" grpId="1"/>
      <p:bldP spid="14" grpId="0" uiExpand="1" build="allAtOnce"/>
      <p:bldP spid="15" grpId="0"/>
      <p:bldP spid="15" grpId="1"/>
      <p:bldP spid="16" grpId="0"/>
      <p:bldP spid="16" grpId="1"/>
      <p:bldP spid="1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12816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Service access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5920"/>
            <a:ext cx="761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service function is accessed via 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A pointer to a portal can be called like any other function pointer.</a:t>
            </a:r>
            <a:endParaRPr lang="en-US" sz="24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2651760"/>
            <a:ext cx="1981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layout: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009775" y="3200400"/>
            <a:ext cx="6082666" cy="457200"/>
            <a:chOff x="2009775" y="4572000"/>
            <a:chExt cx="6082666" cy="457200"/>
          </a:xfrm>
        </p:grpSpPr>
        <p:sp>
          <p:nvSpPr>
            <p:cNvPr id="5" name="Rectangle 4"/>
            <p:cNvSpPr/>
            <p:nvPr/>
          </p:nvSpPr>
          <p:spPr>
            <a:xfrm>
              <a:off x="2009775" y="4572000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entry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926080" y="4572000"/>
              <a:ext cx="118872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turf id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114800" y="4572000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data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29200" y="4572000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code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43600" y="4572000"/>
              <a:ext cx="9144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pool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315200" y="4572000"/>
              <a:ext cx="777241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6583680" y="4572000"/>
              <a:ext cx="794385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583680" y="5029200"/>
              <a:ext cx="794385" cy="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1371600" y="3840480"/>
            <a:ext cx="79704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portal is one I$1 cache line, and one fetch to access.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whole line must have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ortal permission.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71600" y="4937760"/>
            <a:ext cx="1862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call: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28800" y="5486400"/>
            <a:ext cx="71521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Spiller saves the Well Known Region descriptors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Loads the WKR descriptors from the portal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Switches the turf ID register to the new turf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Calls to the entry address normally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35966154"/>
      </p:ext>
    </p:extLst>
  </p:cSld>
  <p:clrMapOvr>
    <a:masterClrMapping/>
  </p:clrMapOvr>
  <p:transition spd="slow" advTm="17266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2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12816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Service access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302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call is not a process switch or thread switch.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77440" y="6949440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17</a:t>
            </a:r>
          </a:p>
        </p:txBody>
      </p:sp>
      <p:sp>
        <p:nvSpPr>
          <p:cNvPr id="7" name="Rectangle 6"/>
          <p:cNvSpPr/>
          <p:nvPr/>
        </p:nvSpPr>
        <p:spPr>
          <a:xfrm>
            <a:off x="2560320" y="393192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8" name="Oval 7"/>
          <p:cNvSpPr/>
          <p:nvPr/>
        </p:nvSpPr>
        <p:spPr>
          <a:xfrm>
            <a:off x="2103120" y="5212080"/>
            <a:ext cx="1828800" cy="54864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code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566160" y="5120640"/>
            <a:ext cx="1645920" cy="36576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51760" y="425958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03120" y="6126480"/>
            <a:ext cx="1828032" cy="5486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389120" y="5303520"/>
            <a:ext cx="570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</a:t>
            </a:r>
          </a:p>
        </p:txBody>
      </p:sp>
      <p:sp>
        <p:nvSpPr>
          <p:cNvPr id="39" name="Left Brace 38"/>
          <p:cNvSpPr/>
          <p:nvPr/>
        </p:nvSpPr>
        <p:spPr>
          <a:xfrm>
            <a:off x="1737360" y="5212080"/>
            <a:ext cx="274320" cy="146304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005840" y="5760720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9</a:t>
            </a:r>
          </a:p>
        </p:txBody>
      </p:sp>
      <p:sp>
        <p:nvSpPr>
          <p:cNvPr id="41" name="Left Brace 40"/>
          <p:cNvSpPr/>
          <p:nvPr/>
        </p:nvSpPr>
        <p:spPr>
          <a:xfrm>
            <a:off x="2286000" y="3933825"/>
            <a:ext cx="182880" cy="36576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463040" y="3893820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WKR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560320" y="35661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2" name="Left Brace 1"/>
          <p:cNvSpPr/>
          <p:nvPr/>
        </p:nvSpPr>
        <p:spPr>
          <a:xfrm>
            <a:off x="2286000" y="3566160"/>
            <a:ext cx="182880" cy="73152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14400" y="4572000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94949769"/>
      </p:ext>
    </p:extLst>
  </p:cSld>
  <p:clrMapOvr>
    <a:masterClrMapping/>
  </p:clrMapOvr>
  <p:transition spd="slow" advTm="10088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6263E-6 1.03124E-6 L 0.00047 -0.02063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10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 animBg="1"/>
      <p:bldP spid="8" grpId="0" animBg="1"/>
      <p:bldP spid="33" grpId="0"/>
      <p:bldP spid="35" grpId="0" animBg="1"/>
      <p:bldP spid="37" grpId="0"/>
      <p:bldP spid="39" grpId="0" animBg="1"/>
      <p:bldP spid="40" grpId="0"/>
      <p:bldP spid="41" grpId="0" animBg="1"/>
      <p:bldP spid="41" grpId="1" animBg="1"/>
      <p:bldP spid="42" grpId="0"/>
      <p:bldP spid="42" grpId="1"/>
      <p:bldP spid="43" grpId="0" animBg="1"/>
      <p:bldP spid="2" grpId="0" animBg="1"/>
      <p:bldP spid="1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12816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Service access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302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call is not a process switch or thread switch.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4560" y="6949440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17</a:t>
            </a:r>
          </a:p>
        </p:txBody>
      </p:sp>
      <p:sp>
        <p:nvSpPr>
          <p:cNvPr id="7" name="Rectangle 6"/>
          <p:cNvSpPr/>
          <p:nvPr/>
        </p:nvSpPr>
        <p:spPr>
          <a:xfrm>
            <a:off x="2560320" y="393192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8" name="Oval 7"/>
          <p:cNvSpPr/>
          <p:nvPr/>
        </p:nvSpPr>
        <p:spPr>
          <a:xfrm>
            <a:off x="2103120" y="5212080"/>
            <a:ext cx="1828800" cy="54864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code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51760" y="425958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03120" y="6126480"/>
            <a:ext cx="1828032" cy="5486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state</a:t>
            </a:r>
          </a:p>
        </p:txBody>
      </p:sp>
      <p:sp>
        <p:nvSpPr>
          <p:cNvPr id="39" name="Left Brace 38"/>
          <p:cNvSpPr/>
          <p:nvPr/>
        </p:nvSpPr>
        <p:spPr>
          <a:xfrm>
            <a:off x="1737360" y="5212080"/>
            <a:ext cx="274320" cy="146304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005840" y="5760720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463040" y="3749040"/>
            <a:ext cx="784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WKR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560320" y="35661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2" name="Left Brace 1"/>
          <p:cNvSpPr/>
          <p:nvPr/>
        </p:nvSpPr>
        <p:spPr>
          <a:xfrm>
            <a:off x="2286000" y="3566160"/>
            <a:ext cx="182880" cy="73152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955280" y="4572000"/>
            <a:ext cx="1160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05186" y="4023360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943600" y="3657600"/>
            <a:ext cx="2194560" cy="365760"/>
            <a:chOff x="4962525" y="4229100"/>
            <a:chExt cx="2194560" cy="365760"/>
          </a:xfrm>
        </p:grpSpPr>
        <p:sp>
          <p:nvSpPr>
            <p:cNvPr id="19" name="Rectangle 18"/>
            <p:cNvSpPr/>
            <p:nvPr/>
          </p:nvSpPr>
          <p:spPr>
            <a:xfrm>
              <a:off x="4962525" y="4229100"/>
              <a:ext cx="457200" cy="3619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19725" y="4229100"/>
              <a:ext cx="1097280" cy="36195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turf 5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517005" y="4229100"/>
              <a:ext cx="64008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4" name="Oval 23"/>
          <p:cNvSpPr/>
          <p:nvPr/>
        </p:nvSpPr>
        <p:spPr>
          <a:xfrm>
            <a:off x="5943600" y="5212080"/>
            <a:ext cx="1828800" cy="54864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code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943600" y="6126480"/>
            <a:ext cx="1828032" cy="5486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state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38160" y="5760720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 5</a:t>
            </a:r>
          </a:p>
        </p:txBody>
      </p:sp>
      <p:sp>
        <p:nvSpPr>
          <p:cNvPr id="5" name="Right Brace 4"/>
          <p:cNvSpPr/>
          <p:nvPr/>
        </p:nvSpPr>
        <p:spPr>
          <a:xfrm>
            <a:off x="7863840" y="5212080"/>
            <a:ext cx="274320" cy="146304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914400" y="4572000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Straight Arrow Connector 37"/>
          <p:cNvCxnSpPr>
            <a:endCxn id="19" idx="1"/>
          </p:cNvCxnSpPr>
          <p:nvPr/>
        </p:nvCxnSpPr>
        <p:spPr>
          <a:xfrm flipV="1">
            <a:off x="4389120" y="3838575"/>
            <a:ext cx="1554480" cy="459105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937760" y="4114800"/>
            <a:ext cx="570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14399" y="5143500"/>
            <a:ext cx="3474721" cy="180594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500678" y="5033664"/>
            <a:ext cx="3474721" cy="171387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126480" y="3840480"/>
            <a:ext cx="1097280" cy="155448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ight Brace 33"/>
          <p:cNvSpPr/>
          <p:nvPr/>
        </p:nvSpPr>
        <p:spPr>
          <a:xfrm>
            <a:off x="8231053" y="3657600"/>
            <a:ext cx="290385" cy="36576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8412480" y="3474720"/>
            <a:ext cx="9123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PLB entry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60320" y="320040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48" name="Left Brace 47"/>
          <p:cNvSpPr/>
          <p:nvPr/>
        </p:nvSpPr>
        <p:spPr>
          <a:xfrm>
            <a:off x="2286000" y="3931920"/>
            <a:ext cx="182880" cy="36576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005840" y="5760720"/>
            <a:ext cx="766557" cy="400110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8138160" y="5760720"/>
            <a:ext cx="766557" cy="400110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6400800" y="3566160"/>
            <a:ext cx="1211984" cy="582990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1371600" y="2202835"/>
            <a:ext cx="7603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After a portal call, the same thread is running service code in the service environment, with no old access.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060636560"/>
      </p:ext>
    </p:extLst>
  </p:cSld>
  <p:clrMapOvr>
    <a:masterClrMapping/>
  </p:clrMapOvr>
  <p:transition spd="slow" advTm="9844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6263E-6 3.83704E-6 L 0.00016 -0.07311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55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6061E-6 -1.76471E-6 L 0.00016 -0.09314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2" grpId="0"/>
      <p:bldP spid="2" grpId="0" animBg="1"/>
      <p:bldP spid="18" grpId="0"/>
      <p:bldP spid="20" grpId="0"/>
      <p:bldP spid="24" grpId="0" animBg="1"/>
      <p:bldP spid="25" grpId="0" animBg="1"/>
      <p:bldP spid="27" grpId="0"/>
      <p:bldP spid="5" grpId="0" animBg="1"/>
      <p:bldP spid="44" grpId="0"/>
      <p:bldP spid="45" grpId="0" animBg="1"/>
      <p:bldP spid="46" grpId="0" animBg="1"/>
      <p:bldP spid="46" grpId="1" animBg="1"/>
      <p:bldP spid="34" grpId="0" animBg="1"/>
      <p:bldP spid="36" grpId="0"/>
      <p:bldP spid="47" grpId="0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88372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But that doesn’t </a:t>
            </a: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q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uite work…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60320" y="53949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51760" y="576072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560320" y="502920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2738735"/>
            <a:ext cx="1659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60320" y="429768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645920"/>
            <a:ext cx="73268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can get a fragmented stack if an application and a service call each other back, or services cross-call.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6160" y="2746355"/>
            <a:ext cx="1160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sp>
        <p:nvSpPr>
          <p:cNvPr id="13" name="Left Brace 12"/>
          <p:cNvSpPr/>
          <p:nvPr/>
        </p:nvSpPr>
        <p:spPr>
          <a:xfrm>
            <a:off x="2286000" y="5394960"/>
            <a:ext cx="182880" cy="36576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Brace 13"/>
          <p:cNvSpPr/>
          <p:nvPr/>
        </p:nvSpPr>
        <p:spPr>
          <a:xfrm>
            <a:off x="3566160" y="5029200"/>
            <a:ext cx="182880" cy="36576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2560320" y="35661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560320" y="466344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560320" y="393192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60320" y="320040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57" name="Left Brace 56"/>
          <p:cNvSpPr/>
          <p:nvPr/>
        </p:nvSpPr>
        <p:spPr>
          <a:xfrm>
            <a:off x="2286000" y="4663440"/>
            <a:ext cx="182880" cy="36576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Left Brace 57"/>
          <p:cNvSpPr/>
          <p:nvPr/>
        </p:nvSpPr>
        <p:spPr>
          <a:xfrm>
            <a:off x="2286000" y="3931920"/>
            <a:ext cx="182880" cy="36576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Left Brace 58"/>
          <p:cNvSpPr/>
          <p:nvPr/>
        </p:nvSpPr>
        <p:spPr>
          <a:xfrm>
            <a:off x="2286000" y="3200400"/>
            <a:ext cx="182880" cy="36576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ight Brace 59"/>
          <p:cNvSpPr/>
          <p:nvPr/>
        </p:nvSpPr>
        <p:spPr>
          <a:xfrm>
            <a:off x="3566160" y="4297680"/>
            <a:ext cx="182880" cy="36576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Brace 60"/>
          <p:cNvSpPr/>
          <p:nvPr/>
        </p:nvSpPr>
        <p:spPr>
          <a:xfrm>
            <a:off x="3566160" y="3566160"/>
            <a:ext cx="182880" cy="36576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554480" y="6309360"/>
            <a:ext cx="6910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Lots of little regions gives poor PLB performance.</a:t>
            </a:r>
          </a:p>
        </p:txBody>
      </p:sp>
      <p:sp>
        <p:nvSpPr>
          <p:cNvPr id="62" name="Rectangle 61"/>
          <p:cNvSpPr/>
          <p:nvPr/>
        </p:nvSpPr>
        <p:spPr>
          <a:xfrm>
            <a:off x="914399" y="1645920"/>
            <a:ext cx="7981951" cy="509397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37760" y="3383280"/>
            <a:ext cx="38766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Also: what happens on stack overflow?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7760" y="4480560"/>
            <a:ext cx="4086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service should not be faulted just because a caller was close to its limit.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87539073"/>
      </p:ext>
    </p:extLst>
  </p:cSld>
  <p:clrMapOvr>
    <a:masterClrMapping/>
  </p:clrMapOvr>
  <p:transition spd="slow" advTm="7791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/>
      <p:bldP spid="43" grpId="0" animBg="1"/>
      <p:bldP spid="29" grpId="0"/>
      <p:bldP spid="47" grpId="0" animBg="1"/>
      <p:bldP spid="9" grpId="0"/>
      <p:bldP spid="11" grpId="0"/>
      <p:bldP spid="13" grpId="0" animBg="1"/>
      <p:bldP spid="14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15" grpId="0"/>
      <p:bldP spid="62" grpId="0" animBg="1"/>
      <p:bldP spid="16" grpId="0"/>
      <p:bldP spid="1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98669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7825"/>
            <a:ext cx="5831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in a service needs its own stack.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03120" y="6217920"/>
            <a:ext cx="731520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2286000" y="5120640"/>
            <a:ext cx="365760" cy="1097280"/>
            <a:chOff x="2286000" y="5120640"/>
            <a:chExt cx="365760" cy="1097280"/>
          </a:xfrm>
        </p:grpSpPr>
        <p:sp>
          <p:nvSpPr>
            <p:cNvPr id="4" name="Rectangle 3"/>
            <p:cNvSpPr/>
            <p:nvPr/>
          </p:nvSpPr>
          <p:spPr>
            <a:xfrm>
              <a:off x="2286000" y="566928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0" y="512064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108960" y="5760720"/>
            <a:ext cx="1412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3295650" y="3661410"/>
            <a:ext cx="365760" cy="1097280"/>
            <a:chOff x="3295650" y="3661410"/>
            <a:chExt cx="365760" cy="1097280"/>
          </a:xfrm>
        </p:grpSpPr>
        <p:sp>
          <p:nvSpPr>
            <p:cNvPr id="32" name="Rectangle 31"/>
            <p:cNvSpPr/>
            <p:nvPr/>
          </p:nvSpPr>
          <p:spPr>
            <a:xfrm>
              <a:off x="3295650" y="421005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295650" y="366141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737360" y="4297680"/>
            <a:ext cx="12252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 A</a:t>
            </a:r>
          </a:p>
        </p:txBody>
      </p:sp>
      <p:cxnSp>
        <p:nvCxnSpPr>
          <p:cNvPr id="22" name="Curved Connector 21"/>
          <p:cNvCxnSpPr>
            <a:stCxn id="8" idx="2"/>
            <a:endCxn id="32" idx="2"/>
          </p:cNvCxnSpPr>
          <p:nvPr/>
        </p:nvCxnSpPr>
        <p:spPr>
          <a:xfrm rot="5400000" flipH="1" flipV="1">
            <a:off x="2518410" y="4709160"/>
            <a:ext cx="910590" cy="1009650"/>
          </a:xfrm>
          <a:prstGeom prst="curvedConnector3">
            <a:avLst>
              <a:gd name="adj1" fmla="val 38702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ight Brace 26"/>
          <p:cNvSpPr/>
          <p:nvPr/>
        </p:nvSpPr>
        <p:spPr>
          <a:xfrm>
            <a:off x="2834639" y="5669280"/>
            <a:ext cx="274320" cy="54864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/>
          <p:cNvSpPr/>
          <p:nvPr/>
        </p:nvSpPr>
        <p:spPr>
          <a:xfrm>
            <a:off x="2926080" y="4210050"/>
            <a:ext cx="274320" cy="548640"/>
          </a:xfrm>
          <a:prstGeom prst="leftBrace">
            <a:avLst/>
          </a:prstGeom>
          <a:ln w="2857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2285999" y="2377440"/>
            <a:ext cx="365760" cy="1097280"/>
            <a:chOff x="2285999" y="2377440"/>
            <a:chExt cx="365760" cy="1097280"/>
          </a:xfrm>
        </p:grpSpPr>
        <p:sp>
          <p:nvSpPr>
            <p:cNvPr id="49" name="Rectangle 48"/>
            <p:cNvSpPr/>
            <p:nvPr/>
          </p:nvSpPr>
          <p:spPr>
            <a:xfrm>
              <a:off x="2285999" y="292608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85999" y="237744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3108959" y="3017520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 B</a:t>
            </a:r>
          </a:p>
        </p:txBody>
      </p:sp>
      <p:sp>
        <p:nvSpPr>
          <p:cNvPr id="63" name="Right Brace 62"/>
          <p:cNvSpPr/>
          <p:nvPr/>
        </p:nvSpPr>
        <p:spPr>
          <a:xfrm>
            <a:off x="2834638" y="2926080"/>
            <a:ext cx="274320" cy="54864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Curved Connector 37"/>
          <p:cNvCxnSpPr>
            <a:stCxn id="36" idx="2"/>
            <a:endCxn id="49" idx="2"/>
          </p:cNvCxnSpPr>
          <p:nvPr/>
        </p:nvCxnSpPr>
        <p:spPr>
          <a:xfrm rot="5400000" flipH="1">
            <a:off x="2606040" y="3337560"/>
            <a:ext cx="735330" cy="1009651"/>
          </a:xfrm>
          <a:prstGeom prst="curvedConnector3">
            <a:avLst>
              <a:gd name="adj1" fmla="val 40156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905375" y="3328184"/>
            <a:ext cx="4133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logical stack of each thread is a chain of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one for each turf entered by a nested portal call.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15618" y="5133975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</a:t>
            </a:r>
          </a:p>
        </p:txBody>
      </p:sp>
      <p:cxnSp>
        <p:nvCxnSpPr>
          <p:cNvPr id="45" name="Straight Arrow Connector 44"/>
          <p:cNvCxnSpPr>
            <a:stCxn id="42" idx="1"/>
          </p:cNvCxnSpPr>
          <p:nvPr/>
        </p:nvCxnSpPr>
        <p:spPr>
          <a:xfrm flipH="1">
            <a:off x="3362326" y="5334030"/>
            <a:ext cx="653292" cy="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900943" y="3749099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</a:t>
            </a:r>
          </a:p>
        </p:txBody>
      </p:sp>
      <p:cxnSp>
        <p:nvCxnSpPr>
          <p:cNvPr id="48" name="Straight Arrow Connector 47"/>
          <p:cNvCxnSpPr>
            <a:stCxn id="64" idx="3"/>
          </p:cNvCxnSpPr>
          <p:nvPr/>
        </p:nvCxnSpPr>
        <p:spPr>
          <a:xfrm>
            <a:off x="2183666" y="3949154"/>
            <a:ext cx="285213" cy="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900943" y="1554569"/>
            <a:ext cx="7981951" cy="509397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629150" y="5640705"/>
            <a:ext cx="48845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- how can you allocate a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in the middle of a portal call?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489341726"/>
      </p:ext>
    </p:extLst>
  </p:cSld>
  <p:clrMapOvr>
    <a:masterClrMapping/>
  </p:clrMapOvr>
  <p:transition spd="slow" advTm="1042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2" grpId="0"/>
      <p:bldP spid="37" grpId="0"/>
      <p:bldP spid="27" grpId="0" animBg="1"/>
      <p:bldP spid="30" grpId="0" animBg="1"/>
      <p:bldP spid="52" grpId="0"/>
      <p:bldP spid="63" grpId="0" animBg="1"/>
      <p:bldP spid="41" grpId="0"/>
      <p:bldP spid="42" grpId="0"/>
      <p:bldP spid="64" grpId="0"/>
      <p:bldP spid="69" grpId="0" animBg="1"/>
      <p:bldP spid="6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98669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7825"/>
            <a:ext cx="6515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per turf solves the callback problem.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560320" y="53949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86000" y="5760720"/>
            <a:ext cx="1412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  <p:sp>
        <p:nvSpPr>
          <p:cNvPr id="40" name="Left Brace 39"/>
          <p:cNvSpPr/>
          <p:nvPr/>
        </p:nvSpPr>
        <p:spPr>
          <a:xfrm>
            <a:off x="2286000" y="5394960"/>
            <a:ext cx="182880" cy="36576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242685" y="5787390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17920" y="53949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70" name="Right Brace 69"/>
          <p:cNvSpPr/>
          <p:nvPr/>
        </p:nvSpPr>
        <p:spPr>
          <a:xfrm>
            <a:off x="7223760" y="5394960"/>
            <a:ext cx="182880" cy="36576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4747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25603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2179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1323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33550" y="539496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cxnSp>
        <p:nvCxnSpPr>
          <p:cNvPr id="11" name="Curved Connector 10"/>
          <p:cNvCxnSpPr/>
          <p:nvPr/>
        </p:nvCxnSpPr>
        <p:spPr>
          <a:xfrm>
            <a:off x="3474720" y="5394960"/>
            <a:ext cx="2743200" cy="354330"/>
          </a:xfrm>
          <a:prstGeom prst="curvedConnector3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26080" y="6309360"/>
            <a:ext cx="429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 portal-calls service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406640" y="539496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82064253"/>
      </p:ext>
    </p:extLst>
  </p:cSld>
  <p:clrMapOvr>
    <a:masterClrMapping/>
  </p:clrMapOvr>
  <p:transition spd="slow" advTm="1656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/>
      <p:bldP spid="40" grpId="0" animBg="1"/>
      <p:bldP spid="59" grpId="0"/>
      <p:bldP spid="60" grpId="0" animBg="1"/>
      <p:bldP spid="70" grpId="0" animBg="1"/>
      <p:bldP spid="7" grpId="0"/>
      <p:bldP spid="7" grpId="1"/>
      <p:bldP spid="14" grpId="0"/>
      <p:bldP spid="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716221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Motivating example – buggy drivers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737360"/>
            <a:ext cx="813435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Device drivers need access to special parts of memory to make the device work – MMIO, on-device buffers, etc.</a:t>
            </a:r>
          </a:p>
          <a:p>
            <a:endParaRPr lang="en-US" sz="1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shouldn’t have access to the OS or application state.</a:t>
            </a:r>
          </a:p>
          <a:p>
            <a:endParaRPr lang="en-US" sz="1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Ideally, each driver should be its own process, with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relevant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device-specific memory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 mapped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37359" y="4937760"/>
            <a:ext cx="1828800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application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389120" y="4937760"/>
            <a:ext cx="619125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OS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600" y="4937760"/>
            <a:ext cx="1476375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driver</a:t>
            </a:r>
          </a:p>
        </p:txBody>
      </p:sp>
      <p:sp>
        <p:nvSpPr>
          <p:cNvPr id="14" name="Flowchart: Sequential Access Storage 13"/>
          <p:cNvSpPr/>
          <p:nvPr/>
        </p:nvSpPr>
        <p:spPr>
          <a:xfrm>
            <a:off x="7589520" y="5010150"/>
            <a:ext cx="1504949" cy="581025"/>
          </a:xfrm>
          <a:prstGeom prst="flowChartMagneticTap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device</a:t>
            </a:r>
          </a:p>
        </p:txBody>
      </p:sp>
      <p:sp>
        <p:nvSpPr>
          <p:cNvPr id="15" name="Oval 14"/>
          <p:cNvSpPr/>
          <p:nvPr/>
        </p:nvSpPr>
        <p:spPr>
          <a:xfrm>
            <a:off x="1463040" y="4389120"/>
            <a:ext cx="2381250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023360" y="4389120"/>
            <a:ext cx="1247775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577840" y="4389120"/>
            <a:ext cx="3840480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Curved Up Arrow 17"/>
          <p:cNvSpPr/>
          <p:nvPr/>
        </p:nvSpPr>
        <p:spPr>
          <a:xfrm>
            <a:off x="3200400" y="5669280"/>
            <a:ext cx="1280160" cy="548640"/>
          </a:xfrm>
          <a:prstGeom prst="curvedUpArrow">
            <a:avLst>
              <a:gd name="adj1" fmla="val 25000"/>
              <a:gd name="adj2" fmla="val 45777"/>
              <a:gd name="adj3" fmla="val 25000"/>
            </a:avLst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Curved Up Arrow 19"/>
          <p:cNvSpPr/>
          <p:nvPr/>
        </p:nvSpPr>
        <p:spPr>
          <a:xfrm>
            <a:off x="4846320" y="5669280"/>
            <a:ext cx="1276350" cy="548640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Curved Up Arrow 20"/>
          <p:cNvSpPr/>
          <p:nvPr/>
        </p:nvSpPr>
        <p:spPr>
          <a:xfrm>
            <a:off x="7223760" y="5669280"/>
            <a:ext cx="1276350" cy="548640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Curved Up Arrow 21"/>
          <p:cNvSpPr/>
          <p:nvPr/>
        </p:nvSpPr>
        <p:spPr>
          <a:xfrm flipH="1">
            <a:off x="7170420" y="5669280"/>
            <a:ext cx="1280160" cy="548640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Curved Up Arrow 22"/>
          <p:cNvSpPr/>
          <p:nvPr/>
        </p:nvSpPr>
        <p:spPr>
          <a:xfrm flipH="1">
            <a:off x="4821555" y="5669280"/>
            <a:ext cx="1280160" cy="548640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Curved Up Arrow 23"/>
          <p:cNvSpPr/>
          <p:nvPr/>
        </p:nvSpPr>
        <p:spPr>
          <a:xfrm flipH="1">
            <a:off x="3204210" y="5686425"/>
            <a:ext cx="1280160" cy="548640"/>
          </a:xfrm>
          <a:prstGeom prst="curvedUpArrow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60320" y="6583680"/>
            <a:ext cx="4894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Clean, simple – and too expensive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74751850"/>
      </p:ext>
    </p:extLst>
  </p:cSld>
  <p:clrMapOvr>
    <a:masterClrMapping/>
  </p:clrMapOvr>
  <p:transition spd="slow" advTm="15734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4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8" grpId="3" animBg="1"/>
      <p:bldP spid="20" grpId="0" animBg="1"/>
      <p:bldP spid="20" grpId="1" animBg="1"/>
      <p:bldP spid="20" grpId="3" animBg="1"/>
      <p:bldP spid="21" grpId="0" animBg="1"/>
      <p:bldP spid="21" grpId="2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98669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7825"/>
            <a:ext cx="6515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per turf solves the callback problem.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560320" y="53949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86000" y="5760720"/>
            <a:ext cx="1412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  <p:sp>
        <p:nvSpPr>
          <p:cNvPr id="40" name="Left Brace 39"/>
          <p:cNvSpPr/>
          <p:nvPr/>
        </p:nvSpPr>
        <p:spPr>
          <a:xfrm>
            <a:off x="2286000" y="5394960"/>
            <a:ext cx="182880" cy="36576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560320" y="502539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53" name="Left Brace 52"/>
          <p:cNvSpPr/>
          <p:nvPr/>
        </p:nvSpPr>
        <p:spPr>
          <a:xfrm>
            <a:off x="2286000" y="5025390"/>
            <a:ext cx="182880" cy="73152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242685" y="5787390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17920" y="53949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70" name="Right Brace 69"/>
          <p:cNvSpPr/>
          <p:nvPr/>
        </p:nvSpPr>
        <p:spPr>
          <a:xfrm>
            <a:off x="7223760" y="5394960"/>
            <a:ext cx="182880" cy="36576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4747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25603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2179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1323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33550" y="539496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26080" y="6309360"/>
            <a:ext cx="4176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 back-calls application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406640" y="539496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cxnSp>
        <p:nvCxnSpPr>
          <p:cNvPr id="4" name="Curved Connector 3"/>
          <p:cNvCxnSpPr/>
          <p:nvPr/>
        </p:nvCxnSpPr>
        <p:spPr>
          <a:xfrm rot="10800000" flipV="1">
            <a:off x="3474720" y="5406390"/>
            <a:ext cx="2743200" cy="354330"/>
          </a:xfrm>
          <a:prstGeom prst="curvedConnector3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xmlns="" val="2765811042"/>
      </p:ext>
    </p:extLst>
  </p:cSld>
  <p:clrMapOvr>
    <a:masterClrMapping/>
  </p:clrMapOvr>
  <p:transition spd="slow" advTm="2080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8687E-6 -4.25975E-6 L -0.00031 -0.02634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13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6" grpId="0" animBg="1"/>
      <p:bldP spid="53" grpId="0" animBg="1"/>
      <p:bldP spid="7" grpId="0"/>
      <p:bldP spid="7" grpId="1"/>
      <p:bldP spid="14" grpId="0"/>
      <p:bldP spid="8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98669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7825"/>
            <a:ext cx="6515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per turf solves the callback problem.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560320" y="53949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86000" y="5760720"/>
            <a:ext cx="1412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560320" y="502539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53" name="Left Brace 52"/>
          <p:cNvSpPr/>
          <p:nvPr/>
        </p:nvSpPr>
        <p:spPr>
          <a:xfrm>
            <a:off x="2286000" y="5025390"/>
            <a:ext cx="182880" cy="731520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242685" y="5787390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17920" y="5394960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70" name="Right Brace 69"/>
          <p:cNvSpPr/>
          <p:nvPr/>
        </p:nvSpPr>
        <p:spPr>
          <a:xfrm>
            <a:off x="7223760" y="5394960"/>
            <a:ext cx="182880" cy="36576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4747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25603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2179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132320" y="3291840"/>
            <a:ext cx="0" cy="2468880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33550" y="5175885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35555" y="6309360"/>
            <a:ext cx="5014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 re-calls service (nested)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406640" y="539496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cxnSp>
        <p:nvCxnSpPr>
          <p:cNvPr id="6" name="Curved Connector 5"/>
          <p:cNvCxnSpPr/>
          <p:nvPr/>
        </p:nvCxnSpPr>
        <p:spPr>
          <a:xfrm>
            <a:off x="3474720" y="5025390"/>
            <a:ext cx="2743200" cy="769680"/>
          </a:xfrm>
          <a:prstGeom prst="curvedConnector3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217920" y="5023485"/>
            <a:ext cx="91440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23" name="Right Brace 22"/>
          <p:cNvSpPr/>
          <p:nvPr/>
        </p:nvSpPr>
        <p:spPr>
          <a:xfrm>
            <a:off x="7240074" y="5023484"/>
            <a:ext cx="182880" cy="731520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71601" y="2194560"/>
            <a:ext cx="7296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frames of a turf/thread combination are adjacent in the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; only one stack-WKR needed.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00943" y="3038474"/>
            <a:ext cx="8667132" cy="327088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0" y="6309360"/>
            <a:ext cx="5495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– how can you allocate a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in the middle of a portal call?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66285264"/>
      </p:ext>
    </p:extLst>
  </p:cSld>
  <p:clrMapOvr>
    <a:masterClrMapping/>
  </p:clrMapOvr>
  <p:transition spd="slow" advTm="3206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697E-6 2.66231E-6 L -0.00031 -0.0275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13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0" grpId="0" animBg="1"/>
      <p:bldP spid="7" grpId="0"/>
      <p:bldP spid="14" grpId="0"/>
      <p:bldP spid="14" grpId="1"/>
      <p:bldP spid="83" grpId="0"/>
      <p:bldP spid="83" grpId="1"/>
      <p:bldP spid="22" grpId="0" animBg="1"/>
      <p:bldP spid="23" grpId="0" animBg="1"/>
      <p:bldP spid="8" grpId="0"/>
      <p:bldP spid="8" grpId="1"/>
      <p:bldP spid="25" grpId="0" animBg="1"/>
      <p:bldP spid="2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78770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allocation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819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universally allocated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 computed addresses.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2103120"/>
            <a:ext cx="843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sixteenth of the address space is reserved for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28800" y="3017520"/>
            <a:ext cx="1828800" cy="292608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828800" y="3017520"/>
            <a:ext cx="1828800" cy="18288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63440" y="2834640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3749040" y="3108960"/>
            <a:ext cx="688792" cy="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038350" y="6400800"/>
            <a:ext cx="6105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are laid out as a two-dimensional array indexed by turf and thread ID.</a:t>
            </a:r>
          </a:p>
        </p:txBody>
      </p:sp>
      <p:sp>
        <p:nvSpPr>
          <p:cNvPr id="57" name="Oval 56"/>
          <p:cNvSpPr/>
          <p:nvPr/>
        </p:nvSpPr>
        <p:spPr>
          <a:xfrm>
            <a:off x="2438400" y="2933700"/>
            <a:ext cx="381000" cy="362605"/>
          </a:xfrm>
          <a:prstGeom prst="ellipse">
            <a:avLst/>
          </a:prstGeom>
          <a:ln w="381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5120640" y="3840480"/>
            <a:ext cx="2743200" cy="1828800"/>
            <a:chOff x="5120640" y="3840480"/>
            <a:chExt cx="2743200" cy="1828800"/>
          </a:xfrm>
        </p:grpSpPr>
        <p:sp>
          <p:nvSpPr>
            <p:cNvPr id="59" name="Rectangle 58"/>
            <p:cNvSpPr/>
            <p:nvPr/>
          </p:nvSpPr>
          <p:spPr>
            <a:xfrm>
              <a:off x="51206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5778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0350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4922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9494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4066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1206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5778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0350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922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9494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4066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1206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5778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350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4922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9494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74066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1206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5778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0350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4922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9494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74066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5976714" y="3226742"/>
            <a:ext cx="1031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thread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5120640" y="3474720"/>
            <a:ext cx="2752794" cy="400110"/>
            <a:chOff x="5120640" y="3474720"/>
            <a:chExt cx="2752794" cy="400110"/>
          </a:xfrm>
        </p:grpSpPr>
        <p:sp>
          <p:nvSpPr>
            <p:cNvPr id="84" name="TextBox 83"/>
            <p:cNvSpPr txBox="1"/>
            <p:nvPr/>
          </p:nvSpPr>
          <p:spPr>
            <a:xfrm>
              <a:off x="5120640" y="347472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14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587434" y="347472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15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492240" y="347472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17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032353" y="347472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16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406640" y="347472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19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949440" y="347472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18</a:t>
              </a:r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8344273" y="4501455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turf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7863840" y="3840480"/>
            <a:ext cx="466794" cy="1771710"/>
            <a:chOff x="7863840" y="3840480"/>
            <a:chExt cx="466794" cy="1771710"/>
          </a:xfrm>
        </p:grpSpPr>
        <p:sp>
          <p:nvSpPr>
            <p:cNvPr id="85" name="TextBox 84"/>
            <p:cNvSpPr txBox="1"/>
            <p:nvPr/>
          </p:nvSpPr>
          <p:spPr>
            <a:xfrm>
              <a:off x="7863840" y="384048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7863840" y="429768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7863840" y="475488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6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863840" y="5212080"/>
              <a:ext cx="4667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7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5301615" y="5852160"/>
            <a:ext cx="2502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cs typeface="Consolas" panose="020B0609020204030204" pitchFamily="49" charset="0"/>
              </a:rPr>
              <a:t>{thread 17 in turf 36}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823051" y="3296305"/>
            <a:ext cx="4511449" cy="252918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6396037" y="4669215"/>
            <a:ext cx="671513" cy="640020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6499147" y="4760625"/>
            <a:ext cx="457200" cy="45720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37783936"/>
      </p:ext>
    </p:extLst>
  </p:cSld>
  <p:clrMapOvr>
    <a:masterClrMapping/>
  </p:clrMapOvr>
  <p:transition spd="slow" advTm="9057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3636E-6 4.70588E-6 L 0.37406 0.1911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03" y="9559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xit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7" grpId="0"/>
      <p:bldP spid="52" grpId="0" animBg="1"/>
      <p:bldP spid="19" grpId="0" animBg="1"/>
      <p:bldP spid="39" grpId="0"/>
      <p:bldP spid="39" grpId="1"/>
      <p:bldP spid="54" grpId="0"/>
      <p:bldP spid="57" grpId="0" animBg="1"/>
      <p:bldP spid="57" grpId="1" animBg="1"/>
      <p:bldP spid="57" grpId="2" animBg="1"/>
      <p:bldP spid="57" grpId="3" animBg="1"/>
      <p:bldP spid="83" grpId="0"/>
      <p:bldP spid="91" grpId="0"/>
      <p:bldP spid="99" grpId="0"/>
      <p:bldP spid="100" grpId="0" animBg="1"/>
      <p:bldP spid="101" grpId="0" animBg="1"/>
      <p:bldP spid="101" grpId="1" animBg="1"/>
      <p:bldP spid="98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112352" y="2897505"/>
            <a:ext cx="3861955" cy="555843"/>
            <a:chOff x="4112352" y="2897505"/>
            <a:chExt cx="3861955" cy="555843"/>
          </a:xfrm>
        </p:grpSpPr>
        <p:grpSp>
          <p:nvGrpSpPr>
            <p:cNvPr id="22" name="Group 21"/>
            <p:cNvGrpSpPr/>
            <p:nvPr/>
          </p:nvGrpSpPr>
          <p:grpSpPr>
            <a:xfrm>
              <a:off x="4112352" y="2897505"/>
              <a:ext cx="3861955" cy="555843"/>
              <a:chOff x="4432392" y="3383280"/>
              <a:chExt cx="3861955" cy="555843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5478780" y="3383280"/>
                <a:ext cx="1152144" cy="274320"/>
              </a:xfrm>
              <a:prstGeom prst="rect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dirty="0" smtClean="0">
                    <a:solidFill>
                      <a:srgbClr val="FFFF00"/>
                    </a:solidFill>
                  </a:rPr>
                  <a:t>thread ID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571999" y="3383280"/>
                <a:ext cx="402336" cy="274320"/>
              </a:xfrm>
              <a:prstGeom prst="rect">
                <a:avLst/>
              </a:prstGeom>
              <a:pattFill prst="wdUpDiag">
                <a:fgClr>
                  <a:srgbClr val="FFFF00"/>
                </a:fgClr>
                <a:bgClr>
                  <a:srgbClr val="070E97"/>
                </a:bgClr>
              </a:pattFill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638925" y="3383280"/>
                <a:ext cx="877824" cy="274320"/>
              </a:xfrm>
              <a:prstGeom prst="rect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dirty="0" smtClean="0">
                    <a:solidFill>
                      <a:srgbClr val="FFFF00"/>
                    </a:solidFill>
                  </a:rPr>
                  <a:t>turf ID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7524750" y="3383280"/>
                <a:ext cx="658368" cy="274320"/>
              </a:xfrm>
              <a:prstGeom prst="rect">
                <a:avLst/>
              </a:prstGeom>
              <a:noFill/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dirty="0" smtClean="0">
                    <a:solidFill>
                      <a:srgbClr val="FFFF00"/>
                    </a:solidFill>
                  </a:rPr>
                  <a:t>0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432392" y="3631346"/>
                <a:ext cx="386195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63  59   55          33       11   0</a:t>
                </a: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977765" y="3383280"/>
                <a:ext cx="502920" cy="274320"/>
              </a:xfrm>
              <a:prstGeom prst="rect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dirty="0" smtClean="0">
                    <a:solidFill>
                      <a:srgbClr val="FFFF00"/>
                    </a:solidFill>
                  </a:rPr>
                  <a:t>0xf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cxnSp>
          <p:nvCxnSpPr>
            <p:cNvPr id="5" name="Straight Connector 4"/>
            <p:cNvCxnSpPr/>
            <p:nvPr/>
          </p:nvCxnSpPr>
          <p:spPr>
            <a:xfrm>
              <a:off x="4657724" y="3171825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162549" y="3181350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315074" y="3181350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7210424" y="3190875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7867649" y="3171825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4248149" y="3181350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730138" y="731520"/>
            <a:ext cx="378770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allocation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8196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universally allocated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 computed addresses.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03120" y="6217920"/>
            <a:ext cx="731520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286000" y="5120640"/>
            <a:ext cx="365760" cy="1097280"/>
            <a:chOff x="2286000" y="5120640"/>
            <a:chExt cx="365760" cy="1097280"/>
          </a:xfrm>
        </p:grpSpPr>
        <p:sp>
          <p:nvSpPr>
            <p:cNvPr id="34" name="Rectangle 33"/>
            <p:cNvSpPr/>
            <p:nvPr/>
          </p:nvSpPr>
          <p:spPr>
            <a:xfrm>
              <a:off x="2286000" y="566928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286000" y="512064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295650" y="3661410"/>
            <a:ext cx="365760" cy="1097280"/>
            <a:chOff x="3295650" y="3661410"/>
            <a:chExt cx="365760" cy="1097280"/>
          </a:xfrm>
        </p:grpSpPr>
        <p:sp>
          <p:nvSpPr>
            <p:cNvPr id="43" name="Rectangle 42"/>
            <p:cNvSpPr/>
            <p:nvPr/>
          </p:nvSpPr>
          <p:spPr>
            <a:xfrm>
              <a:off x="3295650" y="421005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295650" y="366141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47" name="Curved Connector 46"/>
          <p:cNvCxnSpPr>
            <a:stCxn id="35" idx="2"/>
            <a:endCxn id="43" idx="2"/>
          </p:cNvCxnSpPr>
          <p:nvPr/>
        </p:nvCxnSpPr>
        <p:spPr>
          <a:xfrm rot="5400000" flipH="1" flipV="1">
            <a:off x="2518410" y="4709160"/>
            <a:ext cx="910590" cy="1009650"/>
          </a:xfrm>
          <a:prstGeom prst="curvedConnector3">
            <a:avLst>
              <a:gd name="adj1" fmla="val 38702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Left Brace 52"/>
          <p:cNvSpPr/>
          <p:nvPr/>
        </p:nvSpPr>
        <p:spPr>
          <a:xfrm>
            <a:off x="1828800" y="5133975"/>
            <a:ext cx="274320" cy="1083945"/>
          </a:xfrm>
          <a:prstGeom prst="leftBrace">
            <a:avLst/>
          </a:prstGeom>
          <a:ln w="2857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015617" y="5659815"/>
            <a:ext cx="22188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 to turf 9</a:t>
            </a:r>
          </a:p>
        </p:txBody>
      </p:sp>
      <p:cxnSp>
        <p:nvCxnSpPr>
          <p:cNvPr id="56" name="Straight Arrow Connector 55"/>
          <p:cNvCxnSpPr>
            <a:stCxn id="55" idx="1"/>
          </p:cNvCxnSpPr>
          <p:nvPr/>
        </p:nvCxnSpPr>
        <p:spPr>
          <a:xfrm flipH="1" flipV="1">
            <a:off x="3219451" y="5394960"/>
            <a:ext cx="796166" cy="46491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58424" y="5475892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4KB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18432" y="6667500"/>
            <a:ext cx="2597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17 in turf 5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2717025" y="6217920"/>
            <a:ext cx="761505" cy="18288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78530" y="6183570"/>
            <a:ext cx="2582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0xf00004400005000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3661410" y="4758690"/>
            <a:ext cx="354207" cy="455295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626045" y="2340917"/>
            <a:ext cx="2494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address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15617" y="5213985"/>
            <a:ext cx="2582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0xf00004400009000</a:t>
            </a:r>
          </a:p>
        </p:txBody>
      </p:sp>
      <p:sp>
        <p:nvSpPr>
          <p:cNvPr id="23" name="Oval 22"/>
          <p:cNvSpPr/>
          <p:nvPr/>
        </p:nvSpPr>
        <p:spPr>
          <a:xfrm>
            <a:off x="2286000" y="6667500"/>
            <a:ext cx="687705" cy="461665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4451167" y="6204585"/>
            <a:ext cx="471759" cy="358140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3617533" y="6667500"/>
            <a:ext cx="398085" cy="461665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5306996" y="6204585"/>
            <a:ext cx="303229" cy="358140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86450" y="5675947"/>
            <a:ext cx="353361" cy="383978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5819775" y="5261610"/>
            <a:ext cx="336601" cy="329565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036820" y="5242560"/>
            <a:ext cx="383690" cy="329565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973430" y="1584960"/>
            <a:ext cx="8667132" cy="509397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31665" y="3748385"/>
            <a:ext cx="52524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call allocates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address space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space is implicitly zero.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06996" y="4739520"/>
            <a:ext cx="4110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http://ootbcomp.com/docs/memory</a:t>
            </a:r>
          </a:p>
        </p:txBody>
      </p:sp>
      <p:sp>
        <p:nvSpPr>
          <p:cNvPr id="37" name="Oval 36"/>
          <p:cNvSpPr/>
          <p:nvPr/>
        </p:nvSpPr>
        <p:spPr>
          <a:xfrm>
            <a:off x="5078396" y="2793057"/>
            <a:ext cx="1291379" cy="496877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6290310" y="2802582"/>
            <a:ext cx="914400" cy="496877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479547519"/>
      </p:ext>
    </p:extLst>
  </p:cSld>
  <p:clrMapOvr>
    <a:masterClrMapping/>
  </p:clrMapOvr>
  <p:transition spd="slow" advTm="13297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65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0"/>
                            </p:stCondLst>
                            <p:childTnLst>
                              <p:par>
                                <p:cTn id="9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900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53" grpId="0" animBg="1"/>
      <p:bldP spid="55" grpId="0"/>
      <p:bldP spid="7" grpId="0"/>
      <p:bldP spid="9" grpId="0"/>
      <p:bldP spid="9" grpId="1"/>
      <p:bldP spid="14" grpId="0"/>
      <p:bldP spid="2" grpId="0"/>
      <p:bldP spid="36" grpId="0"/>
      <p:bldP spid="23" grpId="0" animBg="1"/>
      <p:bldP spid="23" grpId="1" animBg="1"/>
      <p:bldP spid="23" grpId="2" animBg="1"/>
      <p:bldP spid="23" grpId="3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45" grpId="0" animBg="1"/>
      <p:bldP spid="32" grpId="0"/>
      <p:bldP spid="37" grpId="0" animBg="1"/>
      <p:bldP spid="37" grpId="1" animBg="1"/>
      <p:bldP spid="38" grpId="0" animBg="1"/>
      <p:bldP spid="38" grpId="1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63081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about callbacks?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8067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every portal call started a new stack at the thread/turf address, then a callback would put its stack on top of the previous stack: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2286000" y="3930015"/>
            <a:ext cx="365760" cy="1097280"/>
            <a:chOff x="2286000" y="5120640"/>
            <a:chExt cx="365760" cy="1097280"/>
          </a:xfrm>
        </p:grpSpPr>
        <p:sp>
          <p:nvSpPr>
            <p:cNvPr id="48" name="Rectangle 47"/>
            <p:cNvSpPr/>
            <p:nvPr/>
          </p:nvSpPr>
          <p:spPr>
            <a:xfrm>
              <a:off x="2286000" y="566928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286000" y="512064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832738" y="3381375"/>
            <a:ext cx="365760" cy="1097280"/>
            <a:chOff x="3295650" y="3661410"/>
            <a:chExt cx="365760" cy="1097280"/>
          </a:xfrm>
        </p:grpSpPr>
        <p:sp>
          <p:nvSpPr>
            <p:cNvPr id="51" name="Rectangle 50"/>
            <p:cNvSpPr/>
            <p:nvPr/>
          </p:nvSpPr>
          <p:spPr>
            <a:xfrm>
              <a:off x="3295650" y="421005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295650" y="366141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54" name="Curved Connector 53"/>
          <p:cNvCxnSpPr>
            <a:stCxn id="48" idx="0"/>
            <a:endCxn id="51" idx="2"/>
          </p:cNvCxnSpPr>
          <p:nvPr/>
        </p:nvCxnSpPr>
        <p:spPr>
          <a:xfrm rot="5400000" flipH="1" flipV="1">
            <a:off x="3242249" y="3705286"/>
            <a:ext cx="12700" cy="1546738"/>
          </a:xfrm>
          <a:prstGeom prst="curvedConnector5">
            <a:avLst>
              <a:gd name="adj1" fmla="val 1875000"/>
              <a:gd name="adj2" fmla="val 50000"/>
              <a:gd name="adj3" fmla="val -2525000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814886" y="5276820"/>
            <a:ext cx="22188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 to turf 9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flipH="1" flipV="1">
            <a:off x="3890135" y="4911225"/>
            <a:ext cx="796167" cy="46491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51" idx="0"/>
          </p:cNvCxnSpPr>
          <p:nvPr/>
        </p:nvCxnSpPr>
        <p:spPr>
          <a:xfrm rot="16200000" flipH="1">
            <a:off x="4097571" y="3848061"/>
            <a:ext cx="506777" cy="670685"/>
          </a:xfrm>
          <a:prstGeom prst="curvedConnector4">
            <a:avLst>
              <a:gd name="adj1" fmla="val -45109"/>
              <a:gd name="adj2" fmla="val 100559"/>
            </a:avLst>
          </a:prstGeom>
          <a:ln w="25400">
            <a:solidFill>
              <a:srgbClr val="FFFF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814886" y="4314826"/>
            <a:ext cx="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107" name="Curved Connector 106"/>
          <p:cNvCxnSpPr>
            <a:endCxn id="48" idx="2"/>
          </p:cNvCxnSpPr>
          <p:nvPr/>
        </p:nvCxnSpPr>
        <p:spPr>
          <a:xfrm rot="10800000" flipV="1">
            <a:off x="2468880" y="4436789"/>
            <a:ext cx="2217422" cy="590505"/>
          </a:xfrm>
          <a:prstGeom prst="curvedConnector4">
            <a:avLst>
              <a:gd name="adj1" fmla="val -86"/>
              <a:gd name="adj2" fmla="val 214525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1424782" y="5802957"/>
            <a:ext cx="2597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17 in turf 5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5124450" y="4457767"/>
            <a:ext cx="3905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 back to turf 5</a:t>
            </a:r>
          </a:p>
        </p:txBody>
      </p:sp>
      <p:cxnSp>
        <p:nvCxnSpPr>
          <p:cNvPr id="113" name="Straight Arrow Connector 112"/>
          <p:cNvCxnSpPr>
            <a:stCxn id="111" idx="1"/>
          </p:cNvCxnSpPr>
          <p:nvPr/>
        </p:nvCxnSpPr>
        <p:spPr>
          <a:xfrm flipH="1">
            <a:off x="4686302" y="4657822"/>
            <a:ext cx="438148" cy="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5050375" y="6131867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Oops!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39082684"/>
      </p:ext>
    </p:extLst>
  </p:cSld>
  <p:clrMapOvr>
    <a:masterClrMapping/>
  </p:clrMapOvr>
  <p:transition spd="slow" advTm="3425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6" grpId="0"/>
      <p:bldP spid="66" grpId="1"/>
      <p:bldP spid="110" grpId="0"/>
      <p:bldP spid="111" grpId="0"/>
      <p:bldP spid="114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60812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info block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599" y="1645920"/>
            <a:ext cx="79533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Associated with each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and also at a computed address, is a cache-line sized info block with metadata.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646202" y="2638425"/>
            <a:ext cx="4209019" cy="365760"/>
            <a:chOff x="5026421" y="3200400"/>
            <a:chExt cx="4209019" cy="365760"/>
          </a:xfrm>
        </p:grpSpPr>
        <p:sp>
          <p:nvSpPr>
            <p:cNvPr id="5" name="Rectangle 4"/>
            <p:cNvSpPr/>
            <p:nvPr/>
          </p:nvSpPr>
          <p:spPr>
            <a:xfrm>
              <a:off x="5026421" y="3200400"/>
              <a:ext cx="914400" cy="36576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TOS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7772400" y="3200400"/>
              <a:ext cx="1463040" cy="36576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FFFF00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940821" y="3200400"/>
              <a:ext cx="914400" cy="36576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base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855221" y="3200400"/>
              <a:ext cx="914400" cy="36576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limit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371599" y="3343275"/>
            <a:ext cx="82258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values are offsets from the computed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address, biased so that all are zero for an unused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4297680"/>
            <a:ext cx="80704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call writes the current stack WKR to the info block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fetches the new info block to update the stack WKR.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5156835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Because “empty” is all zero, and unbacked loads are implicitly zero, an unused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empty.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6200775"/>
            <a:ext cx="8265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call costs two fetches: the portal and the info block.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93541535"/>
      </p:ext>
    </p:extLst>
  </p:cSld>
  <p:clrMapOvr>
    <a:masterClrMapping/>
  </p:clrMapOvr>
  <p:transition spd="slow" advTm="10108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9" grpId="1"/>
      <p:bldP spid="11" grpId="0"/>
      <p:bldP spid="11" grpId="1"/>
      <p:bldP spid="12" grpId="0"/>
      <p:bldP spid="12" grpId="1"/>
      <p:bldP spid="13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35064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Arguments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591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Some function arguments are passed in memory. The </a:t>
            </a:r>
            <a:r>
              <a:rPr lang="en-US" sz="24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pass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lets the callee see private caller data.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0" y="3108960"/>
            <a:ext cx="3413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write(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fd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ptr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3505" y="6492240"/>
            <a:ext cx="8088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cs typeface="Consolas" panose="020B0609020204030204" pitchFamily="49" charset="0"/>
              </a:rPr>
              <a:t>app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105025" y="5760720"/>
            <a:ext cx="365760" cy="1097280"/>
            <a:chOff x="2286000" y="5120640"/>
            <a:chExt cx="365760" cy="1097280"/>
          </a:xfrm>
        </p:grpSpPr>
        <p:sp>
          <p:nvSpPr>
            <p:cNvPr id="17" name="Rectangle 16"/>
            <p:cNvSpPr/>
            <p:nvPr/>
          </p:nvSpPr>
          <p:spPr>
            <a:xfrm>
              <a:off x="2286000" y="566928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286000" y="512064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114675" y="4114800"/>
            <a:ext cx="365760" cy="1097280"/>
            <a:chOff x="3295650" y="3661410"/>
            <a:chExt cx="365760" cy="1097280"/>
          </a:xfrm>
        </p:grpSpPr>
        <p:sp>
          <p:nvSpPr>
            <p:cNvPr id="20" name="Rectangle 19"/>
            <p:cNvSpPr/>
            <p:nvPr/>
          </p:nvSpPr>
          <p:spPr>
            <a:xfrm>
              <a:off x="3295650" y="421005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295650" y="366141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22" name="Curved Connector 21"/>
          <p:cNvCxnSpPr>
            <a:stCxn id="18" idx="2"/>
            <a:endCxn id="20" idx="2"/>
          </p:cNvCxnSpPr>
          <p:nvPr/>
        </p:nvCxnSpPr>
        <p:spPr>
          <a:xfrm rot="5400000" flipH="1" flipV="1">
            <a:off x="2244090" y="5255895"/>
            <a:ext cx="1097280" cy="1009650"/>
          </a:xfrm>
          <a:prstGeom prst="curvedConnector3">
            <a:avLst>
              <a:gd name="adj1" fmla="val 45139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480434" y="5760720"/>
            <a:ext cx="1891665" cy="902970"/>
          </a:xfrm>
          <a:prstGeom prst="rect">
            <a:avLst/>
          </a:prstGeom>
          <a:ln w="254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50945" y="6035040"/>
            <a:ext cx="861377" cy="200055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385185" y="6675120"/>
            <a:ext cx="13131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app turf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2287905" y="6217920"/>
            <a:ext cx="1428750" cy="36576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659505" y="6217920"/>
            <a:ext cx="1031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buffer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13585" y="4572000"/>
            <a:ext cx="1175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cs typeface="Consolas" panose="020B0609020204030204" pitchFamily="49" charset="0"/>
              </a:rPr>
              <a:t>file service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116705" y="4114800"/>
            <a:ext cx="1891665" cy="902970"/>
          </a:xfrm>
          <a:prstGeom prst="rect">
            <a:avLst/>
          </a:prstGeom>
          <a:ln w="254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25265" y="5029200"/>
            <a:ext cx="1877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service turf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385185" y="5114925"/>
            <a:ext cx="365760" cy="920115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3385185" y="5303520"/>
            <a:ext cx="365760" cy="36576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 flipV="1">
            <a:off x="3385185" y="5303520"/>
            <a:ext cx="365760" cy="36576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743200" y="2743200"/>
            <a:ext cx="3243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pass(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ptr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r);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3394710" y="5114925"/>
            <a:ext cx="356235" cy="920115"/>
          </a:xfrm>
          <a:prstGeom prst="straightConnector1">
            <a:avLst/>
          </a:prstGeom>
          <a:ln w="34925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400799" y="3472457"/>
            <a:ext cx="32575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pass()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pushes a transient thread permission to the PLB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400799" y="5394960"/>
            <a:ext cx="3171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pass()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 are removed by the matching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return()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143218541"/>
      </p:ext>
    </p:extLst>
  </p:cSld>
  <p:clrMapOvr>
    <a:masterClrMapping/>
  </p:clrMapOvr>
  <p:transition spd="slow" advTm="157408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15" grpId="0"/>
      <p:bldP spid="7" grpId="0" animBg="1"/>
      <p:bldP spid="14" grpId="0" animBg="1"/>
      <p:bldP spid="30" grpId="0"/>
      <p:bldP spid="33" grpId="0"/>
      <p:bldP spid="35" grpId="0"/>
      <p:bldP spid="36" grpId="0" animBg="1"/>
      <p:bldP spid="38" grpId="0"/>
      <p:bldP spid="53" grpId="0"/>
      <p:bldP spid="58" grpId="0"/>
      <p:bldP spid="59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734390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pass()</a:t>
            </a:r>
            <a:r>
              <a:rPr lang="en-US" sz="3200" b="1" dirty="0" smtClean="0">
                <a:solidFill>
                  <a:srgbClr val="00FF00"/>
                </a:solidFill>
                <a:ea typeface="Tahoma" pitchFamily="2"/>
                <a:cs typeface="Consolas" panose="020B0609020204030204" pitchFamily="49" charset="0"/>
              </a:rPr>
              <a:t> considered nuisance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7591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Most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pass()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calls will be buried in APIs.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800" y="2468880"/>
            <a:ext cx="2135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program says: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468880"/>
            <a:ext cx="30059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calls RTS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3474720"/>
            <a:ext cx="1597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RTS says: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3474720"/>
            <a:ext cx="43524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pass(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r);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writeSvc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fd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ptr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portal calls service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5029200"/>
            <a:ext cx="817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many independent pieces must be passed (like a graph):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5486400"/>
            <a:ext cx="34050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Allocate an arena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Build graph in arena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Pass whole arena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179804687"/>
      </p:ext>
    </p:extLst>
  </p:cSld>
  <p:clrMapOvr>
    <a:masterClrMapping/>
  </p:clrMapOvr>
  <p:transition spd="slow" advTm="11650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5" grpId="0" build="allAtOnce"/>
      <p:bldP spid="8" grpId="0"/>
      <p:bldP spid="8" grpId="1"/>
      <p:bldP spid="12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202928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ea typeface="Tahoma" pitchFamily="2"/>
                <a:cs typeface="Consolas" panose="020B0609020204030204" pitchFamily="49" charset="0"/>
              </a:rPr>
              <a:t>Implicit </a:t>
            </a:r>
            <a:r>
              <a:rPr lang="en-US" sz="32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pass()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ea typeface="Tahoma" pitchFamily="2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6080" y="5943600"/>
            <a:ext cx="1567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frame structure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685800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920240" y="7040880"/>
            <a:ext cx="274320" cy="3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2286000" y="5120640"/>
            <a:ext cx="457200" cy="1920240"/>
            <a:chOff x="2286000" y="5120640"/>
            <a:chExt cx="457200" cy="1920240"/>
          </a:xfrm>
        </p:grpSpPr>
        <p:sp>
          <p:nvSpPr>
            <p:cNvPr id="6" name="Rectangle 5"/>
            <p:cNvSpPr/>
            <p:nvPr/>
          </p:nvSpPr>
          <p:spPr>
            <a:xfrm>
              <a:off x="2286000" y="5669280"/>
              <a:ext cx="457200" cy="137160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FFFF00"/>
                </a:solidFill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flipV="1">
              <a:off x="2743200" y="5120640"/>
              <a:ext cx="0" cy="54864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2286000" y="5120640"/>
              <a:ext cx="0" cy="54864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1463040" y="5486400"/>
            <a:ext cx="4667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1920240" y="5669280"/>
            <a:ext cx="274320" cy="3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422117" y="1609725"/>
            <a:ext cx="77790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Explicit use of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pass()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works when the passed region is explicit in the source, but sometimes the callee must access implicitly passed data too: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structs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passed or returned by value; excess arguments; VARARGS, etc.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3291840"/>
            <a:ext cx="7829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 reserves a portion of the frame for implicit arguments, setting the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outp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register.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34025" y="4446210"/>
            <a:ext cx="32880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({size in bytes});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portal call(…);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88720" y="585216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1920240" y="6035040"/>
            <a:ext cx="274320" cy="3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286000" y="6035040"/>
            <a:ext cx="457200" cy="30"/>
          </a:xfrm>
          <a:prstGeom prst="line">
            <a:avLst/>
          </a:prstGeom>
          <a:ln w="15875">
            <a:solidFill>
              <a:srgbClr val="FFFF00"/>
            </a:solidFill>
            <a:prstDash val="sys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3474720" y="4297680"/>
            <a:ext cx="457200" cy="640080"/>
            <a:chOff x="3474720" y="4297680"/>
            <a:chExt cx="457200" cy="640080"/>
          </a:xfrm>
        </p:grpSpPr>
        <p:sp>
          <p:nvSpPr>
            <p:cNvPr id="28" name="Rectangle 27"/>
            <p:cNvSpPr/>
            <p:nvPr/>
          </p:nvSpPr>
          <p:spPr>
            <a:xfrm>
              <a:off x="3474720" y="4572000"/>
              <a:ext cx="457200" cy="36576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FFFF00"/>
                </a:solidFill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3931920" y="4297680"/>
              <a:ext cx="0" cy="27432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474720" y="4297680"/>
              <a:ext cx="0" cy="274320"/>
            </a:xfrm>
            <a:prstGeom prst="line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Curved Connector 32"/>
          <p:cNvCxnSpPr>
            <a:stCxn id="6" idx="0"/>
            <a:endCxn id="28" idx="2"/>
          </p:cNvCxnSpPr>
          <p:nvPr/>
        </p:nvCxnSpPr>
        <p:spPr>
          <a:xfrm rot="5400000" flipH="1" flipV="1">
            <a:off x="2743200" y="4709160"/>
            <a:ext cx="731520" cy="1188720"/>
          </a:xfrm>
          <a:prstGeom prst="curvedConnector3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097280" y="5943600"/>
            <a:ext cx="914400" cy="274320"/>
          </a:xfrm>
          <a:prstGeom prst="ellipse">
            <a:avLst/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22070" y="585216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14900" y="5697378"/>
            <a:ext cx="4019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portal call implicitly passes the region between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the old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95525" y="5678805"/>
            <a:ext cx="429768" cy="338328"/>
          </a:xfrm>
          <a:prstGeom prst="rect">
            <a:avLst/>
          </a:prstGeom>
          <a:pattFill prst="dkDnDiag">
            <a:fgClr>
              <a:srgbClr val="FFC000"/>
            </a:fgClr>
            <a:bgClr>
              <a:srgbClr val="070E97"/>
            </a:bgClr>
          </a:pattFill>
        </p:spPr>
        <p:txBody>
          <a:bodyPr wrap="square" rtlCol="0">
            <a:spAutoFit/>
          </a:bodyPr>
          <a:lstStyle/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18053367"/>
      </p:ext>
    </p:extLst>
  </p:cSld>
  <p:clrMapOvr>
    <a:masterClrMapping/>
  </p:clrMapOvr>
  <p:transition spd="slow" advTm="16347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9" grpId="0"/>
      <p:bldP spid="21" grpId="0"/>
      <p:bldP spid="21" grpId="1"/>
      <p:bldP spid="22" grpId="0"/>
      <p:bldP spid="24" grpId="0"/>
      <p:bldP spid="24" grpId="1"/>
      <p:bldP spid="34" grpId="0" animBg="1"/>
      <p:bldP spid="34" grpId="1" animBg="1"/>
      <p:bldP spid="37" grpId="0"/>
      <p:bldP spid="38" grpId="0"/>
      <p:bldP spid="39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716221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Motivating example – buggy drivers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737360"/>
            <a:ext cx="813435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Device drivers need access to special parts of memory to make the device work – MMIO, on-device buffers, etc.</a:t>
            </a:r>
          </a:p>
          <a:p>
            <a:endParaRPr lang="en-US" sz="1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shouldn’t have access to the OS or application state.</a:t>
            </a:r>
          </a:p>
          <a:p>
            <a:endParaRPr lang="en-US" sz="1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Ideally, each driver should be its own process, with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relevant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device-specific memory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 mapped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37359" y="4937760"/>
            <a:ext cx="1828800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application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389120" y="4937760"/>
            <a:ext cx="619125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OS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600" y="4937760"/>
            <a:ext cx="1476375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driver</a:t>
            </a:r>
          </a:p>
        </p:txBody>
      </p:sp>
      <p:sp>
        <p:nvSpPr>
          <p:cNvPr id="14" name="Flowchart: Sequential Access Storage 13"/>
          <p:cNvSpPr/>
          <p:nvPr/>
        </p:nvSpPr>
        <p:spPr>
          <a:xfrm>
            <a:off x="7589520" y="5010150"/>
            <a:ext cx="1504949" cy="581025"/>
          </a:xfrm>
          <a:prstGeom prst="flowChartMagneticTap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device</a:t>
            </a:r>
          </a:p>
        </p:txBody>
      </p:sp>
      <p:sp>
        <p:nvSpPr>
          <p:cNvPr id="15" name="Oval 14"/>
          <p:cNvSpPr/>
          <p:nvPr/>
        </p:nvSpPr>
        <p:spPr>
          <a:xfrm>
            <a:off x="1463040" y="4389120"/>
            <a:ext cx="2381250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023360" y="4389120"/>
            <a:ext cx="1247775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577840" y="4389120"/>
            <a:ext cx="3840480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583680" y="3291840"/>
            <a:ext cx="9144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6583680" y="3291840"/>
            <a:ext cx="9144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41994" y="3034992"/>
            <a:ext cx="132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>
          <a:xfrm flipH="1">
            <a:off x="7498080" y="3296602"/>
            <a:ext cx="843914" cy="151448"/>
          </a:xfrm>
          <a:prstGeom prst="straightConnector1">
            <a:avLst/>
          </a:prstGeom>
          <a:ln w="34925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259580" y="6583680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3362325" y="6105525"/>
            <a:ext cx="948921" cy="465475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004603" y="5829300"/>
            <a:ext cx="938997" cy="75438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9" idx="0"/>
            <a:endCxn id="16" idx="4"/>
          </p:cNvCxnSpPr>
          <p:nvPr/>
        </p:nvCxnSpPr>
        <p:spPr>
          <a:xfrm flipH="1" flipV="1">
            <a:off x="4647248" y="6217920"/>
            <a:ext cx="3626" cy="36576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xmlns="" val="526755902"/>
      </p:ext>
    </p:extLst>
  </p:cSld>
  <p:clrMapOvr>
    <a:masterClrMapping/>
  </p:clrMapOvr>
  <p:transition spd="slow" advTm="6589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5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4" grpId="0" animBg="1"/>
      <p:bldP spid="15" grpId="0" animBg="1"/>
      <p:bldP spid="16" grpId="0" animBg="1"/>
      <p:bldP spid="17" grpId="0" animBg="1"/>
      <p:bldP spid="11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40364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Mechanism vs. policy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1645920"/>
            <a:ext cx="7731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is about mechanism – how Mill security works.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468880"/>
            <a:ext cx="7132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about policy – how the mechanism is used.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3291840"/>
            <a:ext cx="6673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general-purpose CPU architecture.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4023360"/>
            <a:ext cx="46623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 Unix machine.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 Windows, …, machine.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 C machine.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not a Java, …, machine.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5760720"/>
            <a:ext cx="7512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is a platform in which each of those can implement their own security model.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38450" y="6766560"/>
            <a:ext cx="46485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the extent that they have one.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28820364"/>
      </p:ext>
    </p:extLst>
  </p:cSld>
  <p:clrMapOvr>
    <a:masterClrMapping/>
  </p:clrMapOvr>
  <p:transition spd="slow" advTm="8058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/>
      <p:bldP spid="9" grpId="1"/>
      <p:bldP spid="12" grpId="0"/>
      <p:bldP spid="13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716221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Motivating example – buggy drivers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737360"/>
            <a:ext cx="813435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Device drivers need access to special parts of memory to make the device work – MMIO, on-device buffers, etc.</a:t>
            </a:r>
          </a:p>
          <a:p>
            <a:endParaRPr lang="en-US" sz="1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shouldn’t have access to the OS or application state.</a:t>
            </a:r>
          </a:p>
          <a:p>
            <a:endParaRPr lang="en-US" sz="1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Ideally, each driver should be its own process, with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relevant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device-specific memory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 mapped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37359" y="4937760"/>
            <a:ext cx="1828800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application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389120" y="4937760"/>
            <a:ext cx="619125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OS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600" y="4937760"/>
            <a:ext cx="1476375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driver</a:t>
            </a:r>
          </a:p>
        </p:txBody>
      </p:sp>
      <p:sp>
        <p:nvSpPr>
          <p:cNvPr id="14" name="Flowchart: Sequential Access Storage 13"/>
          <p:cNvSpPr/>
          <p:nvPr/>
        </p:nvSpPr>
        <p:spPr>
          <a:xfrm>
            <a:off x="7589520" y="5010150"/>
            <a:ext cx="1504949" cy="581025"/>
          </a:xfrm>
          <a:prstGeom prst="flowChartMagneticTap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device</a:t>
            </a:r>
          </a:p>
        </p:txBody>
      </p:sp>
      <p:sp>
        <p:nvSpPr>
          <p:cNvPr id="15" name="Oval 14"/>
          <p:cNvSpPr/>
          <p:nvPr/>
        </p:nvSpPr>
        <p:spPr>
          <a:xfrm>
            <a:off x="1463040" y="4389120"/>
            <a:ext cx="2381250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023360" y="4389120"/>
            <a:ext cx="1247775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577840" y="4389120"/>
            <a:ext cx="3840480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583680" y="3291840"/>
            <a:ext cx="9144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6583680" y="3291840"/>
            <a:ext cx="9144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41994" y="3034992"/>
            <a:ext cx="132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>
          <a:xfrm flipH="1">
            <a:off x="7498080" y="3296602"/>
            <a:ext cx="843914" cy="151448"/>
          </a:xfrm>
          <a:prstGeom prst="straightConnector1">
            <a:avLst/>
          </a:prstGeom>
          <a:ln w="34925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566158" y="5132070"/>
            <a:ext cx="822962" cy="0"/>
          </a:xfrm>
          <a:prstGeom prst="straightConnector1">
            <a:avLst/>
          </a:prstGeom>
          <a:ln w="25400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008245" y="5132070"/>
            <a:ext cx="935355" cy="0"/>
          </a:xfrm>
          <a:prstGeom prst="straightConnector1">
            <a:avLst/>
          </a:prstGeom>
          <a:ln w="25400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008245" y="5505450"/>
            <a:ext cx="935355" cy="0"/>
          </a:xfrm>
          <a:prstGeom prst="straightConnector1">
            <a:avLst/>
          </a:prstGeom>
          <a:ln w="25400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566159" y="5505450"/>
            <a:ext cx="822961" cy="0"/>
          </a:xfrm>
          <a:prstGeom prst="straightConnector1">
            <a:avLst/>
          </a:prstGeom>
          <a:ln w="25400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383280" y="6492240"/>
            <a:ext cx="2719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 portal calls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 flipV="1">
            <a:off x="3931920" y="5577840"/>
            <a:ext cx="274320" cy="91440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5212080" y="5577840"/>
            <a:ext cx="274320" cy="91440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973430" y="1584960"/>
            <a:ext cx="8667132" cy="254698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61780036"/>
      </p:ext>
    </p:extLst>
  </p:cSld>
  <p:clrMapOvr>
    <a:masterClrMapping/>
  </p:clrMapOvr>
  <p:transition spd="slow" advTm="32551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716221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Motivating example – buggy drivers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737360"/>
            <a:ext cx="813435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Device drivers need access to special parts of memory to make the device work – MMIO, on-device buffers, etc.</a:t>
            </a:r>
          </a:p>
          <a:p>
            <a:endParaRPr lang="en-US" sz="1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shouldn’t have access to the OS or application state.</a:t>
            </a:r>
          </a:p>
          <a:p>
            <a:endParaRPr lang="en-US" sz="1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Ideally, each driver should be its own process, with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relevant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device-specific memory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 mapped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37359" y="4937760"/>
            <a:ext cx="1828800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application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389120" y="4937760"/>
            <a:ext cx="619125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OS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600" y="4937760"/>
            <a:ext cx="1476375" cy="731520"/>
          </a:xfrm>
          <a:prstGeom prst="rect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driver</a:t>
            </a:r>
          </a:p>
        </p:txBody>
      </p:sp>
      <p:sp>
        <p:nvSpPr>
          <p:cNvPr id="14" name="Flowchart: Sequential Access Storage 13"/>
          <p:cNvSpPr/>
          <p:nvPr/>
        </p:nvSpPr>
        <p:spPr>
          <a:xfrm>
            <a:off x="7589520" y="5010150"/>
            <a:ext cx="1504949" cy="581025"/>
          </a:xfrm>
          <a:prstGeom prst="flowChartMagneticTap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device</a:t>
            </a:r>
          </a:p>
        </p:txBody>
      </p:sp>
      <p:sp>
        <p:nvSpPr>
          <p:cNvPr id="15" name="Oval 14"/>
          <p:cNvSpPr/>
          <p:nvPr/>
        </p:nvSpPr>
        <p:spPr>
          <a:xfrm>
            <a:off x="1463040" y="4389120"/>
            <a:ext cx="2381250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023360" y="4389120"/>
            <a:ext cx="1247775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577840" y="4389120"/>
            <a:ext cx="3840480" cy="1828800"/>
          </a:xfrm>
          <a:prstGeom prst="ellips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583680" y="3291840"/>
            <a:ext cx="9144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6583680" y="3291840"/>
            <a:ext cx="9144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41994" y="3034992"/>
            <a:ext cx="132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>
          <a:xfrm flipH="1">
            <a:off x="7498080" y="3296602"/>
            <a:ext cx="843914" cy="151448"/>
          </a:xfrm>
          <a:prstGeom prst="straightConnector1">
            <a:avLst/>
          </a:prstGeom>
          <a:ln w="34925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566158" y="5132070"/>
            <a:ext cx="822962" cy="0"/>
          </a:xfrm>
          <a:prstGeom prst="straightConnector1">
            <a:avLst/>
          </a:prstGeom>
          <a:ln w="25400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008245" y="5132070"/>
            <a:ext cx="935355" cy="0"/>
          </a:xfrm>
          <a:prstGeom prst="straightConnector1">
            <a:avLst/>
          </a:prstGeom>
          <a:ln w="25400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008245" y="5505450"/>
            <a:ext cx="935355" cy="0"/>
          </a:xfrm>
          <a:prstGeom prst="straightConnector1">
            <a:avLst/>
          </a:prstGeom>
          <a:ln w="25400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566159" y="5505450"/>
            <a:ext cx="822961" cy="0"/>
          </a:xfrm>
          <a:prstGeom prst="straightConnector1">
            <a:avLst/>
          </a:prstGeom>
          <a:ln w="25400">
            <a:solidFill>
              <a:srgbClr val="00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973430" y="1584960"/>
            <a:ext cx="8667132" cy="4825365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08960" y="6583680"/>
            <a:ext cx="3815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Simple, clean – and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cheap</a:t>
            </a:r>
          </a:p>
        </p:txBody>
      </p:sp>
    </p:spTree>
    <p:extLst>
      <p:ext uri="{BB962C8B-B14F-4D97-AF65-F5344CB8AC3E}">
        <p14:creationId xmlns:p14="http://schemas.microsoft.com/office/powerpoint/2010/main" xmlns="" val="3245372935"/>
      </p:ext>
    </p:extLst>
  </p:cSld>
  <p:clrMapOvr>
    <a:masterClrMapping/>
  </p:clrMapOvr>
  <p:transition spd="slow" advTm="1380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203876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 caution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599" y="1645920"/>
            <a:ext cx="82772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security regions are very big – and few. They secure entire data spaces and programs, not objects and functions.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651760"/>
            <a:ext cx="79438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Fine-granularity security, in which individual objects and functions can be isolated, requires a different model.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598" y="3749040"/>
            <a:ext cx="7734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 wish the Mill could support object-level security, but that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would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require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non-standard, non-commodity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memory, and would break nearly every C program.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77440" y="6035040"/>
            <a:ext cx="53303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’Tis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true,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’tis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pity. And pity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’tis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’tis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true.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52160" y="6400800"/>
            <a:ext cx="2292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Wm. Shakespeare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71600" y="5212080"/>
            <a:ext cx="3049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 wouldn’t sell any.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800430655"/>
      </p:ext>
    </p:extLst>
  </p:cSld>
  <p:clrMapOvr>
    <a:masterClrMapping/>
  </p:clrMapOvr>
  <p:transition spd="slow" advTm="9098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9" grpId="0"/>
      <p:bldP spid="9" grpId="1"/>
      <p:bldP spid="11" grpId="0"/>
      <p:bldP spid="13" grpId="0"/>
      <p:bldP spid="2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76203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#1: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4253" y="1536860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6743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uses virtual caching and the Single Address Space model.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are no privileged operation and no supervisor state; all protection is by address.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Security environments, called turfs, can include arbitrary regions of the address space, with arbitrary rights.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can grant a region to a turf or another thread with a subset of its own rights.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9942957"/>
      </p:ext>
    </p:extLst>
  </p:cSld>
  <p:clrMapOvr>
    <a:masterClrMapping/>
  </p:clrMapOvr>
  <p:transition spd="slow" advTm="2984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76203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#2: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4253" y="1536860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67437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Grants may be implicit or explicit, and can be revoked.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Protection management uses OS tables and a hardware cache of region descriptors.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Nearly all access has protection checked using one of five Well Known Regions held in hardware registers, rather than the more expensive general mechanism.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call across protection domains (portal call) costs two fetches more than a regular call.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941787389"/>
      </p:ext>
    </p:extLst>
  </p:cSld>
  <p:clrMapOvr>
    <a:masterClrMapping/>
  </p:clrMapOvr>
  <p:transition spd="slow" advTm="6121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76203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#3: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4253" y="1536860"/>
            <a:ext cx="17331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67437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Both caller and callee are protected from each other.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return addresses of calls are safe from stack smashing exploits.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OS is yet another service.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costs nothing to remove device drivers from privileged state and the OS.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735590488"/>
      </p:ext>
    </p:extLst>
  </p:cSld>
  <p:clrMapOvr>
    <a:masterClrMapping/>
  </p:clrMapOvr>
  <p:transition spd="slow" advTm="33853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3308919" cy="564193"/>
          </a:xfrm>
          <a:prstGeom prst="rect">
            <a:avLst/>
          </a:prstGeom>
          <a:noFill/>
          <a:ln w="0"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ea typeface="Tahoma" pitchFamily="2"/>
                <a:cs typeface="Tahoma" pitchFamily="2"/>
              </a:rPr>
              <a:t>Shameless plug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93808" y="1845429"/>
            <a:ext cx="694900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technical info about the Mill CPU architecture: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33643" y="2755712"/>
            <a:ext cx="72442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http://ootbcomp.com/docs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4409" y="4101996"/>
            <a:ext cx="766534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sign up for future announcements, white papers etc.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4036" y="4792865"/>
            <a:ext cx="86789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http:/ootbcomp.com/mailing-list</a:t>
            </a:r>
          </a:p>
        </p:txBody>
      </p:sp>
    </p:spTree>
    <p:extLst>
      <p:ext uri="{BB962C8B-B14F-4D97-AF65-F5344CB8AC3E}">
        <p14:creationId xmlns:p14="http://schemas.microsoft.com/office/powerpoint/2010/main" xmlns="" val="4188572801"/>
      </p:ext>
    </p:extLst>
  </p:cSld>
  <p:clrMapOvr>
    <a:masterClrMapping/>
  </p:clrMapOvr>
  <p:transition spd="slow" advTm="1376672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60444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Some philosophy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8640" y="3108960"/>
            <a:ext cx="89820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Security must be unobtrusive, unavoidable, and cheap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35595" y="4937760"/>
            <a:ext cx="2768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 it won’t be used.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684740841"/>
      </p:ext>
    </p:extLst>
  </p:cSld>
  <p:clrMapOvr>
    <a:masterClrMapping/>
  </p:clrMapOvr>
  <p:transition spd="slow" advTm="1791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360444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Some philosophy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0080" y="3108960"/>
            <a:ext cx="86525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must have equal security, none more equal than others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16175" y="4937760"/>
            <a:ext cx="3007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pigs on this farm.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443895768"/>
      </p:ext>
    </p:extLst>
  </p:cSld>
  <p:clrMapOvr>
    <a:masterClrMapping/>
  </p:clrMapOvr>
  <p:transition spd="slow" advTm="2124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515442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protection model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5836" y="2266950"/>
            <a:ext cx="763805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can see only what I give you</a:t>
            </a:r>
          </a:p>
          <a:p>
            <a:pPr algn="ctr"/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 can see only what you give me</a:t>
            </a:r>
          </a:p>
          <a:p>
            <a:pPr algn="ctr"/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Fast, cheap, no third-parties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92979232"/>
      </p:ext>
    </p:extLst>
  </p:cSld>
  <p:clrMapOvr>
    <a:masterClrMapping/>
  </p:clrMapOvr>
  <p:transition spd="slow" advTm="22429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4.5|23|1.8|26.5|9|14.8|10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.9|18.6|6.9|9.9|2.7|16.6|4.4|5.3|2.2|2|1.7|7.8|12.8|14.6|18.2|2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5.9|3.8|3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|6.2|16.2|1.3|4.3|25.2|5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61|1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39.9|13.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23|4.2|8.6|11.7|9.6|13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9.3|1.9|2.4|2.1|13.2|10.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28.5|7.5|18.6|8.5|5|16.7|7.5|8.7|6.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8|3.2|2.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9|10.8|9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6.3|15.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5.1|6|1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7.9|9.1|7|5.4|34.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11.2|7.9|15.6|4.3|6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34.8|7.8|7.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2.3|16|22.1|9.7|9.3|4.6|5.8|6.5|6|4.1|3.1|2.5|6.7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3.7|18.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28.8|5.9|10|7.1|4.2|6.6|5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2.3|1.9|25.5|6.3|4|5|6.3|9.7|10.4|17.6|10.5|4.3|22.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41.3|5.1|11.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6|43.1|25.4|10.2|12.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2.9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6.9|4.5|22.2|11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6|4.9|3.8|6.6|5.9|10.4|4.4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2.2|2.9|5.2|3.4|5.5|4.7|4|13.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9.8|8.1|30|36.8|1.9|11.3|19|7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5.5|7.2|22.1|4|3.4|5|4.3|15.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1.4|7.1|8.1|5.4|5.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4.2|4.9|7.8|10.5|5.4|3.8|4.6|4.7|5.2|7.3|14.4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6.1|5.2|1.9|2.2|2.6|2.8|2.7|18.7|5.9|5.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|4.5|2.6|37.6|5.4|7.8|19.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2.3|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12|13.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4.1|7.2|8.1|7.8|4.1|3.4|18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8|12|2.3|27.2|6.3|3.2|6.7|4.3|6.6|6.6|8.4|26.5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9.3|6|5.4|5.2|3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0.3|5.8|23|9.7|20.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26.7|2.6|2.2|4.9|7.5|6.9|3|4.6|7.8|15.4|36.7|3.5|10.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7.9|11.8|5.3|35.8|8.3|6.3|3.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54.6|19.6|7.3|7.9|7.7|6.9|3.5|3.6|12.6|12.8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5|5.4|10.8|9.8|5.9|4.9|4.6|5.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4.2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22.1|18.8|32.4|5.5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4.6|7.3|10.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3.9|10.3|30.4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5.8|5.7|5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6.2|3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5.8|2.4|6.3|4.2|4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"/>
</p:tagLst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5400">
          <a:solidFill>
            <a:srgbClr val="FFFF00"/>
          </a:solidFill>
          <a:headEnd type="none" w="med" len="med"/>
          <a:tailEnd type="none" w="med" len="me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000" dirty="0" smtClean="0">
            <a:solidFill>
              <a:srgbClr val="FFFF00"/>
            </a:solidFill>
            <a:latin typeface="Consolas" panose="020B0609020204030204" pitchFamily="49" charset="0"/>
            <a:cs typeface="Consolas" panose="020B0609020204030204" pitchFamily="49" charset="0"/>
          </a:defRPr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25400">
          <a:solidFill>
            <a:srgbClr val="FFFF00"/>
          </a:solidFill>
          <a:headEnd type="none" w="med" len="med"/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261058</TotalTime>
  <Words>3573</Words>
  <Application>Microsoft Office PowerPoint</Application>
  <PresentationFormat>Custom</PresentationFormat>
  <Paragraphs>710</Paragraphs>
  <Slides>66</Slides>
  <Notes>66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66</vt:i4>
      </vt:variant>
    </vt:vector>
  </HeadingPairs>
  <TitlesOfParts>
    <vt:vector size="68" baseType="lpstr">
      <vt:lpstr>Default</vt:lpstr>
      <vt:lpstr>TechDetail1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Holly Kahlich</cp:lastModifiedBy>
  <cp:revision>1509</cp:revision>
  <cp:lastPrinted>2004-01-09T12:06:43Z</cp:lastPrinted>
  <dcterms:created xsi:type="dcterms:W3CDTF">2003-11-29T13:45:59Z</dcterms:created>
  <dcterms:modified xsi:type="dcterms:W3CDTF">2014-03-25T19:19:41Z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