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notesMasterIdLst>
    <p:notesMasterId r:id="rId54"/>
  </p:notesMasterIdLst>
  <p:handoutMasterIdLst>
    <p:handoutMasterId r:id="rId55"/>
  </p:handoutMasterIdLst>
  <p:sldIdLst>
    <p:sldId id="256" r:id="rId3"/>
    <p:sldId id="257" r:id="rId4"/>
    <p:sldId id="295" r:id="rId5"/>
    <p:sldId id="571" r:id="rId6"/>
    <p:sldId id="497" r:id="rId7"/>
    <p:sldId id="569" r:id="rId8"/>
    <p:sldId id="498" r:id="rId9"/>
    <p:sldId id="499" r:id="rId10"/>
    <p:sldId id="503" r:id="rId11"/>
    <p:sldId id="504" r:id="rId12"/>
    <p:sldId id="506" r:id="rId13"/>
    <p:sldId id="505" r:id="rId14"/>
    <p:sldId id="512" r:id="rId15"/>
    <p:sldId id="513" r:id="rId16"/>
    <p:sldId id="514" r:id="rId17"/>
    <p:sldId id="493" r:id="rId18"/>
    <p:sldId id="542" r:id="rId19"/>
    <p:sldId id="541" r:id="rId20"/>
    <p:sldId id="508" r:id="rId21"/>
    <p:sldId id="543" r:id="rId22"/>
    <p:sldId id="544" r:id="rId23"/>
    <p:sldId id="545" r:id="rId24"/>
    <p:sldId id="554" r:id="rId25"/>
    <p:sldId id="555" r:id="rId26"/>
    <p:sldId id="556" r:id="rId27"/>
    <p:sldId id="557" r:id="rId28"/>
    <p:sldId id="559" r:id="rId29"/>
    <p:sldId id="560" r:id="rId30"/>
    <p:sldId id="561" r:id="rId31"/>
    <p:sldId id="562" r:id="rId32"/>
    <p:sldId id="564" r:id="rId33"/>
    <p:sldId id="565" r:id="rId34"/>
    <p:sldId id="566" r:id="rId35"/>
    <p:sldId id="567" r:id="rId36"/>
    <p:sldId id="568" r:id="rId37"/>
    <p:sldId id="572" r:id="rId38"/>
    <p:sldId id="573" r:id="rId39"/>
    <p:sldId id="574" r:id="rId40"/>
    <p:sldId id="575" r:id="rId41"/>
    <p:sldId id="576" r:id="rId42"/>
    <p:sldId id="577" r:id="rId43"/>
    <p:sldId id="578" r:id="rId44"/>
    <p:sldId id="579" r:id="rId45"/>
    <p:sldId id="580" r:id="rId46"/>
    <p:sldId id="581" r:id="rId47"/>
    <p:sldId id="582" r:id="rId48"/>
    <p:sldId id="583" r:id="rId49"/>
    <p:sldId id="584" r:id="rId50"/>
    <p:sldId id="585" r:id="rId51"/>
    <p:sldId id="587" r:id="rId52"/>
    <p:sldId id="586" r:id="rId53"/>
  </p:sldIdLst>
  <p:sldSz cx="10077450" cy="756285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80"/>
    <a:srgbClr val="0000CC"/>
    <a:srgbClr val="000064"/>
    <a:srgbClr val="10278A"/>
    <a:srgbClr val="0099FF"/>
    <a:srgbClr val="0E2278"/>
    <a:srgbClr val="FF3300"/>
    <a:srgbClr val="FF0000"/>
    <a:srgbClr val="000078"/>
    <a:srgbClr val="00008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1" autoAdjust="0"/>
    <p:restoredTop sz="94499" autoAdjust="0"/>
  </p:normalViewPr>
  <p:slideViewPr>
    <p:cSldViewPr snapToGrid="0">
      <p:cViewPr varScale="1">
        <p:scale>
          <a:sx n="92" d="100"/>
          <a:sy n="92" d="100"/>
        </p:scale>
        <p:origin x="-306" y="-96"/>
      </p:cViewPr>
      <p:guideLst>
        <p:guide orient="horz" pos="2382"/>
        <p:guide pos="31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4244"/>
    </p:cViewPr>
  </p:sorterViewPr>
  <p:notesViewPr>
    <p:cSldViewPr snapToGrid="0">
      <p:cViewPr varScale="1">
        <p:scale>
          <a:sx n="63" d="100"/>
          <a:sy n="63" d="100"/>
        </p:scale>
        <p:origin x="-2622" y="-108"/>
      </p:cViewPr>
      <p:guideLst>
        <p:guide orient="horz" pos="3168"/>
        <p:guide pos="2448"/>
      </p:guideLst>
    </p:cSldViewPr>
  </p:notesViewPr>
  <p:gridSpacing cx="77716063" cy="77716063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5883354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1587960" y="1005840"/>
            <a:ext cx="4596120" cy="344700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1185120" y="4787640"/>
            <a:ext cx="5407200" cy="38260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9933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en-US" sz="2000" b="0" i="0" u="none" strike="noStrike">
        <a:ln>
          <a:noFill/>
        </a:ln>
        <a:latin typeface="Times New Roman" pitchFamily="18"/>
        <a:ea typeface="Tahoma" pitchFamily="2"/>
        <a:cs typeface="Tahoma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</a:ln>
        </p:spPr>
      </p:sp>
      <p:sp>
        <p:nvSpPr>
          <p:cNvPr id="61443" name="Notes Placeholder 2"/>
          <p:cNvSpPr txBox="1">
            <a:spLocks noGrp="1"/>
          </p:cNvSpPr>
          <p:nvPr>
            <p:ph type="body" sz="quarter" idx="1"/>
          </p:nvPr>
        </p:nvSpPr>
        <p:spPr>
          <a:ln/>
        </p:spPr>
        <p:txBody>
          <a:bodyPr>
            <a:spAutoFit/>
          </a:bodyPr>
          <a:lstStyle/>
          <a:p>
            <a:pPr eaLnBrk="1">
              <a:spcBef>
                <a:spcPct val="0"/>
              </a:spcBef>
              <a:buSzPct val="45000"/>
              <a:buFont typeface="StarSymbol"/>
              <a:buChar char="●"/>
            </a:pPr>
            <a:endParaRPr smtClean="0">
              <a:solidFill>
                <a:srgbClr val="000000"/>
              </a:solidFill>
              <a:latin typeface="Thorndale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90675" y="1006475"/>
            <a:ext cx="4589463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>
            <a:spAutoFit/>
          </a:bodyPr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589088" y="1006475"/>
            <a:ext cx="4592637" cy="3446463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185120" y="4787640"/>
            <a:ext cx="5407200" cy="382644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Thorndale" pitchFamily="18"/>
              <a:cs typeface="Arial Unicode MS" pitchFamily="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4365245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4184878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8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2018897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9500"/>
            <a:ext cx="8566150" cy="16208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1300" y="4286250"/>
            <a:ext cx="7054850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530454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5360597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737032412"/>
      </p:ext>
    </p:extLst>
  </p:cSld>
  <p:clrMapOvr>
    <a:masterClrMapping/>
  </p:clrMapOvr>
  <p:transition spd="slow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6824196"/>
      </p:ext>
    </p:extLst>
  </p:cSld>
  <p:clrMapOvr>
    <a:masterClrMapping/>
  </p:clrMapOvr>
  <p:transition spd="slow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5921297"/>
      </p:ext>
    </p:extLst>
  </p:cSld>
  <p:clrMapOvr>
    <a:masterClrMapping/>
  </p:clrMapOvr>
  <p:transition spd="slow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8909050"/>
      </p:ext>
    </p:extLst>
  </p:cSld>
  <p:clrMapOvr>
    <a:masterClrMapping/>
  </p:clrMapOvr>
  <p:transition spd="slow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40625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93354984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6883397"/>
      </p:ext>
    </p:extLst>
  </p:cSld>
  <p:clrMapOvr>
    <a:masterClrMapping/>
  </p:clrMapOvr>
  <p:transition spd="slow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996742905"/>
      </p:ext>
    </p:extLst>
  </p:cSld>
  <p:clrMapOvr>
    <a:masterClrMapping/>
  </p:clrMapOvr>
  <p:transition spd="slow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4570135"/>
      </p:ext>
    </p:extLst>
  </p:cSld>
  <p:clrMapOvr>
    <a:masterClrMapping/>
  </p:clrMapOvr>
  <p:transition spd="slow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8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8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5454344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859338"/>
            <a:ext cx="8566150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05163"/>
            <a:ext cx="8566150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594167519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6863914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3213"/>
            <a:ext cx="907097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692275"/>
            <a:ext cx="4452937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398713"/>
            <a:ext cx="4452937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9688" y="1692275"/>
            <a:ext cx="4454525" cy="7064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9688" y="2398713"/>
            <a:ext cx="4454525" cy="43576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0672060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7557698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431966951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3316287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0175" y="301625"/>
            <a:ext cx="5634038" cy="64547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582738"/>
            <a:ext cx="3316287" cy="5173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3763365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4850" y="5294313"/>
            <a:ext cx="6046788" cy="6238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4850" y="676275"/>
            <a:ext cx="6046788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4850" y="5918200"/>
            <a:ext cx="6046788" cy="88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2914277265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740520" y="627480"/>
            <a:ext cx="8605080" cy="12625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en-US"/>
              <a:t>Click to edit the title text format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40520" y="2102040"/>
            <a:ext cx="8605080" cy="4763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en-US" sz="32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en-US" sz="32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en-US" sz="28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en-US" sz="24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en-US" sz="2000" b="0" i="0" u="none" strike="noStrike">
                <a:ln>
                  <a:noFill/>
                </a:ln>
                <a:latin typeface="Times New Roman" pitchFamily="18"/>
                <a:ea typeface="Tahoma" pitchFamily="2"/>
                <a:cs typeface="Tahoma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marL="0" marR="0" lvl="0" indent="0" algn="l" rtl="0" hangingPunct="0">
        <a:buNone/>
        <a:tabLst/>
        <a:defRPr lang="en-US" sz="3200" b="1" i="0" u="none" strike="noStrike">
          <a:ln>
            <a:noFill/>
          </a:ln>
          <a:solidFill>
            <a:srgbClr val="00FF00"/>
          </a:solidFill>
          <a:latin typeface="Arial" pitchFamily="34"/>
          <a:ea typeface="Tahoma" pitchFamily="2"/>
          <a:cs typeface="Tahoma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7"/>
        </a:spcAft>
        <a:tabLst/>
        <a:defRPr lang="en-US" sz="3200" b="0" i="0" u="none" strike="noStrike">
          <a:ln>
            <a:noFill/>
          </a:ln>
          <a:latin typeface="Times New Roman" pitchFamily="18"/>
          <a:ea typeface="Tahoma" pitchFamily="2"/>
          <a:cs typeface="Tahoma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3" cstate="print">
            <a:lum/>
            <a:alphaModFix/>
          </a:blip>
          <a:srcRect/>
          <a:stretch>
            <a:fillRect/>
          </a:stretch>
        </p:blipFill>
        <p:spPr>
          <a:xfrm>
            <a:off x="8356320" y="6574679"/>
            <a:ext cx="1648080" cy="97128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72000" y="7315200"/>
            <a:ext cx="914760" cy="230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1" i="0" u="none" strike="noStrike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11/12/2013</a:t>
            </a:r>
            <a:endParaRPr lang="en-US" sz="1600" b="1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70495" y="7199640"/>
            <a:ext cx="282129" cy="26648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293888C-9E57-4001-A07E-1BDBB3BC0C5D}" type="slidenum">
              <a:rPr>
                <a:solidFill>
                  <a:schemeClr val="bg2"/>
                </a:solidFill>
              </a:rPr>
              <a:pPr marL="0" marR="0" lvl="0" indent="0" algn="ct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‹#›</a:t>
            </a:fld>
            <a:endParaRPr lang="en-US" sz="2000" b="1" i="0" u="none" strike="noStrike" dirty="0">
              <a:ln>
                <a:noFill/>
              </a:ln>
              <a:solidFill>
                <a:schemeClr val="bg2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3680" y="7316640"/>
            <a:ext cx="2228760" cy="230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Out-of-the-Box Computing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5599" y="7317000"/>
            <a:ext cx="1304973" cy="235962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1600" b="0" i="0" u="none" strike="noStrike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Patents</a:t>
            </a:r>
            <a:r>
              <a:rPr lang="en-US" sz="1600" b="0" i="0" u="none" strike="noStrike" baseline="0" dirty="0" smtClean="0">
                <a:ln>
                  <a:noFill/>
                </a:ln>
                <a:solidFill>
                  <a:srgbClr val="C0C0C0"/>
                </a:solidFill>
                <a:latin typeface="Times New Roman" pitchFamily="18"/>
                <a:ea typeface="Tahoma" pitchFamily="2"/>
                <a:cs typeface="Tahoma" pitchFamily="2"/>
              </a:rPr>
              <a:t> pending</a:t>
            </a:r>
            <a:endParaRPr lang="en-US" sz="1600" b="0" i="0" u="none" strike="noStrike" dirty="0">
              <a:ln>
                <a:noFill/>
              </a:ln>
              <a:solidFill>
                <a:srgbClr val="C0C0C0"/>
              </a:solidFill>
              <a:latin typeface="Times New Roman" pitchFamily="18"/>
              <a:ea typeface="Tahoma" pitchFamily="2"/>
              <a:cs typeface="Tahoma" pitchFamily="2"/>
            </a:endParaRPr>
          </a:p>
        </p:txBody>
      </p:sp>
      <p:sp>
        <p:nvSpPr>
          <p:cNvPr id="7" name="Title Placeholder 6"/>
          <p:cNvSpPr txBox="1">
            <a:spLocks noGrp="1"/>
          </p:cNvSpPr>
          <p:nvPr>
            <p:ph type="title"/>
          </p:nvPr>
        </p:nvSpPr>
        <p:spPr>
          <a:xfrm>
            <a:off x="740520" y="627480"/>
            <a:ext cx="8605080" cy="12625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Clr>
                <a:srgbClr val="000000"/>
              </a:buClr>
              <a:buSzPct val="45000"/>
              <a:buFont typeface="StarSymbol"/>
              <a:buNone/>
            </a:defPPr>
            <a:lvl1pPr lvl="0">
              <a:buClr>
                <a:srgbClr val="000000"/>
              </a:buClr>
              <a:buSzPct val="45000"/>
              <a:buFont typeface="StarSymbol"/>
              <a:buChar char=""/>
            </a:lvl1pPr>
            <a:lvl2pPr lvl="1">
              <a:buClr>
                <a:srgbClr val="000000"/>
              </a:buClr>
              <a:buSzPct val="45000"/>
              <a:buFont typeface="StarSymbol"/>
              <a:buChar char=""/>
            </a:lvl2pPr>
            <a:lvl3pPr lvl="2">
              <a:buClr>
                <a:srgbClr val="000000"/>
              </a:buClr>
              <a:buSzPct val="45000"/>
              <a:buFont typeface="StarSymbol"/>
              <a:buChar char=""/>
            </a:lvl3pPr>
            <a:lvl4pPr lvl="3">
              <a:buClr>
                <a:srgbClr val="000000"/>
              </a:buClr>
              <a:buSzPct val="45000"/>
              <a:buFont typeface="StarSymbol"/>
              <a:buChar char=""/>
            </a:lvl4pPr>
            <a:lvl5pPr lvl="4">
              <a:buClr>
                <a:srgbClr val="000000"/>
              </a:buClr>
              <a:buSzPct val="45000"/>
              <a:buFont typeface="StarSymbol"/>
              <a:buChar char=""/>
            </a:lvl5pPr>
            <a:lvl6pPr lvl="5">
              <a:buClr>
                <a:srgbClr val="000000"/>
              </a:buClr>
              <a:buSzPct val="45000"/>
              <a:buFont typeface="StarSymbol"/>
              <a:buChar char=""/>
            </a:lvl6pPr>
            <a:lvl7pPr lvl="6">
              <a:buClr>
                <a:srgbClr val="000000"/>
              </a:buClr>
              <a:buSzPct val="45000"/>
              <a:buFont typeface="StarSymbol"/>
              <a:buChar char=""/>
            </a:lvl7pPr>
            <a:lvl8pPr lvl="7">
              <a:buClr>
                <a:srgbClr val="000000"/>
              </a:buClr>
              <a:buSzPct val="45000"/>
              <a:buFont typeface="StarSymbol"/>
              <a:buChar char=""/>
            </a:lvl8pPr>
            <a:lvl9pPr lvl="8">
              <a:buClr>
                <a:srgbClr val="000000"/>
              </a:buClr>
              <a:buSzPct val="45000"/>
              <a:buFont typeface="StarSymbol"/>
              <a:buChar char=""/>
            </a:lvl9pPr>
          </a:lstStyle>
          <a:p>
            <a:endParaRPr lang="en-US"/>
          </a:p>
        </p:txBody>
      </p:sp>
      <p:sp>
        <p:nvSpPr>
          <p:cNvPr id="8" name="Text Placeholder 7"/>
          <p:cNvSpPr txBox="1">
            <a:spLocks noGrp="1"/>
          </p:cNvSpPr>
          <p:nvPr>
            <p:ph type="body" idx="1"/>
          </p:nvPr>
        </p:nvSpPr>
        <p:spPr>
          <a:xfrm>
            <a:off x="740520" y="2102040"/>
            <a:ext cx="8605080" cy="47638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None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defPPr>
            <a:lvl1pPr marL="432000" marR="0" lvl="0" indent="-324000" algn="l">
              <a:spcBef>
                <a:spcPts val="0"/>
              </a:spcBef>
              <a:spcAft>
                <a:spcPts val="1417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4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1pPr>
            <a:lvl2pPr marL="767880" marR="0" lvl="1" indent="-191880" algn="l">
              <a:spcBef>
                <a:spcPts val="0"/>
              </a:spcBef>
              <a:spcAft>
                <a:spcPts val="1134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2pPr>
            <a:lvl3pPr marL="1296000" marR="0" lvl="2" indent="-216000" algn="l">
              <a:spcBef>
                <a:spcPts val="0"/>
              </a:spcBef>
              <a:spcAft>
                <a:spcPts val="850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3pPr>
            <a:lvl4pPr marL="1728000" marR="0" lvl="3" indent="-216000" algn="l">
              <a:spcBef>
                <a:spcPts val="0"/>
              </a:spcBef>
              <a:spcAft>
                <a:spcPts val="567"/>
              </a:spcAft>
              <a:buClr>
                <a:srgbClr val="FFFF00"/>
              </a:buClr>
              <a:buSzPct val="75000"/>
              <a:buFont typeface="StarSymbol"/>
              <a:buChar char="–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4pPr>
            <a:lvl5pPr marL="2160000" marR="0" lvl="4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5pPr>
            <a:lvl6pPr marL="2592000" marR="0" lvl="5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6pPr>
            <a:lvl7pPr marL="3024000" marR="0" lvl="6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7pPr>
            <a:lvl8pPr marL="3456000" marR="0" lvl="7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8pPr>
            <a:lvl9pPr marL="3887999" marR="0" lvl="8" indent="-216000" algn="l">
              <a:spcBef>
                <a:spcPts val="0"/>
              </a:spcBef>
              <a:spcAft>
                <a:spcPts val="283"/>
              </a:spcAft>
              <a:buClr>
                <a:srgbClr val="FFFF00"/>
              </a:buClr>
              <a:buSzPct val="45000"/>
              <a:buFont typeface="StarSymbol"/>
              <a:buChar char="●"/>
              <a:defRPr lang="en-US" sz="2000" b="1" i="0" u="none" strike="noStrike">
                <a:ln>
                  <a:noFill/>
                </a:ln>
                <a:solidFill>
                  <a:srgbClr val="FFFF00"/>
                </a:solidFill>
                <a:latin typeface="Arial" pitchFamily="34"/>
                <a:ea typeface="HG Mincho Light J" pitchFamily="2"/>
                <a:cs typeface="Arial Unicode MS" pitchFamily="2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rtl="0" hangingPunct="0">
        <a:tabLst/>
        <a:defRPr lang="en-US" sz="3200" b="1" i="0" u="none" strike="noStrike">
          <a:ln>
            <a:noFill/>
          </a:ln>
          <a:solidFill>
            <a:srgbClr val="00FF00"/>
          </a:solidFill>
          <a:latin typeface="Arial" pitchFamily="34"/>
          <a:cs typeface="Arial Unicode MS" pitchFamily="2"/>
        </a:defRPr>
      </a:lvl1pPr>
    </p:titleStyle>
    <p:bodyStyle>
      <a:lvl1pPr marL="432000" marR="0" indent="-324000" algn="l" rtl="0" hangingPunct="0">
        <a:spcBef>
          <a:spcPts val="0"/>
        </a:spcBef>
        <a:spcAft>
          <a:spcPts val="1417"/>
        </a:spcAft>
        <a:tabLst/>
        <a:defRPr lang="en-US" sz="2400" b="1" i="0" u="none" strike="noStrike">
          <a:ln>
            <a:noFill/>
          </a:ln>
          <a:solidFill>
            <a:srgbClr val="FFFF00"/>
          </a:solidFill>
          <a:latin typeface="Arial" pitchFamily="34"/>
          <a:cs typeface="Arial Unicode MS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8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8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8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8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8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8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8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8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8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8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8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Te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6859006" cy="4302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smtClean="0">
                <a:ln>
                  <a:noFill/>
                </a:ln>
                <a:solidFill>
                  <a:srgbClr val="00FF00"/>
                </a:solidFill>
                <a:latin typeface="Arial Black" pitchFamily="34"/>
                <a:ea typeface="Tahoma" pitchFamily="2"/>
                <a:cs typeface="Tahoma" pitchFamily="2"/>
              </a:rPr>
              <a:t>IEEE-SVC 2013/11/12</a:t>
            </a:r>
            <a:endParaRPr lang="en-US" sz="2400" b="1" i="0" u="none" strike="noStrike" dirty="0">
              <a:ln>
                <a:noFill/>
              </a:ln>
              <a:solidFill>
                <a:srgbClr val="00FF00"/>
              </a:solidFill>
              <a:latin typeface="Arial Black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14400" y="2880720"/>
            <a:ext cx="8229600" cy="19198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Drinking </a:t>
            </a:r>
            <a:r>
              <a:rPr lang="en-US" sz="48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from the Firehose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Cool and cold transfer prediction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800" b="1" i="1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in 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Mill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Arial" pitchFamily="34"/>
                <a:cs typeface="Arial" pitchFamily="34"/>
              </a:rPr>
              <a:t>™</a:t>
            </a:r>
            <a:r>
              <a:rPr lang="en-US" sz="2800" b="1" i="1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 CPU Architecture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896049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So we guess…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4480" y="1554480"/>
            <a:ext cx="4705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(I == 0) F(); else G();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914400" y="3840480"/>
            <a:ext cx="1371600" cy="914400"/>
            <a:chOff x="1371600" y="4445955"/>
            <a:chExt cx="1371600" cy="914400"/>
          </a:xfrm>
        </p:grpSpPr>
        <p:sp>
          <p:nvSpPr>
            <p:cNvPr id="25" name="Rectangle 24"/>
            <p:cNvSpPr/>
            <p:nvPr/>
          </p:nvSpPr>
          <p:spPr>
            <a:xfrm>
              <a:off x="1371600" y="4903155"/>
              <a:ext cx="13716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554480" y="4445955"/>
              <a:ext cx="10070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200400" y="3840480"/>
            <a:ext cx="1339472" cy="918865"/>
            <a:chOff x="3840480" y="4441490"/>
            <a:chExt cx="1339472" cy="918865"/>
          </a:xfrm>
        </p:grpSpPr>
        <p:sp>
          <p:nvSpPr>
            <p:cNvPr id="28" name="TextBox 27"/>
            <p:cNvSpPr txBox="1"/>
            <p:nvPr/>
          </p:nvSpPr>
          <p:spPr>
            <a:xfrm>
              <a:off x="3931920" y="4441490"/>
              <a:ext cx="1196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decode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840480" y="4903155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772400" y="3840480"/>
            <a:ext cx="1339472" cy="918865"/>
            <a:chOff x="6309360" y="4445955"/>
            <a:chExt cx="1339472" cy="918865"/>
          </a:xfrm>
        </p:grpSpPr>
        <p:sp>
          <p:nvSpPr>
            <p:cNvPr id="27" name="Rectangle 26"/>
            <p:cNvSpPr/>
            <p:nvPr/>
          </p:nvSpPr>
          <p:spPr>
            <a:xfrm>
              <a:off x="6309360" y="4907620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09360" y="4445955"/>
              <a:ext cx="12634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execute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>
          <a:xfrm>
            <a:off x="2468880" y="4572000"/>
            <a:ext cx="548640" cy="446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7040880" y="4572000"/>
            <a:ext cx="54864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5486400" y="3840480"/>
            <a:ext cx="1418978" cy="918865"/>
            <a:chOff x="3808350" y="4441490"/>
            <a:chExt cx="1418978" cy="918865"/>
          </a:xfrm>
        </p:grpSpPr>
        <p:sp>
          <p:nvSpPr>
            <p:cNvPr id="31" name="TextBox 30"/>
            <p:cNvSpPr txBox="1"/>
            <p:nvPr/>
          </p:nvSpPr>
          <p:spPr>
            <a:xfrm>
              <a:off x="3808350" y="4441490"/>
              <a:ext cx="14189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schedule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840480" y="4903155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>
            <a:off x="4754880" y="4572000"/>
            <a:ext cx="548640" cy="446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188720" y="5300531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5300531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5300531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88720" y="5300531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 F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0" y="1920240"/>
            <a:ext cx="1830873" cy="155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Guess to</a:t>
            </a:r>
          </a:p>
          <a:p>
            <a:pPr algn="ctr"/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F (wrong)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5300531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88720" y="5300531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88720" y="5300531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188720" y="5300531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188720" y="5300531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88720" y="5300531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99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88720" y="5300531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99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Smiley Face 11"/>
          <p:cNvSpPr/>
          <p:nvPr/>
        </p:nvSpPr>
        <p:spPr>
          <a:xfrm>
            <a:off x="9009818" y="5415408"/>
            <a:ext cx="570053" cy="475076"/>
          </a:xfrm>
          <a:prstGeom prst="smileyFace">
            <a:avLst>
              <a:gd name="adj" fmla="val -4653"/>
            </a:avLst>
          </a:prstGeom>
          <a:solidFill>
            <a:srgbClr val="C00000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8269768" y="5291765"/>
            <a:ext cx="731520" cy="479196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808352" y="5291765"/>
            <a:ext cx="731520" cy="479196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663440" y="5291765"/>
            <a:ext cx="731520" cy="479196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5553084" y="5291765"/>
            <a:ext cx="731520" cy="479196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492242" y="5291765"/>
            <a:ext cx="731520" cy="479196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355655" y="5291765"/>
            <a:ext cx="731520" cy="479196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1920240" y="5291765"/>
            <a:ext cx="731520" cy="479196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2800668" y="5291765"/>
            <a:ext cx="731520" cy="479196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2048742" y="6104234"/>
            <a:ext cx="59699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Guess wrong? Mispredict stalls!</a:t>
            </a:r>
          </a:p>
        </p:txBody>
      </p:sp>
      <p:sp>
        <p:nvSpPr>
          <p:cNvPr id="6" name="Oval 5"/>
          <p:cNvSpPr/>
          <p:nvPr/>
        </p:nvSpPr>
        <p:spPr>
          <a:xfrm>
            <a:off x="2239671" y="3197926"/>
            <a:ext cx="1292517" cy="440249"/>
          </a:xfrm>
          <a:prstGeom prst="ellipse">
            <a:avLst/>
          </a:prstGeom>
          <a:noFill/>
          <a:ln w="317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286000" y="2093229"/>
            <a:ext cx="4539021" cy="1938992"/>
            <a:chOff x="2286000" y="2093229"/>
            <a:chExt cx="4539021" cy="1938992"/>
          </a:xfrm>
        </p:grpSpPr>
        <p:sp>
          <p:nvSpPr>
            <p:cNvPr id="59" name="TextBox 58"/>
            <p:cNvSpPr txBox="1"/>
            <p:nvPr/>
          </p:nvSpPr>
          <p:spPr>
            <a:xfrm>
              <a:off x="4563759" y="2816508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lab: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286000" y="2093229"/>
              <a:ext cx="1544012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	I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0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brfl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lab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call	F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	</a:t>
              </a:r>
            </a:p>
          </p:txBody>
        </p:sp>
        <p:cxnSp>
          <p:nvCxnSpPr>
            <p:cNvPr id="58" name="Straight Arrow Connector 57"/>
            <p:cNvCxnSpPr>
              <a:stCxn id="57" idx="3"/>
            </p:cNvCxnSpPr>
            <p:nvPr/>
          </p:nvCxnSpPr>
          <p:spPr>
            <a:xfrm>
              <a:off x="3830012" y="3062725"/>
              <a:ext cx="638191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5478177" y="2816508"/>
              <a:ext cx="13468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call	G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  <a:endPara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Freeform 55"/>
          <p:cNvSpPr/>
          <p:nvPr/>
        </p:nvSpPr>
        <p:spPr>
          <a:xfrm>
            <a:off x="2239671" y="3651162"/>
            <a:ext cx="5532729" cy="518995"/>
          </a:xfrm>
          <a:custGeom>
            <a:avLst/>
            <a:gdLst>
              <a:gd name="connsiteX0" fmla="*/ 0 w 1841157"/>
              <a:gd name="connsiteY0" fmla="*/ 469763 h 519190"/>
              <a:gd name="connsiteX1" fmla="*/ 914400 w 1841157"/>
              <a:gd name="connsiteY1" fmla="*/ 207 h 519190"/>
              <a:gd name="connsiteX2" fmla="*/ 1841157 w 1841157"/>
              <a:gd name="connsiteY2" fmla="*/ 519190 h 519190"/>
              <a:gd name="connsiteX0" fmla="*/ 0 w 1816443"/>
              <a:gd name="connsiteY0" fmla="*/ 506638 h 518995"/>
              <a:gd name="connsiteX1" fmla="*/ 889686 w 1816443"/>
              <a:gd name="connsiteY1" fmla="*/ 12 h 518995"/>
              <a:gd name="connsiteX2" fmla="*/ 1816443 w 1816443"/>
              <a:gd name="connsiteY2" fmla="*/ 518995 h 518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16443" h="518995">
                <a:moveTo>
                  <a:pt x="0" y="506638"/>
                </a:moveTo>
                <a:cubicBezTo>
                  <a:pt x="303770" y="267741"/>
                  <a:pt x="586946" y="-2047"/>
                  <a:pt x="889686" y="12"/>
                </a:cubicBezTo>
                <a:cubicBezTo>
                  <a:pt x="1192426" y="2071"/>
                  <a:pt x="1506494" y="263622"/>
                  <a:pt x="1816443" y="518995"/>
                </a:cubicBezTo>
              </a:path>
            </a:pathLst>
          </a:custGeom>
          <a:noFill/>
          <a:ln w="31750">
            <a:solidFill>
              <a:srgbClr val="0099FF"/>
            </a:solidFill>
            <a:head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914400" y="1554479"/>
            <a:ext cx="8835081" cy="2356180"/>
          </a:xfrm>
          <a:prstGeom prst="rect">
            <a:avLst/>
          </a:prstGeom>
          <a:solidFill>
            <a:srgbClr val="00008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84057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1033E-6 -3.34173E-6 L 0.68499 -0.00482 " pathEditMode="relative" rAng="0" ptsTypes="AA">
                                      <p:cBhvr>
                                        <p:cTn id="22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41" y="-25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path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2.44332E-6 1.17548E-7 L 0.68608 -0.00483 " pathEditMode="relative" rAng="0" ptsTypes="AA">
                                      <p:cBhvr>
                                        <p:cTn id="26" dur="1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304" y="-25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42" presetClass="path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-4.71033E-6 3.48447E-6 L 0.68499 -0.00168 " pathEditMode="relative" rAng="0" ptsTypes="AA">
                                      <p:cBhvr>
                                        <p:cTn id="30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41" y="-84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-4.71033E-6 -3.53484E-6 L 0.68388 -0.00168 " pathEditMode="relative" rAng="0" ptsTypes="AA">
                                      <p:cBhvr>
                                        <p:cTn id="34" dur="1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94" y="-84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fill="hold" grpId="0" nodeType="withEffect">
                                  <p:stCondLst>
                                    <p:cond delay="9500"/>
                                  </p:stCondLst>
                                  <p:childTnLst>
                                    <p:animMotion origin="layout" path="M -4.71033E-6 -7.55668E-8 L 0.59305 0.00147 " pathEditMode="relative" rAng="0" ptsTypes="AA">
                                      <p:cBhvr>
                                        <p:cTn id="38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44" y="6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path" presetSubtype="0" fill="hold" grpId="0" nodeType="withEffect">
                                  <p:stCondLst>
                                    <p:cond delay="11500"/>
                                  </p:stCondLst>
                                  <p:childTnLst>
                                    <p:animMotion origin="layout" path="M -4.71033E-6 3.29135E-6 L 0.50347 -0.00336 " pathEditMode="relative" rAng="0" ptsTypes="AA">
                                      <p:cBhvr>
                                        <p:cTn id="42" dur="1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73" y="-168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13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fill="hold" grpId="0" nodeType="withEffect">
                                  <p:stCondLst>
                                    <p:cond delay="13500"/>
                                  </p:stCondLst>
                                  <p:childTnLst>
                                    <p:animMotion origin="layout" path="M -4.71033E-6 -3.14861E-6 L 0.41279 -0.00671 " pathEditMode="relative" rAng="0" ptsTypes="AA">
                                      <p:cBhvr>
                                        <p:cTn id="46" dur="9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39" y="-33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15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path" presetSubtype="0" fill="hold" grpId="0" nodeType="withEffect">
                                  <p:stCondLst>
                                    <p:cond delay="15500"/>
                                  </p:stCondLst>
                                  <p:childTnLst>
                                    <p:animMotion origin="layout" path="M -4.71033E-6 3.10663E-7 L 0.32384 -0.00315 " pathEditMode="relative" rAng="0" ptsTypes="AA">
                                      <p:cBhvr>
                                        <p:cTn id="52" dur="7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84" y="-168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2" presetClass="path" presetSubtype="0" fill="hold" grpId="0" nodeType="withEffect">
                                  <p:stCondLst>
                                    <p:cond delay="17500"/>
                                  </p:stCondLst>
                                  <p:childTnLst>
                                    <p:animMotion origin="layout" path="M -4.71033E-6 -6.38119E-7 L 0.23048 -0.00651 " pathEditMode="relative" rAng="0" ptsTypes="AA">
                                      <p:cBhvr>
                                        <p:cTn id="56" dur="5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24" y="-336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2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18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1" nodeType="withEffect">
                                  <p:stCondLst>
                                    <p:cond delay="19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path" presetSubtype="0" fill="hold" grpId="0" nodeType="withEffect">
                                  <p:stCondLst>
                                    <p:cond delay="19500"/>
                                  </p:stCondLst>
                                  <p:childTnLst>
                                    <p:animMotion origin="layout" path="M -4.71033E-6 -1.77162E-6 L 0.13854 -0.00315 " pathEditMode="relative" rAng="0" ptsTypes="AA">
                                      <p:cBhvr>
                                        <p:cTn id="65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27" y="-168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19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ntr" presetSubtype="2" fill="hold" grpId="0" nodeType="withEffect">
                                  <p:stCondLst>
                                    <p:cond delay="19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2" nodeType="withEffect">
                                  <p:stCondLst>
                                    <p:cond delay="20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1" nodeType="withEffect">
                                  <p:stCondLst>
                                    <p:cond delay="215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42" presetClass="path" presetSubtype="0" fill="hold" grpId="0" nodeType="withEffect">
                                  <p:stCondLst>
                                    <p:cond delay="21500"/>
                                  </p:stCondLst>
                                  <p:childTnLst>
                                    <p:animMotion origin="layout" path="M -4.71033E-6 -2.90512E-6 L 0.05038 -0.00168 " pathEditMode="relative" rAng="0" ptsTypes="AA">
                                      <p:cBhvr>
                                        <p:cTn id="7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" y="-84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/>
      <p:bldP spid="3" grpId="1"/>
      <p:bldP spid="3" grpId="2"/>
      <p:bldP spid="4" grpId="0"/>
      <p:bldP spid="4" grpId="1"/>
      <p:bldP spid="4" grpId="2"/>
      <p:bldP spid="15" grpId="0"/>
      <p:bldP spid="15" grpId="1"/>
      <p:bldP spid="7" grpId="0"/>
      <p:bldP spid="11" grpId="0"/>
      <p:bldP spid="11" grpId="1"/>
      <p:bldP spid="40" grpId="0"/>
      <p:bldP spid="40" grpId="1"/>
      <p:bldP spid="42" grpId="0"/>
      <p:bldP spid="42" grpId="1"/>
      <p:bldP spid="49" grpId="0"/>
      <p:bldP spid="49" grpId="1"/>
      <p:bldP spid="50" grpId="0"/>
      <p:bldP spid="50" grpId="1"/>
      <p:bldP spid="36" grpId="0"/>
      <p:bldP spid="36" grpId="1"/>
      <p:bldP spid="37" grpId="0"/>
      <p:bldP spid="37" grpId="1"/>
      <p:bldP spid="12" grpId="0" animBg="1"/>
      <p:bldP spid="12" grpId="1" animBg="1"/>
      <p:bldP spid="55" grpId="0"/>
      <p:bldP spid="6" grpId="0" animBg="1"/>
      <p:bldP spid="56" grpId="0" animBg="1"/>
      <p:bldP spid="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896049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So we guess…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4480" y="1554480"/>
            <a:ext cx="4705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(I == 0) F(); else G();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914400" y="3840480"/>
            <a:ext cx="1371600" cy="914400"/>
            <a:chOff x="1371600" y="4445955"/>
            <a:chExt cx="1371600" cy="914400"/>
          </a:xfrm>
        </p:grpSpPr>
        <p:sp>
          <p:nvSpPr>
            <p:cNvPr id="25" name="Rectangle 24"/>
            <p:cNvSpPr/>
            <p:nvPr/>
          </p:nvSpPr>
          <p:spPr>
            <a:xfrm>
              <a:off x="1371600" y="4903155"/>
              <a:ext cx="13716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554480" y="4445955"/>
              <a:ext cx="10070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200400" y="3840480"/>
            <a:ext cx="1339472" cy="918865"/>
            <a:chOff x="3840480" y="4441490"/>
            <a:chExt cx="1339472" cy="918865"/>
          </a:xfrm>
        </p:grpSpPr>
        <p:sp>
          <p:nvSpPr>
            <p:cNvPr id="28" name="TextBox 27"/>
            <p:cNvSpPr txBox="1"/>
            <p:nvPr/>
          </p:nvSpPr>
          <p:spPr>
            <a:xfrm>
              <a:off x="3931920" y="4441490"/>
              <a:ext cx="1196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decode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840480" y="4903155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772400" y="3840480"/>
            <a:ext cx="1339472" cy="918865"/>
            <a:chOff x="6309360" y="4445955"/>
            <a:chExt cx="1339472" cy="918865"/>
          </a:xfrm>
        </p:grpSpPr>
        <p:sp>
          <p:nvSpPr>
            <p:cNvPr id="27" name="Rectangle 26"/>
            <p:cNvSpPr/>
            <p:nvPr/>
          </p:nvSpPr>
          <p:spPr>
            <a:xfrm>
              <a:off x="6309360" y="4907620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09360" y="4445955"/>
              <a:ext cx="12634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execute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>
          <a:xfrm>
            <a:off x="2468880" y="4572000"/>
            <a:ext cx="548640" cy="446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7040880" y="4572000"/>
            <a:ext cx="54864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5486400" y="3840480"/>
            <a:ext cx="1418978" cy="918865"/>
            <a:chOff x="3808350" y="4441490"/>
            <a:chExt cx="1418978" cy="918865"/>
          </a:xfrm>
        </p:grpSpPr>
        <p:sp>
          <p:nvSpPr>
            <p:cNvPr id="31" name="TextBox 30"/>
            <p:cNvSpPr txBox="1"/>
            <p:nvPr/>
          </p:nvSpPr>
          <p:spPr>
            <a:xfrm>
              <a:off x="3808350" y="4441490"/>
              <a:ext cx="14189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schedule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840480" y="4903155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>
            <a:off x="4754880" y="4572000"/>
            <a:ext cx="548640" cy="446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64771" y="5364248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 </a:t>
            </a:r>
            <a:r>
              <a:rPr lang="en-US" sz="2400" i="1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50372" y="2021851"/>
            <a:ext cx="273504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Fix prediction:</a:t>
            </a: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 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34690" y="5364248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334690" y="5364248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334690" y="5364248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334690" y="5364248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334690" y="5364248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334690" y="5364248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34690" y="5364248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239671" y="3197926"/>
            <a:ext cx="1292517" cy="440249"/>
          </a:xfrm>
          <a:prstGeom prst="ellipse">
            <a:avLst/>
          </a:prstGeom>
          <a:noFill/>
          <a:ln w="317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768725" y="5364248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683271" y="5364248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03231" y="5364248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522572" y="5364248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5430795" y="5364248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345195" y="5364248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255271" y="5364248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87651" y="6194909"/>
            <a:ext cx="14830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Finally!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2286000" y="2093229"/>
            <a:ext cx="4539021" cy="1938992"/>
            <a:chOff x="2286000" y="2093229"/>
            <a:chExt cx="4539021" cy="1938992"/>
          </a:xfrm>
        </p:grpSpPr>
        <p:sp>
          <p:nvSpPr>
            <p:cNvPr id="43" name="TextBox 42"/>
            <p:cNvSpPr txBox="1"/>
            <p:nvPr/>
          </p:nvSpPr>
          <p:spPr>
            <a:xfrm>
              <a:off x="4563759" y="2816508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lab: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286000" y="2093229"/>
              <a:ext cx="1544012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	I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0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brfl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lab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call	F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	</a:t>
              </a:r>
            </a:p>
          </p:txBody>
        </p:sp>
        <p:cxnSp>
          <p:nvCxnSpPr>
            <p:cNvPr id="48" name="Straight Arrow Connector 47"/>
            <p:cNvCxnSpPr>
              <a:stCxn id="44" idx="3"/>
            </p:cNvCxnSpPr>
            <p:nvPr/>
          </p:nvCxnSpPr>
          <p:spPr>
            <a:xfrm>
              <a:off x="3830012" y="3062725"/>
              <a:ext cx="638191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5478177" y="2816508"/>
              <a:ext cx="13468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call	G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  <a:endPara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4" name="Rectangle 53"/>
          <p:cNvSpPr/>
          <p:nvPr/>
        </p:nvSpPr>
        <p:spPr>
          <a:xfrm>
            <a:off x="914400" y="1628622"/>
            <a:ext cx="8835081" cy="2286000"/>
          </a:xfrm>
          <a:prstGeom prst="rect">
            <a:avLst/>
          </a:prstGeom>
          <a:solidFill>
            <a:srgbClr val="00008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975165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3199E-7 -1.15029E-6 L 0.32226 -0.049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05" y="-24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76322E-6 4.73552E-6 L 0.63366 0.00021 " pathEditMode="relative" rAng="0" ptsTypes="AA">
                                      <p:cBhvr>
                                        <p:cTn id="17" dur="14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675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2645E-7 -4.52561E-6 L 0.54424 -0.00167 " pathEditMode="relative" rAng="0" ptsTypes="AA">
                                      <p:cBhvr>
                                        <p:cTn id="19" dur="1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04" y="-84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4559E-6 -4.52561E-6 L 0.4523 -0.00146 " pathEditMode="relative" rAng="0" ptsTypes="AA">
                                      <p:cBhvr>
                                        <p:cTn id="21" dur="1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07" y="-84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6146E-6 -4.46683E-6 L 0.36035 -0.00167 " pathEditMode="relative" rAng="0" ptsTypes="AA">
                                      <p:cBhvr>
                                        <p:cTn id="23" dur="8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10" y="-84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8363E-6 -4.52561E-6 L 0.27109 -0.00167 " pathEditMode="relative" rAng="0" ptsTypes="AA">
                                      <p:cBhvr>
                                        <p:cTn id="25" dur="6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55" y="-84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8287E-6 -4.46683E-6 L 0.17915 -0.00167 " pathEditMode="relative" rAng="0" ptsTypes="AA">
                                      <p:cBhvr>
                                        <p:cTn id="27" dur="4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58" y="-84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2569E-6 -3.87909E-6 L 0.08864 -0.00168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24" y="-84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1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1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2" presetClass="path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animMotion origin="layout" path="M -4.03023E-7 -3.96306E-6 L 0.68514 -3.96306E-6 " pathEditMode="relative" rAng="0" ptsTypes="AA">
                                      <p:cBhvr>
                                        <p:cTn id="47" dur="15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57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42" presetClass="path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-4.03023E-7 -4.19815E-6 L 0.5954 0.00147 " pathEditMode="relative" rAng="0" ptsTypes="AA">
                                      <p:cBhvr>
                                        <p:cTn id="51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70" y="63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1" nodeType="withEffect">
                                  <p:stCondLst>
                                    <p:cond delay="5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2" presetClass="path" presetSubtype="0" fill="hold" grpId="0" nodeType="withEffect">
                                  <p:stCondLst>
                                    <p:cond delay="5500"/>
                                  </p:stCondLst>
                                  <p:childTnLst>
                                    <p:animMotion origin="layout" path="M 0.00157 0.00167 L 0.50519 4.73552E-6 " pathEditMode="relative" rAng="0" ptsTypes="AA">
                                      <p:cBhvr>
                                        <p:cTn id="55" dur="1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73" y="-84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1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2" presetClass="path" presetSubtype="0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0.00173 0.00188 L 0.41451 4.64316E-6 " pathEditMode="relative" rAng="0" ptsTypes="AA">
                                      <p:cBhvr>
                                        <p:cTn id="59" dur="9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39" y="-105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1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2" presetClass="path" presetSubtype="0" fill="hold" grpId="0" nodeType="withEffect">
                                  <p:stCondLst>
                                    <p:cond delay="9500"/>
                                  </p:stCondLst>
                                  <p:childTnLst>
                                    <p:animMotion origin="layout" path="M 0.00189 0.00314 L 0.32447 4.089E-6 " pathEditMode="relative" rAng="0" ptsTypes="AA">
                                      <p:cBhvr>
                                        <p:cTn id="63" dur="7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21" y="-168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1" nodeType="with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42" presetClass="path" presetSubtype="0" fill="hold" grpId="0" nodeType="withEffect">
                                  <p:stCondLst>
                                    <p:cond delay="11500"/>
                                  </p:stCondLst>
                                  <p:childTnLst>
                                    <p:animMotion origin="layout" path="M 0.00283 0.00167 L 0.23331 4.73552E-6 " pathEditMode="relative" rAng="0" ptsTypes="AA">
                                      <p:cBhvr>
                                        <p:cTn id="67" dur="5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24" y="-84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1" nodeType="withEffect">
                                  <p:stCondLst>
                                    <p:cond delay="13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42" presetClass="path" presetSubtype="0" fill="hold" grpId="0" nodeType="withEffect">
                                  <p:stCondLst>
                                    <p:cond delay="13500"/>
                                  </p:stCondLst>
                                  <p:childTnLst>
                                    <p:animMotion origin="layout" path="M 0.00126 0.00167 L 0.14216 4.73552E-6 " pathEditMode="relative" rAng="0" ptsTypes="AA">
                                      <p:cBhvr>
                                        <p:cTn id="71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37" y="-84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1" nodeType="withEffect">
                                  <p:stCondLst>
                                    <p:cond delay="155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path" presetSubtype="0" fill="hold" grpId="0" nodeType="withEffect">
                                  <p:stCondLst>
                                    <p:cond delay="15500"/>
                                  </p:stCondLst>
                                  <p:childTnLst>
                                    <p:animMotion origin="layout" path="M -4.71033E-6 -2.90512E-6 L 0.05038 -0.00168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" y="-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1" grpId="0"/>
      <p:bldP spid="11" grpId="1"/>
      <p:bldP spid="40" grpId="0"/>
      <p:bldP spid="40" grpId="1"/>
      <p:bldP spid="42" grpId="0"/>
      <p:bldP spid="42" grpId="1"/>
      <p:bldP spid="49" grpId="0"/>
      <p:bldP spid="49" grpId="1"/>
      <p:bldP spid="50" grpId="0"/>
      <p:bldP spid="50" grpId="1"/>
      <p:bldP spid="36" grpId="0"/>
      <p:bldP spid="36" grpId="1"/>
      <p:bldP spid="37" grpId="0"/>
      <p:bldP spid="37" grpId="1"/>
      <p:bldP spid="6" grpId="0" animBg="1"/>
      <p:bldP spid="60" grpId="0"/>
      <p:bldP spid="60" grpId="1"/>
      <p:bldP spid="66" grpId="0"/>
      <p:bldP spid="66" grpId="1"/>
      <p:bldP spid="67" grpId="0"/>
      <p:bldP spid="67" grpId="1"/>
      <p:bldP spid="68" grpId="0"/>
      <p:bldP spid="68" grpId="1"/>
      <p:bldP spid="69" grpId="0"/>
      <p:bldP spid="69" grpId="1"/>
      <p:bldP spid="70" grpId="0"/>
      <p:bldP spid="70" grpId="1"/>
      <p:bldP spid="71" grpId="0"/>
      <p:bldP spid="71" grpId="1"/>
      <p:bldP spid="8" grpId="0"/>
      <p:bldP spid="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19557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How the guess works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4480" y="1554480"/>
            <a:ext cx="4705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(I == 0) F(); else G();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14400" y="3840480"/>
            <a:ext cx="8197472" cy="918865"/>
            <a:chOff x="914400" y="3840480"/>
            <a:chExt cx="8197472" cy="918865"/>
          </a:xfrm>
        </p:grpSpPr>
        <p:grpSp>
          <p:nvGrpSpPr>
            <p:cNvPr id="45" name="Group 44"/>
            <p:cNvGrpSpPr/>
            <p:nvPr/>
          </p:nvGrpSpPr>
          <p:grpSpPr>
            <a:xfrm>
              <a:off x="914400" y="3840480"/>
              <a:ext cx="1371600" cy="914400"/>
              <a:chOff x="1371600" y="4445955"/>
              <a:chExt cx="1371600" cy="9144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371600" y="4903155"/>
                <a:ext cx="1371600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554480" y="4445955"/>
                <a:ext cx="10070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cache</a:t>
                </a: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200400" y="3840480"/>
              <a:ext cx="1339472" cy="918865"/>
              <a:chOff x="3840480" y="4441490"/>
              <a:chExt cx="1339472" cy="918865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3931920" y="4441490"/>
                <a:ext cx="119616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decode</a:t>
                </a: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840480" y="4903155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7772400" y="3840480"/>
              <a:ext cx="1339472" cy="918865"/>
              <a:chOff x="6309360" y="4445955"/>
              <a:chExt cx="1339472" cy="918865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6309360" y="4907620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309360" y="4445955"/>
                <a:ext cx="12634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execute</a:t>
                </a:r>
              </a:p>
            </p:txBody>
          </p:sp>
        </p:grpSp>
        <p:cxnSp>
          <p:nvCxnSpPr>
            <p:cNvPr id="32" name="Straight Arrow Connector 31"/>
            <p:cNvCxnSpPr/>
            <p:nvPr/>
          </p:nvCxnSpPr>
          <p:spPr>
            <a:xfrm>
              <a:off x="2468880" y="4572000"/>
              <a:ext cx="548640" cy="446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7040880" y="4572000"/>
              <a:ext cx="54864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/>
          </p:nvGrpSpPr>
          <p:grpSpPr>
            <a:xfrm>
              <a:off x="5486400" y="3840480"/>
              <a:ext cx="1418978" cy="918865"/>
              <a:chOff x="3808350" y="4441490"/>
              <a:chExt cx="1418978" cy="918865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3808350" y="4441490"/>
                <a:ext cx="14189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schedule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840480" y="4903155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cxnSp>
          <p:nvCxnSpPr>
            <p:cNvPr id="35" name="Straight Arrow Connector 34"/>
            <p:cNvCxnSpPr/>
            <p:nvPr/>
          </p:nvCxnSpPr>
          <p:spPr>
            <a:xfrm>
              <a:off x="4754880" y="4572000"/>
              <a:ext cx="548640" cy="446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/>
          <p:cNvGrpSpPr/>
          <p:nvPr/>
        </p:nvGrpSpPr>
        <p:grpSpPr>
          <a:xfrm>
            <a:off x="2286000" y="2093229"/>
            <a:ext cx="4539021" cy="1938992"/>
            <a:chOff x="2286000" y="2093229"/>
            <a:chExt cx="4539021" cy="1938992"/>
          </a:xfrm>
        </p:grpSpPr>
        <p:sp>
          <p:nvSpPr>
            <p:cNvPr id="37" name="TextBox 36"/>
            <p:cNvSpPr txBox="1"/>
            <p:nvPr/>
          </p:nvSpPr>
          <p:spPr>
            <a:xfrm>
              <a:off x="4563759" y="2816508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lab: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286000" y="2093229"/>
              <a:ext cx="1544012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	I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0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brfl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lab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call	F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	</a:t>
              </a:r>
            </a:p>
          </p:txBody>
        </p:sp>
        <p:cxnSp>
          <p:nvCxnSpPr>
            <p:cNvPr id="41" name="Straight Arrow Connector 40"/>
            <p:cNvCxnSpPr>
              <a:stCxn id="40" idx="3"/>
            </p:cNvCxnSpPr>
            <p:nvPr/>
          </p:nvCxnSpPr>
          <p:spPr>
            <a:xfrm>
              <a:off x="3830012" y="3062725"/>
              <a:ext cx="638191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5478177" y="2816508"/>
              <a:ext cx="13468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call	G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  <a:endPara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914400" y="1628622"/>
            <a:ext cx="8835081" cy="2286000"/>
          </a:xfrm>
          <a:prstGeom prst="rect">
            <a:avLst/>
          </a:prstGeom>
          <a:solidFill>
            <a:srgbClr val="00008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3074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315E-6 1.09152E-7 L 0.00015 0.1471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19557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How the guess works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4480" y="1554480"/>
            <a:ext cx="4705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(I == 0) F(); else G();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14400" y="4952579"/>
            <a:ext cx="8197472" cy="918865"/>
            <a:chOff x="914400" y="3840480"/>
            <a:chExt cx="8197472" cy="918865"/>
          </a:xfrm>
        </p:grpSpPr>
        <p:grpSp>
          <p:nvGrpSpPr>
            <p:cNvPr id="45" name="Group 44"/>
            <p:cNvGrpSpPr/>
            <p:nvPr/>
          </p:nvGrpSpPr>
          <p:grpSpPr>
            <a:xfrm>
              <a:off x="914400" y="3840480"/>
              <a:ext cx="1371600" cy="914400"/>
              <a:chOff x="1371600" y="4445955"/>
              <a:chExt cx="1371600" cy="9144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371600" y="4903155"/>
                <a:ext cx="1371600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554480" y="4445955"/>
                <a:ext cx="10070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cache</a:t>
                </a: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200400" y="3840480"/>
              <a:ext cx="1339472" cy="918865"/>
              <a:chOff x="3840480" y="4441490"/>
              <a:chExt cx="1339472" cy="918865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3931920" y="4441490"/>
                <a:ext cx="119616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decode</a:t>
                </a: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840480" y="4903155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7772400" y="3840480"/>
              <a:ext cx="1339472" cy="918865"/>
              <a:chOff x="6309360" y="4445955"/>
              <a:chExt cx="1339472" cy="918865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6309360" y="4907620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309360" y="4445955"/>
                <a:ext cx="12634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execute</a:t>
                </a:r>
              </a:p>
            </p:txBody>
          </p:sp>
        </p:grpSp>
        <p:cxnSp>
          <p:nvCxnSpPr>
            <p:cNvPr id="32" name="Straight Arrow Connector 31"/>
            <p:cNvCxnSpPr/>
            <p:nvPr/>
          </p:nvCxnSpPr>
          <p:spPr>
            <a:xfrm>
              <a:off x="2468880" y="4572000"/>
              <a:ext cx="548640" cy="446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7040880" y="4572000"/>
              <a:ext cx="54864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/>
          </p:nvGrpSpPr>
          <p:grpSpPr>
            <a:xfrm>
              <a:off x="5486400" y="3840480"/>
              <a:ext cx="1418978" cy="918865"/>
              <a:chOff x="3808350" y="4441490"/>
              <a:chExt cx="1418978" cy="918865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3808350" y="4441490"/>
                <a:ext cx="14189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schedule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840480" y="4903155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cxnSp>
          <p:nvCxnSpPr>
            <p:cNvPr id="35" name="Straight Arrow Connector 34"/>
            <p:cNvCxnSpPr/>
            <p:nvPr/>
          </p:nvCxnSpPr>
          <p:spPr>
            <a:xfrm>
              <a:off x="4754880" y="4572000"/>
              <a:ext cx="548640" cy="446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1234935" y="6009024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34935" y="6009024"/>
            <a:ext cx="120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90528" y="6009024"/>
            <a:ext cx="892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234708" y="6009024"/>
            <a:ext cx="1204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 F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384933" y="6009024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err="1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99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2286000" y="2093229"/>
            <a:ext cx="4539021" cy="1938992"/>
            <a:chOff x="2286000" y="2093229"/>
            <a:chExt cx="4539021" cy="1938992"/>
          </a:xfrm>
        </p:grpSpPr>
        <p:sp>
          <p:nvSpPr>
            <p:cNvPr id="38" name="TextBox 37"/>
            <p:cNvSpPr txBox="1"/>
            <p:nvPr/>
          </p:nvSpPr>
          <p:spPr>
            <a:xfrm>
              <a:off x="4563759" y="2816508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lab: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286000" y="2093229"/>
              <a:ext cx="1544012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	I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0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brfl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lab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call	F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	</a:t>
              </a:r>
            </a:p>
          </p:txBody>
        </p:sp>
        <p:cxnSp>
          <p:nvCxnSpPr>
            <p:cNvPr id="41" name="Straight Arrow Connector 40"/>
            <p:cNvCxnSpPr>
              <a:stCxn id="40" idx="3"/>
            </p:cNvCxnSpPr>
            <p:nvPr/>
          </p:nvCxnSpPr>
          <p:spPr>
            <a:xfrm>
              <a:off x="3830012" y="3062725"/>
              <a:ext cx="638191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/>
            <p:cNvSpPr txBox="1"/>
            <p:nvPr/>
          </p:nvSpPr>
          <p:spPr>
            <a:xfrm>
              <a:off x="5478177" y="2816508"/>
              <a:ext cx="13468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call	G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  <a:endPara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6" name="Rectangle 35"/>
          <p:cNvSpPr/>
          <p:nvPr/>
        </p:nvSpPr>
        <p:spPr>
          <a:xfrm>
            <a:off x="914400" y="1640979"/>
            <a:ext cx="8835081" cy="2286000"/>
          </a:xfrm>
          <a:prstGeom prst="rect">
            <a:avLst/>
          </a:prstGeom>
          <a:solidFill>
            <a:srgbClr val="00008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164312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4 2.97229E-6 L 0.41577 0.00021 " pathEditMode="relative" rAng="0" ptsTypes="AA">
                                      <p:cBhvr>
                                        <p:cTn id="8" dur="9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29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0.00504 2.97229E-6 L 0.30746 -0.00168 " pathEditMode="relative" rAng="0" ptsTypes="AA">
                                      <p:cBhvr>
                                        <p:cTn id="12" dur="6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113" y="-84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fill="hold" grpId="0" nodeType="withEffect">
                                  <p:stCondLst>
                                    <p:cond delay="4250"/>
                                  </p:stCondLst>
                                  <p:childTnLst>
                                    <p:animMotion origin="layout" path="M -0.0063 2.97229E-6 L 0.21851 -0.00147 " pathEditMode="relative" rAng="0" ptsTypes="AA">
                                      <p:cBhvr>
                                        <p:cTn id="16" dur="4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41" y="-84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6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fill="hold" grpId="0" nodeType="withEffect">
                                  <p:stCondLst>
                                    <p:cond delay="6500"/>
                                  </p:stCondLst>
                                  <p:childTnLst>
                                    <p:animMotion origin="layout" path="M 2.64484E-6 -3.53484E-6 L 0.11209 -0.00168 " pathEditMode="relative" rAng="0" ptsTypes="AA">
                                      <p:cBhvr>
                                        <p:cTn id="20" dur="2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5" y="-8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8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path" presetSubtype="0" fill="hold" grpId="0" nodeType="withEffect">
                                  <p:stCondLst>
                                    <p:cond delay="8500"/>
                                  </p:stCondLst>
                                  <p:childTnLst>
                                    <p:animMotion origin="layout" path="M -0.0096 -0.00021 L 0.01511 2.97229E-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49" grpId="0"/>
      <p:bldP spid="49" grpId="1"/>
      <p:bldP spid="50" grpId="0"/>
      <p:bldP spid="5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19557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How the guess works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4480" y="1554480"/>
            <a:ext cx="4705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(I == 0) F(); else G();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14400" y="4952579"/>
            <a:ext cx="8197472" cy="918865"/>
            <a:chOff x="914400" y="3840480"/>
            <a:chExt cx="8197472" cy="918865"/>
          </a:xfrm>
        </p:grpSpPr>
        <p:grpSp>
          <p:nvGrpSpPr>
            <p:cNvPr id="45" name="Group 44"/>
            <p:cNvGrpSpPr/>
            <p:nvPr/>
          </p:nvGrpSpPr>
          <p:grpSpPr>
            <a:xfrm>
              <a:off x="914400" y="3840480"/>
              <a:ext cx="1371600" cy="914400"/>
              <a:chOff x="1371600" y="4445955"/>
              <a:chExt cx="1371600" cy="9144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371600" y="4903155"/>
                <a:ext cx="1371600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554480" y="4445955"/>
                <a:ext cx="10070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cache</a:t>
                </a: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200400" y="3840480"/>
              <a:ext cx="1339472" cy="918865"/>
              <a:chOff x="3840480" y="4441490"/>
              <a:chExt cx="1339472" cy="918865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3931920" y="4441490"/>
                <a:ext cx="119616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decode</a:t>
                </a: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840480" y="4903155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7772400" y="3840480"/>
              <a:ext cx="1339472" cy="918865"/>
              <a:chOff x="6309360" y="4445955"/>
              <a:chExt cx="1339472" cy="918865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6309360" y="4907620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309360" y="4445955"/>
                <a:ext cx="12634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execute</a:t>
                </a:r>
              </a:p>
            </p:txBody>
          </p:sp>
        </p:grpSp>
        <p:cxnSp>
          <p:nvCxnSpPr>
            <p:cNvPr id="32" name="Straight Arrow Connector 31"/>
            <p:cNvCxnSpPr/>
            <p:nvPr/>
          </p:nvCxnSpPr>
          <p:spPr>
            <a:xfrm>
              <a:off x="2468880" y="4572000"/>
              <a:ext cx="548640" cy="446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7040880" y="4572000"/>
              <a:ext cx="54864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/>
          </p:nvGrpSpPr>
          <p:grpSpPr>
            <a:xfrm>
              <a:off x="5486400" y="3840480"/>
              <a:ext cx="1418978" cy="918865"/>
              <a:chOff x="3808350" y="4441490"/>
              <a:chExt cx="1418978" cy="918865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3808350" y="4441490"/>
                <a:ext cx="14189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schedule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840480" y="4903155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cxnSp>
          <p:nvCxnSpPr>
            <p:cNvPr id="35" name="Straight Arrow Connector 34"/>
            <p:cNvCxnSpPr/>
            <p:nvPr/>
          </p:nvCxnSpPr>
          <p:spPr>
            <a:xfrm>
              <a:off x="4754880" y="4572000"/>
              <a:ext cx="548640" cy="446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5436315" y="6009024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24185" y="6009024"/>
            <a:ext cx="120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90074" y="6009024"/>
            <a:ext cx="892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71552" y="6009024"/>
            <a:ext cx="1204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 F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520860" y="6009024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err="1" smtClean="0">
                <a:solidFill>
                  <a:srgbClr val="0099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99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553003" y="5959596"/>
            <a:ext cx="949798" cy="626554"/>
          </a:xfrm>
          <a:prstGeom prst="ellipse">
            <a:avLst/>
          </a:prstGeom>
          <a:noFill/>
          <a:ln w="444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Down Arrow 7"/>
          <p:cNvSpPr/>
          <p:nvPr/>
        </p:nvSpPr>
        <p:spPr>
          <a:xfrm rot="12840000">
            <a:off x="4597566" y="4854136"/>
            <a:ext cx="274320" cy="548640"/>
          </a:xfrm>
          <a:prstGeom prst="downArrow">
            <a:avLst/>
          </a:prstGeom>
          <a:solidFill>
            <a:schemeClr val="accent3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Arc 10"/>
          <p:cNvSpPr/>
          <p:nvPr/>
        </p:nvSpPr>
        <p:spPr>
          <a:xfrm rot="-5160000">
            <a:off x="3365952" y="3391764"/>
            <a:ext cx="2021127" cy="4133688"/>
          </a:xfrm>
          <a:prstGeom prst="arc">
            <a:avLst/>
          </a:prstGeom>
          <a:ln w="38100">
            <a:solidFill>
              <a:schemeClr val="accent5"/>
            </a:solidFill>
            <a:headEnd type="triangle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/>
          <p:nvPr/>
        </p:nvCxnSpPr>
        <p:spPr>
          <a:xfrm>
            <a:off x="2652384" y="5996114"/>
            <a:ext cx="731520" cy="479196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742082" y="6049658"/>
            <a:ext cx="731520" cy="479196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2286000" y="2093229"/>
            <a:ext cx="4539021" cy="1938992"/>
            <a:chOff x="2286000" y="2093229"/>
            <a:chExt cx="4539021" cy="1938992"/>
          </a:xfrm>
        </p:grpSpPr>
        <p:sp>
          <p:nvSpPr>
            <p:cNvPr id="41" name="TextBox 40"/>
            <p:cNvSpPr txBox="1"/>
            <p:nvPr/>
          </p:nvSpPr>
          <p:spPr>
            <a:xfrm>
              <a:off x="4563759" y="2816508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lab: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286000" y="2093229"/>
              <a:ext cx="1544012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	I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0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brfl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lab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call	F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	</a:t>
              </a:r>
            </a:p>
          </p:txBody>
        </p:sp>
        <p:cxnSp>
          <p:nvCxnSpPr>
            <p:cNvPr id="43" name="Straight Arrow Connector 42"/>
            <p:cNvCxnSpPr>
              <a:stCxn id="42" idx="3"/>
            </p:cNvCxnSpPr>
            <p:nvPr/>
          </p:nvCxnSpPr>
          <p:spPr>
            <a:xfrm>
              <a:off x="3830012" y="3062725"/>
              <a:ext cx="638191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5478177" y="2816508"/>
              <a:ext cx="13468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call	G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  <a:endPara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6" name="Rectangle 35"/>
          <p:cNvSpPr/>
          <p:nvPr/>
        </p:nvSpPr>
        <p:spPr>
          <a:xfrm>
            <a:off x="914400" y="1628622"/>
            <a:ext cx="8835081" cy="2403599"/>
          </a:xfrm>
          <a:prstGeom prst="rect">
            <a:avLst/>
          </a:prstGeom>
          <a:solidFill>
            <a:srgbClr val="00008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3931920"/>
            <a:ext cx="3017520" cy="82296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branch  history table</a:t>
            </a:r>
          </a:p>
        </p:txBody>
      </p:sp>
    </p:spTree>
    <p:extLst>
      <p:ext uri="{BB962C8B-B14F-4D97-AF65-F5344CB8AC3E}">
        <p14:creationId xmlns:p14="http://schemas.microsoft.com/office/powerpoint/2010/main" xmlns="" val="3617338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1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19557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How the guess works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4480" y="1554480"/>
            <a:ext cx="4705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(I == 0) F(); else G();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914400" y="4952579"/>
            <a:ext cx="8197472" cy="918865"/>
            <a:chOff x="914400" y="3840480"/>
            <a:chExt cx="8197472" cy="918865"/>
          </a:xfrm>
        </p:grpSpPr>
        <p:grpSp>
          <p:nvGrpSpPr>
            <p:cNvPr id="45" name="Group 44"/>
            <p:cNvGrpSpPr/>
            <p:nvPr/>
          </p:nvGrpSpPr>
          <p:grpSpPr>
            <a:xfrm>
              <a:off x="914400" y="3840480"/>
              <a:ext cx="1371600" cy="914400"/>
              <a:chOff x="1371600" y="4445955"/>
              <a:chExt cx="1371600" cy="9144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371600" y="4903155"/>
                <a:ext cx="1371600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554480" y="4445955"/>
                <a:ext cx="10070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cache</a:t>
                </a: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3200400" y="3840480"/>
              <a:ext cx="1339472" cy="918865"/>
              <a:chOff x="3840480" y="4441490"/>
              <a:chExt cx="1339472" cy="918865"/>
            </a:xfrm>
          </p:grpSpPr>
          <p:sp>
            <p:nvSpPr>
              <p:cNvPr id="28" name="TextBox 27"/>
              <p:cNvSpPr txBox="1"/>
              <p:nvPr/>
            </p:nvSpPr>
            <p:spPr>
              <a:xfrm>
                <a:off x="3931920" y="4441490"/>
                <a:ext cx="119616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decode</a:t>
                </a: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3840480" y="4903155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7772400" y="3840480"/>
              <a:ext cx="1339472" cy="918865"/>
              <a:chOff x="6309360" y="4445955"/>
              <a:chExt cx="1339472" cy="918865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6309360" y="4907620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309360" y="4445955"/>
                <a:ext cx="12634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execute</a:t>
                </a:r>
              </a:p>
            </p:txBody>
          </p:sp>
        </p:grpSp>
        <p:cxnSp>
          <p:nvCxnSpPr>
            <p:cNvPr id="32" name="Straight Arrow Connector 31"/>
            <p:cNvCxnSpPr/>
            <p:nvPr/>
          </p:nvCxnSpPr>
          <p:spPr>
            <a:xfrm>
              <a:off x="2468880" y="4572000"/>
              <a:ext cx="548640" cy="446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7040880" y="4572000"/>
              <a:ext cx="54864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/>
          </p:nvGrpSpPr>
          <p:grpSpPr>
            <a:xfrm>
              <a:off x="5486400" y="3840480"/>
              <a:ext cx="1418978" cy="918865"/>
              <a:chOff x="3808350" y="4441490"/>
              <a:chExt cx="1418978" cy="918865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3808350" y="4441490"/>
                <a:ext cx="14189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schedule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840480" y="4903155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cxnSp>
          <p:nvCxnSpPr>
            <p:cNvPr id="35" name="Straight Arrow Connector 34"/>
            <p:cNvCxnSpPr/>
            <p:nvPr/>
          </p:nvCxnSpPr>
          <p:spPr>
            <a:xfrm>
              <a:off x="4754880" y="4572000"/>
              <a:ext cx="548640" cy="446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5436315" y="6009024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24185" y="6009024"/>
            <a:ext cx="120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90074" y="6009024"/>
            <a:ext cx="892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71552" y="6009024"/>
            <a:ext cx="12046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435902" y="6009024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3931920"/>
            <a:ext cx="3017520" cy="82296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branch  history table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92358" y="6013140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 G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92251" y="6004899"/>
            <a:ext cx="864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08724" y="6009015"/>
            <a:ext cx="864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61124" y="6000774"/>
            <a:ext cx="864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07046" y="6635575"/>
            <a:ext cx="26484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Many fewer stalls!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2286000" y="2093229"/>
            <a:ext cx="4539021" cy="1938992"/>
            <a:chOff x="2286000" y="2093229"/>
            <a:chExt cx="4539021" cy="1938992"/>
          </a:xfrm>
        </p:grpSpPr>
        <p:sp>
          <p:nvSpPr>
            <p:cNvPr id="38" name="TextBox 37"/>
            <p:cNvSpPr txBox="1"/>
            <p:nvPr/>
          </p:nvSpPr>
          <p:spPr>
            <a:xfrm>
              <a:off x="4563759" y="2816508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lab: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2286000" y="2093229"/>
              <a:ext cx="1544012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	I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0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brfl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lab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call	F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	</a:t>
              </a:r>
            </a:p>
          </p:txBody>
        </p:sp>
        <p:cxnSp>
          <p:nvCxnSpPr>
            <p:cNvPr id="48" name="Straight Arrow Connector 47"/>
            <p:cNvCxnSpPr>
              <a:stCxn id="44" idx="3"/>
            </p:cNvCxnSpPr>
            <p:nvPr/>
          </p:nvCxnSpPr>
          <p:spPr>
            <a:xfrm>
              <a:off x="3830012" y="3062725"/>
              <a:ext cx="638191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>
            <a:xfrm>
              <a:off x="5478177" y="2816508"/>
              <a:ext cx="13468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rPr>
                <a:t>call	G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</a:t>
              </a:r>
              <a:endPara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6" name="Rectangle 35"/>
          <p:cNvSpPr/>
          <p:nvPr/>
        </p:nvSpPr>
        <p:spPr>
          <a:xfrm>
            <a:off x="914400" y="1554480"/>
            <a:ext cx="8835081" cy="3398099"/>
          </a:xfrm>
          <a:prstGeom prst="rect">
            <a:avLst/>
          </a:prstGeom>
          <a:solidFill>
            <a:srgbClr val="00008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05610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9.3199E-7 2.97229E-6 L 0.27094 2.97229E-6 " pathEditMode="relative" rAng="0" ptsTypes="AA">
                                      <p:cBhvr>
                                        <p:cTn id="6" dur="6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39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44332E-6 2.97229E-6 L 0.3824 -0.00315 " pathEditMode="relative" rAng="0" ptsTypes="AA">
                                      <p:cBhvr>
                                        <p:cTn id="10" dur="8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12" y="-168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8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8312E-6 2.97229E-6 L 0.46804 -0.00336 " pathEditMode="relative" rAng="0" ptsTypes="AA">
                                      <p:cBhvr>
                                        <p:cTn id="14" dur="10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94" y="-16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10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4181E-6 2.97229E-6 L 0.57226 -0.00147 " pathEditMode="relative" rAng="0" ptsTypes="AA">
                                      <p:cBhvr>
                                        <p:cTn id="18" dur="1275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05" y="-8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12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1511E-7 2.97229E-6 L 0.67144 -0.00168 " pathEditMode="relative" rAng="0" ptsTypes="AA">
                                      <p:cBhvr>
                                        <p:cTn id="22" dur="15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564" y="-8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0126E-6 3.24937E-6 L 0.77677 -0.00336 " pathEditMode="relative" rAng="0" ptsTypes="AA">
                                      <p:cBhvr>
                                        <p:cTn id="26" dur="17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838" y="-16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2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45088E-6 -6.80101E-7 L 0.7829 -0.00168 " pathEditMode="relative" rAng="0" ptsTypes="AA">
                                      <p:cBhvr>
                                        <p:cTn id="32" dur="17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37" y="-84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19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2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3.45088E-6 -6.80101E-7 L 0.7829 -0.00168 " pathEditMode="relative" rAng="0" ptsTypes="AA">
                                      <p:cBhvr>
                                        <p:cTn id="38" dur="17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37" y="-84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2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path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animMotion origin="layout" path="M 3.45088E-6 -6.80101E-7 L 0.7829 -0.00168 " pathEditMode="relative" rAng="0" ptsTypes="AA">
                                      <p:cBhvr>
                                        <p:cTn id="44" dur="17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37" y="-84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23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49" grpId="0"/>
      <p:bldP spid="49" grpId="1"/>
      <p:bldP spid="50" grpId="0"/>
      <p:bldP spid="50" grpId="1"/>
      <p:bldP spid="40" grpId="0"/>
      <p:bldP spid="40" grpId="1"/>
      <p:bldP spid="41" grpId="0"/>
      <p:bldP spid="41" grpId="1"/>
      <p:bldP spid="41" grpId="2"/>
      <p:bldP spid="42" grpId="0"/>
      <p:bldP spid="42" grpId="1"/>
      <p:bldP spid="42" grpId="2"/>
      <p:bldP spid="43" grpId="0"/>
      <p:bldP spid="43" grpId="1"/>
      <p:bldP spid="43" grpId="2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47300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So what’s it cost?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58099" y="1371600"/>
            <a:ext cx="6968574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When (as is typical):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instruction in eight is a branch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predictor guesses right 95% of the time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mispredict penalty is 15 cycles</a:t>
            </a:r>
          </a:p>
          <a:p>
            <a:pPr lvl="1"/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 failure wastes 8.5% of cycles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78795" y="4269207"/>
            <a:ext cx="56024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Simplest fix is to lower the miss penalty.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971332" y="4961623"/>
            <a:ext cx="39421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Shorten the pipeline!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51777" y="5827488"/>
            <a:ext cx="60564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pipeline is five cycles, not 15. 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misprediction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wastes only 3% of cycles</a:t>
            </a:r>
          </a:p>
        </p:txBody>
      </p:sp>
    </p:spTree>
    <p:extLst>
      <p:ext uri="{BB962C8B-B14F-4D97-AF65-F5344CB8AC3E}">
        <p14:creationId xmlns:p14="http://schemas.microsoft.com/office/powerpoint/2010/main" xmlns="" val="2099429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2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7" grpId="0"/>
      <p:bldP spid="1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195251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catch - cold code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43449" y="1645920"/>
            <a:ext cx="72362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guess is based on prior history with the branch.</a:t>
            </a:r>
          </a:p>
          <a:p>
            <a:pPr algn="ctr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hat happens if there </a:t>
            </a:r>
            <a:r>
              <a:rPr lang="en-US" sz="2400" i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no prior history?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377440" y="2743200"/>
            <a:ext cx="64940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Cold code == random 50-50 guess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3657600"/>
            <a:ext cx="7249100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cold code:</a:t>
            </a:r>
          </a:p>
          <a:p>
            <a:pPr lvl="1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instruction in eight is a branch</a:t>
            </a:r>
          </a:p>
          <a:p>
            <a:pPr lvl="1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predictor guesses right </a:t>
            </a:r>
            <a:r>
              <a:rPr lang="en-US" sz="2400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0%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of the time</a:t>
            </a:r>
          </a:p>
          <a:p>
            <a:pPr lvl="1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mispredict penalty is 15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cycles</a:t>
            </a:r>
          </a:p>
          <a:p>
            <a:pPr lvl="1"/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 failure wastes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48% of cycles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(23% on a Mill)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06418" y="6583680"/>
            <a:ext cx="12779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Ouch!</a:t>
            </a:r>
          </a:p>
        </p:txBody>
      </p:sp>
    </p:spTree>
    <p:extLst>
      <p:ext uri="{BB962C8B-B14F-4D97-AF65-F5344CB8AC3E}">
        <p14:creationId xmlns:p14="http://schemas.microsoft.com/office/powerpoint/2010/main" xmlns="" val="158356054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1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3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8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0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2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3" dur="1000" fill="hold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" grpId="1"/>
      <p:bldP spid="1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696863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But wait – it gets worse!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554480"/>
            <a:ext cx="76306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Cold code means no relevant Branch History contents.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63040" y="2103120"/>
            <a:ext cx="5950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also means no relevant cache contents.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914400" y="4730153"/>
            <a:ext cx="8197472" cy="918865"/>
            <a:chOff x="914400" y="3840480"/>
            <a:chExt cx="8197472" cy="918865"/>
          </a:xfrm>
        </p:grpSpPr>
        <p:grpSp>
          <p:nvGrpSpPr>
            <p:cNvPr id="11" name="Group 10"/>
            <p:cNvGrpSpPr/>
            <p:nvPr/>
          </p:nvGrpSpPr>
          <p:grpSpPr>
            <a:xfrm>
              <a:off x="914400" y="3840480"/>
              <a:ext cx="1371600" cy="914400"/>
              <a:chOff x="1371600" y="4445955"/>
              <a:chExt cx="1371600" cy="914400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371600" y="4903155"/>
                <a:ext cx="1371600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554480" y="4445955"/>
                <a:ext cx="100700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cache</a:t>
                </a: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200400" y="3840480"/>
              <a:ext cx="1339472" cy="918865"/>
              <a:chOff x="3840480" y="4441490"/>
              <a:chExt cx="1339472" cy="918865"/>
            </a:xfrm>
          </p:grpSpPr>
          <p:sp>
            <p:nvSpPr>
              <p:cNvPr id="25" name="TextBox 24"/>
              <p:cNvSpPr txBox="1"/>
              <p:nvPr/>
            </p:nvSpPr>
            <p:spPr>
              <a:xfrm>
                <a:off x="3931920" y="4441490"/>
                <a:ext cx="119616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decode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3840480" y="4903155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7772400" y="3840480"/>
              <a:ext cx="1339472" cy="918865"/>
              <a:chOff x="6309360" y="4445955"/>
              <a:chExt cx="1339472" cy="918865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6309360" y="4907620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6309360" y="4445955"/>
                <a:ext cx="126348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execute</a:t>
                </a:r>
              </a:p>
            </p:txBody>
          </p:sp>
        </p:grpSp>
        <p:cxnSp>
          <p:nvCxnSpPr>
            <p:cNvPr id="14" name="Straight Arrow Connector 13"/>
            <p:cNvCxnSpPr/>
            <p:nvPr/>
          </p:nvCxnSpPr>
          <p:spPr>
            <a:xfrm>
              <a:off x="2468880" y="4572000"/>
              <a:ext cx="548640" cy="446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>
              <a:off x="7040880" y="4572000"/>
              <a:ext cx="548640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Group 18"/>
            <p:cNvGrpSpPr/>
            <p:nvPr/>
          </p:nvGrpSpPr>
          <p:grpSpPr>
            <a:xfrm>
              <a:off x="5486400" y="3840480"/>
              <a:ext cx="1418978" cy="918865"/>
              <a:chOff x="3808350" y="4441490"/>
              <a:chExt cx="1418978" cy="918865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3808350" y="4441490"/>
                <a:ext cx="141897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schedule</a:t>
                </a: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3840480" y="4903155"/>
                <a:ext cx="1339472" cy="457200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p:grpSp>
        <p:cxnSp>
          <p:nvCxnSpPr>
            <p:cNvPr id="20" name="Straight Arrow Connector 19"/>
            <p:cNvCxnSpPr/>
            <p:nvPr/>
          </p:nvCxnSpPr>
          <p:spPr>
            <a:xfrm>
              <a:off x="4754880" y="4572000"/>
              <a:ext cx="548640" cy="4465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Rectangle 28"/>
          <p:cNvSpPr/>
          <p:nvPr/>
        </p:nvSpPr>
        <p:spPr>
          <a:xfrm>
            <a:off x="731520" y="2706124"/>
            <a:ext cx="1828800" cy="9144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DRAM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0" y="3608169"/>
            <a:ext cx="3017520" cy="95147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branch  history table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046720" y="5721174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645920" y="5995494"/>
            <a:ext cx="6319898" cy="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572000" y="3620524"/>
            <a:ext cx="3017520" cy="939115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4572000" y="3620524"/>
            <a:ext cx="3017520" cy="939115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914400" y="5191818"/>
            <a:ext cx="1371600" cy="457200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914400" y="5191818"/>
            <a:ext cx="1371600" cy="457200"/>
          </a:xfrm>
          <a:prstGeom prst="line">
            <a:avLst/>
          </a:prstGeom>
          <a:ln w="4445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28" idx="0"/>
          </p:cNvCxnSpPr>
          <p:nvPr/>
        </p:nvCxnSpPr>
        <p:spPr>
          <a:xfrm flipH="1" flipV="1">
            <a:off x="1600200" y="3707023"/>
            <a:ext cx="584" cy="1023130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1372184" y="3501901"/>
            <a:ext cx="457200" cy="182880"/>
          </a:xfrm>
          <a:prstGeom prst="rect">
            <a:avLst/>
          </a:prstGeom>
          <a:solidFill>
            <a:srgbClr val="00B050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097280" y="5721174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Right Brace 49"/>
          <p:cNvSpPr/>
          <p:nvPr/>
        </p:nvSpPr>
        <p:spPr>
          <a:xfrm rot="5400000">
            <a:off x="4873981" y="3301063"/>
            <a:ext cx="400570" cy="6088243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339930" y="6466525"/>
            <a:ext cx="14686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15 cycles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11659" y="2589743"/>
            <a:ext cx="8835081" cy="3555156"/>
          </a:xfrm>
          <a:prstGeom prst="rect">
            <a:avLst/>
          </a:prstGeom>
          <a:solidFill>
            <a:srgbClr val="00008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2" name="Right Brace 51"/>
          <p:cNvSpPr/>
          <p:nvPr/>
        </p:nvSpPr>
        <p:spPr>
          <a:xfrm>
            <a:off x="2286000" y="3818238"/>
            <a:ext cx="457200" cy="1248032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2854411" y="3917687"/>
            <a:ext cx="134688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300+ cycles</a:t>
            </a:r>
          </a:p>
        </p:txBody>
      </p:sp>
    </p:spTree>
    <p:extLst>
      <p:ext uri="{BB962C8B-B14F-4D97-AF65-F5344CB8AC3E}">
        <p14:creationId xmlns:p14="http://schemas.microsoft.com/office/powerpoint/2010/main" xmlns="" val="21314486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7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20655E-6 -8.14442E-7 L 0.6875 -8.14442E-7 " pathEditMode="relative" rAng="0" ptsTypes="AA">
                                      <p:cBhvr>
                                        <p:cTn id="92" dur="5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3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29" grpId="0" animBg="1"/>
      <p:bldP spid="30" grpId="0" animBg="1"/>
      <p:bldP spid="4" grpId="0"/>
      <p:bldP spid="4" grpId="1"/>
      <p:bldP spid="48" grpId="0" animBg="1"/>
      <p:bldP spid="48" grpId="1" animBg="1"/>
      <p:bldP spid="49" grpId="0"/>
      <p:bldP spid="49" grpId="1"/>
      <p:bldP spid="50" grpId="0" animBg="1"/>
      <p:bldP spid="50" grpId="1" animBg="1"/>
      <p:bldP spid="51" grpId="0"/>
      <p:bldP spid="51" grpId="1"/>
      <p:bldP spid="54" grpId="0" animBg="1"/>
      <p:bldP spid="52" grpId="0" animBg="1"/>
      <p:bldP spid="5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37780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Miss cost in cold code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68355" y="2446638"/>
            <a:ext cx="6498895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cold code, when:</a:t>
            </a:r>
          </a:p>
          <a:p>
            <a:pPr lvl="1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instruction in eight is a branch</a:t>
            </a:r>
          </a:p>
          <a:p>
            <a:pPr lvl="1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predictor guesses right </a:t>
            </a:r>
            <a:r>
              <a:rPr lang="en-US" sz="2400" u="sng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50%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of the time</a:t>
            </a:r>
          </a:p>
          <a:p>
            <a:pPr lvl="1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mispredict penalty is 15 cycles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cache miss penalty is 300 cycles</a:t>
            </a:r>
          </a:p>
          <a:p>
            <a:pPr lvl="1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cache line is 64 bytes, 16 instructions</a:t>
            </a:r>
          </a:p>
          <a:p>
            <a:pPr lvl="1"/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cold misses waste 96% of cycles</a:t>
            </a:r>
          </a:p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(94% on a Mill)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420937" y="6361259"/>
            <a:ext cx="12779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Ouch!</a:t>
            </a:r>
          </a:p>
        </p:txBody>
      </p:sp>
    </p:spTree>
    <p:extLst>
      <p:ext uri="{BB962C8B-B14F-4D97-AF65-F5344CB8AC3E}">
        <p14:creationId xmlns:p14="http://schemas.microsoft.com/office/powerpoint/2010/main" xmlns="" val="34687085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1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9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2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3" dur="1000" fill="hold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5" dur="10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10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10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8" dur="1000" fill="hold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0" dur="10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10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10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3" dur="1000" fill="hold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Instruc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600600">
            <a:off x="3012804" y="4650646"/>
            <a:ext cx="4702680" cy="1175040"/>
          </a:xfrm>
          <a:prstGeom prst="rect">
            <a:avLst/>
          </a:prstGeom>
          <a:noFill/>
          <a:ln w="54720">
            <a:solidFill>
              <a:srgbClr val="0000FF"/>
            </a:solidFill>
            <a:prstDash val="solid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800" b="1" i="0" u="none" strike="noStrike" dirty="0">
                <a:ln>
                  <a:noFill/>
                </a:ln>
                <a:solidFill>
                  <a:srgbClr val="0000FF"/>
                </a:solidFill>
                <a:latin typeface="Arial" pitchFamily="34"/>
                <a:ea typeface="Tahoma" pitchFamily="2"/>
                <a:cs typeface="Tahoma" pitchFamily="2"/>
              </a:rPr>
              <a:t>addsx(b2, b5)</a:t>
            </a:r>
          </a:p>
        </p:txBody>
      </p:sp>
      <p:sp>
        <p:nvSpPr>
          <p:cNvPr id="3" name="Straight Connector 2"/>
          <p:cNvSpPr/>
          <p:nvPr/>
        </p:nvSpPr>
        <p:spPr>
          <a:xfrm flipH="1" flipV="1">
            <a:off x="5262479" y="2685960"/>
            <a:ext cx="203401" cy="1157040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head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Straight Connector 3"/>
          <p:cNvSpPr/>
          <p:nvPr/>
        </p:nvSpPr>
        <p:spPr>
          <a:xfrm flipV="1">
            <a:off x="1618200" y="4829760"/>
            <a:ext cx="1634039" cy="884880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Straight Connector 4"/>
          <p:cNvSpPr/>
          <p:nvPr/>
        </p:nvSpPr>
        <p:spPr>
          <a:xfrm>
            <a:off x="7883999" y="4013279"/>
            <a:ext cx="1259281" cy="374041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Straight Connector 5"/>
          <p:cNvSpPr/>
          <p:nvPr/>
        </p:nvSpPr>
        <p:spPr>
          <a:xfrm flipH="1" flipV="1">
            <a:off x="631080" y="3502079"/>
            <a:ext cx="2519640" cy="749161"/>
          </a:xfrm>
          <a:prstGeom prst="line">
            <a:avLst/>
          </a:prstGeom>
          <a:noFill/>
          <a:ln w="54720">
            <a:solidFill>
              <a:srgbClr val="0000FF"/>
            </a:solidFill>
            <a:prstDash val="solid"/>
            <a:tailEnd type="arrow"/>
          </a:ln>
        </p:spPr>
        <p:txBody>
          <a:bodyPr vert="horz" wrap="none" lIns="27360" tIns="27360" rIns="27360" bIns="2736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520" y="731520"/>
            <a:ext cx="5487120" cy="693719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0" tIns="0" rIns="0" bIns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Architecture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" y="2424597"/>
            <a:ext cx="9144000" cy="4176228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vert="horz" wrap="none" lIns="0" tIns="0" rIns="0" bIns="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000" b="1" i="0" u="none" strike="noStrike" dirty="0">
              <a:ln>
                <a:noFill/>
              </a:ln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1419225"/>
            <a:ext cx="6969344" cy="1474634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6000" b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Transfer prediction</a:t>
            </a:r>
            <a:endParaRPr lang="en-US" sz="6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40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40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- without delay</a:t>
            </a:r>
            <a:endParaRPr lang="en-US" sz="4000" b="1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31039" y="3095625"/>
            <a:ext cx="2667525" cy="353879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New </a:t>
            </a:r>
            <a:r>
              <a:rPr lang="en-US" sz="2400" b="1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with </a:t>
            </a:r>
            <a:r>
              <a:rPr lang="en-US" sz="2400" b="1" i="0" u="none" strike="noStrike" dirty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the Mill: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05373" y="3705225"/>
            <a:ext cx="4588051" cy="2300373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i="0" u="none" strike="noStrike" dirty="0" smtClean="0">
                <a:ln>
                  <a:noFill/>
                </a:ln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Run-ahead prediction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Prediction before code is loaded</a:t>
            </a:r>
            <a:endParaRPr lang="en-US" sz="2400" dirty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Explicit prefetch prediction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No wasted instruction loads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Automatic profiling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000" i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Prediction in cold code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2400" dirty="0" smtClean="0"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007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to do?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0" y="2377440"/>
            <a:ext cx="6210354" cy="20005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Use bigger cache lines</a:t>
            </a:r>
          </a:p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Internal fragmentation means no gain</a:t>
            </a:r>
          </a:p>
          <a:p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Fetch more lines per miss</a:t>
            </a:r>
          </a:p>
          <a:p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Cache thrashing means no gain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16556" y="5577840"/>
            <a:ext cx="63353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Nothing technical works very well.</a:t>
            </a:r>
          </a:p>
        </p:txBody>
      </p:sp>
    </p:spTree>
    <p:extLst>
      <p:ext uri="{BB962C8B-B14F-4D97-AF65-F5344CB8AC3E}">
        <p14:creationId xmlns:p14="http://schemas.microsoft.com/office/powerpoint/2010/main" xmlns="" val="13723277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37007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to do?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828800"/>
            <a:ext cx="8369599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Choose short benchmarks!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problem when benchmark is only a thousand instructions</a:t>
            </a:r>
          </a:p>
          <a:p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Blame the software!</a:t>
            </a:r>
          </a:p>
          <a:p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Code bloat is a software vendor problem, not a CPU problem</a:t>
            </a:r>
          </a:p>
          <a:p>
            <a:endParaRPr lang="en-US" sz="20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Blame the memory vendor!</a:t>
            </a:r>
          </a:p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Memory speed is a memory vendor problem, not a CPU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997747" y="5303520"/>
            <a:ext cx="4078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approach works.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08960" y="6217920"/>
            <a:ext cx="38459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(for some value of “works”)</a:t>
            </a:r>
          </a:p>
        </p:txBody>
      </p:sp>
    </p:spTree>
    <p:extLst>
      <p:ext uri="{BB962C8B-B14F-4D97-AF65-F5344CB8AC3E}">
        <p14:creationId xmlns:p14="http://schemas.microsoft.com/office/powerpoint/2010/main" xmlns="" val="238116804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514377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Fundamental problems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35683" y="2013069"/>
            <a:ext cx="7606570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Don’t know how much to load from DRAM.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Mill knows how much will execute.</a:t>
            </a:r>
          </a:p>
          <a:p>
            <a:endParaRPr lang="en-US" sz="24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Can’t spot branches until loaded and decoded.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Mill knows where branches are, in unseen code</a:t>
            </a:r>
          </a:p>
          <a:p>
            <a:endParaRPr lang="en-US" sz="24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Can’t predict 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spotted branches without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history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Mill can predict in never-executed code.</a:t>
            </a:r>
            <a:endParaRPr lang="en-US" sz="24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64978" y="5631591"/>
            <a:ext cx="79175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rest of the talk shows how the Mill does this.</a:t>
            </a:r>
          </a:p>
        </p:txBody>
      </p:sp>
    </p:spTree>
    <p:extLst>
      <p:ext uri="{BB962C8B-B14F-4D97-AF65-F5344CB8AC3E}">
        <p14:creationId xmlns:p14="http://schemas.microsoft.com/office/powerpoint/2010/main" xmlns="" val="27685238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8459788" cy="45720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Extended Basic Blocks (EBBs)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85800" y="2057400"/>
            <a:ext cx="1600200" cy="4343400"/>
            <a:chOff x="685800" y="2057400"/>
            <a:chExt cx="1600200" cy="4343400"/>
          </a:xfrm>
        </p:grpSpPr>
        <p:sp>
          <p:nvSpPr>
            <p:cNvPr id="3" name="Straight Connector 2"/>
            <p:cNvSpPr/>
            <p:nvPr/>
          </p:nvSpPr>
          <p:spPr>
            <a:xfrm>
              <a:off x="1708150" y="2971800"/>
              <a:ext cx="0" cy="3429000"/>
            </a:xfrm>
            <a:prstGeom prst="line">
              <a:avLst/>
            </a:prstGeom>
            <a:noFill/>
            <a:ln w="825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0" tIns="90000" rIns="90000" bIns="90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" name="Straight Connector 3"/>
            <p:cNvSpPr/>
            <p:nvPr/>
          </p:nvSpPr>
          <p:spPr>
            <a:xfrm flipH="1">
              <a:off x="1143000" y="5257800"/>
              <a:ext cx="4572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5" name="Straight Connector 4"/>
            <p:cNvSpPr/>
            <p:nvPr/>
          </p:nvSpPr>
          <p:spPr>
            <a:xfrm>
              <a:off x="1828800" y="5486400"/>
              <a:ext cx="427038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6" name="Straight Connector 5"/>
            <p:cNvSpPr/>
            <p:nvPr/>
          </p:nvSpPr>
          <p:spPr>
            <a:xfrm flipH="1">
              <a:off x="1143000" y="3429000"/>
              <a:ext cx="4572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82725" y="2057400"/>
              <a:ext cx="538163" cy="29051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EBB</a:t>
              </a: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143000" y="2743200"/>
              <a:ext cx="457200" cy="2286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1708150" y="2514600"/>
              <a:ext cx="0" cy="4572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10" name="Straight Connector 9"/>
            <p:cNvSpPr/>
            <p:nvPr/>
          </p:nvSpPr>
          <p:spPr>
            <a:xfrm flipH="1">
              <a:off x="1828800" y="2743200"/>
              <a:ext cx="457200" cy="2286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85800" y="4878388"/>
              <a:ext cx="868363" cy="307975"/>
            </a:xfrm>
            <a:prstGeom prst="rect">
              <a:avLst/>
            </a:prstGeom>
            <a:noFill/>
            <a:ln>
              <a:noFill/>
              <a:tailEnd type="arrow"/>
            </a:ln>
          </p:spPr>
          <p:txBody>
            <a:bodyPr wrap="none" lIns="9000" tIns="9000" rIns="9000" bIns="9000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branch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4572794" y="4900613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  <a:endParaRPr lang="en-US" sz="1600" dirty="0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05919" y="5014913"/>
            <a:ext cx="1371600" cy="68580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36720">
            <a:solidFill>
              <a:srgbClr val="FFFF00"/>
            </a:solidFill>
            <a:prstDash val="solid"/>
          </a:ln>
        </p:spPr>
        <p:txBody>
          <a:bodyPr wrap="none" lIns="18360" tIns="18360" rIns="18360" bIns="18360" anchor="ctr" anchorCtr="1" compatLnSpc="0"/>
          <a:lstStyle/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Program</a:t>
            </a:r>
          </a:p>
          <a:p>
            <a:pPr algn="ctr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counter</a:t>
            </a:r>
          </a:p>
        </p:txBody>
      </p:sp>
      <p:sp>
        <p:nvSpPr>
          <p:cNvPr id="16" name="Straight Connector 15"/>
          <p:cNvSpPr/>
          <p:nvPr/>
        </p:nvSpPr>
        <p:spPr>
          <a:xfrm flipV="1">
            <a:off x="4277519" y="5129213"/>
            <a:ext cx="523875" cy="228600"/>
          </a:xfrm>
          <a:prstGeom prst="line">
            <a:avLst/>
          </a:prstGeom>
          <a:noFill/>
          <a:ln w="19050">
            <a:solidFill>
              <a:srgbClr val="FFFF00"/>
            </a:solidFill>
            <a:prstDash val="solid"/>
            <a:tailEnd type="arrow"/>
          </a:ln>
        </p:spPr>
        <p:txBody>
          <a:bodyPr wrap="none" lIns="18000" tIns="18000" rIns="18000" bIns="18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172994" y="5129213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  <a:endParaRPr lang="en-US" sz="1600" dirty="0"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773194" y="4900613"/>
            <a:ext cx="685800" cy="228600"/>
          </a:xfrm>
          <a:prstGeom prst="rect">
            <a:avLst/>
          </a:prstGeom>
          <a:solidFill>
            <a:srgbClr val="0066CC"/>
          </a:solidFill>
          <a:ln w="18360">
            <a:solidFill>
              <a:srgbClr val="FFFF00"/>
            </a:solidFill>
            <a:prstDash val="solid"/>
            <a:tailEnd type="arrow"/>
          </a:ln>
        </p:spPr>
        <p:txBody>
          <a:bodyPr wrap="none" lIns="9000" tIns="9000" rIns="9000" bIns="900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</a:t>
            </a:r>
            <a:endParaRPr lang="en-US" sz="1600" dirty="0">
              <a:latin typeface="Arial" pitchFamily="34"/>
              <a:ea typeface="Tahoma" pitchFamily="2"/>
              <a:cs typeface="Tahoma" pitchFamily="2"/>
            </a:endParaRPr>
          </a:p>
        </p:txBody>
      </p:sp>
      <p:cxnSp>
        <p:nvCxnSpPr>
          <p:cNvPr id="25" name="Curved Connector 24"/>
          <p:cNvCxnSpPr>
            <a:cxnSpLocks noChangeShapeType="1"/>
            <a:stCxn id="13" idx="2"/>
            <a:endCxn id="19" idx="1"/>
          </p:cNvCxnSpPr>
          <p:nvPr/>
        </p:nvCxnSpPr>
        <p:spPr bwMode="auto">
          <a:xfrm rot="16200000" flipH="1">
            <a:off x="5487194" y="4557713"/>
            <a:ext cx="114300" cy="1257300"/>
          </a:xfrm>
          <a:prstGeom prst="curvedConnector2">
            <a:avLst/>
          </a:prstGeom>
          <a:noFill/>
          <a:ln w="1905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6" name="Curved Connector 25"/>
          <p:cNvCxnSpPr>
            <a:cxnSpLocks noChangeShapeType="1"/>
            <a:stCxn id="19" idx="3"/>
            <a:endCxn id="21" idx="1"/>
          </p:cNvCxnSpPr>
          <p:nvPr/>
        </p:nvCxnSpPr>
        <p:spPr bwMode="auto">
          <a:xfrm flipV="1">
            <a:off x="6858794" y="5014913"/>
            <a:ext cx="914400" cy="228600"/>
          </a:xfrm>
          <a:prstGeom prst="curvedConnector3">
            <a:avLst>
              <a:gd name="adj1" fmla="val 50000"/>
            </a:avLst>
          </a:prstGeom>
          <a:noFill/>
          <a:ln w="19050">
            <a:solidFill>
              <a:srgbClr val="FFFF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7087394" y="5357813"/>
            <a:ext cx="1216025" cy="312738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9000" tIns="9000" rIns="9000" bIns="900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FFFF00"/>
                </a:solidFill>
                <a:latin typeface="Arial" pitchFamily="34"/>
                <a:ea typeface="Tahoma" pitchFamily="2"/>
                <a:cs typeface="Tahoma" pitchFamily="2"/>
              </a:rPr>
              <a:t>EBB chain</a:t>
            </a: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2651760" y="1554480"/>
            <a:ext cx="7159324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hangingPunct="0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The Mill groups code into </a:t>
            </a:r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Extended Basic Blocks,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single-entry multiple-exit sequences of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instructions.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Tahoma" pitchFamily="34" charset="0"/>
            </a:endParaRPr>
          </a:p>
          <a:p>
            <a:pPr hangingPunct="0"/>
            <a:endParaRPr lang="en-US" sz="2400" dirty="0">
              <a:solidFill>
                <a:srgbClr val="FFFF00"/>
              </a:solidFill>
              <a:latin typeface="Arial" pitchFamily="34" charset="0"/>
              <a:cs typeface="Tahoma" pitchFamily="34" charset="0"/>
            </a:endParaRPr>
          </a:p>
          <a:p>
            <a:pPr hangingPunct="0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Tahoma" pitchFamily="34" charset="0"/>
              </a:rPr>
              <a:t>Branches can only target EBB entry points; it is not possible to jump into the middle of an EBB. 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Tahoma" pitchFamily="34" charset="0"/>
            </a:endParaRPr>
          </a:p>
          <a:p>
            <a:pPr hangingPunct="0"/>
            <a:endParaRPr lang="en-US" sz="2400" dirty="0" smtClean="0">
              <a:solidFill>
                <a:srgbClr val="FFFF00"/>
              </a:solidFill>
              <a:latin typeface="Arial" pitchFamily="34" charset="0"/>
              <a:cs typeface="Tahoma" pitchFamily="34" charset="0"/>
            </a:endParaRPr>
          </a:p>
          <a:p>
            <a:pPr hangingPunct="0"/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Execution flows through a chain of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EBBs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28532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9" grpId="0" animBg="1"/>
      <p:bldP spid="21" grpId="0" animBg="1"/>
      <p:bldP spid="2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3215111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Predicting EBBs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85800" y="2057400"/>
            <a:ext cx="1600200" cy="4343400"/>
            <a:chOff x="685800" y="2057400"/>
            <a:chExt cx="1600200" cy="4343400"/>
          </a:xfrm>
        </p:grpSpPr>
        <p:sp>
          <p:nvSpPr>
            <p:cNvPr id="3" name="Straight Connector 2"/>
            <p:cNvSpPr/>
            <p:nvPr/>
          </p:nvSpPr>
          <p:spPr>
            <a:xfrm>
              <a:off x="1708150" y="2971800"/>
              <a:ext cx="0" cy="3429000"/>
            </a:xfrm>
            <a:prstGeom prst="line">
              <a:avLst/>
            </a:prstGeom>
            <a:noFill/>
            <a:ln w="825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0" tIns="90000" rIns="90000" bIns="90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4" name="Straight Connector 3"/>
            <p:cNvSpPr/>
            <p:nvPr/>
          </p:nvSpPr>
          <p:spPr>
            <a:xfrm flipH="1">
              <a:off x="1143000" y="5257800"/>
              <a:ext cx="4572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5" name="Straight Connector 4"/>
            <p:cNvSpPr/>
            <p:nvPr/>
          </p:nvSpPr>
          <p:spPr>
            <a:xfrm>
              <a:off x="1828800" y="5486400"/>
              <a:ext cx="427038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6" name="Straight Connector 5"/>
            <p:cNvSpPr/>
            <p:nvPr/>
          </p:nvSpPr>
          <p:spPr>
            <a:xfrm flipH="1">
              <a:off x="1143000" y="3429000"/>
              <a:ext cx="457200" cy="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82725" y="2057400"/>
              <a:ext cx="538163" cy="290513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 dirty="0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EBB</a:t>
              </a:r>
            </a:p>
          </p:txBody>
        </p:sp>
        <p:sp>
          <p:nvSpPr>
            <p:cNvPr id="8" name="Straight Connector 7"/>
            <p:cNvSpPr/>
            <p:nvPr/>
          </p:nvSpPr>
          <p:spPr>
            <a:xfrm>
              <a:off x="1143000" y="2743200"/>
              <a:ext cx="457200" cy="2286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1708150" y="2514600"/>
              <a:ext cx="0" cy="4572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10" name="Straight Connector 9"/>
            <p:cNvSpPr/>
            <p:nvPr/>
          </p:nvSpPr>
          <p:spPr>
            <a:xfrm flipH="1">
              <a:off x="1828800" y="2743200"/>
              <a:ext cx="457200" cy="228600"/>
            </a:xfrm>
            <a:prstGeom prst="line">
              <a:avLst/>
            </a:prstGeom>
            <a:noFill/>
            <a:ln w="19050">
              <a:solidFill>
                <a:srgbClr val="FFFF00"/>
              </a:solidFill>
              <a:prstDash val="solid"/>
              <a:tailEnd type="arrow"/>
            </a:ln>
          </p:spPr>
          <p:txBody>
            <a:bodyPr wrap="none" lIns="9000" tIns="9000" rIns="9000" bIns="9000" anchor="ctr" anchorCtr="1" compatLnSpc="0"/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000" b="1">
                <a:latin typeface="Arial" pitchFamily="34"/>
                <a:ea typeface="Tahoma" pitchFamily="2"/>
                <a:cs typeface="Tahoma" pitchFamily="2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85800" y="4878388"/>
              <a:ext cx="868363" cy="307975"/>
            </a:xfrm>
            <a:prstGeom prst="rect">
              <a:avLst/>
            </a:prstGeom>
            <a:noFill/>
            <a:ln>
              <a:noFill/>
              <a:tailEnd type="arrow"/>
            </a:ln>
          </p:spPr>
          <p:txBody>
            <a:bodyPr wrap="none" lIns="9000" tIns="9000" rIns="9000" bIns="9000" compatLnSpc="0">
              <a:spAutoFit/>
            </a:bodyPr>
            <a:lstStyle/>
            <a:p>
              <a:pPr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b="1">
                  <a:solidFill>
                    <a:srgbClr val="FFFF00"/>
                  </a:solidFill>
                  <a:latin typeface="Arial" pitchFamily="34"/>
                  <a:ea typeface="Tahoma" pitchFamily="2"/>
                  <a:cs typeface="Tahoma" pitchFamily="2"/>
                </a:rPr>
                <a:t>branch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651760" y="1828800"/>
            <a:ext cx="62648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With an EBB organization, you don’t have to predict each branch. Only one of possibly many branches will pass control out of the EBB – so predict which one.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73105" y="4550932"/>
            <a:ext cx="522290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control enters </a:t>
            </a:r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here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-</a:t>
            </a:r>
          </a:p>
          <a:p>
            <a:endParaRPr lang="en-US" sz="2800" i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 that control will exit </a:t>
            </a:r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8" name="Oval 17"/>
          <p:cNvSpPr/>
          <p:nvPr/>
        </p:nvSpPr>
        <p:spPr>
          <a:xfrm>
            <a:off x="1371601" y="2743200"/>
            <a:ext cx="649288" cy="444843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1684642" y="5243430"/>
            <a:ext cx="649288" cy="444843"/>
          </a:xfrm>
          <a:prstGeom prst="ellipse">
            <a:avLst/>
          </a:prstGeom>
          <a:noFill/>
          <a:ln w="317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651760" y="3904734"/>
            <a:ext cx="5181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predicts </a:t>
            </a:r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exits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not </a:t>
            </a:r>
            <a:r>
              <a:rPr lang="en-US" sz="24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branches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93337376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allAtOnce"/>
      <p:bldP spid="18" grpId="0" animBg="1"/>
      <p:bldP spid="28" grpId="0" animBg="1"/>
      <p:bldP spid="20" grpId="0"/>
      <p:bldP spid="20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3671390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Representing exits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12080" y="1188720"/>
            <a:ext cx="42434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ode is sequential in memory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71600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116233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00400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86000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72743" y="2916190"/>
            <a:ext cx="3840480" cy="4572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24515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069148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153315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38915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25658" y="2916190"/>
            <a:ext cx="3840480" cy="4572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12080" y="1645920"/>
            <a:ext cx="3627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is held in cache lines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12080" y="2103120"/>
            <a:ext cx="36455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which are also sequential</a:t>
            </a:r>
          </a:p>
        </p:txBody>
      </p:sp>
    </p:spTree>
    <p:extLst>
      <p:ext uri="{BB962C8B-B14F-4D97-AF65-F5344CB8AC3E}">
        <p14:creationId xmlns:p14="http://schemas.microsoft.com/office/powerpoint/2010/main" xmlns="" val="42475953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 animBg="1"/>
      <p:bldP spid="21" grpId="0" animBg="1"/>
      <p:bldP spid="22" grpId="0" animBg="1"/>
      <p:bldP spid="23" grpId="0" animBg="1"/>
      <p:bldP spid="16" grpId="0" animBg="1"/>
      <p:bldP spid="26" grpId="0" animBg="1"/>
      <p:bldP spid="27" grpId="0" animBg="1"/>
      <p:bldP spid="29" grpId="0" animBg="1"/>
      <p:bldP spid="30" grpId="0" animBg="1"/>
      <p:bldP spid="31" grpId="0" animBg="1"/>
      <p:bldP spid="24" grpId="0"/>
      <p:bldP spid="3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3671390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Representing exits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71600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116233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00400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86000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72743" y="2916190"/>
            <a:ext cx="3840480" cy="4572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24515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069148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153315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38915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25658" y="2916190"/>
            <a:ext cx="3840480" cy="4572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12080" y="1188720"/>
            <a:ext cx="4120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is one EBB entry point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286000" y="3373389"/>
            <a:ext cx="0" cy="731520"/>
          </a:xfrm>
          <a:prstGeom prst="straightConnector1">
            <a:avLst/>
          </a:prstGeom>
          <a:ln w="444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72743" y="3546382"/>
            <a:ext cx="869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entry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80" y="1645920"/>
            <a:ext cx="39693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one predicted exit point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069148" y="3373389"/>
            <a:ext cx="0" cy="731520"/>
          </a:xfrm>
          <a:prstGeom prst="straightConnector1">
            <a:avLst/>
          </a:prstGeom>
          <a:ln w="444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194366" y="3476191"/>
            <a:ext cx="66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12080" y="2103120"/>
            <a:ext cx="4184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represented as the difference</a:t>
            </a:r>
          </a:p>
        </p:txBody>
      </p:sp>
      <p:sp>
        <p:nvSpPr>
          <p:cNvPr id="11" name="Right Brace 10"/>
          <p:cNvSpPr/>
          <p:nvPr/>
        </p:nvSpPr>
        <p:spPr>
          <a:xfrm rot="5400000">
            <a:off x="4788251" y="1828449"/>
            <a:ext cx="778645" cy="5783148"/>
          </a:xfrm>
          <a:prstGeom prst="rightBrace">
            <a:avLst>
              <a:gd name="adj1" fmla="val 8333"/>
              <a:gd name="adj2" fmla="val 49786"/>
            </a:avLst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299115" y="5109345"/>
            <a:ext cx="1521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</a:t>
            </a:r>
          </a:p>
        </p:txBody>
      </p:sp>
    </p:spTree>
    <p:extLst>
      <p:ext uri="{BB962C8B-B14F-4D97-AF65-F5344CB8AC3E}">
        <p14:creationId xmlns:p14="http://schemas.microsoft.com/office/powerpoint/2010/main" xmlns="" val="28829873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  <p:bldP spid="10" grpId="0"/>
      <p:bldP spid="11" grpId="0" animBg="1"/>
      <p:bldP spid="1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3671390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Representing exits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71600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116233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00400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286000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72743" y="2916190"/>
            <a:ext cx="3840480" cy="4572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324515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8069148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153315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38915" y="3005172"/>
            <a:ext cx="914400" cy="274320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225658" y="2916190"/>
            <a:ext cx="3840480" cy="457200"/>
          </a:xfrm>
          <a:prstGeom prst="rect">
            <a:avLst/>
          </a:prstGeom>
          <a:noFill/>
          <a:ln w="444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212080" y="1188720"/>
            <a:ext cx="41200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There is one EBB entry point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2286000" y="3373389"/>
            <a:ext cx="0" cy="731520"/>
          </a:xfrm>
          <a:prstGeom prst="straightConnector1">
            <a:avLst/>
          </a:prstGeom>
          <a:ln w="444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72743" y="3546382"/>
            <a:ext cx="8691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entry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12080" y="1645920"/>
            <a:ext cx="39693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and one predicted exit point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069148" y="3373389"/>
            <a:ext cx="0" cy="731520"/>
          </a:xfrm>
          <a:prstGeom prst="straightConnector1">
            <a:avLst/>
          </a:prstGeom>
          <a:ln w="4445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8194366" y="3476191"/>
            <a:ext cx="6639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exit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12080" y="2103120"/>
            <a:ext cx="4184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represented as the difference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299115" y="5109345"/>
            <a:ext cx="1521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92984" y="4305988"/>
            <a:ext cx="1448862" cy="30891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84688" y="5712761"/>
            <a:ext cx="77989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Rather than a byte or instruction count, the Mill predicts: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number of cache lines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number of instructions in the last 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297337" y="4647680"/>
            <a:ext cx="12827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line count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97337" y="3476191"/>
            <a:ext cx="620078" cy="725106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4114802" y="3476191"/>
            <a:ext cx="1184313" cy="725106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805881" y="422566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939405" y="4302037"/>
            <a:ext cx="1448862" cy="308918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996444" y="4685324"/>
            <a:ext cx="12811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inst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count</a:t>
            </a:r>
          </a:p>
        </p:txBody>
      </p:sp>
      <p:cxnSp>
        <p:nvCxnSpPr>
          <p:cNvPr id="37" name="Straight Arrow Connector 36"/>
          <p:cNvCxnSpPr>
            <a:stCxn id="26" idx="2"/>
          </p:cNvCxnSpPr>
          <p:nvPr/>
        </p:nvCxnSpPr>
        <p:spPr>
          <a:xfrm>
            <a:off x="5781715" y="3279492"/>
            <a:ext cx="0" cy="946172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0" idx="2"/>
          </p:cNvCxnSpPr>
          <p:nvPr/>
        </p:nvCxnSpPr>
        <p:spPr>
          <a:xfrm flipH="1">
            <a:off x="5869459" y="3279492"/>
            <a:ext cx="826656" cy="946172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9" idx="2"/>
          </p:cNvCxnSpPr>
          <p:nvPr/>
        </p:nvCxnSpPr>
        <p:spPr>
          <a:xfrm flipH="1">
            <a:off x="6059900" y="3279492"/>
            <a:ext cx="1550615" cy="946172"/>
          </a:xfrm>
          <a:prstGeom prst="straightConnector1">
            <a:avLst/>
          </a:prstGeom>
          <a:ln w="38100">
            <a:solidFill>
              <a:srgbClr val="00B0F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509866" y="422125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</a:t>
            </a:r>
          </a:p>
        </p:txBody>
      </p:sp>
      <p:sp>
        <p:nvSpPr>
          <p:cNvPr id="62" name="Rectangle 61"/>
          <p:cNvSpPr/>
          <p:nvPr/>
        </p:nvSpPr>
        <p:spPr>
          <a:xfrm>
            <a:off x="5030633" y="1238967"/>
            <a:ext cx="4718848" cy="1430092"/>
          </a:xfrm>
          <a:prstGeom prst="rect">
            <a:avLst/>
          </a:prstGeom>
          <a:solidFill>
            <a:srgbClr val="00008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0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41603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7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animBg="1"/>
      <p:bldP spid="17" grpId="0" uiExpand="1" build="allAtOnce"/>
      <p:bldP spid="3" grpId="0" uiExpand="1"/>
      <p:bldP spid="28" grpId="0" uiExpand="1"/>
      <p:bldP spid="34" grpId="0" animBg="1"/>
      <p:bldP spid="35" grpId="0"/>
      <p:bldP spid="6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914400" y="1238966"/>
            <a:ext cx="8217243" cy="4332043"/>
          </a:xfrm>
          <a:prstGeom prst="rect">
            <a:avLst/>
          </a:prstGeom>
          <a:solidFill>
            <a:srgbClr val="00008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685800"/>
            <a:ext cx="3671390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Representing exits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192984" y="4225664"/>
            <a:ext cx="1448862" cy="822126"/>
            <a:chOff x="3192984" y="4225664"/>
            <a:chExt cx="1448862" cy="822126"/>
          </a:xfrm>
        </p:grpSpPr>
        <p:sp>
          <p:nvSpPr>
            <p:cNvPr id="14" name="Rectangle 13"/>
            <p:cNvSpPr/>
            <p:nvPr/>
          </p:nvSpPr>
          <p:spPr>
            <a:xfrm>
              <a:off x="3192984" y="4305988"/>
              <a:ext cx="1448862" cy="30891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297337" y="4647680"/>
              <a:ext cx="12827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line count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05881" y="4225664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39405" y="4221258"/>
            <a:ext cx="1448862" cy="864176"/>
            <a:chOff x="4939405" y="4221258"/>
            <a:chExt cx="1448862" cy="864176"/>
          </a:xfrm>
        </p:grpSpPr>
        <p:sp>
          <p:nvSpPr>
            <p:cNvPr id="34" name="Rectangle 33"/>
            <p:cNvSpPr/>
            <p:nvPr/>
          </p:nvSpPr>
          <p:spPr>
            <a:xfrm>
              <a:off x="4939405" y="4302037"/>
              <a:ext cx="1448862" cy="30891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996444" y="4685324"/>
              <a:ext cx="12811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inst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count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509866" y="4221258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371600" y="1645920"/>
            <a:ext cx="35237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Predictions also contain: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99115" y="5109345"/>
            <a:ext cx="1521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38030" y="2170324"/>
            <a:ext cx="68684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offset of the transfer target from the entry point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kind – jump, return, inner call, outer call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1417320" y="4215384"/>
            <a:ext cx="1448862" cy="1129902"/>
            <a:chOff x="3192984" y="4225664"/>
            <a:chExt cx="1448862" cy="1129902"/>
          </a:xfrm>
        </p:grpSpPr>
        <p:sp>
          <p:nvSpPr>
            <p:cNvPr id="46" name="Rectangle 45"/>
            <p:cNvSpPr/>
            <p:nvPr/>
          </p:nvSpPr>
          <p:spPr>
            <a:xfrm>
              <a:off x="3192984" y="4305988"/>
              <a:ext cx="1448862" cy="30891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495048" y="4647680"/>
              <a:ext cx="8998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target offset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311601" y="4225664"/>
              <a:ext cx="12041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0xabcd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647688" y="4197096"/>
            <a:ext cx="1448862" cy="888890"/>
            <a:chOff x="4939405" y="4196544"/>
            <a:chExt cx="1448862" cy="888890"/>
          </a:xfrm>
        </p:grpSpPr>
        <p:sp>
          <p:nvSpPr>
            <p:cNvPr id="50" name="Rectangle 49"/>
            <p:cNvSpPr/>
            <p:nvPr/>
          </p:nvSpPr>
          <p:spPr>
            <a:xfrm>
              <a:off x="4939405" y="4302037"/>
              <a:ext cx="1448862" cy="30891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342440" y="4685324"/>
              <a:ext cx="6559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kind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238012" y="4196544"/>
              <a:ext cx="864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jump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400383" y="5671746"/>
            <a:ext cx="73701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“When we enter the EBB: fetch two lines, decode from the entry through the third instruction in the second line, and then jump to (entry+0xabcd)”</a:t>
            </a:r>
          </a:p>
        </p:txBody>
      </p:sp>
    </p:spTree>
    <p:extLst>
      <p:ext uri="{BB962C8B-B14F-4D97-AF65-F5344CB8AC3E}">
        <p14:creationId xmlns:p14="http://schemas.microsoft.com/office/powerpoint/2010/main" xmlns="" val="37918484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2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2751331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xit </a:t>
            </a: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able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3192984" y="4225664"/>
            <a:ext cx="1448862" cy="822126"/>
            <a:chOff x="3192984" y="4225664"/>
            <a:chExt cx="1448862" cy="822126"/>
          </a:xfrm>
        </p:grpSpPr>
        <p:sp>
          <p:nvSpPr>
            <p:cNvPr id="14" name="Rectangle 13"/>
            <p:cNvSpPr/>
            <p:nvPr/>
          </p:nvSpPr>
          <p:spPr>
            <a:xfrm>
              <a:off x="3192984" y="4305988"/>
              <a:ext cx="1448862" cy="30891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297337" y="4647680"/>
              <a:ext cx="12827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line count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805881" y="4225664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2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939405" y="4221258"/>
            <a:ext cx="1448862" cy="864176"/>
            <a:chOff x="4939405" y="4221258"/>
            <a:chExt cx="1448862" cy="864176"/>
          </a:xfrm>
        </p:grpSpPr>
        <p:sp>
          <p:nvSpPr>
            <p:cNvPr id="34" name="Rectangle 33"/>
            <p:cNvSpPr/>
            <p:nvPr/>
          </p:nvSpPr>
          <p:spPr>
            <a:xfrm>
              <a:off x="4939405" y="4302037"/>
              <a:ext cx="1448862" cy="30891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996444" y="4685324"/>
              <a:ext cx="128112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err="1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inst</a:t>
              </a:r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 count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509866" y="4221258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3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1417692" y="4217423"/>
            <a:ext cx="1448862" cy="822126"/>
            <a:chOff x="3192984" y="4225664"/>
            <a:chExt cx="1448862" cy="822126"/>
          </a:xfrm>
        </p:grpSpPr>
        <p:sp>
          <p:nvSpPr>
            <p:cNvPr id="46" name="Rectangle 45"/>
            <p:cNvSpPr/>
            <p:nvPr/>
          </p:nvSpPr>
          <p:spPr>
            <a:xfrm>
              <a:off x="3192984" y="4305988"/>
              <a:ext cx="1448862" cy="30891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495049" y="4647680"/>
              <a:ext cx="8386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target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311601" y="4225664"/>
              <a:ext cx="12041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0xabcd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648787" y="4200660"/>
            <a:ext cx="1448862" cy="888890"/>
            <a:chOff x="4939405" y="4196544"/>
            <a:chExt cx="1448862" cy="888890"/>
          </a:xfrm>
        </p:grpSpPr>
        <p:sp>
          <p:nvSpPr>
            <p:cNvPr id="50" name="Rectangle 49"/>
            <p:cNvSpPr/>
            <p:nvPr/>
          </p:nvSpPr>
          <p:spPr>
            <a:xfrm>
              <a:off x="4939405" y="4302037"/>
              <a:ext cx="1448862" cy="308918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342440" y="4685324"/>
              <a:ext cx="6559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kind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238012" y="4196544"/>
              <a:ext cx="8643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jump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3745838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4 0.00021 L -0.03274 -2.18304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0" y="-2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438E-6 7.0529E-7 L -0.06125 7.0529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70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8766E-6 2.43493E-7 L -0.08706 -0.0002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61" y="-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807068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What is prediction?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5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463040"/>
            <a:ext cx="704335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 is a micro-architecture mechanism to smooth the flow of instructions in today’s slow-memory and long-pipeline CPUs.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Like caches, the prediction mechanism and its success or failure is invisible to the program.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4799364"/>
            <a:ext cx="703099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Present prediction methods work quite well in small, regular benchmarks run on bare machines. 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They break down when code has irregular flow of control, and when processes are started or switched frequently.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36075" y="4069318"/>
            <a:ext cx="68227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Except in performance and power impact.</a:t>
            </a:r>
          </a:p>
        </p:txBody>
      </p:sp>
    </p:spTree>
    <p:extLst>
      <p:ext uri="{BB962C8B-B14F-4D97-AF65-F5344CB8AC3E}">
        <p14:creationId xmlns:p14="http://schemas.microsoft.com/office/powerpoint/2010/main" xmlns="" val="37093484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5513993" y="2570187"/>
            <a:ext cx="2987456" cy="133452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85800" y="685800"/>
            <a:ext cx="2751331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</a:t>
            </a: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xit </a:t>
            </a:r>
            <a:r>
              <a:rPr lang="en-US" sz="3200" b="1" dirty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</a:t>
            </a: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able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417692" y="4200660"/>
            <a:ext cx="5802610" cy="888890"/>
            <a:chOff x="1417692" y="4200660"/>
            <a:chExt cx="5802610" cy="888890"/>
          </a:xfrm>
        </p:grpSpPr>
        <p:grpSp>
          <p:nvGrpSpPr>
            <p:cNvPr id="11" name="Group 10"/>
            <p:cNvGrpSpPr/>
            <p:nvPr/>
          </p:nvGrpSpPr>
          <p:grpSpPr>
            <a:xfrm>
              <a:off x="2871702" y="4225664"/>
              <a:ext cx="1448862" cy="822126"/>
              <a:chOff x="3192984" y="4225664"/>
              <a:chExt cx="1448862" cy="822126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3192984" y="4305988"/>
                <a:ext cx="1448862" cy="308918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3297337" y="4647680"/>
                <a:ext cx="12827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line count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3805881" y="4225664"/>
                <a:ext cx="3561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2</a:t>
                </a:r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4321555" y="4221258"/>
              <a:ext cx="1448862" cy="864176"/>
              <a:chOff x="4939405" y="4221258"/>
              <a:chExt cx="1448862" cy="864176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4939405" y="4302037"/>
                <a:ext cx="1448862" cy="308918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4996444" y="4685324"/>
                <a:ext cx="128112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err="1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inst</a:t>
                </a:r>
                <a:r>
                  <a:rPr lang="en-US" sz="20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 count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5509866" y="4221258"/>
                <a:ext cx="35618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3</a:t>
                </a: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1417692" y="4217423"/>
              <a:ext cx="1448862" cy="822126"/>
              <a:chOff x="3192984" y="4225664"/>
              <a:chExt cx="1448862" cy="822126"/>
            </a:xfrm>
          </p:grpSpPr>
          <p:sp>
            <p:nvSpPr>
              <p:cNvPr id="46" name="Rectangle 45"/>
              <p:cNvSpPr/>
              <p:nvPr/>
            </p:nvSpPr>
            <p:spPr>
              <a:xfrm>
                <a:off x="3192984" y="4305988"/>
                <a:ext cx="1448862" cy="308918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3495049" y="4647680"/>
                <a:ext cx="83869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target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3311601" y="4225664"/>
                <a:ext cx="120417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0xabcd</a:t>
                </a:r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5771440" y="4200660"/>
              <a:ext cx="1448862" cy="888890"/>
              <a:chOff x="4939405" y="4196544"/>
              <a:chExt cx="1448862" cy="888890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4939405" y="4302037"/>
                <a:ext cx="1448862" cy="308918"/>
              </a:xfrm>
              <a:prstGeom prst="rect">
                <a:avLst/>
              </a:prstGeom>
              <a:noFill/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2400" dirty="0" smtClean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342440" y="4685324"/>
                <a:ext cx="65594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FFFF00"/>
                    </a:solidFill>
                    <a:latin typeface="Arial" pitchFamily="34" charset="0"/>
                    <a:cs typeface="Arial" pitchFamily="34" charset="0"/>
                  </a:rPr>
                  <a:t>kind</a:t>
                </a:r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5238012" y="4196544"/>
                <a:ext cx="86433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rgbClr val="FFFF00"/>
                    </a:solidFill>
                    <a:latin typeface="Consolas" panose="020B0609020204030204" pitchFamily="49" charset="0"/>
                    <a:cs typeface="Consolas" panose="020B0609020204030204" pitchFamily="49" charset="0"/>
                  </a:rPr>
                  <a:t>jump</a:t>
                </a:r>
              </a:p>
            </p:txBody>
          </p:sp>
        </p:grpSp>
      </p:grpSp>
      <p:sp>
        <p:nvSpPr>
          <p:cNvPr id="5" name="TextBox 4"/>
          <p:cNvSpPr txBox="1"/>
          <p:nvPr/>
        </p:nvSpPr>
        <p:spPr>
          <a:xfrm>
            <a:off x="2257789" y="1585610"/>
            <a:ext cx="6803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Predictions are stored in the hardware Exit Table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31435" y="2809906"/>
            <a:ext cx="984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exit table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782600" y="3230044"/>
            <a:ext cx="82296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pred</a:t>
            </a:r>
            <a:endParaRPr lang="en-US" sz="20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41141" y="4880213"/>
            <a:ext cx="798249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Exit Table: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 direct-mapped, with victim buffers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is keyed by the EBB entry address and history info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has check bits to detect collisions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 use any history-based algorithm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921367" y="2891153"/>
            <a:ext cx="30110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Capacity varies by Mill family member</a:t>
            </a:r>
          </a:p>
        </p:txBody>
      </p:sp>
    </p:spTree>
    <p:extLst>
      <p:ext uri="{BB962C8B-B14F-4D97-AF65-F5344CB8AC3E}">
        <p14:creationId xmlns:p14="http://schemas.microsoft.com/office/powerpoint/2010/main" xmlns="" val="29136154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869E-6 2.43493E-7 L 0.28668 -0.169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26" y="-850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53" presetClass="exit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10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10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10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10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10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/>
      <p:bldP spid="25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2166491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Exit chains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71600" y="1645920"/>
            <a:ext cx="8143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Starting with an entry point, the Mill can chain through successive predictions without actually looking at the code.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155647" y="5758249"/>
            <a:ext cx="2987456" cy="133452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E</a:t>
            </a:r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xit </a:t>
            </a:r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able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7010" y="2969567"/>
            <a:ext cx="2050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entry address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86000" y="3657600"/>
            <a:ext cx="1062681" cy="29656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123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286000" y="3657600"/>
            <a:ext cx="1062681" cy="29656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16268" y="4097119"/>
            <a:ext cx="32673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probe Exit Table using entry address as key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232399" y="4097118"/>
            <a:ext cx="32155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returning the keyed prediction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5586694" y="5936049"/>
            <a:ext cx="2125362" cy="296562"/>
            <a:chOff x="990600" y="5440749"/>
            <a:chExt cx="2125362" cy="296562"/>
          </a:xfrm>
        </p:grpSpPr>
        <p:sp>
          <p:nvSpPr>
            <p:cNvPr id="36" name="Rectangle 35"/>
            <p:cNvSpPr/>
            <p:nvPr/>
          </p:nvSpPr>
          <p:spPr>
            <a:xfrm>
              <a:off x="990600" y="5440749"/>
              <a:ext cx="1062681" cy="29656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17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053281" y="5440749"/>
              <a:ext cx="1062681" cy="29656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---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31886177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0806E-6 1.66247E-6 L 0.30762 0.2924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81" y="1461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2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0756E-7 -1.27517E-6 L -0.3262 -0.23825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310" y="-119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9" grpId="0" animBg="1"/>
      <p:bldP spid="15" grpId="0"/>
      <p:bldP spid="16" grpId="0" animBg="1"/>
      <p:bldP spid="31" grpId="0" animBg="1"/>
      <p:bldP spid="31" grpId="1" animBg="1"/>
      <p:bldP spid="31" grpId="2" animBg="1"/>
      <p:bldP spid="17" grpId="0"/>
      <p:bldP spid="17" grpId="1"/>
      <p:bldP spid="1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232399" y="4097118"/>
            <a:ext cx="32155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get the next EBB entry address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685800"/>
            <a:ext cx="2166491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Exit chains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71600" y="1645920"/>
            <a:ext cx="8143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Starting with an entry point, the Mill can chain through successive predictions without actually looking at the code.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155647" y="5758249"/>
            <a:ext cx="2987456" cy="133452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E</a:t>
            </a:r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xit </a:t>
            </a:r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able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7010" y="2969567"/>
            <a:ext cx="2050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entry address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86000" y="3657600"/>
            <a:ext cx="1062681" cy="29656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123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2298357" y="4141912"/>
            <a:ext cx="2125362" cy="296562"/>
            <a:chOff x="990600" y="5440749"/>
            <a:chExt cx="2125362" cy="296562"/>
          </a:xfrm>
        </p:grpSpPr>
        <p:sp>
          <p:nvSpPr>
            <p:cNvPr id="36" name="Rectangle 35"/>
            <p:cNvSpPr/>
            <p:nvPr/>
          </p:nvSpPr>
          <p:spPr>
            <a:xfrm>
              <a:off x="990600" y="5440749"/>
              <a:ext cx="1062681" cy="29656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17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053281" y="5440749"/>
              <a:ext cx="1062681" cy="29656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---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767020" y="3944197"/>
            <a:ext cx="437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72668" y="4355745"/>
            <a:ext cx="1423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------------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90116" y="4823274"/>
            <a:ext cx="1062681" cy="29656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140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220041" y="4097118"/>
            <a:ext cx="32155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add the offset to the EBB entry address</a:t>
            </a:r>
          </a:p>
        </p:txBody>
      </p:sp>
    </p:spTree>
    <p:extLst>
      <p:ext uri="{BB962C8B-B14F-4D97-AF65-F5344CB8AC3E}">
        <p14:creationId xmlns:p14="http://schemas.microsoft.com/office/powerpoint/2010/main" xmlns="" val="28945936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  <p:bldP spid="4" grpId="0"/>
      <p:bldP spid="18" grpId="0" animBg="1"/>
      <p:bldP spid="2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5232399" y="4097118"/>
            <a:ext cx="3215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rinse and repeat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5800" y="685800"/>
            <a:ext cx="2166491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Exit chains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71600" y="1645920"/>
            <a:ext cx="81431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Starting with an entry point, the Mill can chain through successive predictions without actually looking at the code.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155647" y="5758249"/>
            <a:ext cx="2987456" cy="1334529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E</a:t>
            </a:r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xit </a:t>
            </a:r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able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27010" y="2969567"/>
            <a:ext cx="2050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entry address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286000" y="3657600"/>
            <a:ext cx="1062681" cy="29656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123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2298357" y="4141912"/>
            <a:ext cx="2125362" cy="296562"/>
            <a:chOff x="990600" y="5440749"/>
            <a:chExt cx="2125362" cy="296562"/>
          </a:xfrm>
        </p:grpSpPr>
        <p:sp>
          <p:nvSpPr>
            <p:cNvPr id="36" name="Rectangle 35"/>
            <p:cNvSpPr/>
            <p:nvPr/>
          </p:nvSpPr>
          <p:spPr>
            <a:xfrm>
              <a:off x="990600" y="5440749"/>
              <a:ext cx="1062681" cy="29656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17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2053281" y="5440749"/>
              <a:ext cx="1062681" cy="29656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---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767020" y="3944197"/>
            <a:ext cx="437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72668" y="4355745"/>
            <a:ext cx="1423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------------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90116" y="4823274"/>
            <a:ext cx="1062681" cy="29656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140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1875" y="4815033"/>
            <a:ext cx="1062681" cy="29656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140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5777469" y="5997166"/>
            <a:ext cx="2125362" cy="296562"/>
            <a:chOff x="990600" y="5440749"/>
            <a:chExt cx="2125362" cy="296562"/>
          </a:xfrm>
        </p:grpSpPr>
        <p:sp>
          <p:nvSpPr>
            <p:cNvPr id="20" name="Rectangle 19"/>
            <p:cNvSpPr/>
            <p:nvPr/>
          </p:nvSpPr>
          <p:spPr>
            <a:xfrm>
              <a:off x="990600" y="5440749"/>
              <a:ext cx="1062681" cy="29656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-42</a:t>
              </a: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053281" y="5440749"/>
              <a:ext cx="1062681" cy="29656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32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---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795850" y="5109871"/>
            <a:ext cx="4379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+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01498" y="5521419"/>
            <a:ext cx="1423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------------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290116" y="5972475"/>
            <a:ext cx="1062681" cy="29656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98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78284" y="3357082"/>
            <a:ext cx="460254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Repeat until: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 prediction in table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entry seen before (loop)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as far as you wanted to go</a:t>
            </a:r>
          </a:p>
        </p:txBody>
      </p:sp>
    </p:spTree>
    <p:extLst>
      <p:ext uri="{BB962C8B-B14F-4D97-AF65-F5344CB8AC3E}">
        <p14:creationId xmlns:p14="http://schemas.microsoft.com/office/powerpoint/2010/main" xmlns="" val="269684638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4559E-6 -1.28463E-6 L 0.29534 0.2384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67" y="1192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869E-6 -2.47691E-6 L -0.34934 -0.0883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475" y="-44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4" grpId="0" animBg="1"/>
      <p:bldP spid="14" grpId="1" animBg="1"/>
      <p:bldP spid="23" grpId="0"/>
      <p:bldP spid="24" grpId="0"/>
      <p:bldP spid="25" grpId="0" animBg="1"/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1641988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Prefetch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342323" y="2832789"/>
            <a:ext cx="1797929" cy="54864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E</a:t>
            </a:r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xit </a:t>
            </a:r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T</a:t>
            </a:r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able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75030" y="1441796"/>
            <a:ext cx="50219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Predictions chained from the Exit Table are </a:t>
            </a:r>
            <a:r>
              <a:rPr lang="en-US" sz="24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prefetched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from memory</a:t>
            </a:r>
          </a:p>
        </p:txBody>
      </p:sp>
      <p:sp>
        <p:nvSpPr>
          <p:cNvPr id="26" name="Rectangle 25"/>
          <p:cNvSpPr/>
          <p:nvPr/>
        </p:nvSpPr>
        <p:spPr>
          <a:xfrm>
            <a:off x="5967897" y="2832788"/>
            <a:ext cx="1797929" cy="54864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cs typeface="Courier New" panose="02070309020205020404" pitchFamily="49" charset="0"/>
              </a:rPr>
              <a:t>Prefetcher</a:t>
            </a:r>
            <a:endParaRPr lang="en-US" sz="2400" dirty="0" smtClean="0">
              <a:solidFill>
                <a:srgbClr val="FFFF00"/>
              </a:solidFill>
              <a:cs typeface="Courier New" panose="020703090202050204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11508" y="3546380"/>
            <a:ext cx="914400" cy="370703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pred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134260" y="3855298"/>
            <a:ext cx="3991232" cy="370704"/>
            <a:chOff x="1717589" y="4847965"/>
            <a:chExt cx="3991232" cy="370704"/>
          </a:xfrm>
        </p:grpSpPr>
        <p:sp>
          <p:nvSpPr>
            <p:cNvPr id="27" name="Rectangle 26"/>
            <p:cNvSpPr/>
            <p:nvPr/>
          </p:nvSpPr>
          <p:spPr>
            <a:xfrm>
              <a:off x="1717589" y="4847966"/>
              <a:ext cx="1972828" cy="370703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entry </a:t>
              </a:r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addr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3690416" y="4847965"/>
              <a:ext cx="2018405" cy="370703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line count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5967897" y="6169626"/>
            <a:ext cx="2148392" cy="54864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Cache/DRAM</a:t>
            </a:r>
          </a:p>
        </p:txBody>
      </p:sp>
      <p:cxnSp>
        <p:nvCxnSpPr>
          <p:cNvPr id="10" name="Straight Arrow Connector 9"/>
          <p:cNvCxnSpPr>
            <a:stCxn id="29" idx="3"/>
            <a:endCxn id="26" idx="1"/>
          </p:cNvCxnSpPr>
          <p:nvPr/>
        </p:nvCxnSpPr>
        <p:spPr>
          <a:xfrm flipV="1">
            <a:off x="3140252" y="3107108"/>
            <a:ext cx="2827645" cy="1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32290" y="4632570"/>
            <a:ext cx="43069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Prefetches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cannot fault or trap, instead stops chaining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Prefetches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are low priority, use idle cycles to memory</a:t>
            </a:r>
          </a:p>
        </p:txBody>
      </p:sp>
      <p:cxnSp>
        <p:nvCxnSpPr>
          <p:cNvPr id="4" name="Straight Connector 3"/>
          <p:cNvCxnSpPr>
            <a:stCxn id="26" idx="3"/>
          </p:cNvCxnSpPr>
          <p:nvPr/>
        </p:nvCxnSpPr>
        <p:spPr>
          <a:xfrm>
            <a:off x="7765826" y="3107108"/>
            <a:ext cx="1217536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1331761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42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0579E-6 -2.9555E-6 L 0.66184 -0.00168 " pathEditMode="relative" rAng="0" ptsTypes="AA">
                                      <p:cBhvr>
                                        <p:cTn id="3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92" y="-8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42" presetClass="path" presetSubtype="0" repeatCount="indefinite" fill="remove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9.06801E-7 -4.94542E-6 L -0.00016 0.2943 " pathEditMode="relative" rAng="0" ptsTypes="AA">
                                      <p:cBhvr>
                                        <p:cTn id="35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147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6" grpId="0" animBg="1"/>
      <p:bldP spid="7" grpId="0" animBg="1"/>
      <p:bldP spid="7" grpId="1" animBg="1"/>
      <p:bldP spid="3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4423583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Prediction Cache  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75030" y="1441796"/>
            <a:ext cx="50219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After prefetch, chain predictions are stored in the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rediction </a:t>
            </a: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ache</a:t>
            </a:r>
          </a:p>
        </p:txBody>
      </p:sp>
      <p:sp>
        <p:nvSpPr>
          <p:cNvPr id="7" name="Rectangle 6"/>
          <p:cNvSpPr/>
          <p:nvPr/>
        </p:nvSpPr>
        <p:spPr>
          <a:xfrm>
            <a:off x="1511508" y="3546380"/>
            <a:ext cx="914400" cy="370703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pred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140252" y="2832788"/>
            <a:ext cx="4625574" cy="548640"/>
            <a:chOff x="3140252" y="2832788"/>
            <a:chExt cx="4625574" cy="548640"/>
          </a:xfrm>
        </p:grpSpPr>
        <p:sp>
          <p:nvSpPr>
            <p:cNvPr id="26" name="Rectangle 25"/>
            <p:cNvSpPr/>
            <p:nvPr/>
          </p:nvSpPr>
          <p:spPr>
            <a:xfrm>
              <a:off x="5967897" y="2832788"/>
              <a:ext cx="1797929" cy="548640"/>
            </a:xfrm>
            <a:prstGeom prst="rect">
              <a:avLst/>
            </a:prstGeom>
            <a:solidFill>
              <a:schemeClr val="accent1"/>
            </a:solidFill>
            <a:ln w="3175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err="1" smtClean="0">
                  <a:solidFill>
                    <a:srgbClr val="FFFF00"/>
                  </a:solidFill>
                  <a:cs typeface="Courier New" panose="02070309020205020404" pitchFamily="49" charset="0"/>
                </a:rPr>
                <a:t>Prefetcher</a:t>
              </a:r>
              <a:endPara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endParaRPr>
            </a:p>
          </p:txBody>
        </p:sp>
        <p:cxnSp>
          <p:nvCxnSpPr>
            <p:cNvPr id="10" name="Straight Arrow Connector 9"/>
            <p:cNvCxnSpPr>
              <a:endCxn id="26" idx="1"/>
            </p:cNvCxnSpPr>
            <p:nvPr/>
          </p:nvCxnSpPr>
          <p:spPr>
            <a:xfrm flipV="1">
              <a:off x="3140252" y="3107108"/>
              <a:ext cx="2827645" cy="1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1" y="3018143"/>
            <a:ext cx="1396313" cy="27432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688707" y="2829699"/>
            <a:ext cx="1797929" cy="1087383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Prediction cache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4127157" y="3107108"/>
            <a:ext cx="256155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71600" y="4340997"/>
            <a:ext cx="79367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Prediction Cache is small, fast, and fully associative.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71600" y="5115560"/>
            <a:ext cx="71693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haining from the Exit Table stops if a prediction is found to be already in the Cache, typically a loop.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6239301"/>
            <a:ext cx="64386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Chaining continues in </a:t>
            </a:r>
            <a:r>
              <a:rPr lang="en-US" sz="240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cache, possibly looping; 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miss resumes from the Exit Table.</a:t>
            </a:r>
          </a:p>
        </p:txBody>
      </p:sp>
    </p:spTree>
    <p:extLst>
      <p:ext uri="{BB962C8B-B14F-4D97-AF65-F5344CB8AC3E}">
        <p14:creationId xmlns:p14="http://schemas.microsoft.com/office/powerpoint/2010/main" xmlns="" val="35861805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5919E-6 7.47271E-7 L -0.35909 7.47271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0579E-6 1.51973E-6 L 0.4841 -0.00336 " pathEditMode="relative" rAng="0" ptsTypes="AA">
                                      <p:cBhvr>
                                        <p:cTn id="20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97" y="-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7" grpId="0" animBg="1"/>
      <p:bldP spid="15" grpId="0"/>
      <p:bldP spid="15" grpId="1"/>
      <p:bldP spid="16" grpId="0"/>
      <p:bldP spid="16" grpId="1"/>
      <p:bldP spid="1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Arrow Connector 12"/>
          <p:cNvCxnSpPr/>
          <p:nvPr/>
        </p:nvCxnSpPr>
        <p:spPr>
          <a:xfrm>
            <a:off x="4127157" y="3107108"/>
            <a:ext cx="256155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9" idx="1"/>
          </p:cNvCxnSpPr>
          <p:nvPr/>
        </p:nvCxnSpPr>
        <p:spPr>
          <a:xfrm>
            <a:off x="1408671" y="3107108"/>
            <a:ext cx="930738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85800" y="685800"/>
            <a:ext cx="2325765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Fetcher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75030" y="1441796"/>
            <a:ext cx="50219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Predictions are chained from the Prediction Cache (following loops) to the Fetcher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58" y="2961910"/>
            <a:ext cx="1396313" cy="27432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688707" y="2829699"/>
            <a:ext cx="1797929" cy="1087383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Prediction cache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339409" y="2832788"/>
            <a:ext cx="1797929" cy="54864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cs typeface="Courier New" panose="02070309020205020404" pitchFamily="49" charset="0"/>
              </a:rPr>
              <a:t>Prefetcher</a:t>
            </a:r>
            <a:endParaRPr lang="en-US" sz="2400" dirty="0" smtClean="0">
              <a:solidFill>
                <a:srgbClr val="FFFF00"/>
              </a:solidFill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15338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6096E-6 -3.82872E-6 L -0.58926 0.0033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471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2325765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Fetcher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11508" y="3546380"/>
            <a:ext cx="914400" cy="370703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pred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358" y="2961910"/>
            <a:ext cx="1396313" cy="27432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542919" y="3099070"/>
            <a:ext cx="1411239" cy="803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987953" y="2832788"/>
            <a:ext cx="1797929" cy="54864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F</a:t>
            </a:r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etcher</a:t>
            </a:r>
          </a:p>
        </p:txBody>
      </p:sp>
      <p:cxnSp>
        <p:nvCxnSpPr>
          <p:cNvPr id="11" name="Straight Connector 10"/>
          <p:cNvCxnSpPr>
            <a:stCxn id="14" idx="3"/>
          </p:cNvCxnSpPr>
          <p:nvPr/>
        </p:nvCxnSpPr>
        <p:spPr>
          <a:xfrm>
            <a:off x="5785882" y="3107108"/>
            <a:ext cx="1867997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3931920" y="3749040"/>
            <a:ext cx="2011680" cy="731520"/>
            <a:chOff x="2610998" y="4741707"/>
            <a:chExt cx="2011680" cy="731520"/>
          </a:xfrm>
        </p:grpSpPr>
        <p:sp>
          <p:nvSpPr>
            <p:cNvPr id="21" name="Rectangle 20"/>
            <p:cNvSpPr/>
            <p:nvPr/>
          </p:nvSpPr>
          <p:spPr>
            <a:xfrm>
              <a:off x="2610998" y="4741707"/>
              <a:ext cx="201168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entry </a:t>
              </a:r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addr</a:t>
              </a:r>
              <a:endPara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610998" y="5107467"/>
              <a:ext cx="2011680" cy="36576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line count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3867207" y="6169626"/>
            <a:ext cx="2148392" cy="54864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Cache/DRAM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264719" y="6326557"/>
            <a:ext cx="521163" cy="234778"/>
          </a:xfrm>
          <a:prstGeom prst="rect">
            <a:avLst/>
          </a:prstGeom>
          <a:solidFill>
            <a:srgbClr val="00B050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152375" y="5586080"/>
            <a:ext cx="2148392" cy="54864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cs typeface="Courier New" panose="02070309020205020404" pitchFamily="49" charset="0"/>
              </a:rPr>
              <a:t>Microcache</a:t>
            </a:r>
            <a:endParaRPr lang="en-US" sz="2400" dirty="0" smtClean="0">
              <a:solidFill>
                <a:srgbClr val="FFFF00"/>
              </a:solidFill>
              <a:cs typeface="Courier New" panose="02070309020205020404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4990" y="4517310"/>
            <a:ext cx="30437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Lines are fetched from the regular cache hierarchy to 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microcache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attached to the decoder.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44990" y="2842056"/>
            <a:ext cx="1797929" cy="1087383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Prediction cache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375030" y="1441796"/>
            <a:ext cx="50219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Predictions are chained from the Prediction Cache (following loops) to the Fetcher</a:t>
            </a:r>
          </a:p>
        </p:txBody>
      </p:sp>
    </p:spTree>
    <p:extLst>
      <p:ext uri="{BB962C8B-B14F-4D97-AF65-F5344CB8AC3E}">
        <p14:creationId xmlns:p14="http://schemas.microsoft.com/office/powerpoint/2010/main" xmlns="" val="30792738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0579E-6 1.51973E-6 L 0.4841 -0.00336 " pathEditMode="relative" rAng="0" ptsTypes="AA">
                                      <p:cBhvr>
                                        <p:cTn id="3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97" y="-168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repeatCount="indefinite" fill="remove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9.06801E-7 -4.94542E-6 L -0.00016 0.2943 " pathEditMode="relative" rAng="0" ptsTypes="AA">
                                      <p:cBhvr>
                                        <p:cTn id="3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" y="14715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42" presetClass="path" presetSubtype="0" repeatCount="indefinite" fill="remove" grpId="1" nodeType="withEffect">
                                  <p:stCondLst>
                                    <p:cond delay="9000"/>
                                  </p:stCondLst>
                                  <p:childTnLst>
                                    <p:animMotion origin="layout" path="M 1.05793E-6 4.88665E-6 L 0.2108 -0.07851 " pathEditMode="relative" rAng="0" ptsTypes="AA">
                                      <p:cBhvr>
                                        <p:cTn id="42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32" y="-39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14" grpId="0" animBg="1"/>
      <p:bldP spid="23" grpId="0" animBg="1"/>
      <p:bldP spid="16" grpId="0" animBg="1"/>
      <p:bldP spid="16" grpId="1" animBg="1"/>
      <p:bldP spid="24" grpId="0" animBg="1"/>
      <p:bldP spid="2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7152375" y="5586080"/>
            <a:ext cx="2148392" cy="54864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cs typeface="Courier New" panose="02070309020205020404" pitchFamily="49" charset="0"/>
              </a:rPr>
              <a:t>Microcache</a:t>
            </a:r>
            <a:endParaRPr lang="en-US" sz="2400" dirty="0" smtClean="0">
              <a:solidFill>
                <a:srgbClr val="FFFF00"/>
              </a:solidFill>
              <a:cs typeface="Courier New" panose="02070309020205020404" pitchFamily="49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542919" y="3099070"/>
            <a:ext cx="1411239" cy="8038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85800" y="685800"/>
            <a:ext cx="2485489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Decoder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75029" y="1441796"/>
            <a:ext cx="6238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 chains end at the Decoder, which also receives a stream of the corresponding cache lines from the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Microcache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2358" y="2961910"/>
            <a:ext cx="1396313" cy="27432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87953" y="2832788"/>
            <a:ext cx="1797929" cy="54864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F</a:t>
            </a:r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etcher</a:t>
            </a:r>
          </a:p>
        </p:txBody>
      </p:sp>
      <p:cxnSp>
        <p:nvCxnSpPr>
          <p:cNvPr id="11" name="Straight Connector 10"/>
          <p:cNvCxnSpPr>
            <a:stCxn id="14" idx="3"/>
          </p:cNvCxnSpPr>
          <p:nvPr/>
        </p:nvCxnSpPr>
        <p:spPr>
          <a:xfrm>
            <a:off x="5785882" y="3107108"/>
            <a:ext cx="1867997" cy="0"/>
          </a:xfrm>
          <a:prstGeom prst="lin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8243676" y="5625622"/>
            <a:ext cx="521163" cy="234778"/>
          </a:xfrm>
          <a:prstGeom prst="rect">
            <a:avLst/>
          </a:prstGeom>
          <a:solidFill>
            <a:srgbClr val="00B050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522221" y="3101514"/>
            <a:ext cx="2731927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1663908" y="3698780"/>
            <a:ext cx="914400" cy="370703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pred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254148" y="2832787"/>
            <a:ext cx="2148392" cy="133144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D</a:t>
            </a:r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ecoder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9949" y="4404183"/>
            <a:ext cx="59733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result is that the Decoder has a queue of predictions, and another queue of the matching cache lines, that are kept continuously full and available. It can decode down the predicted path at the full 30+ instructions per cycle speed.</a:t>
            </a:r>
          </a:p>
        </p:txBody>
      </p:sp>
    </p:spTree>
    <p:extLst>
      <p:ext uri="{BB962C8B-B14F-4D97-AF65-F5344CB8AC3E}">
        <p14:creationId xmlns:p14="http://schemas.microsoft.com/office/powerpoint/2010/main" xmlns="" val="81255797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27456E-6 4.70193E-7 L -0.3221 0.001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05" y="8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8841E-6 7.47271E-7 L -0.31376 0.00021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696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03 7.47271E-7 L -0.31013 -0.0023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55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42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4408E-6 -4.089E-6 L 0.66058 -0.00168 " pathEditMode="relative" rAng="0" ptsTypes="AA">
                                      <p:cBhvr>
                                        <p:cTn id="29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29" y="-84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42" presetClass="path" presetSubtype="0" repeatCount="indefinite" fill="remove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3.57683E-6 4.15617E-6 L -0.00111 -0.34299 " pathEditMode="relative" rAng="0" ptsTypes="AA">
                                      <p:cBhvr>
                                        <p:cTn id="33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3" y="-171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6" grpId="1" animBg="1"/>
      <p:bldP spid="20" grpId="0" animBg="1"/>
      <p:bldP spid="20" grpId="1" animBg="1"/>
      <p:bldP spid="19" grpId="0" animBg="1"/>
      <p:bldP spid="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685800"/>
            <a:ext cx="1337417" cy="471860"/>
          </a:xfrm>
          <a:prstGeom prst="rect">
            <a:avLst/>
          </a:prstGeom>
          <a:noFill/>
          <a:ln>
            <a:noFill/>
            <a:tailEnd type="arrow"/>
          </a:ln>
        </p:spPr>
        <p:txBody>
          <a:bodyPr wrap="none" lIns="0" tIns="0" rIns="0" bIns="0" compatLnSpc="0">
            <a:spAutoFit/>
          </a:bodyPr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Timing</a:t>
            </a:r>
            <a:endParaRPr lang="en-US" sz="3200" b="1" dirty="0"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406640" y="2286000"/>
            <a:ext cx="1828800" cy="45720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cs typeface="Courier New" panose="02070309020205020404" pitchFamily="49" charset="0"/>
              </a:rPr>
              <a:t>D</a:t>
            </a:r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ecoder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97280" y="2286000"/>
            <a:ext cx="1828800" cy="45720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Exit Table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200400" y="2834640"/>
            <a:ext cx="1828800" cy="82296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Prediction Cache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00400" y="1828800"/>
            <a:ext cx="1828800" cy="45720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cs typeface="Courier New" panose="02070309020205020404" pitchFamily="49" charset="0"/>
              </a:rPr>
              <a:t>Prefetcher</a:t>
            </a:r>
            <a:endParaRPr lang="en-US" sz="2400" dirty="0" smtClean="0">
              <a:solidFill>
                <a:srgbClr val="FFFF00"/>
              </a:solidFill>
              <a:cs typeface="Courier New" panose="020703090202050204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303520" y="2834640"/>
            <a:ext cx="1828800" cy="45720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cs typeface="Courier New" panose="02070309020205020404" pitchFamily="49" charset="0"/>
              </a:rPr>
              <a:t>Microcache</a:t>
            </a:r>
            <a:endParaRPr lang="en-US" sz="2400" dirty="0" smtClean="0">
              <a:solidFill>
                <a:srgbClr val="FFFF00"/>
              </a:solidFill>
              <a:cs typeface="Courier New" panose="020703090202050204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303520" y="1828800"/>
            <a:ext cx="1828800" cy="45720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Fetcher</a:t>
            </a:r>
          </a:p>
        </p:txBody>
      </p:sp>
      <p:sp>
        <p:nvSpPr>
          <p:cNvPr id="7" name="Right Brace 6"/>
          <p:cNvSpPr/>
          <p:nvPr/>
        </p:nvSpPr>
        <p:spPr>
          <a:xfrm rot="5400000">
            <a:off x="1796363" y="3207505"/>
            <a:ext cx="430634" cy="182880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Brace 24"/>
          <p:cNvSpPr/>
          <p:nvPr/>
        </p:nvSpPr>
        <p:spPr>
          <a:xfrm rot="5400000">
            <a:off x="3899483" y="3207505"/>
            <a:ext cx="430634" cy="182880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Brace 25"/>
          <p:cNvSpPr/>
          <p:nvPr/>
        </p:nvSpPr>
        <p:spPr>
          <a:xfrm rot="5400000">
            <a:off x="6002603" y="3207505"/>
            <a:ext cx="430634" cy="182880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ight Brace 26"/>
          <p:cNvSpPr/>
          <p:nvPr/>
        </p:nvSpPr>
        <p:spPr>
          <a:xfrm rot="5400000">
            <a:off x="8105722" y="3207505"/>
            <a:ext cx="430635" cy="1828800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371597" y="438912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 cycles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6225" y="438912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 cycles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77840" y="438912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 cycles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72464" y="4389120"/>
            <a:ext cx="1297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2 cycles</a:t>
            </a:r>
          </a:p>
        </p:txBody>
      </p:sp>
      <p:sp>
        <p:nvSpPr>
          <p:cNvPr id="29" name="Right Brace 28"/>
          <p:cNvSpPr/>
          <p:nvPr/>
        </p:nvSpPr>
        <p:spPr>
          <a:xfrm rot="5400000">
            <a:off x="7058410" y="3264062"/>
            <a:ext cx="430634" cy="3923425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5955948" y="5474034"/>
            <a:ext cx="26677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mispredict penalty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020418" y="1166142"/>
            <a:ext cx="4506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Vertically aligned units work in parallel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6400" y="5486382"/>
            <a:ext cx="4601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Once started, the predictor can sustain one prediction every three cycles from the Exit Table.</a:t>
            </a:r>
          </a:p>
        </p:txBody>
      </p:sp>
    </p:spTree>
    <p:extLst>
      <p:ext uri="{BB962C8B-B14F-4D97-AF65-F5344CB8AC3E}">
        <p14:creationId xmlns:p14="http://schemas.microsoft.com/office/powerpoint/2010/main" xmlns="" val="7490203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21" grpId="0" animBg="1"/>
      <p:bldP spid="22" grpId="0" animBg="1"/>
      <p:bldP spid="23" grpId="0" animBg="1"/>
      <p:bldP spid="7" grpId="0" animBg="1"/>
      <p:bldP spid="25" grpId="0" animBg="1"/>
      <p:bldP spid="26" grpId="0" animBg="1"/>
      <p:bldP spid="27" grpId="0" animBg="1"/>
      <p:bldP spid="10" grpId="0"/>
      <p:bldP spid="12" grpId="0"/>
      <p:bldP spid="13" grpId="0"/>
      <p:bldP spid="28" grpId="0"/>
      <p:bldP spid="29" grpId="0" animBg="1"/>
      <p:bldP spid="30" grpId="0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50780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Mill CPU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5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68508" y="1645920"/>
            <a:ext cx="82697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is a new general-purpose commercial CPU family.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has a 10x single-thread power/performance gain over conventional out-of-order superscalar architectures, yet runs the same programs, without rewrite.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4154340"/>
            <a:ext cx="80164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talk will explain: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problems that prediction is intended to alleviate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 conventional prediction works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CPU’s novel approach to prediction</a:t>
            </a:r>
          </a:p>
        </p:txBody>
      </p:sp>
    </p:spTree>
    <p:extLst>
      <p:ext uri="{BB962C8B-B14F-4D97-AF65-F5344CB8AC3E}">
        <p14:creationId xmlns:p14="http://schemas.microsoft.com/office/powerpoint/2010/main" xmlns="" val="39740246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5745804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Fundamental problems </a:t>
            </a:r>
            <a:r>
              <a:rPr lang="en-US" sz="3200" b="1" dirty="0" err="1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redux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35683" y="2013069"/>
            <a:ext cx="7606570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Don’t know how much to load from DRAM.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Mill knows how much will execute.</a:t>
            </a:r>
          </a:p>
          <a:p>
            <a:endParaRPr lang="en-US" sz="24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Can’t spot branches until loaded and decoded.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Mill knows where branches are, in unseen code</a:t>
            </a:r>
          </a:p>
          <a:p>
            <a:endParaRPr lang="en-US" sz="24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Can’t predict 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spotted branches without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history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Mill can predict in never-executed code.</a:t>
            </a:r>
            <a:endParaRPr lang="en-US" sz="24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457682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3899401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Prediction feedback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0570" y="1554480"/>
            <a:ext cx="77226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All predictors use feedback from execution experience to alter predictions to track changing program behavior.</a:t>
            </a:r>
          </a:p>
        </p:txBody>
      </p:sp>
      <p:sp>
        <p:nvSpPr>
          <p:cNvPr id="7" name="Rectangle 6"/>
          <p:cNvSpPr/>
          <p:nvPr/>
        </p:nvSpPr>
        <p:spPr>
          <a:xfrm>
            <a:off x="6949440" y="3108960"/>
            <a:ext cx="1828800" cy="45720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Execute</a:t>
            </a:r>
          </a:p>
        </p:txBody>
      </p:sp>
      <p:sp>
        <p:nvSpPr>
          <p:cNvPr id="8" name="Rectangle 7"/>
          <p:cNvSpPr/>
          <p:nvPr/>
        </p:nvSpPr>
        <p:spPr>
          <a:xfrm>
            <a:off x="1554480" y="3108960"/>
            <a:ext cx="1828800" cy="457200"/>
          </a:xfrm>
          <a:prstGeom prst="rect">
            <a:avLst/>
          </a:prstGeom>
          <a:solidFill>
            <a:schemeClr val="accent1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cs typeface="Courier New" panose="02070309020205020404" pitchFamily="49" charset="0"/>
              </a:rPr>
              <a:t>Exit Table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663908" y="3698780"/>
            <a:ext cx="914400" cy="370703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pred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2239671" y="2489604"/>
            <a:ext cx="5532729" cy="518995"/>
          </a:xfrm>
          <a:custGeom>
            <a:avLst/>
            <a:gdLst>
              <a:gd name="connsiteX0" fmla="*/ 0 w 1841157"/>
              <a:gd name="connsiteY0" fmla="*/ 469763 h 519190"/>
              <a:gd name="connsiteX1" fmla="*/ 914400 w 1841157"/>
              <a:gd name="connsiteY1" fmla="*/ 207 h 519190"/>
              <a:gd name="connsiteX2" fmla="*/ 1841157 w 1841157"/>
              <a:gd name="connsiteY2" fmla="*/ 519190 h 519190"/>
              <a:gd name="connsiteX0" fmla="*/ 0 w 1816443"/>
              <a:gd name="connsiteY0" fmla="*/ 506638 h 518995"/>
              <a:gd name="connsiteX1" fmla="*/ 889686 w 1816443"/>
              <a:gd name="connsiteY1" fmla="*/ 12 h 518995"/>
              <a:gd name="connsiteX2" fmla="*/ 1816443 w 1816443"/>
              <a:gd name="connsiteY2" fmla="*/ 518995 h 518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16443" h="518995">
                <a:moveTo>
                  <a:pt x="0" y="506638"/>
                </a:moveTo>
                <a:cubicBezTo>
                  <a:pt x="303770" y="267741"/>
                  <a:pt x="586946" y="-2047"/>
                  <a:pt x="889686" y="12"/>
                </a:cubicBezTo>
                <a:cubicBezTo>
                  <a:pt x="1192426" y="2071"/>
                  <a:pt x="1506494" y="263622"/>
                  <a:pt x="1816443" y="518995"/>
                </a:cubicBezTo>
              </a:path>
            </a:pathLst>
          </a:custGeom>
          <a:noFill/>
          <a:ln w="31750">
            <a:solidFill>
              <a:srgbClr val="0099FF"/>
            </a:solidFill>
            <a:head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20240" y="4663440"/>
            <a:ext cx="6319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If a prediction was wrong, then it can be changed to predict what actually did happen.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20240" y="5852160"/>
            <a:ext cx="51051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Exit Table contents reflects current history for all contained predictions.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3759200" y="3337560"/>
            <a:ext cx="2882900" cy="0"/>
          </a:xfrm>
          <a:prstGeom prst="straightConnector1">
            <a:avLst/>
          </a:prstGeom>
          <a:ln w="38100">
            <a:solidFill>
              <a:srgbClr val="FFFF00"/>
            </a:solidFill>
            <a:prstDash val="dash"/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082389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path" presetSubtype="0" repeatCount="indefinite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4408E-6 -4.089E-6 L 0.57226 -0.00021 " pathEditMode="relative" rAng="0" ptsTypes="AA">
                                      <p:cBhvr>
                                        <p:cTn id="21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605" y="-2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2" repeatCount="indefinite" fill="remove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4" grpId="0" animBg="1"/>
      <p:bldP spid="14" grpId="1" animBg="1"/>
      <p:bldP spid="15" grpId="0" animBg="1"/>
      <p:bldP spid="5" grpId="0"/>
      <p:bldP spid="5" grpId="1"/>
      <p:bldP spid="1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5562805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“All contained predictions”?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737360"/>
            <a:ext cx="68259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Not one prediction for each EBB in the program?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0" y="1645920"/>
            <a:ext cx="9028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No!</a:t>
            </a:r>
          </a:p>
        </p:txBody>
      </p:sp>
      <p:sp>
        <p:nvSpPr>
          <p:cNvPr id="5" name="Rectangle 4"/>
          <p:cNvSpPr/>
          <p:nvPr/>
        </p:nvSpPr>
        <p:spPr>
          <a:xfrm>
            <a:off x="1645920" y="2286000"/>
            <a:ext cx="67838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Tables are much to small to hold predictions for all EBBs.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4272" y="4661587"/>
            <a:ext cx="4127156" cy="1050325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1" y="3200400"/>
            <a:ext cx="764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 a conventional branch predictor, each prediction  is built up over time with increasing experience with the particular branch</a:t>
            </a:r>
          </a:p>
        </p:txBody>
      </p:sp>
      <p:sp>
        <p:nvSpPr>
          <p:cNvPr id="8" name="Rectangle 7"/>
          <p:cNvSpPr/>
          <p:nvPr/>
        </p:nvSpPr>
        <p:spPr>
          <a:xfrm>
            <a:off x="3519102" y="5106082"/>
            <a:ext cx="580768" cy="271848"/>
          </a:xfrm>
          <a:prstGeom prst="rect">
            <a:avLst/>
          </a:prstGeom>
          <a:solidFill>
            <a:srgbClr val="00B050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12227" y="4771250"/>
            <a:ext cx="19561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conventional branch table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70000" y="5242006"/>
            <a:ext cx="1521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</a:t>
            </a:r>
          </a:p>
        </p:txBody>
      </p:sp>
      <p:cxnSp>
        <p:nvCxnSpPr>
          <p:cNvPr id="13" name="Straight Arrow Connector 12"/>
          <p:cNvCxnSpPr>
            <a:stCxn id="11" idx="3"/>
          </p:cNvCxnSpPr>
          <p:nvPr/>
        </p:nvCxnSpPr>
        <p:spPr>
          <a:xfrm flipV="1">
            <a:off x="2791570" y="5242006"/>
            <a:ext cx="721352" cy="230833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4965187" y="4305305"/>
            <a:ext cx="230830" cy="178482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5117587" y="4445005"/>
            <a:ext cx="230830" cy="178482"/>
          </a:xfrm>
          <a:prstGeom prst="straightConnector1">
            <a:avLst/>
          </a:prstGeom>
          <a:ln w="38100">
            <a:solidFill>
              <a:srgbClr val="00B05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661610" y="4267205"/>
            <a:ext cx="1439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experience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1" y="5943600"/>
            <a:ext cx="6578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if the CPU is switched to another process, the prediction is thrown away and overwritten.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669985" y="4667315"/>
            <a:ext cx="304287" cy="108458"/>
          </a:xfrm>
          <a:prstGeom prst="straightConnector1">
            <a:avLst/>
          </a:prstGeom>
          <a:ln w="38100">
            <a:solidFill>
              <a:schemeClr val="accent6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465517" y="4851405"/>
            <a:ext cx="326053" cy="153082"/>
          </a:xfrm>
          <a:prstGeom prst="straightConnector1">
            <a:avLst/>
          </a:prstGeom>
          <a:ln w="38100">
            <a:solidFill>
              <a:schemeClr val="accent6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3502385" y="5080682"/>
            <a:ext cx="580768" cy="271848"/>
          </a:xfrm>
          <a:prstGeom prst="rect">
            <a:avLst/>
          </a:prstGeom>
          <a:solidFill>
            <a:schemeClr val="accent6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71600" y="5943600"/>
            <a:ext cx="70581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Every process switch is followed by a period of poor predictions while experience is built up again.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37674" y="4394546"/>
            <a:ext cx="8694737" cy="141313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829630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8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98741E-6 -1.20805E-6 L -0.10705 0.09228 " pathEditMode="relative" rAng="0" ptsTypes="AA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353" y="4614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42" presetClass="pat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68766E-6 -3.28859E-6 L -0.11083 0.09396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42" y="46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4F81BD"/>
                                      </p:to>
                                    </p:animClr>
                                    <p:set>
                                      <p:cBhvr>
                                        <p:cTn id="9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8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2" presetClass="pat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39295E-6 -3.75839E-6 L 0.0869 0.05202 " pathEditMode="relative" rAng="0" ptsTypes="AA">
                                      <p:cBhvr>
                                        <p:cTn id="10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45" y="2601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42" presetClass="path" presetSubtype="0" repeatCount="indefinite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14106E-6 3.28859E-6 L 0.08942 0.03691 " pathEditMode="relative" rAng="0" ptsTypes="AA">
                                      <p:cBhvr>
                                        <p:cTn id="10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71" y="18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5" grpId="0"/>
      <p:bldP spid="5" grpId="1"/>
      <p:bldP spid="6" grpId="0" animBg="1"/>
      <p:bldP spid="7" grpId="0"/>
      <p:bldP spid="7" grpId="1"/>
      <p:bldP spid="8" grpId="0" animBg="1"/>
      <p:bldP spid="9" grpId="0"/>
      <p:bldP spid="11" grpId="0"/>
      <p:bldP spid="17" grpId="0"/>
      <p:bldP spid="18" grpId="0"/>
      <p:bldP spid="18" grpId="1"/>
      <p:bldP spid="27" grpId="0" animBg="1"/>
      <p:bldP spid="29" grpId="0"/>
      <p:bldP spid="28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974272" y="4661587"/>
            <a:ext cx="4127156" cy="1050325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251622" y="5186749"/>
            <a:ext cx="548640" cy="27432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?</a:t>
            </a:r>
          </a:p>
        </p:txBody>
      </p:sp>
      <p:sp>
        <p:nvSpPr>
          <p:cNvPr id="39" name="Rectangle 38"/>
          <p:cNvSpPr/>
          <p:nvPr/>
        </p:nvSpPr>
        <p:spPr>
          <a:xfrm>
            <a:off x="5251622" y="5181060"/>
            <a:ext cx="548640" cy="27432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1520" y="731520"/>
            <a:ext cx="6118150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A second source of predictions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463040"/>
            <a:ext cx="76835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Like others, the Mill builds predictions from experience.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011680"/>
            <a:ext cx="8247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However, it has a second source: the program load module.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4180326" y="3393164"/>
            <a:ext cx="3838969" cy="847674"/>
            <a:chOff x="4513965" y="3393164"/>
            <a:chExt cx="3838969" cy="847674"/>
          </a:xfrm>
        </p:grpSpPr>
        <p:sp>
          <p:nvSpPr>
            <p:cNvPr id="14" name="Rectangle 13"/>
            <p:cNvSpPr/>
            <p:nvPr/>
          </p:nvSpPr>
          <p:spPr>
            <a:xfrm>
              <a:off x="4513965" y="3393164"/>
              <a:ext cx="1280160" cy="847673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code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787788" y="3393165"/>
              <a:ext cx="1280160" cy="847673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static data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072774" y="3393165"/>
              <a:ext cx="1280160" cy="847673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predictions</a:t>
              </a:r>
            </a:p>
          </p:txBody>
        </p:sp>
      </p:grpSp>
      <p:sp>
        <p:nvSpPr>
          <p:cNvPr id="22" name="Right Brace 21"/>
          <p:cNvSpPr/>
          <p:nvPr/>
        </p:nvSpPr>
        <p:spPr>
          <a:xfrm>
            <a:off x="8102733" y="3383281"/>
            <a:ext cx="285441" cy="857558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8227534" y="3346209"/>
            <a:ext cx="11018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program load module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371600" y="2560320"/>
            <a:ext cx="7564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load module is used when there is no experience.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208155" y="4832806"/>
            <a:ext cx="877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exit table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507524" y="6104238"/>
            <a:ext cx="71016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Missing predictions are read from the load module.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390989" y="5727359"/>
            <a:ext cx="589828" cy="29347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</a:t>
            </a:r>
          </a:p>
        </p:txBody>
      </p:sp>
      <p:cxnSp>
        <p:nvCxnSpPr>
          <p:cNvPr id="36" name="Straight Arrow Connector 35"/>
          <p:cNvCxnSpPr>
            <a:stCxn id="34" idx="1"/>
          </p:cNvCxnSpPr>
          <p:nvPr/>
        </p:nvCxnSpPr>
        <p:spPr>
          <a:xfrm flipH="1" flipV="1">
            <a:off x="5968314" y="5387546"/>
            <a:ext cx="1422675" cy="486549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7137263" y="3818315"/>
            <a:ext cx="548640" cy="27432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214653" y="5455380"/>
            <a:ext cx="1309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decode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9477268" y="5655435"/>
            <a:ext cx="284206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4" idx="0"/>
          </p:cNvCxnSpPr>
          <p:nvPr/>
        </p:nvCxnSpPr>
        <p:spPr>
          <a:xfrm flipV="1">
            <a:off x="7685903" y="4269539"/>
            <a:ext cx="0" cy="14578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998791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806E-6 6.71704E-8 L -0.18876 0.17968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46" y="89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42" presetClass="pat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3 -0.00063 L 0.38539 -0.00231 " pathEditMode="relative" rAng="0" ptsTypes="AA">
                                      <p:cBhvr>
                                        <p:cTn id="101" dur="4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348" y="-84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10" presetClass="exit" presetSubtype="0" fill="hold" grpId="2" nodeType="withEffect">
                                  <p:stCondLst>
                                    <p:cond delay="3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7" grpId="0" animBg="1"/>
      <p:bldP spid="39" grpId="0" animBg="1"/>
      <p:bldP spid="39" grpId="1" animBg="1"/>
      <p:bldP spid="39" grpId="2" animBg="1"/>
      <p:bldP spid="4" grpId="0"/>
      <p:bldP spid="4" grpId="1"/>
      <p:bldP spid="12" grpId="0"/>
      <p:bldP spid="12" grpId="1"/>
      <p:bldP spid="22" grpId="0" animBg="1"/>
      <p:bldP spid="23" grpId="0"/>
      <p:bldP spid="26" grpId="0"/>
      <p:bldP spid="26" grpId="1"/>
      <p:bldP spid="32" grpId="0"/>
      <p:bldP spid="33" grpId="0"/>
      <p:bldP spid="33" grpId="1"/>
      <p:bldP spid="34" grpId="0" animBg="1"/>
      <p:bldP spid="38" grpId="0" animBg="1"/>
      <p:bldP spid="38" grpId="1" animBg="1"/>
      <p:bldP spid="40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066498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But there’s a catch…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463040"/>
            <a:ext cx="744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Loading a prediction from DRAM (or even L2 cache) takes much longer than a mispredict penalty!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96958" y="2286000"/>
            <a:ext cx="6135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By the time it’s loaded we no longer need it!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834640"/>
            <a:ext cx="7122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Solution: load bunches of likely-needed predictions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974272" y="4661587"/>
            <a:ext cx="4127156" cy="1050325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4180326" y="3393164"/>
            <a:ext cx="3838969" cy="847674"/>
            <a:chOff x="4513965" y="3393164"/>
            <a:chExt cx="3838969" cy="847674"/>
          </a:xfrm>
        </p:grpSpPr>
        <p:sp>
          <p:nvSpPr>
            <p:cNvPr id="41" name="Rectangle 40"/>
            <p:cNvSpPr/>
            <p:nvPr/>
          </p:nvSpPr>
          <p:spPr>
            <a:xfrm>
              <a:off x="4513965" y="3393164"/>
              <a:ext cx="1280160" cy="847673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code</a:t>
              </a: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787788" y="3393165"/>
              <a:ext cx="1280160" cy="847673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static data</a:t>
              </a: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72774" y="3393165"/>
              <a:ext cx="1280160" cy="847673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predictions</a:t>
              </a:r>
            </a:p>
          </p:txBody>
        </p:sp>
      </p:grpSp>
      <p:sp>
        <p:nvSpPr>
          <p:cNvPr id="46" name="Right Brace 45"/>
          <p:cNvSpPr/>
          <p:nvPr/>
        </p:nvSpPr>
        <p:spPr>
          <a:xfrm>
            <a:off x="8102733" y="3383281"/>
            <a:ext cx="285441" cy="857558"/>
          </a:xfrm>
          <a:prstGeom prst="rightBrace">
            <a:avLst/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Box 46"/>
          <p:cNvSpPr txBox="1"/>
          <p:nvPr/>
        </p:nvSpPr>
        <p:spPr>
          <a:xfrm>
            <a:off x="8227534" y="3346209"/>
            <a:ext cx="11018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program load module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208155" y="4832806"/>
            <a:ext cx="877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exit table</a:t>
            </a:r>
          </a:p>
        </p:txBody>
      </p:sp>
      <p:sp>
        <p:nvSpPr>
          <p:cNvPr id="50" name="Rectangle 49"/>
          <p:cNvSpPr/>
          <p:nvPr/>
        </p:nvSpPr>
        <p:spPr>
          <a:xfrm>
            <a:off x="7390989" y="5727359"/>
            <a:ext cx="589828" cy="293472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key</a:t>
            </a:r>
          </a:p>
        </p:txBody>
      </p:sp>
      <p:cxnSp>
        <p:nvCxnSpPr>
          <p:cNvPr id="55" name="Straight Arrow Connector 54"/>
          <p:cNvCxnSpPr>
            <a:stCxn id="50" idx="0"/>
          </p:cNvCxnSpPr>
          <p:nvPr/>
        </p:nvCxnSpPr>
        <p:spPr>
          <a:xfrm flipV="1">
            <a:off x="7685903" y="4269539"/>
            <a:ext cx="0" cy="145782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7137263" y="3818315"/>
            <a:ext cx="548640" cy="27432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137263" y="3822511"/>
            <a:ext cx="548640" cy="27432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153739" y="3833555"/>
            <a:ext cx="548640" cy="27432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161355" y="3833555"/>
            <a:ext cx="548640" cy="27432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140696" y="3822511"/>
            <a:ext cx="548640" cy="274320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b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8239" y="6351372"/>
            <a:ext cx="58192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– what predictions are likely-needed?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967504" y="3251442"/>
            <a:ext cx="7763785" cy="2820290"/>
          </a:xfrm>
          <a:prstGeom prst="rect">
            <a:avLst/>
          </a:prstGeom>
          <a:solidFill>
            <a:srgbClr val="000080">
              <a:alpha val="60000"/>
            </a:srgbClr>
          </a:solidFill>
          <a:ln>
            <a:noFill/>
            <a:prstDash val="solid"/>
          </a:ln>
        </p:spPr>
        <p:txBody>
          <a:bodyPr wrap="none" lIns="0" tIns="0" rIns="0" bIns="0" anchor="ctr" anchorCtr="1" compatLnSpc="0"/>
          <a:lstStyle/>
          <a:p>
            <a:pPr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000" b="1">
              <a:latin typeface="Arial" pitchFamily="34"/>
              <a:ea typeface="Tahoma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07310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806E-6 6.71704E-8 L -0.18876 0.17968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46" y="8984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56927E-6 -1.06633E-6 L -0.07494 0.18451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47" y="9215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61209E-6 9.90764E-7 L -0.32368 0.1274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84" y="636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4.45844E-6 9.90764E-7 L -0.11021 0.12909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10" y="6444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1.05793E-6 3.44249E-7 L -0.38854 0.19458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27" y="97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5" grpId="0"/>
      <p:bldP spid="5" grpId="1"/>
      <p:bldP spid="57" grpId="0" animBg="1"/>
      <p:bldP spid="57" grpId="1" animBg="1"/>
      <p:bldP spid="58" grpId="0" animBg="1"/>
      <p:bldP spid="58" grpId="1" animBg="1"/>
      <p:bldP spid="59" grpId="0" animBg="1"/>
      <p:bldP spid="59" grpId="1" animBg="1"/>
      <p:bldP spid="60" grpId="0" animBg="1"/>
      <p:bldP spid="60" grpId="1" animBg="1"/>
      <p:bldP spid="61" grpId="0" animBg="1"/>
      <p:bldP spid="61" grpId="1" animBg="1"/>
      <p:bldP spid="6" grpId="0"/>
      <p:bldP spid="56" grpId="0" animBg="1"/>
      <p:bldP spid="56" grpId="1" animBg="1"/>
      <p:bldP spid="56" grpId="2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5062027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Likely-needed predictions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645920"/>
            <a:ext cx="5049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Should we load on a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misprediction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583680" y="1554480"/>
            <a:ext cx="8226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03120" y="2194560"/>
            <a:ext cx="44907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We have a prediction – it’s just wrong.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2926080"/>
            <a:ext cx="5700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Should we load on a missing prediction?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47410" y="2864524"/>
            <a:ext cx="8226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No.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03120" y="3474720"/>
            <a:ext cx="70984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It may only be a rarely-taken path that aged out of the table.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4206240"/>
            <a:ext cx="78299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We should bulk-load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only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when entering a whole new region of program activity that we haven’t been to before (recently), and may stay in for a while, or re-enter.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74720" y="6126480"/>
            <a:ext cx="29402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Like a function.</a:t>
            </a:r>
          </a:p>
        </p:txBody>
      </p:sp>
    </p:spTree>
    <p:extLst>
      <p:ext uri="{BB962C8B-B14F-4D97-AF65-F5344CB8AC3E}">
        <p14:creationId xmlns:p14="http://schemas.microsoft.com/office/powerpoint/2010/main" xmlns="" val="32780615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8" grpId="0"/>
      <p:bldP spid="8" grpId="1"/>
      <p:bldP spid="9" grpId="0"/>
      <p:bldP spid="9" grpId="1"/>
      <p:bldP spid="28" grpId="0"/>
      <p:bldP spid="28" grpId="1"/>
      <p:bldP spid="11" grpId="0"/>
      <p:bldP spid="11" grpId="1"/>
      <p:bldP spid="12" grpId="0"/>
      <p:bldP spid="12" grpId="1"/>
      <p:bldP spid="13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5062027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Likely-needed predictions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631092"/>
            <a:ext cx="71916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Mill bulk-loads the predictions of a function when the call finds no prediction for the entry EBB.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06479" y="2693773"/>
            <a:ext cx="263726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main() {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phase1();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phase2();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phase3();</a:t>
            </a:r>
          </a:p>
          <a:p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return 0;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1" y="5394960"/>
            <a:ext cx="32893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Each call triggers loading of the predictions for the code of that function.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60901" y="5489604"/>
            <a:ext cx="4127156" cy="1050325"/>
          </a:xfrm>
          <a:prstGeom prst="rect">
            <a:avLst/>
          </a:prstGeom>
          <a:solidFill>
            <a:schemeClr val="accent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698591" y="5691600"/>
            <a:ext cx="8773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exit table</a:t>
            </a:r>
          </a:p>
        </p:txBody>
      </p:sp>
      <p:sp>
        <p:nvSpPr>
          <p:cNvPr id="6" name="Rectangle 5"/>
          <p:cNvSpPr/>
          <p:nvPr/>
        </p:nvSpPr>
        <p:spPr>
          <a:xfrm>
            <a:off x="6042454" y="3212757"/>
            <a:ext cx="383060" cy="123567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42454" y="3229232"/>
            <a:ext cx="383060" cy="123567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46573" y="3229232"/>
            <a:ext cx="383060" cy="123567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046573" y="3229232"/>
            <a:ext cx="383060" cy="123567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042454" y="3212757"/>
            <a:ext cx="383060" cy="123567"/>
          </a:xfrm>
          <a:prstGeom prst="rect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83641" y="3612297"/>
            <a:ext cx="383060" cy="123567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083641" y="3628772"/>
            <a:ext cx="383060" cy="123567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087760" y="3628772"/>
            <a:ext cx="383060" cy="123567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087760" y="3628772"/>
            <a:ext cx="383060" cy="123567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83641" y="3612297"/>
            <a:ext cx="383060" cy="123567"/>
          </a:xfrm>
          <a:prstGeom prst="rect">
            <a:avLst/>
          </a:prstGeom>
          <a:solidFill>
            <a:schemeClr val="accent6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112471" y="3950052"/>
            <a:ext cx="383060" cy="123567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112471" y="3966527"/>
            <a:ext cx="383060" cy="123567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116590" y="3966527"/>
            <a:ext cx="383060" cy="123567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116590" y="3966527"/>
            <a:ext cx="383060" cy="123567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112471" y="3950052"/>
            <a:ext cx="383060" cy="123567"/>
          </a:xfrm>
          <a:prstGeom prst="rect">
            <a:avLst/>
          </a:prstGeom>
          <a:solidFill>
            <a:srgbClr val="7030A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err="1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82283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8589E-7 5.37364E-7 L -0.1176 0.32368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88" y="16184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82872E-6 -5.96138E-7 L 0.10784 0.394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4" y="19689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2.16625E-6 -5.96138E-7 L -0.0858 0.3629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98" y="18136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2" presetClass="path" presetSubtype="0" accel="50000" decel="5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3.82872E-6 -5.96138E-7 L 0.19112 0.3874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6" y="19374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82872E-6 -5.96138E-7 L -0.00236 0.38896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194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7758E-6 3.71956E-6 L -0.05384 0.27959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2" y="13980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67758E-6 4.73552E-6 L 0.05148 0.35474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6" y="17737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46096E-6 4.73552E-6 L 0.21316 0.31234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58" y="15617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2" presetClass="path" presetSubtype="0" accel="50000" decel="5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1.46096E-6 4.73552E-6 L 0.17522 0.26154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3" y="13077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67758E-6 3.71956E-6 L 0.1154 0.27791 " pathEditMode="relative" rAng="0" ptsTypes="AA">
                                      <p:cBhvr>
                                        <p:cTn id="9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62" y="138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C00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7758E-6 3.71956E-6 L -0.05384 0.27959 " pathEditMode="relative" rAng="0" ptsTypes="AA">
                                      <p:cBhvr>
                                        <p:cTn id="10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92" y="13980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42" presetClass="path" presetSubtype="0" accel="50000" decel="5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2.56927E-6 4.3157E-6 L -0.1176 0.30079 " pathEditMode="relative" rAng="0" ptsTypes="AA">
                                      <p:cBhvr>
                                        <p:cTn id="10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88" y="15029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46096E-6 4.73552E-6 L 0.21316 0.31234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58" y="15617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42" presetClass="path" presetSubtype="0" accel="50000" decel="5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1.46096E-6 4.73552E-6 L 0.17522 0.26154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53" y="13077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2" presetClass="path" presetSubtype="0" accel="50000" decel="50000" fill="hold" grpId="1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67758E-6 3.71956E-6 L 0.1154 0.27791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62" y="138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4" grpId="0" animBg="1"/>
      <p:bldP spid="15" grpId="0"/>
      <p:bldP spid="6" grpId="0" animBg="1"/>
      <p:bldP spid="6" grpId="1" animBg="1"/>
      <p:bldP spid="17" grpId="0" animBg="1"/>
      <p:bldP spid="17" grpId="1" animBg="1"/>
      <p:bldP spid="18" grpId="0" animBg="1"/>
      <p:bldP spid="18" grpId="1" animBg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560672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Program phase-change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463040"/>
            <a:ext cx="76931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At phase change (</a:t>
            </a:r>
            <a:r>
              <a:rPr lang="en-US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 just code that was swapped out long enough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014152" y="2103120"/>
            <a:ext cx="71545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Recognize when a chain or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misprediction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leads to a call for which there is no Exit Table entry.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Bulk load the predictions for the function.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Start the prediction chain in the called function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Chaining will prefetch the predicted code path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Execute as fast as the code comes in.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4754880"/>
            <a:ext cx="747512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Overall delay: 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load time for the first predictions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one load time for the initial code prefetch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two loads total - everything after that in parallel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779158" y="6492240"/>
            <a:ext cx="64331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Vs.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convential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 one code load time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per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branch</a:t>
            </a:r>
          </a:p>
        </p:txBody>
      </p:sp>
    </p:spTree>
    <p:extLst>
      <p:ext uri="{BB962C8B-B14F-4D97-AF65-F5344CB8AC3E}">
        <p14:creationId xmlns:p14="http://schemas.microsoft.com/office/powerpoint/2010/main" xmlns="" val="788140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8739700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Where’s the load module get its predictions?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71600" y="1463040"/>
            <a:ext cx="703099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compiler can perfectly predict EBBs that contain no conditional branches.</a:t>
            </a:r>
          </a:p>
          <a:p>
            <a:pPr algn="ctr"/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Calls, returns and jumps</a:t>
            </a:r>
          </a:p>
          <a:p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 profiler can measure conditional behavior.</a:t>
            </a:r>
          </a:p>
          <a:p>
            <a:pPr algn="ctr"/>
            <a:r>
              <a:rPr lang="en-US" sz="2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But instrumenting the load module changes the behavior.</a:t>
            </a:r>
            <a:endParaRPr lang="en-US" sz="20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38616" y="3931920"/>
            <a:ext cx="37257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So the Mill does it for you.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599" y="4572000"/>
            <a:ext cx="737413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Exit table hardware logs experience with predictions.</a:t>
            </a:r>
          </a:p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ost-processing of the log updates the load module. 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Log info is available for JITs and optimizers.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55919" y="6077043"/>
            <a:ext cx="7380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programs get faster every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time 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they run.</a:t>
            </a:r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9242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6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2598660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The fine print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71600" y="1554480"/>
            <a:ext cx="750673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Newly-compiled predictions assume every EBB will execute to the final transfer. This policy causes all cache lines of the EBB to be </a:t>
            </a:r>
            <a:r>
              <a:rPr lang="en-US" sz="24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prefetched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improving performance at the expense of loading unused lines. Later experience corrects the line counts.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023360"/>
            <a:ext cx="73417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When experience shows that an EBB in a function is almost never entered (often error code) then it is omitted from the bulk load list, saving Exit Table space and memory traffic.</a:t>
            </a:r>
          </a:p>
        </p:txBody>
      </p:sp>
    </p:spTree>
    <p:extLst>
      <p:ext uri="{BB962C8B-B14F-4D97-AF65-F5344CB8AC3E}">
        <p14:creationId xmlns:p14="http://schemas.microsoft.com/office/powerpoint/2010/main" xmlns="" val="18593167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6859006" cy="4302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 Black" pitchFamily="34"/>
                <a:ea typeface="Tahoma" pitchFamily="2"/>
                <a:cs typeface="Tahoma" pitchFamily="2"/>
              </a:rPr>
              <a:t>Talks in this series</a:t>
            </a:r>
            <a:endParaRPr lang="en-US" sz="2400" b="1" i="0" u="none" strike="noStrike" dirty="0">
              <a:ln>
                <a:noFill/>
              </a:ln>
              <a:solidFill>
                <a:srgbClr val="00FF00"/>
              </a:solidFill>
              <a:latin typeface="Arial Black" pitchFamily="34"/>
              <a:ea typeface="Tahoma" pitchFamily="2"/>
              <a:cs typeface="Tahoma" pitchFamily="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3986" y="1804209"/>
            <a:ext cx="4156907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Encoding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Belt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Cache hierarchy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Prediction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Metadata and speculation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Specification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…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5145122" y="2768099"/>
            <a:ext cx="871276" cy="395443"/>
          </a:xfrm>
          <a:prstGeom prst="straightConnector1">
            <a:avLst/>
          </a:prstGeom>
          <a:ln w="762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16398" y="2373989"/>
            <a:ext cx="29460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You are here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60136" y="4992130"/>
            <a:ext cx="54040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Slides and videos of other talks are at: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44635" y="5737477"/>
            <a:ext cx="477727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0099FF"/>
                </a:solidFill>
                <a:latin typeface="Arial" pitchFamily="34" charset="0"/>
                <a:cs typeface="Arial" pitchFamily="34" charset="0"/>
              </a:rPr>
              <a:t>ootbcomp.com/docs</a:t>
            </a:r>
          </a:p>
        </p:txBody>
      </p:sp>
    </p:spTree>
    <p:extLst>
      <p:ext uri="{BB962C8B-B14F-4D97-AF65-F5344CB8AC3E}">
        <p14:creationId xmlns:p14="http://schemas.microsoft.com/office/powerpoint/2010/main" xmlns="" val="13880409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6224974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Fundamental problem summary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35683" y="2013069"/>
            <a:ext cx="7441396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Don’t know how much to load from DRAM.</a:t>
            </a:r>
          </a:p>
          <a:p>
            <a:r>
              <a:rPr lang="en-US" sz="24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knows how much will execute.</a:t>
            </a:r>
          </a:p>
          <a:p>
            <a:endParaRPr lang="en-US" sz="24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Can’t spot branches until loaded and decoded.</a:t>
            </a:r>
          </a:p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Mill knows where the exits are.</a:t>
            </a:r>
          </a:p>
          <a:p>
            <a:endParaRPr lang="en-US" sz="24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Can’t predict 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spotted branches without </a:t>
            </a:r>
            <a:r>
              <a:rPr lang="en-US" sz="20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history</a:t>
            </a:r>
            <a:r>
              <a:rPr lang="en-US" sz="2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	Mill can predict in never-executed code.</a:t>
            </a:r>
            <a:endParaRPr lang="en-US" sz="28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55919" y="6077043"/>
            <a:ext cx="73805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Mill programs get faster every </a:t>
            </a:r>
            <a:r>
              <a:rPr lang="en-US" sz="2800" i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time </a:t>
            </a:r>
            <a:r>
              <a:rPr lang="en-US" sz="28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they run.</a:t>
            </a:r>
            <a:endParaRPr lang="en-US" sz="2800" i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81737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" y="731520"/>
            <a:ext cx="6859006" cy="4302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24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 Black" pitchFamily="34"/>
                <a:ea typeface="Tahoma" pitchFamily="2"/>
                <a:cs typeface="Tahoma" pitchFamily="2"/>
              </a:rPr>
              <a:t>Shameless plug</a:t>
            </a:r>
            <a:endParaRPr lang="en-US" sz="2400" b="1" i="0" u="none" strike="noStrike" dirty="0">
              <a:ln>
                <a:noFill/>
              </a:ln>
              <a:solidFill>
                <a:srgbClr val="00FF00"/>
              </a:solidFill>
              <a:latin typeface="Arial Black" pitchFamily="34"/>
              <a:ea typeface="Tahoma" pitchFamily="2"/>
              <a:cs typeface="Tahoma" pitchFamily="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5741" y="1795674"/>
            <a:ext cx="6962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For technical info about the Mill CPU architecture: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29234" y="2681416"/>
            <a:ext cx="63786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ootbcomp.com/docs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45741" y="3991403"/>
            <a:ext cx="76798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To sign up for future announcements, white papers etc.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25138" y="4663645"/>
            <a:ext cx="818685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ootbcomp.com/mailing-list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9254" y="5594536"/>
            <a:ext cx="84176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ootbcomp.com/investor-list</a:t>
            </a:r>
          </a:p>
        </p:txBody>
      </p:sp>
    </p:spTree>
    <p:extLst>
      <p:ext uri="{BB962C8B-B14F-4D97-AF65-F5344CB8AC3E}">
        <p14:creationId xmlns:p14="http://schemas.microsoft.com/office/powerpoint/2010/main" xmlns="" val="36099571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1527149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i="0" u="none" strike="noStrike" dirty="0" smtClean="0">
                <a:ln>
                  <a:noFill/>
                </a:ln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Caution</a:t>
            </a:r>
            <a:endParaRPr lang="en-US" sz="3200" b="1" i="0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33525" y="1571625"/>
            <a:ext cx="65" cy="141558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0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en-US" sz="3200" b="0" i="1" u="none" strike="noStrike" dirty="0">
              <a:ln>
                <a:noFill/>
              </a:ln>
              <a:solidFill>
                <a:srgbClr val="FF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6325" y="2409825"/>
            <a:ext cx="79560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Gross over-simplification!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68373" y="3705225"/>
            <a:ext cx="64735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talk tries to convey an intuitive understanding to the non-specialist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endParaRPr lang="en-US" sz="28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The reality is more complicated.</a:t>
            </a:r>
          </a:p>
          <a:p>
            <a:pPr algn="ctr"/>
            <a:endParaRPr lang="en-US" sz="28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01683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447179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Branches vs. pipelines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4480" y="1554480"/>
            <a:ext cx="4705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(I == 0) F(); else G();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884330" y="2105586"/>
            <a:ext cx="3752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Do we call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F() 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or 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G()</a:t>
            </a:r>
            <a:r>
              <a:rPr lang="en-US" sz="28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286000" y="2093229"/>
            <a:ext cx="154401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	I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0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lab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	F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…	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0" y="2824749"/>
            <a:ext cx="227017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lab:	call	G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…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Straight Arrow Connector 19"/>
          <p:cNvCxnSpPr>
            <a:stCxn id="17" idx="3"/>
          </p:cNvCxnSpPr>
          <p:nvPr/>
        </p:nvCxnSpPr>
        <p:spPr>
          <a:xfrm>
            <a:off x="3830012" y="3062725"/>
            <a:ext cx="638191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ight Brace 35"/>
          <p:cNvSpPr/>
          <p:nvPr/>
        </p:nvSpPr>
        <p:spPr>
          <a:xfrm rot="5400000">
            <a:off x="4806777" y="1796160"/>
            <a:ext cx="383061" cy="6887656"/>
          </a:xfrm>
          <a:prstGeom prst="rightBrace">
            <a:avLst>
              <a:gd name="adj1" fmla="val 0"/>
              <a:gd name="adj2" fmla="val 50000"/>
            </a:avLst>
          </a:prstGeom>
          <a:ln w="38100">
            <a:solidFill>
              <a:srgbClr val="FFFF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365591" y="5589189"/>
            <a:ext cx="51443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32 cycles (Intel Pentium 4 Prescott)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974285" y="6244783"/>
            <a:ext cx="2050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 cycles (Mill</a:t>
            </a:r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4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2" name="Straight Connector 41"/>
          <p:cNvCxnSpPr/>
          <p:nvPr/>
        </p:nvCxnSpPr>
        <p:spPr>
          <a:xfrm>
            <a:off x="3595825" y="5589189"/>
            <a:ext cx="2429021" cy="564466"/>
          </a:xfrm>
          <a:prstGeom prst="line">
            <a:avLst/>
          </a:prstGeom>
          <a:ln w="38100">
            <a:solidFill>
              <a:srgbClr val="FF33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" name="Group 47"/>
          <p:cNvGrpSpPr/>
          <p:nvPr/>
        </p:nvGrpSpPr>
        <p:grpSpPr>
          <a:xfrm>
            <a:off x="914400" y="3840480"/>
            <a:ext cx="1371600" cy="914400"/>
            <a:chOff x="1371600" y="4445955"/>
            <a:chExt cx="1371600" cy="914400"/>
          </a:xfrm>
        </p:grpSpPr>
        <p:sp>
          <p:nvSpPr>
            <p:cNvPr id="49" name="Rectangle 48"/>
            <p:cNvSpPr/>
            <p:nvPr/>
          </p:nvSpPr>
          <p:spPr>
            <a:xfrm>
              <a:off x="1371600" y="4903155"/>
              <a:ext cx="13716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554480" y="4445955"/>
              <a:ext cx="10070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200400" y="3840480"/>
            <a:ext cx="1339472" cy="918865"/>
            <a:chOff x="3840480" y="4441490"/>
            <a:chExt cx="1339472" cy="918865"/>
          </a:xfrm>
        </p:grpSpPr>
        <p:sp>
          <p:nvSpPr>
            <p:cNvPr id="52" name="TextBox 51"/>
            <p:cNvSpPr txBox="1"/>
            <p:nvPr/>
          </p:nvSpPr>
          <p:spPr>
            <a:xfrm>
              <a:off x="3931920" y="4441490"/>
              <a:ext cx="1196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decode</a:t>
              </a: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3840480" y="4903155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7772400" y="3840480"/>
            <a:ext cx="1339472" cy="918865"/>
            <a:chOff x="6309360" y="4445955"/>
            <a:chExt cx="1339472" cy="918865"/>
          </a:xfrm>
        </p:grpSpPr>
        <p:sp>
          <p:nvSpPr>
            <p:cNvPr id="55" name="Rectangle 54"/>
            <p:cNvSpPr/>
            <p:nvPr/>
          </p:nvSpPr>
          <p:spPr>
            <a:xfrm>
              <a:off x="6309360" y="4907620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309360" y="4445955"/>
              <a:ext cx="12634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execute</a:t>
              </a:r>
            </a:p>
          </p:txBody>
        </p:sp>
      </p:grpSp>
      <p:cxnSp>
        <p:nvCxnSpPr>
          <p:cNvPr id="57" name="Straight Arrow Connector 56"/>
          <p:cNvCxnSpPr/>
          <p:nvPr/>
        </p:nvCxnSpPr>
        <p:spPr>
          <a:xfrm>
            <a:off x="2468880" y="4572000"/>
            <a:ext cx="548640" cy="446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7040880" y="4572000"/>
            <a:ext cx="54864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9" name="Group 58"/>
          <p:cNvGrpSpPr/>
          <p:nvPr/>
        </p:nvGrpSpPr>
        <p:grpSpPr>
          <a:xfrm>
            <a:off x="5486400" y="3840480"/>
            <a:ext cx="1418978" cy="918865"/>
            <a:chOff x="3808350" y="4441490"/>
            <a:chExt cx="1418978" cy="918865"/>
          </a:xfrm>
        </p:grpSpPr>
        <p:sp>
          <p:nvSpPr>
            <p:cNvPr id="60" name="TextBox 59"/>
            <p:cNvSpPr txBox="1"/>
            <p:nvPr/>
          </p:nvSpPr>
          <p:spPr>
            <a:xfrm>
              <a:off x="3808350" y="4441490"/>
              <a:ext cx="14189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schedule</a:t>
              </a: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3840480" y="4903155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>
            <a:off x="4754880" y="4572000"/>
            <a:ext cx="548640" cy="446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023100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5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" grpId="0"/>
      <p:bldP spid="5" grpId="1"/>
      <p:bldP spid="17" grpId="0"/>
      <p:bldP spid="17" grpId="1"/>
      <p:bldP spid="18" grpId="0"/>
      <p:bldP spid="18" grpId="1"/>
      <p:bldP spid="36" grpId="0" animBg="1"/>
      <p:bldP spid="37" grpId="0"/>
      <p:bldP spid="37" grpId="1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731520" y="731520"/>
            <a:ext cx="4447179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Branches vs. pipelines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4480" y="1554480"/>
            <a:ext cx="4705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(I == 0) F(); else G();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914400" y="3840480"/>
            <a:ext cx="1371600" cy="914400"/>
            <a:chOff x="1371600" y="4445955"/>
            <a:chExt cx="1371600" cy="914400"/>
          </a:xfrm>
        </p:grpSpPr>
        <p:sp>
          <p:nvSpPr>
            <p:cNvPr id="25" name="Rectangle 24"/>
            <p:cNvSpPr/>
            <p:nvPr/>
          </p:nvSpPr>
          <p:spPr>
            <a:xfrm>
              <a:off x="1371600" y="4903155"/>
              <a:ext cx="13716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554480" y="4445955"/>
              <a:ext cx="10070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200400" y="3840480"/>
            <a:ext cx="1339472" cy="918865"/>
            <a:chOff x="3840480" y="4441490"/>
            <a:chExt cx="1339472" cy="918865"/>
          </a:xfrm>
        </p:grpSpPr>
        <p:sp>
          <p:nvSpPr>
            <p:cNvPr id="28" name="TextBox 27"/>
            <p:cNvSpPr txBox="1"/>
            <p:nvPr/>
          </p:nvSpPr>
          <p:spPr>
            <a:xfrm>
              <a:off x="3931920" y="4441490"/>
              <a:ext cx="1196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decode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840480" y="4903155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772400" y="3840480"/>
            <a:ext cx="1339472" cy="918865"/>
            <a:chOff x="6309360" y="4445955"/>
            <a:chExt cx="1339472" cy="918865"/>
          </a:xfrm>
        </p:grpSpPr>
        <p:sp>
          <p:nvSpPr>
            <p:cNvPr id="27" name="Rectangle 26"/>
            <p:cNvSpPr/>
            <p:nvPr/>
          </p:nvSpPr>
          <p:spPr>
            <a:xfrm>
              <a:off x="6309360" y="4907620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09360" y="4445955"/>
              <a:ext cx="12634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execute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>
          <a:xfrm>
            <a:off x="2468880" y="4572000"/>
            <a:ext cx="548640" cy="446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7040880" y="4572000"/>
            <a:ext cx="54864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5486400" y="3840480"/>
            <a:ext cx="1418978" cy="918865"/>
            <a:chOff x="3808350" y="4441490"/>
            <a:chExt cx="1418978" cy="918865"/>
          </a:xfrm>
        </p:grpSpPr>
        <p:sp>
          <p:nvSpPr>
            <p:cNvPr id="31" name="TextBox 30"/>
            <p:cNvSpPr txBox="1"/>
            <p:nvPr/>
          </p:nvSpPr>
          <p:spPr>
            <a:xfrm>
              <a:off x="3808350" y="4441490"/>
              <a:ext cx="14189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schedule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840480" y="4903155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>
            <a:off x="4754880" y="4572000"/>
            <a:ext cx="548640" cy="446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035495" y="5181445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5495" y="5181445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5495" y="5181445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5495" y="5181445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35495" y="5181445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35495" y="5181445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35495" y="5181445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35495" y="5181445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35495" y="5181445"/>
            <a:ext cx="10342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33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stall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35495" y="5181445"/>
            <a:ext cx="12041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 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004664" y="6091881"/>
            <a:ext cx="39645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More stall than work!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286000" y="2093229"/>
            <a:ext cx="4556173" cy="1938992"/>
            <a:chOff x="2286000" y="2093229"/>
            <a:chExt cx="4556173" cy="1938992"/>
          </a:xfrm>
        </p:grpSpPr>
        <p:sp>
          <p:nvSpPr>
            <p:cNvPr id="36" name="TextBox 35"/>
            <p:cNvSpPr txBox="1"/>
            <p:nvPr/>
          </p:nvSpPr>
          <p:spPr>
            <a:xfrm>
              <a:off x="2286000" y="2093229"/>
              <a:ext cx="1544012" cy="1938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load	I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0</a:t>
              </a:r>
            </a:p>
            <a:p>
              <a:r>
                <a:rPr lang="en-US" sz="2400" dirty="0" err="1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brfl</a:t>
              </a:r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 lab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call	F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…	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572000" y="2824749"/>
              <a:ext cx="2270173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lab:	call	G</a:t>
              </a:r>
            </a:p>
            <a:p>
              <a:r>
                <a:rPr lang="en-US" sz="2400" dirty="0" smtClean="0">
                  <a:solidFill>
                    <a:srgbClr val="FFFF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	…</a:t>
              </a:r>
              <a:endPara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0" name="Straight Arrow Connector 39"/>
            <p:cNvCxnSpPr>
              <a:stCxn id="36" idx="3"/>
            </p:cNvCxnSpPr>
            <p:nvPr/>
          </p:nvCxnSpPr>
          <p:spPr>
            <a:xfrm>
              <a:off x="3830012" y="3062725"/>
              <a:ext cx="638191" cy="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type="none" w="med" len="me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914401" y="1628622"/>
            <a:ext cx="6858000" cy="2286000"/>
          </a:xfrm>
          <a:prstGeom prst="rect">
            <a:avLst/>
          </a:prstGeom>
          <a:solidFill>
            <a:srgbClr val="00008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2239671" y="3651162"/>
            <a:ext cx="5532729" cy="518995"/>
          </a:xfrm>
          <a:custGeom>
            <a:avLst/>
            <a:gdLst>
              <a:gd name="connsiteX0" fmla="*/ 0 w 1841157"/>
              <a:gd name="connsiteY0" fmla="*/ 469763 h 519190"/>
              <a:gd name="connsiteX1" fmla="*/ 914400 w 1841157"/>
              <a:gd name="connsiteY1" fmla="*/ 207 h 519190"/>
              <a:gd name="connsiteX2" fmla="*/ 1841157 w 1841157"/>
              <a:gd name="connsiteY2" fmla="*/ 519190 h 519190"/>
              <a:gd name="connsiteX0" fmla="*/ 0 w 1816443"/>
              <a:gd name="connsiteY0" fmla="*/ 506638 h 518995"/>
              <a:gd name="connsiteX1" fmla="*/ 889686 w 1816443"/>
              <a:gd name="connsiteY1" fmla="*/ 12 h 518995"/>
              <a:gd name="connsiteX2" fmla="*/ 1816443 w 1816443"/>
              <a:gd name="connsiteY2" fmla="*/ 518995 h 5189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16443" h="518995">
                <a:moveTo>
                  <a:pt x="0" y="506638"/>
                </a:moveTo>
                <a:cubicBezTo>
                  <a:pt x="303770" y="267741"/>
                  <a:pt x="586946" y="-2047"/>
                  <a:pt x="889686" y="12"/>
                </a:cubicBezTo>
                <a:cubicBezTo>
                  <a:pt x="1192426" y="2071"/>
                  <a:pt x="1506494" y="263622"/>
                  <a:pt x="1816443" y="518995"/>
                </a:cubicBezTo>
              </a:path>
            </a:pathLst>
          </a:custGeom>
          <a:noFill/>
          <a:ln w="31750">
            <a:solidFill>
              <a:srgbClr val="0099FF"/>
            </a:solidFill>
            <a:head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97055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5239E-6 -3.22418E-6 L 0.69852 -0.00315 " pathEditMode="relative" rAng="0" ptsTypes="AA">
                                      <p:cBhvr>
                                        <p:cTn id="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918" y="-168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2" presetClass="path" presetSubtype="0" fill="hold" grpId="0" nodeType="withEffect">
                                  <p:stCondLst>
                                    <p:cond delay="2750"/>
                                  </p:stCondLst>
                                  <p:childTnLst>
                                    <p:animMotion origin="layout" path="M 1.76322E-7 -3.08984E-6 L 0.7056 -0.00482 " pathEditMode="relative" rAng="0" ptsTypes="AA">
                                      <p:cBhvr>
                                        <p:cTn id="12" dur="1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80" y="-252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animMotion origin="layout" path="M 1.43577E-6 4.98741E-6 L 0.71426 -0.00336 " pathEditMode="relative" rAng="0" ptsTypes="AA">
                                      <p:cBhvr>
                                        <p:cTn id="16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05" y="-16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2" presetClass="path" presetSubtype="0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1.76322E-7 -2.82116E-6 L 0.70592 -0.00503 " pathEditMode="relative" rAng="0" ptsTypes="AA">
                                      <p:cBhvr>
                                        <p:cTn id="20" dur="1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96" y="-252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42" presetClass="path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animMotion origin="layout" path="M 1.76322E-7 -6.29723E-7 L 0.70466 -0.00336 " pathEditMode="relative" rAng="0" ptsTypes="AA">
                                      <p:cBhvr>
                                        <p:cTn id="24" dur="15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33" y="-168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fill="hold" grpId="0" nodeType="withEffect">
                                  <p:stCondLst>
                                    <p:cond delay="12500"/>
                                  </p:stCondLst>
                                  <p:childTnLst>
                                    <p:animMotion origin="layout" path="M 1.76322E-7 9.15197E-7 L 0.70088 -0.00504 " pathEditMode="relative" rAng="0" ptsTypes="AA">
                                      <p:cBhvr>
                                        <p:cTn id="28" dur="15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044" y="-2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animMotion origin="layout" path="M 1.76322E-7 9.82368E-7 L 0.70718 -0.00504 " pathEditMode="relative" rAng="0" ptsTypes="AA">
                                      <p:cBhvr>
                                        <p:cTn id="34" dur="15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59" y="-252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2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fill="hold" grpId="0" nodeType="withEffect">
                                  <p:stCondLst>
                                    <p:cond delay="17500"/>
                                  </p:stCondLst>
                                  <p:childTnLst>
                                    <p:animMotion origin="layout" path="M 1.76322E-7 2.52729E-6 L 0.7034 -0.00504 " pathEditMode="relative" rAng="0" ptsTypes="AA">
                                      <p:cBhvr>
                                        <p:cTn id="40" dur="15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170" y="-252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2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fill="hold" grpId="0" nodeType="withEffect">
                                  <p:stCondLst>
                                    <p:cond delay="20000"/>
                                  </p:stCondLst>
                                  <p:childTnLst>
                                    <p:animMotion origin="layout" path="M 1.76322E-7 3.97985E-6 L 0.7034 -0.0084 " pathEditMode="relative" rAng="0" ptsTypes="AA">
                                      <p:cBhvr>
                                        <p:cTn id="46" dur="15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170" y="-42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2" presetClass="entr" presetSubtype="2" fill="hold" grpId="0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1" nodeType="withEffect">
                                  <p:stCondLst>
                                    <p:cond delay="23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2" presetClass="path" presetSubtype="0" fill="hold" grpId="0" nodeType="withEffect">
                                  <p:stCondLst>
                                    <p:cond delay="23000"/>
                                  </p:stCondLst>
                                  <p:childTnLst>
                                    <p:animMotion origin="layout" path="M -3.65239E-6 -8.73216E-7 L 0.696 -0.00168 " pathEditMode="relative" rAng="0" ptsTypes="AA">
                                      <p:cBhvr>
                                        <p:cTn id="53" dur="1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792" y="-84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2" nodeType="withEffect">
                                  <p:stCondLst>
                                    <p:cond delay="225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2" nodeType="withEffect">
                                  <p:stCondLst>
                                    <p:cond delay="25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2" nodeType="withEffect">
                                  <p:stCondLst>
                                    <p:cond delay="27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2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2" nodeType="withEffect">
                                  <p:stCondLst>
                                    <p:cond delay="32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2" nodeType="withEffect">
                                  <p:stCondLst>
                                    <p:cond delay="35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/>
      <p:bldP spid="3" grpId="1"/>
      <p:bldP spid="3" grpId="2"/>
      <p:bldP spid="4" grpId="0"/>
      <p:bldP spid="4" grpId="1"/>
      <p:bldP spid="4" grpId="2"/>
      <p:bldP spid="6" grpId="0"/>
      <p:bldP spid="6" grpId="1"/>
      <p:bldP spid="6" grpId="2"/>
      <p:bldP spid="38" grpId="0"/>
      <p:bldP spid="38" grpId="1"/>
      <p:bldP spid="38" grpId="2"/>
      <p:bldP spid="41" grpId="0"/>
      <p:bldP spid="41" grpId="1"/>
      <p:bldP spid="41" grpId="2"/>
      <p:bldP spid="43" grpId="0"/>
      <p:bldP spid="43" grpId="1"/>
      <p:bldP spid="43" grpId="2"/>
      <p:bldP spid="44" grpId="0"/>
      <p:bldP spid="44" grpId="1"/>
      <p:bldP spid="44" grpId="2"/>
      <p:bldP spid="48" grpId="0"/>
      <p:bldP spid="48" grpId="1"/>
      <p:bldP spid="48" grpId="2"/>
      <p:bldP spid="15" grpId="0"/>
      <p:bldP spid="15" grpId="1"/>
      <p:bldP spid="19" grpId="0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2286000" y="2093229"/>
            <a:ext cx="154401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	I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0</a:t>
            </a:r>
          </a:p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lab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	F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…	</a:t>
            </a:r>
          </a:p>
        </p:txBody>
      </p:sp>
      <p:cxnSp>
        <p:nvCxnSpPr>
          <p:cNvPr id="44" name="Straight Arrow Connector 43"/>
          <p:cNvCxnSpPr>
            <a:stCxn id="39" idx="3"/>
          </p:cNvCxnSpPr>
          <p:nvPr/>
        </p:nvCxnSpPr>
        <p:spPr>
          <a:xfrm>
            <a:off x="3830012" y="3062725"/>
            <a:ext cx="638191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31520" y="731520"/>
            <a:ext cx="2896049" cy="471860"/>
          </a:xfrm>
          <a:prstGeom prst="rect">
            <a:avLst/>
          </a:prstGeom>
          <a:solidFill>
            <a:srgbClr val="000080"/>
          </a:solidFill>
          <a:ln>
            <a:noFill/>
          </a:ln>
        </p:spPr>
        <p:txBody>
          <a:bodyPr vert="horz" wrap="none" lIns="0" tIns="0" rIns="0" bIns="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en-US" sz="3200" b="1" dirty="0" smtClean="0">
                <a:solidFill>
                  <a:srgbClr val="00FF00"/>
                </a:solidFill>
                <a:latin typeface="Arial" pitchFamily="34"/>
                <a:ea typeface="Tahoma" pitchFamily="2"/>
                <a:cs typeface="Tahoma" pitchFamily="2"/>
              </a:rPr>
              <a:t>So we guess…</a:t>
            </a:r>
            <a:endParaRPr lang="en-US" sz="3200" b="1" i="1" u="none" strike="noStrike" dirty="0">
              <a:ln>
                <a:noFill/>
              </a:ln>
              <a:solidFill>
                <a:srgbClr val="00FF00"/>
              </a:solidFill>
              <a:latin typeface="Arial" pitchFamily="34"/>
              <a:ea typeface="Tahoma" pitchFamily="2"/>
              <a:cs typeface="Tahoma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54480" y="1554480"/>
            <a:ext cx="4705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 (I == 0) F(); else G();</a:t>
            </a:r>
            <a:r>
              <a:rPr lang="en-US" sz="2400" dirty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914400" y="3840480"/>
            <a:ext cx="1371600" cy="914400"/>
            <a:chOff x="1371600" y="4445955"/>
            <a:chExt cx="1371600" cy="914400"/>
          </a:xfrm>
        </p:grpSpPr>
        <p:sp>
          <p:nvSpPr>
            <p:cNvPr id="25" name="Rectangle 24"/>
            <p:cNvSpPr/>
            <p:nvPr/>
          </p:nvSpPr>
          <p:spPr>
            <a:xfrm>
              <a:off x="1371600" y="4903155"/>
              <a:ext cx="1371600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554480" y="4445955"/>
              <a:ext cx="10070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cache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200400" y="3840480"/>
            <a:ext cx="1339472" cy="918865"/>
            <a:chOff x="3840480" y="4441490"/>
            <a:chExt cx="1339472" cy="918865"/>
          </a:xfrm>
        </p:grpSpPr>
        <p:sp>
          <p:nvSpPr>
            <p:cNvPr id="28" name="TextBox 27"/>
            <p:cNvSpPr txBox="1"/>
            <p:nvPr/>
          </p:nvSpPr>
          <p:spPr>
            <a:xfrm>
              <a:off x="3931920" y="4441490"/>
              <a:ext cx="11961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decode</a:t>
              </a: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840480" y="4903155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7772400" y="3840480"/>
            <a:ext cx="1339472" cy="918865"/>
            <a:chOff x="6309360" y="4445955"/>
            <a:chExt cx="1339472" cy="918865"/>
          </a:xfrm>
        </p:grpSpPr>
        <p:sp>
          <p:nvSpPr>
            <p:cNvPr id="27" name="Rectangle 26"/>
            <p:cNvSpPr/>
            <p:nvPr/>
          </p:nvSpPr>
          <p:spPr>
            <a:xfrm>
              <a:off x="6309360" y="4907620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09360" y="4445955"/>
              <a:ext cx="126348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execute</a:t>
              </a:r>
            </a:p>
          </p:txBody>
        </p:sp>
      </p:grpSp>
      <p:cxnSp>
        <p:nvCxnSpPr>
          <p:cNvPr id="32" name="Straight Arrow Connector 31"/>
          <p:cNvCxnSpPr/>
          <p:nvPr/>
        </p:nvCxnSpPr>
        <p:spPr>
          <a:xfrm>
            <a:off x="2468880" y="4572000"/>
            <a:ext cx="548640" cy="446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7040880" y="4572000"/>
            <a:ext cx="548640" cy="0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5486400" y="3840480"/>
            <a:ext cx="1418978" cy="918865"/>
            <a:chOff x="3808350" y="4441490"/>
            <a:chExt cx="1418978" cy="918865"/>
          </a:xfrm>
        </p:grpSpPr>
        <p:sp>
          <p:nvSpPr>
            <p:cNvPr id="31" name="TextBox 30"/>
            <p:cNvSpPr txBox="1"/>
            <p:nvPr/>
          </p:nvSpPr>
          <p:spPr>
            <a:xfrm>
              <a:off x="3808350" y="4441490"/>
              <a:ext cx="14189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solidFill>
                    <a:srgbClr val="FFFF00"/>
                  </a:solidFill>
                  <a:latin typeface="Arial" pitchFamily="34" charset="0"/>
                  <a:cs typeface="Arial" pitchFamily="34" charset="0"/>
                </a:rPr>
                <a:t>schedule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840480" y="4903155"/>
              <a:ext cx="1339472" cy="457200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2400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35" name="Straight Arrow Connector 34"/>
          <p:cNvCxnSpPr/>
          <p:nvPr/>
        </p:nvCxnSpPr>
        <p:spPr>
          <a:xfrm>
            <a:off x="4754880" y="4572000"/>
            <a:ext cx="548640" cy="4465"/>
          </a:xfrm>
          <a:prstGeom prst="straightConnector1">
            <a:avLst/>
          </a:prstGeom>
          <a:ln w="38100">
            <a:solidFill>
              <a:srgbClr val="FFFF0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188720" y="4935660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load 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88720" y="4935660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eql</a:t>
            </a:r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4935660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brfl</a:t>
            </a:r>
            <a:endParaRPr lang="en-US" sz="2400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88720" y="4935660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call 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938474" y="6240160"/>
            <a:ext cx="41024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Guess right? No stall!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4935660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188720" y="4935660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188720" y="4935660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188720" y="4935660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188720" y="4935660"/>
            <a:ext cx="11887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00B0F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188720" y="4935660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188720" y="4935660"/>
            <a:ext cx="86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err="1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inst</a:t>
            </a:r>
            <a:endParaRPr lang="en-US" sz="2400" i="1" dirty="0" smtClean="0">
              <a:solidFill>
                <a:srgbClr val="FFFF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12" name="Smiley Face 11"/>
          <p:cNvSpPr/>
          <p:nvPr/>
        </p:nvSpPr>
        <p:spPr>
          <a:xfrm>
            <a:off x="9009818" y="5415408"/>
            <a:ext cx="570053" cy="475076"/>
          </a:xfrm>
          <a:prstGeom prst="smileyFace">
            <a:avLst/>
          </a:prstGeom>
          <a:solidFill>
            <a:srgbClr val="00B050"/>
          </a:solidFill>
          <a:ln w="317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563759" y="2816508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lab:</a:t>
            </a:r>
          </a:p>
        </p:txBody>
      </p:sp>
      <p:sp>
        <p:nvSpPr>
          <p:cNvPr id="13" name="Oval 12"/>
          <p:cNvSpPr/>
          <p:nvPr/>
        </p:nvSpPr>
        <p:spPr>
          <a:xfrm>
            <a:off x="5486400" y="2697480"/>
            <a:ext cx="1355773" cy="712985"/>
          </a:xfrm>
          <a:prstGeom prst="ellipse">
            <a:avLst/>
          </a:prstGeom>
          <a:noFill/>
          <a:ln w="317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15200" y="1920240"/>
            <a:ext cx="1828800" cy="155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Guess to call G</a:t>
            </a:r>
          </a:p>
          <a:p>
            <a:pPr algn="ctr"/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(correct)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478177" y="2816508"/>
            <a:ext cx="13468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call	G</a:t>
            </a:r>
          </a:p>
          <a:p>
            <a:r>
              <a:rPr lang="en-US" sz="2400" dirty="0" smtClean="0">
                <a:solidFill>
                  <a:srgbClr val="FFFF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…</a:t>
            </a:r>
            <a:endParaRPr lang="en-US" sz="2400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914650" y="1554480"/>
            <a:ext cx="8835081" cy="2372499"/>
          </a:xfrm>
          <a:prstGeom prst="rect">
            <a:avLst/>
          </a:prstGeom>
          <a:solidFill>
            <a:srgbClr val="00008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400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17617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5" presetClass="emph" presetSubtype="0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1033E-6 -3.34173E-6 L 0.68499 -0.00482 " pathEditMode="relative" rAng="0" ptsTypes="AA">
                                      <p:cBhvr>
                                        <p:cTn id="2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41" y="-25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2.44332E-6 1.17548E-7 L 0.68608 -0.00483 " pathEditMode="relative" rAng="0" ptsTypes="AA">
                                      <p:cBhvr>
                                        <p:cTn id="32" dur="1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304" y="-252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path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-4.71033E-6 3.48447E-6 L 0.68499 -0.00168 " pathEditMode="relative" rAng="0" ptsTypes="AA">
                                      <p:cBhvr>
                                        <p:cTn id="36" dur="1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241" y="-8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7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42" presetClass="path" presetSubtype="0" fill="hold" grpId="0" nodeType="withEffect">
                                  <p:stCondLst>
                                    <p:cond delay="7500"/>
                                  </p:stCondLst>
                                  <p:childTnLst>
                                    <p:animMotion origin="layout" path="M -4.71033E-6 -3.53484E-6 L 0.68388 -0.00168 " pathEditMode="relative" rAng="0" ptsTypes="AA">
                                      <p:cBhvr>
                                        <p:cTn id="40" dur="1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194" y="-84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path" presetSubtype="0" fill="hold" grpId="0" nodeType="withEffect">
                                  <p:stCondLst>
                                    <p:cond delay="9500"/>
                                  </p:stCondLst>
                                  <p:childTnLst>
                                    <p:animMotion origin="layout" path="M -4.71033E-6 -7.55668E-8 L 0.59305 0.00147 " pathEditMode="relative" rAng="0" ptsTypes="AA">
                                      <p:cBhvr>
                                        <p:cTn id="44" dur="1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644" y="63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2" presetClass="path" presetSubtype="0" fill="hold" grpId="0" nodeType="withEffect">
                                  <p:stCondLst>
                                    <p:cond delay="11500"/>
                                  </p:stCondLst>
                                  <p:childTnLst>
                                    <p:animMotion origin="layout" path="M -4.71033E-6 3.29135E-6 L 0.50347 -0.00336 " pathEditMode="relative" rAng="0" ptsTypes="AA">
                                      <p:cBhvr>
                                        <p:cTn id="48" dur="1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73" y="-168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1" nodeType="withEffect">
                                  <p:stCondLst>
                                    <p:cond delay="13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42" presetClass="path" presetSubtype="0" fill="hold" grpId="0" nodeType="withEffect">
                                  <p:stCondLst>
                                    <p:cond delay="13500"/>
                                  </p:stCondLst>
                                  <p:childTnLst>
                                    <p:animMotion origin="layout" path="M -4.71033E-6 -3.14861E-6 L 0.41279 -0.00671 " pathEditMode="relative" rAng="0" ptsTypes="AA">
                                      <p:cBhvr>
                                        <p:cTn id="52" dur="9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39" y="-336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2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15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42" presetClass="path" presetSubtype="0" fill="hold" grpId="0" nodeType="withEffect">
                                  <p:stCondLst>
                                    <p:cond delay="15500"/>
                                  </p:stCondLst>
                                  <p:childTnLst>
                                    <p:animMotion origin="layout" path="M -4.71033E-6 3.10663E-7 L 0.32384 -0.00315 " pathEditMode="relative" rAng="0" ptsTypes="AA">
                                      <p:cBhvr>
                                        <p:cTn id="58" dur="7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184" y="-168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42" presetClass="path" presetSubtype="0" fill="hold" grpId="0" nodeType="withEffect">
                                  <p:stCondLst>
                                    <p:cond delay="17500"/>
                                  </p:stCondLst>
                                  <p:childTnLst>
                                    <p:animMotion origin="layout" path="M -4.71033E-6 -6.38119E-7 L 0.23048 -0.00651 " pathEditMode="relative" rAng="0" ptsTypes="AA">
                                      <p:cBhvr>
                                        <p:cTn id="62" dur="5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24" y="-33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2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18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mph" presetSubtype="2" accel="50000" decel="50000" fill="hold" grpId="2" nodeType="withEffect">
                                  <p:stCondLst>
                                    <p:cond delay="19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0" presetID="3" presetClass="emph" presetSubtype="2" fill="hold" grpId="2" nodeType="withEffect">
                                  <p:stCondLst>
                                    <p:cond delay="19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2" presetID="3" presetClass="emph" presetSubtype="2" fill="hold" grpId="2" nodeType="withEffect">
                                  <p:stCondLst>
                                    <p:cond delay="19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4" presetID="3" presetClass="emph" presetSubtype="2" fill="hold" grpId="2" nodeType="withEffect">
                                  <p:stCondLst>
                                    <p:cond delay="19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6" presetID="3" presetClass="emph" presetSubtype="2" fill="hold" grpId="2" nodeType="withEffect">
                                  <p:stCondLst>
                                    <p:cond delay="19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8" presetID="3" presetClass="emph" presetSubtype="2" fill="hold" grpId="2" nodeType="withEffect">
                                  <p:stCondLst>
                                    <p:cond delay="190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1" nodeType="withEffect">
                                  <p:stCondLst>
                                    <p:cond delay="19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2" presetClass="path" presetSubtype="0" fill="hold" grpId="0" nodeType="withEffect">
                                  <p:stCondLst>
                                    <p:cond delay="19500"/>
                                  </p:stCondLst>
                                  <p:childTnLst>
                                    <p:animMotion origin="layout" path="M -4.71033E-6 -1.77162E-6 L 0.13854 -0.00315 " pathEditMode="relative" rAng="0" ptsTypes="AA">
                                      <p:cBhvr>
                                        <p:cTn id="83" dur="3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27" y="-168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19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2" nodeType="withEffect">
                                  <p:stCondLst>
                                    <p:cond delay="195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21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42" presetClass="path" presetSubtype="0" fill="hold" grpId="0" nodeType="withEffect">
                                  <p:stCondLst>
                                    <p:cond delay="21500"/>
                                  </p:stCondLst>
                                  <p:childTnLst>
                                    <p:animMotion origin="layout" path="M -4.71033E-6 -2.90512E-6 L 0.05038 -0.00168 " pathEditMode="relative" rAng="0" ptsTypes="AA">
                                      <p:cBhvr>
                                        <p:cTn id="9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19" y="-84"/>
                                    </p:animMotion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175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/>
      <p:bldP spid="3" grpId="1"/>
      <p:bldP spid="3" grpId="2"/>
      <p:bldP spid="4" grpId="0"/>
      <p:bldP spid="4" grpId="1"/>
      <p:bldP spid="4" grpId="2"/>
      <p:bldP spid="15" grpId="0"/>
      <p:bldP spid="15" grpId="1"/>
      <p:bldP spid="15" grpId="2"/>
      <p:bldP spid="5" grpId="0"/>
      <p:bldP spid="11" grpId="0"/>
      <p:bldP spid="11" grpId="1"/>
      <p:bldP spid="11" grpId="2"/>
      <p:bldP spid="40" grpId="0"/>
      <p:bldP spid="40" grpId="1"/>
      <p:bldP spid="40" grpId="2"/>
      <p:bldP spid="42" grpId="0"/>
      <p:bldP spid="42" grpId="1"/>
      <p:bldP spid="42" grpId="2"/>
      <p:bldP spid="49" grpId="0"/>
      <p:bldP spid="49" grpId="1"/>
      <p:bldP spid="49" grpId="2"/>
      <p:bldP spid="50" grpId="0"/>
      <p:bldP spid="50" grpId="1"/>
      <p:bldP spid="50" grpId="2"/>
      <p:bldP spid="36" grpId="0"/>
      <p:bldP spid="36" grpId="1"/>
      <p:bldP spid="37" grpId="0"/>
      <p:bldP spid="37" grpId="1"/>
      <p:bldP spid="12" grpId="0" animBg="1"/>
      <p:bldP spid="12" grpId="1" animBg="1"/>
      <p:bldP spid="13" grpId="0" animBg="1"/>
      <p:bldP spid="7" grpId="0"/>
      <p:bldP spid="51" grpId="0" uiExpand="1" build="allAtOnce"/>
      <p:bldP spid="41" grpId="0" animBg="1"/>
    </p:bldLst>
  </p:timing>
</p:sld>
</file>

<file path=ppt/theme/theme1.xml><?xml version="1.0" encoding="utf-8"?>
<a:theme xmlns:a="http://schemas.openxmlformats.org/drawingml/2006/main" name="Defau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chDetail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FF00"/>
          </a:solidFill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400" dirty="0" err="1" smtClean="0">
            <a:solidFill>
              <a:srgbClr val="FFFF00"/>
            </a:solidFill>
            <a:latin typeface="Consolas" panose="020B0609020204030204" pitchFamily="49" charset="0"/>
            <a:cs typeface="Consolas" panose="020B0609020204030204" pitchFamily="49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FFFF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FFFF00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2362</Words>
  <Application>Microsoft Office PowerPoint</Application>
  <PresentationFormat>Custom</PresentationFormat>
  <Paragraphs>652</Paragraphs>
  <Slides>51</Slides>
  <Notes>51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51</vt:i4>
      </vt:variant>
    </vt:vector>
  </HeadingPairs>
  <TitlesOfParts>
    <vt:vector size="53" baseType="lpstr">
      <vt:lpstr>Default</vt:lpstr>
      <vt:lpstr>TechDetail1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2013-12-01T23:24:38Z</dcterms:created>
  <dcterms:modified xsi:type="dcterms:W3CDTF">2013-12-01T23:25:55Z</dcterms:modified>
</cp:coreProperties>
</file>