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handoutMasterIdLst>
    <p:handoutMasterId r:id="rId43"/>
  </p:handoutMasterIdLst>
  <p:sldIdLst>
    <p:sldId id="256" r:id="rId3"/>
    <p:sldId id="257" r:id="rId4"/>
    <p:sldId id="335" r:id="rId5"/>
    <p:sldId id="336" r:id="rId6"/>
    <p:sldId id="337" r:id="rId7"/>
    <p:sldId id="338" r:id="rId8"/>
    <p:sldId id="349" r:id="rId9"/>
    <p:sldId id="340" r:id="rId10"/>
    <p:sldId id="341" r:id="rId11"/>
    <p:sldId id="350" r:id="rId12"/>
    <p:sldId id="351" r:id="rId13"/>
    <p:sldId id="294" r:id="rId14"/>
    <p:sldId id="271" r:id="rId15"/>
    <p:sldId id="307" r:id="rId16"/>
    <p:sldId id="308" r:id="rId17"/>
    <p:sldId id="352" r:id="rId18"/>
    <p:sldId id="311" r:id="rId19"/>
    <p:sldId id="273" r:id="rId20"/>
    <p:sldId id="314" r:id="rId21"/>
    <p:sldId id="318" r:id="rId22"/>
    <p:sldId id="321" r:id="rId23"/>
    <p:sldId id="322" r:id="rId24"/>
    <p:sldId id="323" r:id="rId25"/>
    <p:sldId id="324" r:id="rId26"/>
    <p:sldId id="325" r:id="rId27"/>
    <p:sldId id="327" r:id="rId28"/>
    <p:sldId id="326" r:id="rId29"/>
    <p:sldId id="275" r:id="rId30"/>
    <p:sldId id="353" r:id="rId31"/>
    <p:sldId id="342" r:id="rId32"/>
    <p:sldId id="281" r:id="rId33"/>
    <p:sldId id="345" r:id="rId34"/>
    <p:sldId id="346" r:id="rId35"/>
    <p:sldId id="347" r:id="rId36"/>
    <p:sldId id="348" r:id="rId37"/>
    <p:sldId id="289" r:id="rId38"/>
    <p:sldId id="334" r:id="rId39"/>
    <p:sldId id="354" r:id="rId40"/>
    <p:sldId id="292" r:id="rId41"/>
  </p:sldIdLst>
  <p:sldSz cx="10077450" cy="7562850"/>
  <p:notesSz cx="7772400" cy="10058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708" autoAdjust="0"/>
  </p:normalViewPr>
  <p:slideViewPr>
    <p:cSldViewPr>
      <p:cViewPr varScale="1">
        <p:scale>
          <a:sx n="98" d="100"/>
          <a:sy n="98" d="100"/>
        </p:scale>
        <p:origin x="-102" y="-336"/>
      </p:cViewPr>
      <p:guideLst>
        <p:guide orient="horz" pos="2382"/>
        <p:guide pos="3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2622" y="-108"/>
      </p:cViewPr>
      <p:guideLst>
        <p:guide orient="horz" pos="3168"/>
        <p:guide pos="24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49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587500" y="1006475"/>
            <a:ext cx="4595813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1" name="Notes Placeholder 2"/>
          <p:cNvSpPr txBox="1">
            <a:spLocks noGrp="1"/>
          </p:cNvSpPr>
          <p:nvPr>
            <p:ph type="body" sz="quarter" idx="3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96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00" indent="-215900" algn="l" rtl="0" eaLnBrk="0" fontAlgn="base" hangingPunct="0">
      <a:spcBef>
        <a:spcPct val="30000"/>
      </a:spcBef>
      <a:spcAft>
        <a:spcPct val="0"/>
      </a:spcAft>
      <a:defRPr lang="en-US" sz="2000">
        <a:solidFill>
          <a:schemeClr val="tx1"/>
        </a:solidFill>
        <a:latin typeface="Times New Roman" pitchFamily="18"/>
        <a:ea typeface="Tahoma" pitchFamily="2"/>
        <a:cs typeface="Tahoma" pitchFamily="2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403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529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632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73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8371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041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246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505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3491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451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553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656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758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8611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963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065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168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608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3731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475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577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680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782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8851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7987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0899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710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8131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915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120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222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70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79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2582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19594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036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86880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90995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4162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029910"/>
      </p:ext>
    </p:extLst>
  </p:cSld>
  <p:clrMapOvr>
    <a:masterClrMapping/>
  </p:clrMapOvr>
  <p:transition spd="slow">
    <p:fade/>
  </p:transition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839521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97933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6435763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53068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2147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31144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62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549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099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75631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50304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30863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the title text format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ts val="1413"/>
        </a:spcAft>
        <a:defRPr lang="en-US" sz="3200">
          <a:solidFill>
            <a:schemeClr val="tx1"/>
          </a:solidFill>
          <a:latin typeface="Times New Roman" pitchFamily="18"/>
          <a:ea typeface="Tahoma" pitchFamily="2"/>
          <a:cs typeface="Tahoma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6575425"/>
            <a:ext cx="16478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438" y="7315200"/>
            <a:ext cx="915987" cy="2301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1D81C881-9B7A-4A8F-9AFE-94F9898D953A}" type="datetime1">
              <a:rPr lang="en-US" sz="1600" b="1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7/16/2013</a:t>
            </a:fld>
            <a:endParaRPr lang="en-US" sz="1600" b="1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0450" y="7199313"/>
            <a:ext cx="282575" cy="2667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CED9C81C-C869-485F-AD06-6734BEBEBB8B}" type="slidenum">
              <a:rPr>
                <a:solidFill>
                  <a:schemeClr val="bg2"/>
                </a:solidFill>
                <a:latin typeface="+mn-lt"/>
                <a:cs typeface="+mn-cs"/>
              </a:rPr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2000" b="1" dirty="0"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413" y="7316788"/>
            <a:ext cx="2228850" cy="2301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Out-of-the-Box 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6138" y="7316788"/>
            <a:ext cx="1304925" cy="2365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 pending</a:t>
            </a:r>
          </a:p>
        </p:txBody>
      </p:sp>
      <p:sp>
        <p:nvSpPr>
          <p:cNvPr id="2055" name="Title Placeholder 6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6" name="Text Placeholder 7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431800" indent="-323850" algn="l" rtl="0" eaLnBrk="0" fontAlgn="base" hangingPunct="0">
        <a:spcBef>
          <a:spcPct val="0"/>
        </a:spcBef>
        <a:spcAft>
          <a:spcPts val="1413"/>
        </a:spcAft>
        <a:defRPr lang="en-US" sz="2400" b="1">
          <a:solidFill>
            <a:srgbClr val="FF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6138" y="725488"/>
            <a:ext cx="6859587" cy="4302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Stanford EE380		5/29/2013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881313"/>
            <a:ext cx="8229600" cy="19192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200" b="1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 in the Mill</a:t>
            </a:r>
            <a:r>
              <a:rPr lang="en-US" sz="2800" b="1" i="1"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240" y="1379519"/>
            <a:ext cx="8217571" cy="566231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80% of code is in loops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Pipelined loops have unbounded ILP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 DSP 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loops are software-pipelined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But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–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few general-purpose loops can be piped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(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at least on conventional architectures)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Solution: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 (almost) all loops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throw function hardware at pipe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Result: loops now &lt; 15% of cycles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531692" y="4695825"/>
            <a:ext cx="6629400" cy="16002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8605080" cy="45611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Which is better?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799" y="686880"/>
            <a:ext cx="8000999" cy="456119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Why?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266" y="1266825"/>
            <a:ext cx="8849260" cy="32004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67389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8605080" cy="45611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Which is better?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799" y="686880"/>
            <a:ext cx="8000999" cy="456119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How?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8640" y="1600200"/>
            <a:ext cx="8108053" cy="47185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Biggest problem is decode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Fixed length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instructions: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Easy to parse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Instruction size: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32 bits X 33 ops = 132 bytes. </a:t>
            </a:r>
            <a:endParaRPr lang="en-US" sz="3200" b="0" i="0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b="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Ouch</a:t>
            </a:r>
            <a:r>
              <a:rPr lang="en-US" sz="3200" b="0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!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Instruction cache pressure.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32k </a:t>
            </a:r>
            <a:r>
              <a:rPr lang="en-US" sz="3200" b="0" i="0" u="none" strike="noStrike" dirty="0" err="1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= only 248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instructions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Ouch!!</a:t>
            </a: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9928546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685800"/>
            <a:ext cx="8605838" cy="4556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  <a:defRPr/>
            </a:defPPr>
            <a:lvl1pPr lvl="0" algn="l" rtl="0" hangingPunct="0"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  <a:defRPr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  <a:defRPr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  <a:defRPr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  <a:defRPr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  <a:defRPr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  <a:defRPr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  <a:defRPr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  <a:defRPr/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kern="0" smtClean="0"/>
              <a:t>Which is better?</a:t>
            </a:r>
            <a:endParaRPr kern="0"/>
          </a:p>
        </p:txBody>
      </p:sp>
      <p:sp>
        <p:nvSpPr>
          <p:cNvPr id="10" name="TextBox 9"/>
          <p:cNvSpPr txBox="1"/>
          <p:nvPr/>
        </p:nvSpPr>
        <p:spPr>
          <a:xfrm>
            <a:off x="685800" y="687388"/>
            <a:ext cx="8001000" cy="45561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How?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38288" y="1600200"/>
            <a:ext cx="4835525" cy="4714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Biggest problem is decode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8107363" cy="47180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Variable length instructions: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Hard to parse – x86 heroics gets 4 ops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Instruction size: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Mill ~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17 </a:t>
            </a: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bits X 33 ops = 70 bytes. 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</a:t>
            </a:r>
            <a:r>
              <a:rPr lang="en-US" sz="3200" i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Ouch!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Instruction cache pressure.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32k </a:t>
            </a:r>
            <a:r>
              <a:rPr lang="en-US" sz="3200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= only 537 instructions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</a:t>
            </a:r>
            <a:r>
              <a:rPr lang="en-US" sz="3200" i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Ouch!!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8459788" cy="457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stream of instructions</a:t>
            </a:r>
          </a:p>
        </p:txBody>
      </p:sp>
      <p:sp>
        <p:nvSpPr>
          <p:cNvPr id="4" name="Straight Connector 3"/>
          <p:cNvSpPr/>
          <p:nvPr/>
        </p:nvSpPr>
        <p:spPr>
          <a:xfrm>
            <a:off x="1371600" y="21891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0" y="1731963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12" name="Straight Connector 11"/>
          <p:cNvSpPr/>
          <p:nvPr/>
        </p:nvSpPr>
        <p:spPr>
          <a:xfrm>
            <a:off x="8229600" y="21891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Straight Connector 12"/>
          <p:cNvSpPr/>
          <p:nvPr/>
        </p:nvSpPr>
        <p:spPr>
          <a:xfrm>
            <a:off x="8229600" y="17319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Straight Connector 13"/>
          <p:cNvSpPr/>
          <p:nvPr/>
        </p:nvSpPr>
        <p:spPr>
          <a:xfrm>
            <a:off x="1371600" y="17319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71600" y="2874963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17" name="Freeform 16"/>
          <p:cNvSpPr/>
          <p:nvPr/>
        </p:nvSpPr>
        <p:spPr>
          <a:xfrm rot="16200000" flipV="1">
            <a:off x="3095625" y="1914525"/>
            <a:ext cx="228600" cy="914400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81525" y="2874963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10325" y="2874963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sp>
        <p:nvSpPr>
          <p:cNvPr id="23" name="Straight Connector 22"/>
          <p:cNvSpPr/>
          <p:nvPr/>
        </p:nvSpPr>
        <p:spPr>
          <a:xfrm>
            <a:off x="1371600" y="47815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8288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576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008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0" y="4324350"/>
            <a:ext cx="9144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8229600" y="47815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8229600" y="43243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1371600" y="43243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71600" y="5467350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Freeform 37"/>
          <p:cNvSpPr/>
          <p:nvPr/>
        </p:nvSpPr>
        <p:spPr>
          <a:xfrm rot="16200000" flipV="1">
            <a:off x="4033838" y="3656012"/>
            <a:ext cx="228600" cy="270827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581525" y="5915025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1" name="Straight Connector 40"/>
          <p:cNvSpPr/>
          <p:nvPr/>
        </p:nvSpPr>
        <p:spPr>
          <a:xfrm flipV="1">
            <a:off x="5724525" y="5376863"/>
            <a:ext cx="676275" cy="538162"/>
          </a:xfrm>
          <a:prstGeom prst="line">
            <a:avLst/>
          </a:prstGeom>
          <a:noFill/>
          <a:ln w="38100">
            <a:solidFill>
              <a:srgbClr val="FFFF00"/>
            </a:solidFill>
            <a:prstDash val="solid"/>
            <a:headEnd type="none" w="med" len="med"/>
            <a:tailEnd type="triangle" w="lg" len="lg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10325" y="5148263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10325" y="5915025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10325" y="6600825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72" name="Straight Arrow Connector 71"/>
          <p:cNvCxnSpPr>
            <a:endCxn id="58" idx="1"/>
          </p:cNvCxnSpPr>
          <p:nvPr/>
        </p:nvCxnSpPr>
        <p:spPr>
          <a:xfrm>
            <a:off x="5724525" y="6372225"/>
            <a:ext cx="685800" cy="457200"/>
          </a:xfrm>
          <a:prstGeom prst="straightConnector1">
            <a:avLst/>
          </a:prstGeom>
          <a:ln w="38100">
            <a:solidFill>
              <a:srgbClr val="FFFF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886450" y="614362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57" idx="1"/>
          </p:cNvCxnSpPr>
          <p:nvPr/>
        </p:nvCxnSpPr>
        <p:spPr>
          <a:xfrm>
            <a:off x="5767388" y="6143625"/>
            <a:ext cx="64293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endCxn id="40" idx="1"/>
          </p:cNvCxnSpPr>
          <p:nvPr/>
        </p:nvCxnSpPr>
        <p:spPr>
          <a:xfrm rot="16200000" flipH="1">
            <a:off x="3964782" y="5526881"/>
            <a:ext cx="766762" cy="466725"/>
          </a:xfrm>
          <a:prstGeom prst="bentConnector2">
            <a:avLst/>
          </a:prstGeom>
          <a:ln w="38100">
            <a:solidFill>
              <a:srgbClr val="FFFF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36" idx="0"/>
          </p:cNvCxnSpPr>
          <p:nvPr/>
        </p:nvCxnSpPr>
        <p:spPr>
          <a:xfrm flipV="1">
            <a:off x="2057400" y="4895850"/>
            <a:ext cx="685800" cy="5715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15" idx="0"/>
          </p:cNvCxnSpPr>
          <p:nvPr/>
        </p:nvCxnSpPr>
        <p:spPr>
          <a:xfrm flipV="1">
            <a:off x="2057400" y="2257425"/>
            <a:ext cx="685800" cy="6175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19" idx="3"/>
            <a:endCxn id="21" idx="1"/>
          </p:cNvCxnSpPr>
          <p:nvPr/>
        </p:nvCxnSpPr>
        <p:spPr>
          <a:xfrm>
            <a:off x="5724525" y="3103563"/>
            <a:ext cx="6858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endCxn id="19" idx="1"/>
          </p:cNvCxnSpPr>
          <p:nvPr/>
        </p:nvCxnSpPr>
        <p:spPr>
          <a:xfrm>
            <a:off x="3209925" y="2565400"/>
            <a:ext cx="1371600" cy="538163"/>
          </a:xfrm>
          <a:prstGeom prst="bentConnector3">
            <a:avLst>
              <a:gd name="adj1" fmla="val 222"/>
            </a:avLst>
          </a:prstGeom>
          <a:ln w="38100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reeform 102"/>
          <p:cNvSpPr/>
          <p:nvPr/>
        </p:nvSpPr>
        <p:spPr>
          <a:xfrm rot="5400000">
            <a:off x="3963988" y="2720975"/>
            <a:ext cx="304800" cy="27400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3209925" y="3548063"/>
            <a:ext cx="195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bundle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39788" y="1211263"/>
            <a:ext cx="8694737" cy="2417762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653213" y="962025"/>
            <a:ext cx="2087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Logical model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653213" y="3652838"/>
            <a:ext cx="2257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Physical model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575425" y="844550"/>
            <a:ext cx="2087563" cy="5969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  <p:bldP spid="19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6" grpId="0" animBg="1"/>
      <p:bldP spid="40" grpId="0" animBg="1"/>
      <p:bldP spid="42" grpId="0" animBg="1"/>
      <p:bldP spid="57" grpId="0" animBg="1"/>
      <p:bldP spid="58" grpId="0" animBg="1"/>
      <p:bldP spid="104" grpId="0"/>
      <p:bldP spid="104" grpId="1"/>
      <p:bldP spid="105" grpId="0" animBg="1"/>
      <p:bldP spid="3" grpId="0"/>
      <p:bldP spid="16" grpId="0"/>
      <p:bldP spid="4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4900613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Fixed-length instructions</a:t>
            </a:r>
          </a:p>
        </p:txBody>
      </p:sp>
      <p:sp>
        <p:nvSpPr>
          <p:cNvPr id="23" name="Straight Connector 22"/>
          <p:cNvSpPr/>
          <p:nvPr/>
        </p:nvSpPr>
        <p:spPr>
          <a:xfrm>
            <a:off x="1304925" y="26463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62125" y="2189163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133725" y="2189163"/>
            <a:ext cx="136525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05325" y="2189163"/>
            <a:ext cx="13462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851525" y="2189163"/>
            <a:ext cx="1406525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8620125" y="26463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8620125" y="21891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1304925" y="21891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406525" y="3240088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Freeform 37"/>
          <p:cNvSpPr/>
          <p:nvPr/>
        </p:nvSpPr>
        <p:spPr>
          <a:xfrm rot="16200000" flipV="1">
            <a:off x="3713162" y="2197101"/>
            <a:ext cx="263525" cy="1320800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95650" y="355123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295650" y="461803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2447925" y="2684463"/>
            <a:ext cx="685800" cy="5715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 rot="16200000" flipV="1">
            <a:off x="5069682" y="2155031"/>
            <a:ext cx="228600" cy="1370013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Freeform 46"/>
          <p:cNvSpPr/>
          <p:nvPr/>
        </p:nvSpPr>
        <p:spPr>
          <a:xfrm rot="16200000" flipV="1">
            <a:off x="6466682" y="2110581"/>
            <a:ext cx="176212" cy="14065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622800" y="355123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976938" y="3582988"/>
            <a:ext cx="1103312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829050" y="3143250"/>
            <a:ext cx="0" cy="40798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189538" y="3175000"/>
            <a:ext cx="0" cy="40798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554788" y="3198813"/>
            <a:ext cx="0" cy="4079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237413" y="2189163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cxnSp>
        <p:nvCxnSpPr>
          <p:cNvPr id="61" name="Straight Arrow Connector 60"/>
          <p:cNvCxnSpPr>
            <a:stCxn id="40" idx="2"/>
            <a:endCxn id="42" idx="0"/>
          </p:cNvCxnSpPr>
          <p:nvPr/>
        </p:nvCxnSpPr>
        <p:spPr>
          <a:xfrm>
            <a:off x="3846513" y="4008438"/>
            <a:ext cx="0" cy="609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627563" y="46196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63" name="Straight Arrow Connector 62"/>
          <p:cNvCxnSpPr>
            <a:endCxn id="62" idx="0"/>
          </p:cNvCxnSpPr>
          <p:nvPr/>
        </p:nvCxnSpPr>
        <p:spPr>
          <a:xfrm>
            <a:off x="5178425" y="4010025"/>
            <a:ext cx="0" cy="609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003925" y="46196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65" name="Straight Arrow Connector 64"/>
          <p:cNvCxnSpPr>
            <a:endCxn id="64" idx="0"/>
          </p:cNvCxnSpPr>
          <p:nvPr/>
        </p:nvCxnSpPr>
        <p:spPr>
          <a:xfrm>
            <a:off x="6554788" y="4010025"/>
            <a:ext cx="0" cy="609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952875" y="5457825"/>
            <a:ext cx="24098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4000">
                <a:solidFill>
                  <a:srgbClr val="FFFF00"/>
                </a:solidFill>
                <a:latin typeface="Arial" pitchFamily="34" charset="0"/>
              </a:rPr>
              <a:t>Are easy!</a:t>
            </a:r>
          </a:p>
          <a:p>
            <a:pPr algn="ctr"/>
            <a:r>
              <a:rPr lang="en-US" sz="4000">
                <a:solidFill>
                  <a:srgbClr val="FFFF00"/>
                </a:solidFill>
                <a:latin typeface="Arial" pitchFamily="34" charset="0"/>
              </a:rPr>
              <a:t>(and BIG)</a:t>
            </a:r>
          </a:p>
        </p:txBody>
      </p:sp>
      <p:sp>
        <p:nvSpPr>
          <p:cNvPr id="67" name="Freeform 66"/>
          <p:cNvSpPr/>
          <p:nvPr/>
        </p:nvSpPr>
        <p:spPr>
          <a:xfrm rot="5400000">
            <a:off x="5033169" y="-62706"/>
            <a:ext cx="304800" cy="4103688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415" name="TextBox 67"/>
          <p:cNvSpPr txBox="1">
            <a:spLocks noChangeArrowheads="1"/>
          </p:cNvSpPr>
          <p:nvPr/>
        </p:nvSpPr>
        <p:spPr bwMode="auto">
          <a:xfrm>
            <a:off x="4397375" y="1374775"/>
            <a:ext cx="147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bundle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5403850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Variable-length instructions</a:t>
            </a:r>
          </a:p>
        </p:txBody>
      </p:sp>
      <p:sp>
        <p:nvSpPr>
          <p:cNvPr id="23" name="Straight Connector 22"/>
          <p:cNvSpPr/>
          <p:nvPr/>
        </p:nvSpPr>
        <p:spPr>
          <a:xfrm>
            <a:off x="1304925" y="27225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62125" y="2265363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133725" y="2265363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05325" y="2265363"/>
            <a:ext cx="19812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86525" y="2265363"/>
            <a:ext cx="1406525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8620125" y="27225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8620125" y="22653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1304925" y="22653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406525" y="3392488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Freeform 37"/>
          <p:cNvSpPr/>
          <p:nvPr/>
        </p:nvSpPr>
        <p:spPr>
          <a:xfrm rot="16200000" flipV="1">
            <a:off x="3736181" y="2234407"/>
            <a:ext cx="217487" cy="1320800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n>
                <a:solidFill>
                  <a:schemeClr val="tx1"/>
                </a:solidFill>
                <a:prstDash val="dash"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95650" y="370363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295650" y="477043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2295525" y="2786063"/>
            <a:ext cx="838200" cy="606425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 rot="16200000" flipV="1">
            <a:off x="5398294" y="1905794"/>
            <a:ext cx="195262" cy="1981200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Freeform 46"/>
          <p:cNvSpPr/>
          <p:nvPr/>
        </p:nvSpPr>
        <p:spPr>
          <a:xfrm rot="16200000" flipV="1">
            <a:off x="7081044" y="2191544"/>
            <a:ext cx="217487" cy="14065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60938" y="370363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638925" y="3735388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893050" y="2265363"/>
            <a:ext cx="7159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  <a:endParaRPr lang="en-US" sz="2000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61" name="Straight Arrow Connector 60"/>
          <p:cNvCxnSpPr>
            <a:stCxn id="40" idx="2"/>
            <a:endCxn id="42" idx="0"/>
          </p:cNvCxnSpPr>
          <p:nvPr/>
        </p:nvCxnSpPr>
        <p:spPr>
          <a:xfrm>
            <a:off x="3846513" y="4160838"/>
            <a:ext cx="0" cy="609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003800" y="47720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63" name="Straight Arrow Connector 62"/>
          <p:cNvCxnSpPr>
            <a:endCxn id="62" idx="0"/>
          </p:cNvCxnSpPr>
          <p:nvPr/>
        </p:nvCxnSpPr>
        <p:spPr>
          <a:xfrm>
            <a:off x="5554663" y="4162425"/>
            <a:ext cx="0" cy="609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664325" y="4772025"/>
            <a:ext cx="110331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65" name="Straight Arrow Connector 64"/>
          <p:cNvCxnSpPr>
            <a:endCxn id="64" idx="0"/>
          </p:cNvCxnSpPr>
          <p:nvPr/>
        </p:nvCxnSpPr>
        <p:spPr>
          <a:xfrm>
            <a:off x="7216775" y="4162425"/>
            <a:ext cx="0" cy="609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357313" y="5457825"/>
            <a:ext cx="76009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4000">
                <a:solidFill>
                  <a:srgbClr val="FFFF00"/>
                </a:solidFill>
                <a:latin typeface="Arial" pitchFamily="34" charset="0"/>
              </a:rPr>
              <a:t>Where does the next one start?</a:t>
            </a:r>
          </a:p>
          <a:p>
            <a:pPr algn="ctr"/>
            <a:r>
              <a:rPr lang="en-US" sz="4000">
                <a:solidFill>
                  <a:srgbClr val="FFFF00"/>
                </a:solidFill>
                <a:latin typeface="Arial" pitchFamily="34" charset="0"/>
              </a:rPr>
              <a:t>Polynomial cost!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13150" y="3151188"/>
            <a:ext cx="412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200">
                <a:solidFill>
                  <a:srgbClr val="FFFF00"/>
                </a:solidFill>
                <a:latin typeface="Arial" pitchFamily="34" charset="0"/>
              </a:rPr>
              <a:t>?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348288" y="3151188"/>
            <a:ext cx="412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200">
                <a:solidFill>
                  <a:srgbClr val="FFFF00"/>
                </a:solidFill>
                <a:latin typeface="Arial" pitchFamily="34" charset="0"/>
              </a:rPr>
              <a:t>?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010400" y="3151188"/>
            <a:ext cx="411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200">
                <a:solidFill>
                  <a:srgbClr val="FFFF00"/>
                </a:solidFill>
                <a:latin typeface="Arial" pitchFamily="34" charset="0"/>
              </a:rPr>
              <a:t>?</a:t>
            </a:r>
          </a:p>
        </p:txBody>
      </p:sp>
      <p:sp>
        <p:nvSpPr>
          <p:cNvPr id="41" name="Freeform 40"/>
          <p:cNvSpPr/>
          <p:nvPr/>
        </p:nvSpPr>
        <p:spPr>
          <a:xfrm rot="5400000">
            <a:off x="5360988" y="-342900"/>
            <a:ext cx="304800" cy="47593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7439" name="TextBox 8"/>
          <p:cNvSpPr txBox="1">
            <a:spLocks noChangeArrowheads="1"/>
          </p:cNvSpPr>
          <p:nvPr/>
        </p:nvSpPr>
        <p:spPr bwMode="auto">
          <a:xfrm>
            <a:off x="4913313" y="1422400"/>
            <a:ext cx="1111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bundle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095149" y="2944237"/>
            <a:ext cx="79530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OK if N=3, not if N=30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BUT…</a:t>
            </a:r>
          </a:p>
          <a:p>
            <a:pPr algn="ctr"/>
            <a:endParaRPr lang="en-U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bundles of length N are </a:t>
            </a:r>
            <a:r>
              <a:rPr lang="en-US" sz="32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much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easier than one bundle of length 2N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799" y="685799"/>
            <a:ext cx="3146695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Polynomial cost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140468" y="5498782"/>
            <a:ext cx="79530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split each bundle in half, and have two streams of half-bundles</a:t>
            </a:r>
          </a:p>
        </p:txBody>
      </p:sp>
      <p:sp>
        <p:nvSpPr>
          <p:cNvPr id="72" name="Straight Connector 71"/>
          <p:cNvSpPr/>
          <p:nvPr/>
        </p:nvSpPr>
        <p:spPr>
          <a:xfrm>
            <a:off x="923925" y="2578142"/>
            <a:ext cx="457201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66822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4" name="Straight Connector 73"/>
          <p:cNvSpPr/>
          <p:nvPr/>
        </p:nvSpPr>
        <p:spPr>
          <a:xfrm>
            <a:off x="9077325" y="2579307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5" name="Straight Connector 74"/>
          <p:cNvSpPr/>
          <p:nvPr/>
        </p:nvSpPr>
        <p:spPr>
          <a:xfrm>
            <a:off x="9077325" y="2126194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6" name="Straight Connector 75"/>
          <p:cNvSpPr/>
          <p:nvPr/>
        </p:nvSpPr>
        <p:spPr>
          <a:xfrm>
            <a:off x="923925" y="2111609"/>
            <a:ext cx="457201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330830" y="3248026"/>
            <a:ext cx="1371599" cy="68579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vert="horz" wrap="none" lIns="18360" tIns="18360" rIns="18360" bIns="18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 flipV="1">
            <a:off x="2219325" y="2640957"/>
            <a:ext cx="295097" cy="60707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Freeform 78"/>
          <p:cNvSpPr/>
          <p:nvPr/>
        </p:nvSpPr>
        <p:spPr>
          <a:xfrm rot="5400000">
            <a:off x="5091455" y="-684692"/>
            <a:ext cx="304800" cy="5154068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vert="horz" wrap="none" lIns="9000" tIns="9000" rIns="9000" bIns="9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689523" y="1278276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bundle</a:t>
            </a:r>
          </a:p>
        </p:txBody>
      </p:sp>
      <p:sp>
        <p:nvSpPr>
          <p:cNvPr id="81" name="Rectangle 80"/>
          <p:cNvSpPr/>
          <p:nvPr/>
        </p:nvSpPr>
        <p:spPr>
          <a:xfrm>
            <a:off x="3315385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357123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005686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220222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 dirty="0" err="1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53195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7" name="Rectangle 86"/>
          <p:cNvSpPr/>
          <p:nvPr/>
        </p:nvSpPr>
        <p:spPr>
          <a:xfrm>
            <a:off x="4601758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172325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781925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875199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523762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92" name="Rectangle 91"/>
          <p:cNvSpPr/>
          <p:nvPr/>
        </p:nvSpPr>
        <p:spPr>
          <a:xfrm>
            <a:off x="8391525" y="2111609"/>
            <a:ext cx="648563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vert="horz" wrap="none" lIns="9360" tIns="9360" rIns="9360" bIns="9360" anchor="ctr" anchorCtr="1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93" name="Rectangle 92"/>
          <p:cNvSpPr/>
          <p:nvPr/>
        </p:nvSpPr>
        <p:spPr>
          <a:xfrm>
            <a:off x="578806" y="1278276"/>
            <a:ext cx="8694465" cy="423976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4456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5532438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Two streams of half-bundles</a:t>
            </a:r>
          </a:p>
        </p:txBody>
      </p:sp>
      <p:sp>
        <p:nvSpPr>
          <p:cNvPr id="23" name="Straight Connector 22"/>
          <p:cNvSpPr/>
          <p:nvPr/>
        </p:nvSpPr>
        <p:spPr>
          <a:xfrm>
            <a:off x="923925" y="25781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667000" y="2111375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9077325" y="257968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9077325" y="21256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923925" y="2111375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30325" y="3248025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2219325" y="2641600"/>
            <a:ext cx="295275" cy="606425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 rot="5400000">
            <a:off x="4115594" y="291306"/>
            <a:ext cx="304800" cy="3201988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467" name="TextBox 8"/>
          <p:cNvSpPr txBox="1">
            <a:spLocks noChangeArrowheads="1"/>
          </p:cNvSpPr>
          <p:nvPr/>
        </p:nvSpPr>
        <p:spPr bwMode="auto">
          <a:xfrm>
            <a:off x="3290888" y="1277938"/>
            <a:ext cx="169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half bundle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314700" y="2111375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357313" y="2111375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005013" y="2111375"/>
            <a:ext cx="649287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219700" y="2111375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  <a:endParaRPr lang="en-US" sz="2000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952875" y="2111375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602163" y="2111375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172325" y="2111375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781925" y="2111375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875338" y="2111375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523038" y="2111375"/>
            <a:ext cx="649287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391525" y="2111375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55" name="Straight Connector 54"/>
          <p:cNvSpPr/>
          <p:nvPr/>
        </p:nvSpPr>
        <p:spPr>
          <a:xfrm>
            <a:off x="923925" y="610393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681288" y="5646738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61" name="Straight Connector 60"/>
          <p:cNvSpPr/>
          <p:nvPr/>
        </p:nvSpPr>
        <p:spPr>
          <a:xfrm>
            <a:off x="9077325" y="610393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2" name="Straight Connector 61"/>
          <p:cNvSpPr/>
          <p:nvPr/>
        </p:nvSpPr>
        <p:spPr>
          <a:xfrm>
            <a:off x="9077325" y="564673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3" name="Straight Connector 62"/>
          <p:cNvSpPr/>
          <p:nvPr/>
        </p:nvSpPr>
        <p:spPr>
          <a:xfrm>
            <a:off x="909638" y="564673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371600" y="4251325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2392363" y="4937125"/>
            <a:ext cx="1574800" cy="677863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 67"/>
          <p:cNvSpPr/>
          <p:nvPr/>
        </p:nvSpPr>
        <p:spPr>
          <a:xfrm rot="16200000" flipV="1">
            <a:off x="5113338" y="5080000"/>
            <a:ext cx="304800" cy="25749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4411663" y="6519863"/>
            <a:ext cx="169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half bundle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328988" y="5646738"/>
            <a:ext cx="649287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371600" y="5646738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  <a:endParaRPr lang="en-US" sz="2000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019300" y="5646738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3988" y="5646738"/>
            <a:ext cx="649287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67163" y="5646738"/>
            <a:ext cx="649287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616450" y="5646738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172325" y="5646738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791450" y="5646738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905500" y="5646738"/>
            <a:ext cx="6477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553200" y="5646738"/>
            <a:ext cx="649288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1" name="Rectangle 80"/>
          <p:cNvSpPr/>
          <p:nvPr/>
        </p:nvSpPr>
        <p:spPr>
          <a:xfrm>
            <a:off x="8428038" y="5646738"/>
            <a:ext cx="649287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</a:t>
            </a:r>
          </a:p>
        </p:txBody>
      </p:sp>
      <p:sp>
        <p:nvSpPr>
          <p:cNvPr id="82" name="Rectangle 81"/>
          <p:cNvSpPr/>
          <p:nvPr/>
        </p:nvSpPr>
        <p:spPr>
          <a:xfrm>
            <a:off x="3667125" y="34766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159375" y="3857625"/>
            <a:ext cx="110331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85" name="Straight Arrow Connector 84"/>
          <p:cNvCxnSpPr>
            <a:stCxn id="87" idx="3"/>
            <a:endCxn id="86" idx="2"/>
          </p:cNvCxnSpPr>
          <p:nvPr/>
        </p:nvCxnSpPr>
        <p:spPr>
          <a:xfrm flipH="1" flipV="1">
            <a:off x="4243388" y="4822825"/>
            <a:ext cx="1016000" cy="4064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3690938" y="4365625"/>
            <a:ext cx="1103312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87" name="Freeform 86"/>
          <p:cNvSpPr/>
          <p:nvPr/>
        </p:nvSpPr>
        <p:spPr>
          <a:xfrm rot="5400000">
            <a:off x="5106988" y="4094162"/>
            <a:ext cx="304800" cy="25749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8" name="Freeform 87"/>
          <p:cNvSpPr/>
          <p:nvPr/>
        </p:nvSpPr>
        <p:spPr>
          <a:xfrm rot="16200000" flipV="1">
            <a:off x="4154488" y="1268412"/>
            <a:ext cx="304800" cy="3197225"/>
          </a:xfrm>
          <a:custGeom>
            <a:avLst>
              <a:gd name="f0" fmla="val 54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dash"/>
          </a:ln>
        </p:spPr>
        <p:txBody>
          <a:bodyPr wrap="none" lIns="9000" tIns="9000" rIns="9000" bIns="9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4794250" y="3705225"/>
            <a:ext cx="365125" cy="1524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endCxn id="82" idx="0"/>
          </p:cNvCxnSpPr>
          <p:nvPr/>
        </p:nvCxnSpPr>
        <p:spPr>
          <a:xfrm flipH="1">
            <a:off x="4217988" y="3019425"/>
            <a:ext cx="58737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V="1">
            <a:off x="4794250" y="4314825"/>
            <a:ext cx="365125" cy="2794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579438" y="1282700"/>
            <a:ext cx="9259887" cy="524192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948363" y="3044825"/>
            <a:ext cx="3128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Two physical streams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105525" y="4706938"/>
            <a:ext cx="2752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One logical stream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721100" y="6565900"/>
            <a:ext cx="3089275" cy="49212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160463" y="6372225"/>
            <a:ext cx="72675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</a:rPr>
              <a:t>But – how do you branch two streams?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/>
      <p:bldP spid="92" grpId="0" animBg="1" autoUpdateAnimBg="0"/>
      <p:bldP spid="16" grpId="0" autoUpdateAnimBg="0"/>
      <p:bldP spid="17" grpId="0" autoUpdateAnimBg="0"/>
      <p:bldP spid="93" grpId="0" animBg="1" autoUpdateAnimBg="0"/>
      <p:bldP spid="1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8459788" cy="457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Extended Basic Blocks (EBBs)</a:t>
            </a:r>
          </a:p>
        </p:txBody>
      </p:sp>
      <p:sp>
        <p:nvSpPr>
          <p:cNvPr id="3" name="Straight Connector 2"/>
          <p:cNvSpPr/>
          <p:nvPr/>
        </p:nvSpPr>
        <p:spPr>
          <a:xfrm>
            <a:off x="1708150" y="2971800"/>
            <a:ext cx="0" cy="3429000"/>
          </a:xfrm>
          <a:prstGeom prst="line">
            <a:avLst/>
          </a:prstGeom>
          <a:noFill/>
          <a:ln w="82550">
            <a:solidFill>
              <a:srgbClr val="FFFF00"/>
            </a:solidFill>
            <a:prstDash val="solid"/>
            <a:tailEnd type="arrow"/>
          </a:ln>
        </p:spPr>
        <p:txBody>
          <a:bodyPr wrap="none" lIns="90000" tIns="90000" rIns="90000" bIns="90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H="1">
            <a:off x="1143000" y="5257800"/>
            <a:ext cx="4572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1828800" y="5486400"/>
            <a:ext cx="427038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>
            <a:off x="1143000" y="3429000"/>
            <a:ext cx="4572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2725" y="2057400"/>
            <a:ext cx="538163" cy="2905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</a:p>
        </p:txBody>
      </p:sp>
      <p:sp>
        <p:nvSpPr>
          <p:cNvPr id="8" name="Straight Connector 7"/>
          <p:cNvSpPr/>
          <p:nvPr/>
        </p:nvSpPr>
        <p:spPr>
          <a:xfrm>
            <a:off x="1143000" y="2743200"/>
            <a:ext cx="457200" cy="2286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Straight Connector 8"/>
          <p:cNvSpPr/>
          <p:nvPr/>
        </p:nvSpPr>
        <p:spPr>
          <a:xfrm>
            <a:off x="1708150" y="2514600"/>
            <a:ext cx="0" cy="4572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Straight Connector 9"/>
          <p:cNvSpPr/>
          <p:nvPr/>
        </p:nvSpPr>
        <p:spPr>
          <a:xfrm flipH="1">
            <a:off x="1828800" y="2743200"/>
            <a:ext cx="457200" cy="2286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4878388"/>
            <a:ext cx="868363" cy="307975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branch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0" y="41148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05125" y="4229100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16" name="Straight Connector 15"/>
          <p:cNvSpPr/>
          <p:nvPr/>
        </p:nvSpPr>
        <p:spPr>
          <a:xfrm flipV="1">
            <a:off x="4276725" y="4343400"/>
            <a:ext cx="523875" cy="2286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0" y="6629400"/>
            <a:ext cx="9144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solidFill>
                <a:prstClr val="black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Straight Connector 17"/>
          <p:cNvSpPr/>
          <p:nvPr/>
        </p:nvSpPr>
        <p:spPr>
          <a:xfrm>
            <a:off x="4276725" y="6057900"/>
            <a:ext cx="523875" cy="5715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72200" y="43434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00800" y="64008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solidFill>
                <a:prstClr val="black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772400" y="41148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54938" y="6130925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solidFill>
                <a:prstClr val="black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23" name="Curved Connector 22"/>
          <p:cNvCxnSpPr>
            <a:cxnSpLocks noChangeShapeType="1"/>
            <a:stCxn id="17" idx="0"/>
            <a:endCxn id="20" idx="1"/>
          </p:cNvCxnSpPr>
          <p:nvPr/>
        </p:nvCxnSpPr>
        <p:spPr bwMode="auto">
          <a:xfrm rot="5400000" flipH="1" flipV="1">
            <a:off x="5657850" y="5886450"/>
            <a:ext cx="114300" cy="1371600"/>
          </a:xfrm>
          <a:prstGeom prst="curvedConnector2">
            <a:avLst/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Curved Connector 24"/>
          <p:cNvCxnSpPr>
            <a:cxnSpLocks noChangeShapeType="1"/>
            <a:stCxn id="13" idx="2"/>
            <a:endCxn id="19" idx="1"/>
          </p:cNvCxnSpPr>
          <p:nvPr/>
        </p:nvCxnSpPr>
        <p:spPr bwMode="auto">
          <a:xfrm rot="16200000" flipH="1">
            <a:off x="5486400" y="3771900"/>
            <a:ext cx="114300" cy="1257300"/>
          </a:xfrm>
          <a:prstGeom prst="curvedConnector2">
            <a:avLst/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Curved Connector 25"/>
          <p:cNvCxnSpPr>
            <a:cxnSpLocks noChangeShapeType="1"/>
            <a:stCxn id="19" idx="3"/>
            <a:endCxn id="21" idx="1"/>
          </p:cNvCxnSpPr>
          <p:nvPr/>
        </p:nvCxnSpPr>
        <p:spPr bwMode="auto">
          <a:xfrm flipV="1">
            <a:off x="6858000" y="4229100"/>
            <a:ext cx="914400" cy="2286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086600" y="4572000"/>
            <a:ext cx="1216025" cy="31273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 chain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5715000"/>
            <a:ext cx="1216025" cy="31273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 chain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738438" y="1447800"/>
            <a:ext cx="6796087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Group each stream into </a:t>
            </a:r>
            <a:r>
              <a:rPr lang="en-US" sz="2400" i="1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Extended Basic Blocks, </a:t>
            </a:r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single-entry multiple-exit sequences of bundles.</a:t>
            </a:r>
          </a:p>
          <a:p>
            <a:pPr hangingPunct="0"/>
            <a:endParaRPr lang="en-US" sz="240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Branches can only target EBB entry points; it is not possible to jump into the middle of an EBB.  </a:t>
            </a:r>
          </a:p>
        </p:txBody>
      </p:sp>
      <p:cxnSp>
        <p:nvCxnSpPr>
          <p:cNvPr id="29" name="Curved Connector 28"/>
          <p:cNvCxnSpPr>
            <a:cxnSpLocks noChangeShapeType="1"/>
            <a:stCxn id="20" idx="0"/>
            <a:endCxn id="22" idx="1"/>
          </p:cNvCxnSpPr>
          <p:nvPr/>
        </p:nvCxnSpPr>
        <p:spPr bwMode="auto">
          <a:xfrm rot="5400000" flipH="1" flipV="1">
            <a:off x="7171531" y="5817394"/>
            <a:ext cx="155575" cy="1011238"/>
          </a:xfrm>
          <a:prstGeom prst="curvedConnector2">
            <a:avLst/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Rectangle 35"/>
          <p:cNvSpPr/>
          <p:nvPr/>
        </p:nvSpPr>
        <p:spPr>
          <a:xfrm>
            <a:off x="2905125" y="5715000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7" grpId="0"/>
      <p:bldP spid="28" grpId="0"/>
      <p:bldP spid="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38004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Take two half-EBBs</a:t>
            </a:r>
          </a:p>
        </p:txBody>
      </p:sp>
      <p:grpSp>
        <p:nvGrpSpPr>
          <p:cNvPr id="21507" name="Group 13"/>
          <p:cNvGrpSpPr>
            <a:grpSpLocks/>
          </p:cNvGrpSpPr>
          <p:nvPr/>
        </p:nvGrpSpPr>
        <p:grpSpPr bwMode="auto">
          <a:xfrm>
            <a:off x="2082800" y="3324225"/>
            <a:ext cx="4419600" cy="461963"/>
            <a:chOff x="4656751" y="2106596"/>
            <a:chExt cx="4420574" cy="462213"/>
          </a:xfrm>
        </p:grpSpPr>
        <p:sp>
          <p:nvSpPr>
            <p:cNvPr id="33" name="Straight Connector 32"/>
            <p:cNvSpPr/>
            <p:nvPr/>
          </p:nvSpPr>
          <p:spPr>
            <a:xfrm>
              <a:off x="8620024" y="2546572"/>
              <a:ext cx="457301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34" name="Straight Connector 33"/>
            <p:cNvSpPr/>
            <p:nvPr/>
          </p:nvSpPr>
          <p:spPr>
            <a:xfrm>
              <a:off x="8620024" y="2111362"/>
              <a:ext cx="457301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56751" y="2111362"/>
              <a:ext cx="987643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644394" y="2111362"/>
              <a:ext cx="986055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630449" y="2106596"/>
              <a:ext cx="987643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618091" y="2106596"/>
              <a:ext cx="987643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21508" name="TextBox 41"/>
          <p:cNvSpPr txBox="1">
            <a:spLocks noChangeArrowheads="1"/>
          </p:cNvSpPr>
          <p:nvPr/>
        </p:nvSpPr>
        <p:spPr bwMode="auto">
          <a:xfrm>
            <a:off x="2576513" y="2701925"/>
            <a:ext cx="1571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EBB head</a:t>
            </a:r>
          </a:p>
        </p:txBody>
      </p:sp>
      <p:cxnSp>
        <p:nvCxnSpPr>
          <p:cNvPr id="44" name="Straight Arrow Connector 43"/>
          <p:cNvCxnSpPr>
            <a:stCxn id="21508" idx="1"/>
          </p:cNvCxnSpPr>
          <p:nvPr/>
        </p:nvCxnSpPr>
        <p:spPr>
          <a:xfrm flipH="1">
            <a:off x="2082800" y="2933700"/>
            <a:ext cx="493713" cy="39052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10" name="Group 45"/>
          <p:cNvGrpSpPr>
            <a:grpSpLocks/>
          </p:cNvGrpSpPr>
          <p:nvPr/>
        </p:nvGrpSpPr>
        <p:grpSpPr bwMode="auto">
          <a:xfrm>
            <a:off x="2082800" y="5229225"/>
            <a:ext cx="4419600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024" y="2546572"/>
              <a:ext cx="457301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024" y="2111362"/>
              <a:ext cx="457301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643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394" y="2111362"/>
              <a:ext cx="986055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0449" y="2106596"/>
              <a:ext cx="987643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091" y="2106596"/>
              <a:ext cx="987643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21511" name="TextBox 52"/>
          <p:cNvSpPr txBox="1">
            <a:spLocks noChangeArrowheads="1"/>
          </p:cNvSpPr>
          <p:nvPr/>
        </p:nvSpPr>
        <p:spPr bwMode="auto">
          <a:xfrm>
            <a:off x="2576513" y="5910263"/>
            <a:ext cx="1571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EBB head</a:t>
            </a:r>
          </a:p>
        </p:txBody>
      </p:sp>
      <p:cxnSp>
        <p:nvCxnSpPr>
          <p:cNvPr id="54" name="Straight Arrow Connector 53"/>
          <p:cNvCxnSpPr>
            <a:stCxn id="21511" idx="1"/>
          </p:cNvCxnSpPr>
          <p:nvPr/>
        </p:nvCxnSpPr>
        <p:spPr>
          <a:xfrm flipH="1" flipV="1">
            <a:off x="2082800" y="5691188"/>
            <a:ext cx="493713" cy="4508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TextBox 60"/>
          <p:cNvSpPr txBox="1">
            <a:spLocks noChangeArrowheads="1"/>
          </p:cNvSpPr>
          <p:nvPr/>
        </p:nvSpPr>
        <p:spPr bwMode="auto">
          <a:xfrm>
            <a:off x="3155950" y="4244975"/>
            <a:ext cx="2308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execution order</a:t>
            </a:r>
          </a:p>
        </p:txBody>
      </p:sp>
      <p:cxnSp>
        <p:nvCxnSpPr>
          <p:cNvPr id="63" name="Straight Arrow Connector 62"/>
          <p:cNvCxnSpPr>
            <a:stCxn id="21515" idx="3"/>
          </p:cNvCxnSpPr>
          <p:nvPr/>
        </p:nvCxnSpPr>
        <p:spPr>
          <a:xfrm flipV="1">
            <a:off x="5464175" y="4475163"/>
            <a:ext cx="80962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TextBox 26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1518" name="TextBox 30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600600">
            <a:off x="3013075" y="4651375"/>
            <a:ext cx="4702175" cy="1174750"/>
          </a:xfrm>
          <a:prstGeom prst="rect">
            <a:avLst/>
          </a:prstGeom>
          <a:noFill/>
          <a:ln w="54720">
            <a:solidFill>
              <a:srgbClr val="0000FF"/>
            </a:solidFill>
            <a:prstDash val="solid"/>
          </a:ln>
        </p:spPr>
        <p:txBody>
          <a:bodyPr wrap="none" lIns="27360" tIns="27360" rIns="27360" bIns="27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0000FF"/>
                </a:solidFill>
                <a:latin typeface="Arial" pitchFamily="34"/>
                <a:ea typeface="Tahoma" pitchFamily="2"/>
                <a:cs typeface="Tahoma" pitchFamily="2"/>
              </a:rPr>
              <a:t>addsx(b2, b5)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5262563" y="2686050"/>
            <a:ext cx="203200" cy="1157288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headEnd type="arrow"/>
          </a:ln>
        </p:spPr>
        <p:txBody>
          <a:bodyPr wrap="none" lIns="27360" tIns="27360" rIns="27360" bIns="27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V="1">
            <a:off x="1617663" y="4829175"/>
            <a:ext cx="1635125" cy="885825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wrap="none" lIns="27360" tIns="27360" rIns="27360" bIns="27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7883525" y="4013200"/>
            <a:ext cx="1260475" cy="374650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wrap="none" lIns="27360" tIns="27360" rIns="27360" bIns="27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 flipV="1">
            <a:off x="631825" y="3502025"/>
            <a:ext cx="2519363" cy="749300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wrap="none" lIns="27360" tIns="27360" rIns="27360" bIns="27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685800"/>
            <a:ext cx="5486400" cy="69373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Architecture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514600"/>
            <a:ext cx="9144000" cy="36576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600200"/>
            <a:ext cx="7315200" cy="1600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Instructions -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Format and decoding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0513" y="3767138"/>
            <a:ext cx="2244725" cy="3476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New to the Mill: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92513" y="4572000"/>
            <a:ext cx="3505200" cy="14747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Dual code streams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No-parse instruction shifting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Double-ended decode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Zero-length no-ops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In-line constants to 128 bits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/>
          <p:cNvGrpSpPr>
            <a:grpSpLocks/>
          </p:cNvGrpSpPr>
          <p:nvPr/>
        </p:nvGrpSpPr>
        <p:grpSpPr bwMode="auto">
          <a:xfrm>
            <a:off x="2082800" y="2703513"/>
            <a:ext cx="4419600" cy="1084262"/>
            <a:chOff x="2082546" y="2702128"/>
            <a:chExt cx="4420574" cy="1084310"/>
          </a:xfrm>
        </p:grpSpPr>
        <p:grpSp>
          <p:nvGrpSpPr>
            <p:cNvPr id="22561" name="Group 70"/>
            <p:cNvGrpSpPr>
              <a:grpSpLocks/>
            </p:cNvGrpSpPr>
            <p:nvPr/>
          </p:nvGrpSpPr>
          <p:grpSpPr bwMode="auto">
            <a:xfrm>
              <a:off x="2082546" y="3324225"/>
              <a:ext cx="4420574" cy="462213"/>
              <a:chOff x="4656751" y="2106596"/>
              <a:chExt cx="4420574" cy="462213"/>
            </a:xfrm>
          </p:grpSpPr>
          <p:sp>
            <p:nvSpPr>
              <p:cNvPr id="74" name="Straight Connector 73"/>
              <p:cNvSpPr/>
              <p:nvPr/>
            </p:nvSpPr>
            <p:spPr>
              <a:xfrm>
                <a:off x="8620024" y="2546583"/>
                <a:ext cx="457301" cy="0"/>
              </a:xfrm>
              <a:prstGeom prst="line">
                <a:avLst/>
              </a:prstGeom>
              <a:noFill/>
              <a:ln w="18360">
                <a:solidFill>
                  <a:srgbClr val="FFFF00"/>
                </a:solidFill>
                <a:custDash>
                  <a:ds d="0" sp="0"/>
                </a:custDash>
              </a:ln>
            </p:spPr>
            <p:txBody>
              <a:bodyPr wrap="none" lIns="9360" tIns="9360" rIns="9360" bIns="9360" anchor="ctr" anchorCtr="1" compatLnSpc="0"/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75" name="Straight Connector 74"/>
              <p:cNvSpPr/>
              <p:nvPr/>
            </p:nvSpPr>
            <p:spPr>
              <a:xfrm>
                <a:off x="8620024" y="2111589"/>
                <a:ext cx="457301" cy="0"/>
              </a:xfrm>
              <a:prstGeom prst="line">
                <a:avLst/>
              </a:prstGeom>
              <a:noFill/>
              <a:ln w="18360">
                <a:solidFill>
                  <a:srgbClr val="FFFF00"/>
                </a:solidFill>
                <a:custDash>
                  <a:ds d="0" sp="0"/>
                </a:custDash>
              </a:ln>
            </p:spPr>
            <p:txBody>
              <a:bodyPr wrap="none" lIns="9360" tIns="9360" rIns="9360" bIns="9360" anchor="ctr" anchorCtr="1" compatLnSpc="0"/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656751" y="2111589"/>
                <a:ext cx="987643" cy="457220"/>
              </a:xfrm>
              <a:prstGeom prst="rect">
                <a:avLst/>
              </a:prstGeom>
              <a:solidFill>
                <a:srgbClr val="0066CC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5644394" y="2111589"/>
                <a:ext cx="986055" cy="457220"/>
              </a:xfrm>
              <a:prstGeom prst="rect">
                <a:avLst/>
              </a:prstGeom>
              <a:solidFill>
                <a:schemeClr val="accent4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6630449" y="2106827"/>
                <a:ext cx="987643" cy="457220"/>
              </a:xfrm>
              <a:prstGeom prst="rect">
                <a:avLst/>
              </a:prstGeom>
              <a:solidFill>
                <a:srgbClr val="00B0F0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7618091" y="2106827"/>
                <a:ext cx="987643" cy="457220"/>
              </a:xfrm>
              <a:prstGeom prst="rect">
                <a:avLst/>
              </a:prstGeom>
              <a:solidFill>
                <a:schemeClr val="accent3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</p:grpSp>
        <p:sp>
          <p:nvSpPr>
            <p:cNvPr id="22562" name="TextBox 71"/>
            <p:cNvSpPr txBox="1">
              <a:spLocks noChangeArrowheads="1"/>
            </p:cNvSpPr>
            <p:nvPr/>
          </p:nvSpPr>
          <p:spPr bwMode="auto">
            <a:xfrm>
              <a:off x="2576123" y="2702128"/>
              <a:ext cx="15712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EBB head</a:t>
              </a:r>
            </a:p>
          </p:txBody>
        </p:sp>
        <p:cxnSp>
          <p:nvCxnSpPr>
            <p:cNvPr id="73" name="Straight Arrow Connector 72"/>
            <p:cNvCxnSpPr>
              <a:stCxn id="22562" idx="1"/>
            </p:cNvCxnSpPr>
            <p:nvPr/>
          </p:nvCxnSpPr>
          <p:spPr>
            <a:xfrm flipH="1">
              <a:off x="2082546" y="2932325"/>
              <a:ext cx="493822" cy="39213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>
            <a:grpSpLocks/>
          </p:cNvGrpSpPr>
          <p:nvPr/>
        </p:nvGrpSpPr>
        <p:grpSpPr bwMode="auto">
          <a:xfrm rot="5400000">
            <a:off x="3635375" y="1033463"/>
            <a:ext cx="1084263" cy="4421187"/>
            <a:chOff x="5246773" y="1581799"/>
            <a:chExt cx="1084308" cy="4420574"/>
          </a:xfrm>
        </p:grpSpPr>
        <p:sp>
          <p:nvSpPr>
            <p:cNvPr id="81" name="Straight Connector 80"/>
            <p:cNvSpPr/>
            <p:nvPr/>
          </p:nvSpPr>
          <p:spPr>
            <a:xfrm rot="5400000">
              <a:off x="5040431" y="5772218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5400000">
              <a:off x="5475424" y="5772218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rot="16200000" flipH="1">
              <a:off x="4981738" y="1845246"/>
              <a:ext cx="987288" cy="457219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rot="16200000" flipH="1">
              <a:off x="4981738" y="2832534"/>
              <a:ext cx="987288" cy="457219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rot="16200000" flipH="1">
              <a:off x="4981738" y="3819822"/>
              <a:ext cx="987288" cy="457219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rot="16200000" flipH="1">
              <a:off x="4981738" y="4807110"/>
              <a:ext cx="987288" cy="457219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22559" name="TextBox 86"/>
            <p:cNvSpPr txBox="1">
              <a:spLocks noChangeArrowheads="1"/>
            </p:cNvSpPr>
            <p:nvPr/>
          </p:nvSpPr>
          <p:spPr bwMode="auto">
            <a:xfrm rot="5400000" flipH="1" flipV="1">
              <a:off x="5314617" y="2630175"/>
              <a:ext cx="15712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EBB head</a:t>
              </a:r>
            </a:p>
          </p:txBody>
        </p:sp>
        <p:cxnSp>
          <p:nvCxnSpPr>
            <p:cNvPr id="88" name="Straight Arrow Connector 87"/>
            <p:cNvCxnSpPr>
              <a:stCxn id="22559" idx="3"/>
            </p:cNvCxnSpPr>
            <p:nvPr/>
          </p:nvCxnSpPr>
          <p:spPr>
            <a:xfrm flipH="1" flipV="1">
              <a:off x="5708755" y="1581799"/>
              <a:ext cx="392128" cy="49364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34" name="Group 45"/>
          <p:cNvGrpSpPr>
            <a:grpSpLocks/>
          </p:cNvGrpSpPr>
          <p:nvPr/>
        </p:nvGrpSpPr>
        <p:grpSpPr bwMode="auto">
          <a:xfrm>
            <a:off x="2082800" y="5229225"/>
            <a:ext cx="4419600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024" y="2546572"/>
              <a:ext cx="457301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024" y="2111362"/>
              <a:ext cx="457301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643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394" y="2111362"/>
              <a:ext cx="986055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0449" y="2106596"/>
              <a:ext cx="987643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091" y="2106596"/>
              <a:ext cx="987643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22535" name="TextBox 52"/>
          <p:cNvSpPr txBox="1">
            <a:spLocks noChangeArrowheads="1"/>
          </p:cNvSpPr>
          <p:nvPr/>
        </p:nvSpPr>
        <p:spPr bwMode="auto">
          <a:xfrm>
            <a:off x="2576513" y="5910263"/>
            <a:ext cx="1571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EBB head</a:t>
            </a:r>
          </a:p>
        </p:txBody>
      </p:sp>
      <p:cxnSp>
        <p:nvCxnSpPr>
          <p:cNvPr id="54" name="Straight Arrow Connector 53"/>
          <p:cNvCxnSpPr>
            <a:stCxn id="22535" idx="1"/>
          </p:cNvCxnSpPr>
          <p:nvPr/>
        </p:nvCxnSpPr>
        <p:spPr>
          <a:xfrm flipH="1" flipV="1">
            <a:off x="2082800" y="5691188"/>
            <a:ext cx="493713" cy="4508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3155950" y="4244975"/>
            <a:ext cx="2308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execution order</a:t>
            </a:r>
          </a:p>
        </p:txBody>
      </p:sp>
      <p:cxnSp>
        <p:nvCxnSpPr>
          <p:cNvPr id="63" name="Straight Arrow Connector 62"/>
          <p:cNvCxnSpPr>
            <a:stCxn id="61" idx="3"/>
          </p:cNvCxnSpPr>
          <p:nvPr/>
        </p:nvCxnSpPr>
        <p:spPr>
          <a:xfrm flipV="1">
            <a:off x="5464175" y="4475163"/>
            <a:ext cx="80962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28663" y="657225"/>
            <a:ext cx="4630737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Reverse one in memory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078663" y="3875088"/>
            <a:ext cx="24653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Two halves of each instruction have same color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282950" y="4725988"/>
            <a:ext cx="230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execution order</a:t>
            </a:r>
          </a:p>
        </p:txBody>
      </p:sp>
      <p:cxnSp>
        <p:nvCxnSpPr>
          <p:cNvPr id="39" name="Straight Arrow Connector 38"/>
          <p:cNvCxnSpPr>
            <a:stCxn id="38" idx="3"/>
          </p:cNvCxnSpPr>
          <p:nvPr/>
        </p:nvCxnSpPr>
        <p:spPr>
          <a:xfrm flipV="1">
            <a:off x="5592763" y="4956175"/>
            <a:ext cx="80962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006725" y="2181225"/>
            <a:ext cx="2309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execution order</a:t>
            </a:r>
          </a:p>
        </p:txBody>
      </p:sp>
      <p:cxnSp>
        <p:nvCxnSpPr>
          <p:cNvPr id="41" name="Straight Arrow Connector 40"/>
          <p:cNvCxnSpPr>
            <a:stCxn id="40" idx="1"/>
          </p:cNvCxnSpPr>
          <p:nvPr/>
        </p:nvCxnSpPr>
        <p:spPr>
          <a:xfrm flipH="1" flipV="1">
            <a:off x="2219325" y="2411413"/>
            <a:ext cx="787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5" name="TextBox 44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2546" name="TextBox 56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3" grpId="0"/>
      <p:bldP spid="3" grpId="1"/>
      <p:bldP spid="38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>
            <a:grpSpLocks/>
          </p:cNvGrpSpPr>
          <p:nvPr/>
        </p:nvGrpSpPr>
        <p:grpSpPr bwMode="auto">
          <a:xfrm rot="5400000">
            <a:off x="3635375" y="1033463"/>
            <a:ext cx="1084263" cy="4421187"/>
            <a:chOff x="5246772" y="1581799"/>
            <a:chExt cx="1084309" cy="4420574"/>
          </a:xfrm>
        </p:grpSpPr>
        <p:sp>
          <p:nvSpPr>
            <p:cNvPr id="81" name="Straight Connector 80"/>
            <p:cNvSpPr/>
            <p:nvPr/>
          </p:nvSpPr>
          <p:spPr>
            <a:xfrm rot="5400000">
              <a:off x="5040430" y="5772218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5400000">
              <a:off x="5475423" y="5772218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rot="16200000" flipH="1">
              <a:off x="4981738" y="1845246"/>
              <a:ext cx="987288" cy="457219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rot="16200000" flipH="1">
              <a:off x="4981738" y="2832534"/>
              <a:ext cx="987288" cy="457219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rot="16200000" flipH="1">
              <a:off x="4986501" y="3819822"/>
              <a:ext cx="987288" cy="457219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rot="16200000" flipH="1">
              <a:off x="4986501" y="4807110"/>
              <a:ext cx="987288" cy="457219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23576" name="TextBox 86"/>
            <p:cNvSpPr txBox="1">
              <a:spLocks noChangeArrowheads="1"/>
            </p:cNvSpPr>
            <p:nvPr/>
          </p:nvSpPr>
          <p:spPr bwMode="auto">
            <a:xfrm rot="5400000" flipH="1" flipV="1">
              <a:off x="5314617" y="2630175"/>
              <a:ext cx="15712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EBB head</a:t>
              </a:r>
            </a:p>
          </p:txBody>
        </p:sp>
        <p:cxnSp>
          <p:nvCxnSpPr>
            <p:cNvPr id="88" name="Straight Arrow Connector 87"/>
            <p:cNvCxnSpPr>
              <a:stCxn id="23576" idx="3"/>
            </p:cNvCxnSpPr>
            <p:nvPr/>
          </p:nvCxnSpPr>
          <p:spPr>
            <a:xfrm flipH="1" flipV="1">
              <a:off x="5708755" y="1581799"/>
              <a:ext cx="392129" cy="49364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082800" y="5229225"/>
            <a:ext cx="4419600" cy="1143000"/>
            <a:chOff x="2082546" y="5229225"/>
            <a:chExt cx="4420574" cy="1143000"/>
          </a:xfrm>
        </p:grpSpPr>
        <p:grpSp>
          <p:nvGrpSpPr>
            <p:cNvPr id="23561" name="Group 45"/>
            <p:cNvGrpSpPr>
              <a:grpSpLocks/>
            </p:cNvGrpSpPr>
            <p:nvPr/>
          </p:nvGrpSpPr>
          <p:grpSpPr bwMode="auto">
            <a:xfrm>
              <a:off x="2082546" y="5229225"/>
              <a:ext cx="4420574" cy="462213"/>
              <a:chOff x="4656751" y="2106596"/>
              <a:chExt cx="4420574" cy="462213"/>
            </a:xfrm>
          </p:grpSpPr>
          <p:sp>
            <p:nvSpPr>
              <p:cNvPr id="47" name="Straight Connector 46"/>
              <p:cNvSpPr/>
              <p:nvPr/>
            </p:nvSpPr>
            <p:spPr>
              <a:xfrm>
                <a:off x="8620024" y="2546334"/>
                <a:ext cx="457301" cy="0"/>
              </a:xfrm>
              <a:prstGeom prst="line">
                <a:avLst/>
              </a:prstGeom>
              <a:noFill/>
              <a:ln w="18360">
                <a:solidFill>
                  <a:srgbClr val="FFFF00"/>
                </a:solidFill>
                <a:custDash>
                  <a:ds d="0" sp="0"/>
                </a:custDash>
              </a:ln>
            </p:spPr>
            <p:txBody>
              <a:bodyPr wrap="none" lIns="9360" tIns="9360" rIns="9360" bIns="9360" anchor="ctr" anchorCtr="1" compatLnSpc="0"/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48" name="Straight Connector 47"/>
              <p:cNvSpPr/>
              <p:nvPr/>
            </p:nvSpPr>
            <p:spPr>
              <a:xfrm>
                <a:off x="8620024" y="2111359"/>
                <a:ext cx="457301" cy="0"/>
              </a:xfrm>
              <a:prstGeom prst="line">
                <a:avLst/>
              </a:prstGeom>
              <a:noFill/>
              <a:ln w="18360">
                <a:solidFill>
                  <a:srgbClr val="FFFF00"/>
                </a:solidFill>
                <a:custDash>
                  <a:ds d="0" sp="0"/>
                </a:custDash>
              </a:ln>
            </p:spPr>
            <p:txBody>
              <a:bodyPr wrap="none" lIns="9360" tIns="9360" rIns="9360" bIns="9360" anchor="ctr" anchorCtr="1" compatLnSpc="0"/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4656751" y="2111359"/>
                <a:ext cx="987643" cy="457200"/>
              </a:xfrm>
              <a:prstGeom prst="rect">
                <a:avLst/>
              </a:prstGeom>
              <a:solidFill>
                <a:srgbClr val="0066CC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5644394" y="2111359"/>
                <a:ext cx="986055" cy="457200"/>
              </a:xfrm>
              <a:prstGeom prst="rect">
                <a:avLst/>
              </a:prstGeom>
              <a:solidFill>
                <a:schemeClr val="accent4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6630449" y="2106596"/>
                <a:ext cx="987643" cy="457200"/>
              </a:xfrm>
              <a:prstGeom prst="rect">
                <a:avLst/>
              </a:prstGeom>
              <a:solidFill>
                <a:srgbClr val="00B0F0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7618091" y="2106596"/>
                <a:ext cx="987643" cy="457200"/>
              </a:xfrm>
              <a:prstGeom prst="rect">
                <a:avLst/>
              </a:prstGeom>
              <a:solidFill>
                <a:schemeClr val="accent3"/>
              </a:solidFill>
              <a:ln w="18360">
                <a:solidFill>
                  <a:srgbClr val="FFFF00"/>
                </a:solidFill>
                <a:prstDash val="solid"/>
              </a:ln>
            </p:spPr>
            <p:txBody>
              <a:bodyPr wrap="none" lIns="9360" tIns="9360" rIns="9360" bIns="9360" anchor="ctr" anchorCtr="1" compatLnSpc="0"/>
              <a:lstStyle/>
              <a:p>
                <a:pPr algn="ctr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latin typeface="Arial" pitchFamily="34"/>
                    <a:ea typeface="Tahoma" pitchFamily="2"/>
                    <a:cs typeface="Tahoma" pitchFamily="2"/>
                  </a:rPr>
                  <a:t>bundle</a:t>
                </a:r>
              </a:p>
            </p:txBody>
          </p:sp>
        </p:grpSp>
        <p:sp>
          <p:nvSpPr>
            <p:cNvPr id="23562" name="TextBox 52"/>
            <p:cNvSpPr txBox="1">
              <a:spLocks noChangeArrowheads="1"/>
            </p:cNvSpPr>
            <p:nvPr/>
          </p:nvSpPr>
          <p:spPr bwMode="auto">
            <a:xfrm>
              <a:off x="2576123" y="5910560"/>
              <a:ext cx="15712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EBB head</a:t>
              </a:r>
            </a:p>
          </p:txBody>
        </p:sp>
        <p:cxnSp>
          <p:nvCxnSpPr>
            <p:cNvPr id="54" name="Straight Arrow Connector 53"/>
            <p:cNvCxnSpPr>
              <a:stCxn id="23562" idx="1"/>
            </p:cNvCxnSpPr>
            <p:nvPr/>
          </p:nvCxnSpPr>
          <p:spPr>
            <a:xfrm flipH="1" flipV="1">
              <a:off x="2082546" y="5691188"/>
              <a:ext cx="493822" cy="45085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771525" y="657225"/>
            <a:ext cx="5426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And join them head-to-head</a:t>
            </a:r>
          </a:p>
        </p:txBody>
      </p:sp>
      <p:sp>
        <p:nvSpPr>
          <p:cNvPr id="23559" name="TextBox 26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3560" name="TextBox 29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3E-6 -1.41957E-6 L -0.15636 0.000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26" y="2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8 2.94118E-6 L 0.32219 -0.33782 " pathEditMode="fixed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9" y="-168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771525" y="657225"/>
            <a:ext cx="5426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And join them head-to-head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88938" y="2701925"/>
            <a:ext cx="4421187" cy="461963"/>
            <a:chOff x="542926" y="2702130"/>
            <a:chExt cx="4420574" cy="462213"/>
          </a:xfrm>
        </p:grpSpPr>
        <p:sp>
          <p:nvSpPr>
            <p:cNvPr id="81" name="Straight Connector 80"/>
            <p:cNvSpPr/>
            <p:nvPr/>
          </p:nvSpPr>
          <p:spPr>
            <a:xfrm rot="10800000">
              <a:off x="542926" y="272436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10800000">
              <a:off x="542926" y="315957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flipH="1">
              <a:off x="3976212" y="2702130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flipH="1">
              <a:off x="2988924" y="2702130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flipH="1">
              <a:off x="2001636" y="27068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1014348" y="27068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87" name="TextBox 86"/>
          <p:cNvSpPr txBox="1">
            <a:spLocks noChangeArrowheads="1"/>
          </p:cNvSpPr>
          <p:nvPr/>
        </p:nvSpPr>
        <p:spPr bwMode="auto">
          <a:xfrm rot="10800000" flipH="1" flipV="1">
            <a:off x="2744788" y="3324225"/>
            <a:ext cx="1571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EBB head</a:t>
            </a:r>
          </a:p>
        </p:txBody>
      </p:sp>
      <p:cxnSp>
        <p:nvCxnSpPr>
          <p:cNvPr id="88" name="Straight Arrow Connector 87"/>
          <p:cNvCxnSpPr>
            <a:stCxn id="87" idx="3"/>
          </p:cNvCxnSpPr>
          <p:nvPr/>
        </p:nvCxnSpPr>
        <p:spPr>
          <a:xfrm rot="5400000" flipH="1" flipV="1">
            <a:off x="4367213" y="3113088"/>
            <a:ext cx="392112" cy="49371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5341938" y="2701925"/>
            <a:ext cx="4421187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188" y="254657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188" y="211136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039" y="2111362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1327" y="21065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615" y="21065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835650" y="3382963"/>
            <a:ext cx="1571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EBB head</a:t>
            </a:r>
          </a:p>
        </p:txBody>
      </p:sp>
      <p:cxnSp>
        <p:nvCxnSpPr>
          <p:cNvPr id="54" name="Straight Arrow Connector 53"/>
          <p:cNvCxnSpPr>
            <a:stCxn id="53" idx="1"/>
          </p:cNvCxnSpPr>
          <p:nvPr/>
        </p:nvCxnSpPr>
        <p:spPr>
          <a:xfrm flipH="1" flipV="1">
            <a:off x="5341938" y="3163888"/>
            <a:ext cx="493712" cy="4508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5038725" y="2409825"/>
            <a:ext cx="0" cy="2921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81475" y="2027238"/>
            <a:ext cx="1622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entry point</a:t>
            </a:r>
          </a:p>
        </p:txBody>
      </p:sp>
      <p:sp>
        <p:nvSpPr>
          <p:cNvPr id="24589" name="TextBox 26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4590" name="TextBox 28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9699E-6 -2.24276E-6 L -0.03008 0.001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2" y="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843E-6 -0.00147 L 0.02284 -2.24276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" y="6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5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"/>
          <p:cNvGrpSpPr>
            <a:grpSpLocks/>
          </p:cNvGrpSpPr>
          <p:nvPr/>
        </p:nvGrpSpPr>
        <p:grpSpPr bwMode="auto">
          <a:xfrm>
            <a:off x="619125" y="2701925"/>
            <a:ext cx="4421188" cy="461963"/>
            <a:chOff x="542926" y="2702130"/>
            <a:chExt cx="4420574" cy="462213"/>
          </a:xfrm>
        </p:grpSpPr>
        <p:sp>
          <p:nvSpPr>
            <p:cNvPr id="81" name="Straight Connector 80"/>
            <p:cNvSpPr/>
            <p:nvPr/>
          </p:nvSpPr>
          <p:spPr>
            <a:xfrm rot="10800000">
              <a:off x="542926" y="272436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10800000">
              <a:off x="542926" y="315957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flipH="1">
              <a:off x="3976212" y="2702130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flipH="1">
              <a:off x="2988924" y="2702130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flipH="1">
              <a:off x="2001636" y="27068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1014349" y="27068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605" name="Group 45"/>
          <p:cNvGrpSpPr>
            <a:grpSpLocks/>
          </p:cNvGrpSpPr>
          <p:nvPr/>
        </p:nvGrpSpPr>
        <p:grpSpPr bwMode="auto">
          <a:xfrm>
            <a:off x="5038725" y="2701925"/>
            <a:ext cx="4421188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188" y="254657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188" y="211136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039" y="2111362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1327" y="21065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615" y="21065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5038725" y="2409825"/>
            <a:ext cx="0" cy="2921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5"/>
          <p:cNvSpPr txBox="1">
            <a:spLocks noChangeArrowheads="1"/>
          </p:cNvSpPr>
          <p:nvPr/>
        </p:nvSpPr>
        <p:spPr bwMode="auto">
          <a:xfrm>
            <a:off x="4181475" y="2027238"/>
            <a:ext cx="1622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entry point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1525" y="657225"/>
            <a:ext cx="3140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Take a branch…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87425" y="4162425"/>
            <a:ext cx="22145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add	  …</a:t>
            </a:r>
          </a:p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load	  …</a:t>
            </a:r>
          </a:p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jump	  loop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87425" y="4391025"/>
            <a:ext cx="1849438" cy="838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Oval 3"/>
          <p:cNvSpPr/>
          <p:nvPr/>
        </p:nvSpPr>
        <p:spPr>
          <a:xfrm>
            <a:off x="2078038" y="5305425"/>
            <a:ext cx="1284287" cy="381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13163" y="5989638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Effective address</a:t>
            </a:r>
          </a:p>
        </p:txBody>
      </p:sp>
      <p:cxnSp>
        <p:nvCxnSpPr>
          <p:cNvPr id="9" name="Elbow Connector 8"/>
          <p:cNvCxnSpPr>
            <a:stCxn id="4" idx="6"/>
          </p:cNvCxnSpPr>
          <p:nvPr/>
        </p:nvCxnSpPr>
        <p:spPr>
          <a:xfrm flipV="1">
            <a:off x="3362325" y="3163888"/>
            <a:ext cx="1677988" cy="2332037"/>
          </a:xfrm>
          <a:prstGeom prst="bentConnector2">
            <a:avLst/>
          </a:prstGeom>
          <a:ln w="190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4" name="TextBox 29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5615" name="TextBox 31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28" grpId="0" animBg="1" autoUpdateAnimBg="0"/>
      <p:bldP spid="4" grpId="0" animBg="1" autoUpdateAnimBg="0"/>
      <p:bldP spid="7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1"/>
          <p:cNvGrpSpPr>
            <a:grpSpLocks/>
          </p:cNvGrpSpPr>
          <p:nvPr/>
        </p:nvGrpSpPr>
        <p:grpSpPr bwMode="auto">
          <a:xfrm>
            <a:off x="619125" y="2701925"/>
            <a:ext cx="4421188" cy="461963"/>
            <a:chOff x="542926" y="2702130"/>
            <a:chExt cx="4420574" cy="462213"/>
          </a:xfrm>
        </p:grpSpPr>
        <p:sp>
          <p:nvSpPr>
            <p:cNvPr id="81" name="Straight Connector 80"/>
            <p:cNvSpPr/>
            <p:nvPr/>
          </p:nvSpPr>
          <p:spPr>
            <a:xfrm rot="10800000">
              <a:off x="542926" y="272436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10800000">
              <a:off x="542926" y="315957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flipH="1">
              <a:off x="3976212" y="2702130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flipH="1">
              <a:off x="2988924" y="2702130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flipH="1">
              <a:off x="2001636" y="27068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1014349" y="27068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629" name="Group 45"/>
          <p:cNvGrpSpPr>
            <a:grpSpLocks/>
          </p:cNvGrpSpPr>
          <p:nvPr/>
        </p:nvGrpSpPr>
        <p:grpSpPr bwMode="auto">
          <a:xfrm>
            <a:off x="5038725" y="2701925"/>
            <a:ext cx="4421188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188" y="254657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188" y="211136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039" y="2111362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1327" y="21065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615" y="21065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5038725" y="2409825"/>
            <a:ext cx="0" cy="2921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81475" y="2027238"/>
            <a:ext cx="1622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entry point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1525" y="657225"/>
            <a:ext cx="3140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Take a branch…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87425" y="4162425"/>
            <a:ext cx="22145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add	  …</a:t>
            </a:r>
          </a:p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load	  …</a:t>
            </a:r>
          </a:p>
          <a:p>
            <a:r>
              <a:rPr lang="en-US" sz="2400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jump	  loop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87425" y="4391025"/>
            <a:ext cx="1849438" cy="838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Oval 3"/>
          <p:cNvSpPr/>
          <p:nvPr/>
        </p:nvSpPr>
        <p:spPr>
          <a:xfrm>
            <a:off x="2078038" y="5305425"/>
            <a:ext cx="1284287" cy="381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13163" y="5989638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Effective address</a:t>
            </a:r>
          </a:p>
        </p:txBody>
      </p:sp>
      <p:cxnSp>
        <p:nvCxnSpPr>
          <p:cNvPr id="9" name="Elbow Connector 8"/>
          <p:cNvCxnSpPr>
            <a:stCxn id="4" idx="6"/>
          </p:cNvCxnSpPr>
          <p:nvPr/>
        </p:nvCxnSpPr>
        <p:spPr>
          <a:xfrm flipV="1">
            <a:off x="3362325" y="3163888"/>
            <a:ext cx="1677988" cy="2332037"/>
          </a:xfrm>
          <a:prstGeom prst="bentConnector2">
            <a:avLst/>
          </a:prstGeom>
          <a:ln w="190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340350" y="1341438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62325" y="1343025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200525" y="2028825"/>
            <a:ext cx="782638" cy="6731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6" idx="2"/>
          </p:cNvCxnSpPr>
          <p:nvPr/>
        </p:nvCxnSpPr>
        <p:spPr>
          <a:xfrm flipH="1">
            <a:off x="5151438" y="2027238"/>
            <a:ext cx="874712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2" name="TextBox 31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6643" name="TextBox 33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 animBg="1"/>
      <p:bldP spid="7" grpId="0"/>
      <p:bldP spid="36" grpId="0" animBg="1"/>
      <p:bldP spid="3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1"/>
          <p:cNvGrpSpPr>
            <a:grpSpLocks/>
          </p:cNvGrpSpPr>
          <p:nvPr/>
        </p:nvGrpSpPr>
        <p:grpSpPr bwMode="auto">
          <a:xfrm>
            <a:off x="619125" y="2701925"/>
            <a:ext cx="4421188" cy="461963"/>
            <a:chOff x="542926" y="2702130"/>
            <a:chExt cx="4420574" cy="462213"/>
          </a:xfrm>
        </p:grpSpPr>
        <p:sp>
          <p:nvSpPr>
            <p:cNvPr id="81" name="Straight Connector 80"/>
            <p:cNvSpPr/>
            <p:nvPr/>
          </p:nvSpPr>
          <p:spPr>
            <a:xfrm rot="10800000">
              <a:off x="542926" y="272436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10800000">
              <a:off x="542926" y="315957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flipH="1">
              <a:off x="3976212" y="2702130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flipH="1">
              <a:off x="2988924" y="2702130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flipH="1">
              <a:off x="2001636" y="27068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1014349" y="27068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653" name="Group 45"/>
          <p:cNvGrpSpPr>
            <a:grpSpLocks/>
          </p:cNvGrpSpPr>
          <p:nvPr/>
        </p:nvGrpSpPr>
        <p:grpSpPr bwMode="auto">
          <a:xfrm>
            <a:off x="5038725" y="2701925"/>
            <a:ext cx="4421188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188" y="254657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188" y="211136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039" y="2111362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1327" y="21065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615" y="21065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771525" y="657225"/>
            <a:ext cx="3140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Take a branch…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87425" y="4391025"/>
            <a:ext cx="1849438" cy="838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40350" y="1341438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62325" y="1343025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cxnSp>
        <p:nvCxnSpPr>
          <p:cNvPr id="10" name="Straight Arrow Connector 9"/>
          <p:cNvCxnSpPr>
            <a:stCxn id="38" idx="2"/>
          </p:cNvCxnSpPr>
          <p:nvPr/>
        </p:nvCxnSpPr>
        <p:spPr>
          <a:xfrm>
            <a:off x="4048125" y="2028825"/>
            <a:ext cx="935038" cy="6731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6" idx="2"/>
          </p:cNvCxnSpPr>
          <p:nvPr/>
        </p:nvCxnSpPr>
        <p:spPr>
          <a:xfrm flipH="1">
            <a:off x="5040313" y="2027238"/>
            <a:ext cx="985837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394450" y="4695825"/>
            <a:ext cx="110331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14600" y="46958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430713" y="598487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11" name="Straight Arrow Connector 10"/>
          <p:cNvCxnSpPr>
            <a:stCxn id="40" idx="2"/>
            <a:endCxn id="41" idx="1"/>
          </p:cNvCxnSpPr>
          <p:nvPr/>
        </p:nvCxnSpPr>
        <p:spPr>
          <a:xfrm>
            <a:off x="3065463" y="5153025"/>
            <a:ext cx="1365250" cy="10604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" idx="2"/>
            <a:endCxn id="41" idx="3"/>
          </p:cNvCxnSpPr>
          <p:nvPr/>
        </p:nvCxnSpPr>
        <p:spPr>
          <a:xfrm flipH="1">
            <a:off x="5532438" y="5153025"/>
            <a:ext cx="1414462" cy="10604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5024438" y="2714625"/>
            <a:ext cx="987425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011863" y="2714625"/>
            <a:ext cx="985837" cy="457200"/>
          </a:xfrm>
          <a:prstGeom prst="rect">
            <a:avLst/>
          </a:prstGeom>
          <a:solidFill>
            <a:schemeClr val="accent4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997700" y="2709863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985125" y="2709863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4" name="Rectangle 63"/>
          <p:cNvSpPr/>
          <p:nvPr/>
        </p:nvSpPr>
        <p:spPr>
          <a:xfrm flipH="1">
            <a:off x="4037013" y="2709863"/>
            <a:ext cx="987425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5" name="Rectangle 64"/>
          <p:cNvSpPr/>
          <p:nvPr/>
        </p:nvSpPr>
        <p:spPr>
          <a:xfrm flipH="1">
            <a:off x="3051175" y="2709863"/>
            <a:ext cx="985838" cy="457200"/>
          </a:xfrm>
          <a:prstGeom prst="rect">
            <a:avLst/>
          </a:prstGeom>
          <a:solidFill>
            <a:schemeClr val="accent4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6" name="Rectangle 65"/>
          <p:cNvSpPr/>
          <p:nvPr/>
        </p:nvSpPr>
        <p:spPr>
          <a:xfrm flipH="1">
            <a:off x="2063750" y="2714625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7" name="Rectangle 66"/>
          <p:cNvSpPr/>
          <p:nvPr/>
        </p:nvSpPr>
        <p:spPr>
          <a:xfrm flipH="1">
            <a:off x="1076325" y="2714625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cxnSp>
        <p:nvCxnSpPr>
          <p:cNvPr id="19" name="Straight Arrow Connector 18"/>
          <p:cNvCxnSpPr>
            <a:stCxn id="36" idx="2"/>
          </p:cNvCxnSpPr>
          <p:nvPr/>
        </p:nvCxnSpPr>
        <p:spPr>
          <a:xfrm flipH="1">
            <a:off x="6011863" y="2027238"/>
            <a:ext cx="14287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8" idx="2"/>
          </p:cNvCxnSpPr>
          <p:nvPr/>
        </p:nvCxnSpPr>
        <p:spPr>
          <a:xfrm flipH="1">
            <a:off x="4037013" y="2028825"/>
            <a:ext cx="11112" cy="69532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5" name="TextBox 74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7676" name="TextBox 75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 flipV="1">
            <a:off x="5024438" y="2562225"/>
            <a:ext cx="14287" cy="762000"/>
          </a:xfrm>
          <a:prstGeom prst="line">
            <a:avLst/>
          </a:prstGeom>
          <a:ln w="190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66E-6 -2.21336E-6 L 0.14139 0.2318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70" y="1159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93E-6 -2.22596E-6 L -0.14612 0.232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6" y="1161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05867"/>
                                      </p:to>
                                    </p:animClr>
                                    <p:animClr clrSpc="rgb" dir="cw">
                                      <p:cBhvr>
                                        <p:cTn id="27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5867"/>
                                      </p:to>
                                    </p:animClr>
                                    <p:set>
                                      <p:cBhvr>
                                        <p:cTn id="28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05867"/>
                                      </p:to>
                                    </p:animClr>
                                    <p:animClr clrSpc="rgb" dir="cw">
                                      <p:cBhvr>
                                        <p:cTn id="32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5867"/>
                                      </p:to>
                                    </p:animClr>
                                    <p:set>
                                      <p:cBhvr>
                                        <p:cTn id="33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05867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5867"/>
                                      </p:to>
                                    </p:animClr>
                                    <p:set>
                                      <p:cBhvr>
                                        <p:cTn id="46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54" grpId="0" animBg="1"/>
      <p:bldP spid="54" grpId="1" animBg="1"/>
      <p:bldP spid="64" grpId="0" animBg="1"/>
      <p:bldP spid="64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"/>
          <p:cNvGrpSpPr>
            <a:grpSpLocks/>
          </p:cNvGrpSpPr>
          <p:nvPr/>
        </p:nvGrpSpPr>
        <p:grpSpPr bwMode="auto">
          <a:xfrm>
            <a:off x="619125" y="2701925"/>
            <a:ext cx="4421188" cy="461963"/>
            <a:chOff x="542926" y="2702130"/>
            <a:chExt cx="4420574" cy="462213"/>
          </a:xfrm>
        </p:grpSpPr>
        <p:sp>
          <p:nvSpPr>
            <p:cNvPr id="81" name="Straight Connector 80"/>
            <p:cNvSpPr/>
            <p:nvPr/>
          </p:nvSpPr>
          <p:spPr>
            <a:xfrm rot="10800000">
              <a:off x="542926" y="272436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 rot="10800000">
              <a:off x="542926" y="3159577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flipH="1">
              <a:off x="3976212" y="2702130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 flipH="1">
              <a:off x="2988924" y="2702130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 flipH="1">
              <a:off x="2001636" y="27068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1014349" y="27068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77" name="Group 45"/>
          <p:cNvGrpSpPr>
            <a:grpSpLocks/>
          </p:cNvGrpSpPr>
          <p:nvPr/>
        </p:nvGrpSpPr>
        <p:grpSpPr bwMode="auto">
          <a:xfrm>
            <a:off x="5038725" y="2701925"/>
            <a:ext cx="4421188" cy="461963"/>
            <a:chOff x="4656751" y="2106596"/>
            <a:chExt cx="4420574" cy="462213"/>
          </a:xfrm>
        </p:grpSpPr>
        <p:sp>
          <p:nvSpPr>
            <p:cNvPr id="47" name="Straight Connector 46"/>
            <p:cNvSpPr/>
            <p:nvPr/>
          </p:nvSpPr>
          <p:spPr>
            <a:xfrm>
              <a:off x="8620188" y="254657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8620188" y="2111362"/>
              <a:ext cx="457137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0" sp="0"/>
              </a:custDash>
            </a:ln>
          </p:spPr>
          <p:txBody>
            <a:bodyPr wrap="none" lIns="9360" tIns="9360" rIns="9360" bIns="936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56751" y="2111362"/>
              <a:ext cx="987288" cy="457447"/>
            </a:xfrm>
            <a:prstGeom prst="rect">
              <a:avLst/>
            </a:prstGeom>
            <a:solidFill>
              <a:srgbClr val="0066CC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4039" y="2111362"/>
              <a:ext cx="987288" cy="457447"/>
            </a:xfrm>
            <a:prstGeom prst="rect">
              <a:avLst/>
            </a:prstGeom>
            <a:solidFill>
              <a:schemeClr val="accent4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31327" y="2106596"/>
              <a:ext cx="987288" cy="457447"/>
            </a:xfrm>
            <a:prstGeom prst="rect">
              <a:avLst/>
            </a:prstGeom>
            <a:solidFill>
              <a:srgbClr val="00B0F0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618615" y="2106596"/>
              <a:ext cx="987288" cy="457447"/>
            </a:xfrm>
            <a:prstGeom prst="rect">
              <a:avLst/>
            </a:prstGeom>
            <a:solidFill>
              <a:schemeClr val="accent3"/>
            </a:solidFill>
            <a:ln w="18360">
              <a:solidFill>
                <a:srgbClr val="FFFF00"/>
              </a:solidFill>
              <a:prstDash val="solid"/>
            </a:ln>
          </p:spPr>
          <p:txBody>
            <a:bodyPr wrap="none" lIns="9360" tIns="9360" rIns="9360" bIns="936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771525" y="657225"/>
            <a:ext cx="3140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Take a branch…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87425" y="4391025"/>
            <a:ext cx="1849438" cy="838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40350" y="1341438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62325" y="1343025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394450" y="4695825"/>
            <a:ext cx="110331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14600" y="46958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430713" y="598487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11" name="Straight Arrow Connector 10"/>
          <p:cNvCxnSpPr>
            <a:stCxn id="40" idx="2"/>
            <a:endCxn id="41" idx="1"/>
          </p:cNvCxnSpPr>
          <p:nvPr/>
        </p:nvCxnSpPr>
        <p:spPr>
          <a:xfrm>
            <a:off x="3065463" y="5153025"/>
            <a:ext cx="1365250" cy="10604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" idx="2"/>
            <a:endCxn id="41" idx="3"/>
          </p:cNvCxnSpPr>
          <p:nvPr/>
        </p:nvCxnSpPr>
        <p:spPr>
          <a:xfrm flipH="1">
            <a:off x="5532438" y="5153025"/>
            <a:ext cx="1414462" cy="10604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11863" y="2714625"/>
            <a:ext cx="985837" cy="457200"/>
          </a:xfrm>
          <a:prstGeom prst="rect">
            <a:avLst/>
          </a:prstGeom>
          <a:solidFill>
            <a:schemeClr val="accent4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997700" y="2709863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985125" y="2709863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5" name="Rectangle 64"/>
          <p:cNvSpPr/>
          <p:nvPr/>
        </p:nvSpPr>
        <p:spPr>
          <a:xfrm flipH="1">
            <a:off x="3051175" y="2709863"/>
            <a:ext cx="985838" cy="457200"/>
          </a:xfrm>
          <a:prstGeom prst="rect">
            <a:avLst/>
          </a:prstGeom>
          <a:solidFill>
            <a:schemeClr val="accent4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6" name="Rectangle 65"/>
          <p:cNvSpPr/>
          <p:nvPr/>
        </p:nvSpPr>
        <p:spPr>
          <a:xfrm flipH="1">
            <a:off x="2063750" y="2714625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7" name="Rectangle 66"/>
          <p:cNvSpPr/>
          <p:nvPr/>
        </p:nvSpPr>
        <p:spPr>
          <a:xfrm flipH="1">
            <a:off x="1076325" y="2714625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cxnSp>
        <p:nvCxnSpPr>
          <p:cNvPr id="19" name="Straight Arrow Connector 18"/>
          <p:cNvCxnSpPr>
            <a:stCxn id="36" idx="2"/>
          </p:cNvCxnSpPr>
          <p:nvPr/>
        </p:nvCxnSpPr>
        <p:spPr>
          <a:xfrm flipH="1">
            <a:off x="6011863" y="2027238"/>
            <a:ext cx="14287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36" idx="2"/>
          </p:cNvCxnSpPr>
          <p:nvPr/>
        </p:nvCxnSpPr>
        <p:spPr>
          <a:xfrm>
            <a:off x="6026150" y="2027238"/>
            <a:ext cx="987425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8" idx="2"/>
          </p:cNvCxnSpPr>
          <p:nvPr/>
        </p:nvCxnSpPr>
        <p:spPr>
          <a:xfrm flipH="1">
            <a:off x="4037013" y="2028825"/>
            <a:ext cx="11112" cy="69532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38" idx="2"/>
          </p:cNvCxnSpPr>
          <p:nvPr/>
        </p:nvCxnSpPr>
        <p:spPr>
          <a:xfrm flipH="1">
            <a:off x="3051175" y="2028825"/>
            <a:ext cx="996950" cy="69532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97" name="TextBox 74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8698" name="TextBox 75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24438" y="2562225"/>
            <a:ext cx="14287" cy="762000"/>
          </a:xfrm>
          <a:prstGeom prst="line">
            <a:avLst/>
          </a:prstGeom>
          <a:ln w="190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3941E-6 -2.21336E-6 L 0.04361 0.2318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3" y="1159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17997E-7 -2.22596E-6 L -0.05574 0.232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7" y="1161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64A2"/>
                                      </p:to>
                                    </p:animClr>
                                    <p:animClr clrSpc="rgb" dir="cw">
                                      <p:cBhvr>
                                        <p:cTn id="36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64A2"/>
                                      </p:to>
                                    </p:animClr>
                                    <p:set>
                                      <p:cBhvr>
                                        <p:cTn id="37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64A2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64A2"/>
                                      </p:to>
                                    </p:animClr>
                                    <p:set>
                                      <p:cBhvr>
                                        <p:cTn id="42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64A2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64A2"/>
                                      </p:to>
                                    </p:animClr>
                                    <p:set>
                                      <p:cBhvr>
                                        <p:cTn id="55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55" grpId="0" animBg="1"/>
      <p:bldP spid="55" grpId="1" animBg="1"/>
      <p:bldP spid="65" grpId="0" animBg="1"/>
      <p:bldP spid="6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traight Connector 80"/>
          <p:cNvSpPr/>
          <p:nvPr/>
        </p:nvSpPr>
        <p:spPr>
          <a:xfrm rot="10800000">
            <a:off x="619125" y="27241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2" name="Straight Connector 81"/>
          <p:cNvSpPr/>
          <p:nvPr/>
        </p:nvSpPr>
        <p:spPr>
          <a:xfrm rot="10800000">
            <a:off x="619125" y="3159125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3" name="Rectangle 82"/>
          <p:cNvSpPr/>
          <p:nvPr/>
        </p:nvSpPr>
        <p:spPr>
          <a:xfrm flipH="1">
            <a:off x="4052888" y="2701925"/>
            <a:ext cx="987425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84" name="Rectangle 83"/>
          <p:cNvSpPr/>
          <p:nvPr/>
        </p:nvSpPr>
        <p:spPr>
          <a:xfrm flipH="1">
            <a:off x="3065463" y="2701925"/>
            <a:ext cx="987425" cy="457200"/>
          </a:xfrm>
          <a:prstGeom prst="rect">
            <a:avLst/>
          </a:prstGeom>
          <a:solidFill>
            <a:schemeClr val="accent4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85" name="Rectangle 84"/>
          <p:cNvSpPr/>
          <p:nvPr/>
        </p:nvSpPr>
        <p:spPr>
          <a:xfrm flipH="1">
            <a:off x="2078038" y="2706688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86" name="Rectangle 85"/>
          <p:cNvSpPr/>
          <p:nvPr/>
        </p:nvSpPr>
        <p:spPr>
          <a:xfrm flipH="1">
            <a:off x="1090613" y="2706688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8693150" y="1795463"/>
            <a:ext cx="536575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076325" y="1795463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traight Connector 46"/>
          <p:cNvSpPr/>
          <p:nvPr/>
        </p:nvSpPr>
        <p:spPr>
          <a:xfrm>
            <a:off x="9002713" y="31416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Straight Connector 47"/>
          <p:cNvSpPr/>
          <p:nvPr/>
        </p:nvSpPr>
        <p:spPr>
          <a:xfrm>
            <a:off x="9002713" y="270668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0" sp="0"/>
            </a:custDash>
          </a:ln>
        </p:spPr>
        <p:txBody>
          <a:bodyPr wrap="none" lIns="9360" tIns="9360" rIns="9360" bIns="9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38725" y="2706688"/>
            <a:ext cx="987425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013575" y="2701925"/>
            <a:ext cx="985838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999413" y="2701925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1525" y="657225"/>
            <a:ext cx="3140075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Take a branch…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87425" y="4391025"/>
            <a:ext cx="1849438" cy="838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40350" y="1341438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62325" y="1343025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394450" y="4695825"/>
            <a:ext cx="110331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14600" y="469582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430713" y="5984875"/>
            <a:ext cx="11017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cxnSp>
        <p:nvCxnSpPr>
          <p:cNvPr id="11" name="Straight Arrow Connector 10"/>
          <p:cNvCxnSpPr>
            <a:stCxn id="40" idx="2"/>
            <a:endCxn id="41" idx="1"/>
          </p:cNvCxnSpPr>
          <p:nvPr/>
        </p:nvCxnSpPr>
        <p:spPr>
          <a:xfrm>
            <a:off x="3065463" y="5153025"/>
            <a:ext cx="1365250" cy="10604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" idx="2"/>
            <a:endCxn id="41" idx="3"/>
          </p:cNvCxnSpPr>
          <p:nvPr/>
        </p:nvCxnSpPr>
        <p:spPr>
          <a:xfrm flipH="1">
            <a:off x="5532438" y="5153025"/>
            <a:ext cx="1414462" cy="106045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11863" y="2714625"/>
            <a:ext cx="985837" cy="457200"/>
          </a:xfrm>
          <a:prstGeom prst="rect">
            <a:avLst/>
          </a:prstGeom>
          <a:solidFill>
            <a:schemeClr val="accent4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997700" y="2709863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985125" y="2709863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6" name="Rectangle 65"/>
          <p:cNvSpPr/>
          <p:nvPr/>
        </p:nvSpPr>
        <p:spPr>
          <a:xfrm flipH="1">
            <a:off x="2063750" y="2714625"/>
            <a:ext cx="987425" cy="457200"/>
          </a:xfrm>
          <a:prstGeom prst="rect">
            <a:avLst/>
          </a:prstGeom>
          <a:solidFill>
            <a:srgbClr val="00B0F0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sp>
        <p:nvSpPr>
          <p:cNvPr id="67" name="Rectangle 66"/>
          <p:cNvSpPr/>
          <p:nvPr/>
        </p:nvSpPr>
        <p:spPr>
          <a:xfrm flipH="1">
            <a:off x="1076325" y="2714625"/>
            <a:ext cx="987425" cy="457200"/>
          </a:xfrm>
          <a:prstGeom prst="rect">
            <a:avLst/>
          </a:prstGeom>
          <a:solidFill>
            <a:schemeClr val="accent3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360" tIns="9360" rIns="9360" bIns="9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</a:t>
            </a:r>
          </a:p>
        </p:txBody>
      </p:sp>
      <p:cxnSp>
        <p:nvCxnSpPr>
          <p:cNvPr id="21" name="Straight Arrow Connector 20"/>
          <p:cNvCxnSpPr>
            <a:stCxn id="36" idx="2"/>
          </p:cNvCxnSpPr>
          <p:nvPr/>
        </p:nvCxnSpPr>
        <p:spPr>
          <a:xfrm>
            <a:off x="6026150" y="2027238"/>
            <a:ext cx="987425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38" idx="2"/>
          </p:cNvCxnSpPr>
          <p:nvPr/>
        </p:nvCxnSpPr>
        <p:spPr>
          <a:xfrm flipH="1">
            <a:off x="3051175" y="2028825"/>
            <a:ext cx="996950" cy="69532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27" name="TextBox 74"/>
          <p:cNvSpPr txBox="1">
            <a:spLocks noChangeArrowheads="1"/>
          </p:cNvSpPr>
          <p:nvPr/>
        </p:nvSpPr>
        <p:spPr bwMode="auto">
          <a:xfrm>
            <a:off x="7319963" y="13430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higher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9728" name="TextBox 75"/>
          <p:cNvSpPr txBox="1">
            <a:spLocks noChangeArrowheads="1"/>
          </p:cNvSpPr>
          <p:nvPr/>
        </p:nvSpPr>
        <p:spPr bwMode="auto">
          <a:xfrm>
            <a:off x="1304925" y="1419225"/>
            <a:ext cx="1606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lower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addresses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 flipV="1">
            <a:off x="5024438" y="2562225"/>
            <a:ext cx="14287" cy="762000"/>
          </a:xfrm>
          <a:prstGeom prst="line">
            <a:avLst/>
          </a:prstGeom>
          <a:ln w="190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36" idx="2"/>
          </p:cNvCxnSpPr>
          <p:nvPr/>
        </p:nvCxnSpPr>
        <p:spPr>
          <a:xfrm>
            <a:off x="6026150" y="2027238"/>
            <a:ext cx="1958975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8" idx="2"/>
          </p:cNvCxnSpPr>
          <p:nvPr/>
        </p:nvCxnSpPr>
        <p:spPr>
          <a:xfrm flipH="1">
            <a:off x="2063750" y="2028825"/>
            <a:ext cx="1984375" cy="67786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6" idx="2"/>
          </p:cNvCxnSpPr>
          <p:nvPr/>
        </p:nvCxnSpPr>
        <p:spPr>
          <a:xfrm>
            <a:off x="6026150" y="2027238"/>
            <a:ext cx="2946400" cy="67468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8" idx="2"/>
          </p:cNvCxnSpPr>
          <p:nvPr/>
        </p:nvCxnSpPr>
        <p:spPr>
          <a:xfrm flipH="1">
            <a:off x="1090613" y="2028825"/>
            <a:ext cx="2957512" cy="67786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9329E-6 -2.22596E-6 L -0.05432 0.2324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4" y="1161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40812E-7 -2.21336E-6 L 0.0496 0.2318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2" y="1159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animClr clrSpc="rgb" dir="cw">
                                      <p:cBhvr>
                                        <p:cTn id="36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7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42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55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8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041E-8 -2.22596E-6 L -0.15226 0.2223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21" y="11109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0811E-6 -2.21336E-6 L 0.14754 0.2318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9" y="11592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7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animClr clrSpc="rgb" dir="cw">
                                      <p:cBhvr>
                                        <p:cTn id="89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90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animClr clrSpc="rgb" dir="cw">
                                      <p:cBhvr>
                                        <p:cTn id="94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95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100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5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animClr clrSpc="rgb" dir="cw">
                                      <p:cBhvr>
                                        <p:cTn id="107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108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57" grpId="0" animBg="1"/>
      <p:bldP spid="57" grpId="1" animBg="1"/>
      <p:bldP spid="59" grpId="0" animBg="1"/>
      <p:bldP spid="59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 txBox="1">
            <a:spLocks noGrp="1"/>
          </p:cNvSpPr>
          <p:nvPr>
            <p:ph type="title" idx="4294967295"/>
          </p:nvPr>
        </p:nvSpPr>
        <p:spPr>
          <a:xfrm>
            <a:off x="771525" y="657225"/>
            <a:ext cx="5029200" cy="457200"/>
          </a:xfrm>
        </p:spPr>
        <p:txBody>
          <a:bodyPr>
            <a:spAutoFit/>
          </a:bodyPr>
          <a:lstStyle/>
          <a:p>
            <a:pPr eaLnBrk="1">
              <a:buClr>
                <a:srgbClr val="000000"/>
              </a:buClr>
              <a:buSzPct val="45000"/>
              <a:buFont typeface="StarSymbol"/>
              <a:buNone/>
            </a:pPr>
            <a:r>
              <a:rPr smtClean="0">
                <a:latin typeface="Arial" pitchFamily="34" charset="0"/>
                <a:cs typeface="Arial Unicode MS" pitchFamily="34" charset="-128"/>
              </a:rPr>
              <a:t>After a branch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35313" y="3970338"/>
            <a:ext cx="1371600" cy="2047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 entry point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33925" y="1828800"/>
            <a:ext cx="963613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9925" y="1828800"/>
            <a:ext cx="9779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359275"/>
            <a:ext cx="2514600" cy="15922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 counters: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XPC = </a:t>
            </a:r>
            <a:r>
              <a:rPr lang="en-US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Exucode</a:t>
            </a:r>
            <a:endParaRPr lang="en-US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FPC = </a:t>
            </a:r>
            <a:r>
              <a:rPr lang="en-US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Flowcode</a:t>
            </a:r>
            <a:endParaRPr lang="en-US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XPC moves forward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FPC moves backwards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3463" y="1298575"/>
            <a:ext cx="9317037" cy="3540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Transfers of control set both XPC and FPC to the entry point</a:t>
            </a:r>
          </a:p>
        </p:txBody>
      </p:sp>
      <p:sp>
        <p:nvSpPr>
          <p:cNvPr id="8" name="Rectangle 7"/>
          <p:cNvSpPr/>
          <p:nvPr/>
        </p:nvSpPr>
        <p:spPr>
          <a:xfrm>
            <a:off x="4964113" y="4071938"/>
            <a:ext cx="457200" cy="1511300"/>
          </a:xfrm>
          <a:prstGeom prst="rect">
            <a:avLst/>
          </a:prstGeom>
          <a:solidFill>
            <a:srgbClr val="666699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64113" y="2611438"/>
            <a:ext cx="457200" cy="1460500"/>
          </a:xfrm>
          <a:prstGeom prst="rect">
            <a:avLst/>
          </a:prstGeom>
          <a:solidFill>
            <a:srgbClr val="666699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30675" y="4300538"/>
            <a:ext cx="738188" cy="5778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Exu</a:t>
            </a:r>
            <a:b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</a:b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30675" y="3263900"/>
            <a:ext cx="738188" cy="5794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Flow</a:t>
            </a:r>
            <a:b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</a:b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code</a:t>
            </a:r>
          </a:p>
        </p:txBody>
      </p:sp>
      <p:sp>
        <p:nvSpPr>
          <p:cNvPr id="12" name="Straight Connector 11"/>
          <p:cNvSpPr/>
          <p:nvPr/>
        </p:nvSpPr>
        <p:spPr>
          <a:xfrm>
            <a:off x="4491038" y="407193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Straight Connector 12"/>
          <p:cNvSpPr/>
          <p:nvPr/>
        </p:nvSpPr>
        <p:spPr>
          <a:xfrm flipH="1">
            <a:off x="4506913" y="4949825"/>
            <a:ext cx="1587" cy="722313"/>
          </a:xfrm>
          <a:prstGeom prst="line">
            <a:avLst/>
          </a:prstGeom>
          <a:noFill/>
          <a:ln w="36720">
            <a:solidFill>
              <a:srgbClr val="FFFF00"/>
            </a:solidFill>
            <a:custDash>
              <a:ds d="0" sp="0"/>
            </a:custDash>
            <a:tailEnd type="arrow"/>
          </a:ln>
        </p:spPr>
        <p:txBody>
          <a:bodyPr wrap="none" lIns="18360" tIns="18360" rIns="18360" bIns="18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Straight Connector 13"/>
          <p:cNvSpPr/>
          <p:nvPr/>
        </p:nvSpPr>
        <p:spPr>
          <a:xfrm flipH="1" flipV="1">
            <a:off x="4506913" y="2435225"/>
            <a:ext cx="1587" cy="722313"/>
          </a:xfrm>
          <a:prstGeom prst="line">
            <a:avLst/>
          </a:prstGeom>
          <a:noFill/>
          <a:ln w="36720">
            <a:solidFill>
              <a:srgbClr val="FFFF00"/>
            </a:solidFill>
            <a:custDash>
              <a:ds d="0" sp="0"/>
            </a:custDash>
            <a:tailEnd type="arrow"/>
          </a:ln>
        </p:spPr>
        <p:txBody>
          <a:bodyPr wrap="none" lIns="18360" tIns="18360" rIns="18360" bIns="18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8388" y="2312988"/>
            <a:ext cx="688975" cy="2047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638" y="3490913"/>
            <a:ext cx="436562" cy="2333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FPC</a:t>
            </a:r>
          </a:p>
        </p:txBody>
      </p:sp>
      <p:sp>
        <p:nvSpPr>
          <p:cNvPr id="17" name="Straight Connector 16"/>
          <p:cNvSpPr/>
          <p:nvPr/>
        </p:nvSpPr>
        <p:spPr>
          <a:xfrm flipH="1">
            <a:off x="7753350" y="362108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Straight Connector 17"/>
          <p:cNvSpPr/>
          <p:nvPr/>
        </p:nvSpPr>
        <p:spPr>
          <a:xfrm flipH="1">
            <a:off x="7753350" y="4518025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02625" y="4403725"/>
            <a:ext cx="436563" cy="2333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XPC</a:t>
            </a:r>
          </a:p>
        </p:txBody>
      </p:sp>
      <p:sp>
        <p:nvSpPr>
          <p:cNvPr id="20" name="Straight Connector 19"/>
          <p:cNvSpPr/>
          <p:nvPr/>
        </p:nvSpPr>
        <p:spPr>
          <a:xfrm flipH="1" flipV="1">
            <a:off x="8142288" y="2689225"/>
            <a:ext cx="1587" cy="893763"/>
          </a:xfrm>
          <a:prstGeom prst="line">
            <a:avLst/>
          </a:prstGeom>
          <a:noFill/>
          <a:ln w="36720">
            <a:solidFill>
              <a:srgbClr val="FFFF00"/>
            </a:solidFill>
            <a:custDash>
              <a:ds d="0" sp="0"/>
            </a:custDash>
            <a:tailEnd type="arrow"/>
          </a:ln>
        </p:spPr>
        <p:txBody>
          <a:bodyPr wrap="none" lIns="18360" tIns="18360" rIns="18360" bIns="18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45350" y="4060825"/>
            <a:ext cx="457200" cy="1522413"/>
          </a:xfrm>
          <a:prstGeom prst="rect">
            <a:avLst/>
          </a:prstGeom>
          <a:solidFill>
            <a:srgbClr val="666699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45350" y="2611438"/>
            <a:ext cx="457200" cy="1449387"/>
          </a:xfrm>
          <a:prstGeom prst="rect">
            <a:avLst/>
          </a:prstGeom>
          <a:solidFill>
            <a:srgbClr val="666699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59625" y="2301875"/>
            <a:ext cx="687388" cy="2047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memory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91225" y="3860800"/>
            <a:ext cx="515938" cy="2365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FPC</a:t>
            </a:r>
          </a:p>
        </p:txBody>
      </p:sp>
      <p:sp>
        <p:nvSpPr>
          <p:cNvPr id="25" name="Straight Connector 24"/>
          <p:cNvSpPr/>
          <p:nvPr/>
        </p:nvSpPr>
        <p:spPr>
          <a:xfrm flipH="1">
            <a:off x="5797550" y="4124325"/>
            <a:ext cx="1588" cy="722313"/>
          </a:xfrm>
          <a:prstGeom prst="line">
            <a:avLst/>
          </a:prstGeom>
          <a:noFill/>
          <a:ln w="36720">
            <a:solidFill>
              <a:srgbClr val="FFFF00"/>
            </a:solidFill>
            <a:custDash>
              <a:ds d="0" sp="0"/>
            </a:custDash>
            <a:tailEnd type="arrow"/>
          </a:ln>
        </p:spPr>
        <p:txBody>
          <a:bodyPr wrap="none" lIns="18360" tIns="18360" rIns="18360" bIns="18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Straight Connector 25"/>
          <p:cNvSpPr/>
          <p:nvPr/>
        </p:nvSpPr>
        <p:spPr>
          <a:xfrm flipH="1">
            <a:off x="5464175" y="40703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97575" y="4067175"/>
            <a:ext cx="436563" cy="2333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XPC</a:t>
            </a:r>
          </a:p>
        </p:txBody>
      </p:sp>
      <p:sp>
        <p:nvSpPr>
          <p:cNvPr id="28" name="Straight Connector 27"/>
          <p:cNvSpPr/>
          <p:nvPr/>
        </p:nvSpPr>
        <p:spPr>
          <a:xfrm flipH="1">
            <a:off x="8072438" y="4579938"/>
            <a:ext cx="1587" cy="722312"/>
          </a:xfrm>
          <a:prstGeom prst="line">
            <a:avLst/>
          </a:prstGeom>
          <a:noFill/>
          <a:ln w="36720">
            <a:solidFill>
              <a:srgbClr val="FFFF00"/>
            </a:solidFill>
            <a:custDash>
              <a:ds d="0" sp="0"/>
            </a:custDash>
            <a:tailEnd type="arrow"/>
          </a:ln>
        </p:spPr>
        <p:txBody>
          <a:bodyPr wrap="none" lIns="18360" tIns="18360" rIns="18360" bIns="18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Straight Connector 28"/>
          <p:cNvSpPr/>
          <p:nvPr/>
        </p:nvSpPr>
        <p:spPr>
          <a:xfrm>
            <a:off x="5180013" y="5673725"/>
            <a:ext cx="0" cy="376238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Straight Connector 29"/>
          <p:cNvSpPr/>
          <p:nvPr/>
        </p:nvSpPr>
        <p:spPr>
          <a:xfrm>
            <a:off x="7461250" y="5670550"/>
            <a:ext cx="0" cy="37465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43450" y="6097588"/>
            <a:ext cx="892175" cy="4095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increasing</a:t>
            </a:r>
            <a:b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</a:b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addresses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21513" y="6094413"/>
            <a:ext cx="892175" cy="4095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increasing</a:t>
            </a:r>
            <a:b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</a:br>
            <a:r>
              <a:rPr lang="en-US" sz="14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addresses</a:t>
            </a:r>
          </a:p>
        </p:txBody>
      </p:sp>
      <p:sp>
        <p:nvSpPr>
          <p:cNvPr id="33" name="Straight Connector 32"/>
          <p:cNvSpPr/>
          <p:nvPr/>
        </p:nvSpPr>
        <p:spPr>
          <a:xfrm flipH="1">
            <a:off x="5464175" y="40703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 flipH="1" flipV="1">
            <a:off x="5784850" y="3311525"/>
            <a:ext cx="0" cy="722313"/>
          </a:xfrm>
          <a:prstGeom prst="line">
            <a:avLst/>
          </a:prstGeom>
          <a:noFill/>
          <a:ln w="36720">
            <a:solidFill>
              <a:srgbClr val="FFFF00"/>
            </a:solidFill>
            <a:custDash>
              <a:ds d="0" sp="0"/>
            </a:custDash>
            <a:tailEnd type="arrow"/>
          </a:ln>
        </p:spPr>
        <p:txBody>
          <a:bodyPr wrap="none" lIns="18360" tIns="18360" rIns="18360" bIns="1836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6" grpId="0"/>
      <p:bldP spid="6" grpId="1"/>
      <p:bldP spid="8" grpId="0" animBg="1"/>
      <p:bldP spid="8" grpId="1" animBg="1"/>
      <p:bldP spid="9" grpId="0" animBg="1"/>
      <p:bldP spid="9" grpId="1" animBg="1"/>
      <p:bldP spid="10" grpId="0"/>
      <p:bldP spid="10" grpId="1"/>
      <p:bldP spid="11" grpId="0"/>
      <p:bldP spid="11" grpId="1"/>
      <p:bldP spid="15" grpId="0"/>
      <p:bldP spid="15" grpId="1"/>
      <p:bldP spid="16" grpId="0"/>
      <p:bldP spid="19" grpId="0"/>
      <p:bldP spid="21" grpId="0" animBg="1"/>
      <p:bldP spid="22" grpId="0" animBg="1"/>
      <p:bldP spid="23" grpId="0"/>
      <p:bldP spid="24" grpId="0"/>
      <p:bldP spid="24" grpId="1"/>
      <p:bldP spid="27" grpId="0"/>
      <p:bldP spid="27" grpId="1"/>
      <p:bldP spid="31" grpId="0"/>
      <p:bldP spid="31" grpId="1"/>
      <p:bldP spid="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5029560" cy="45720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Physical layout</a:t>
            </a:r>
          </a:p>
        </p:txBody>
      </p:sp>
      <p:sp>
        <p:nvSpPr>
          <p:cNvPr id="3" name="Rectangle 2"/>
          <p:cNvSpPr/>
          <p:nvPr/>
        </p:nvSpPr>
        <p:spPr>
          <a:xfrm>
            <a:off x="2042280" y="4343400"/>
            <a:ext cx="1143000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70880" y="5715000"/>
            <a:ext cx="685799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2280" y="6400799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279" y="4872600"/>
            <a:ext cx="83591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1239" y="5715000"/>
            <a:ext cx="89243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7760" y="6460199"/>
            <a:ext cx="567720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</a:t>
            </a:r>
          </a:p>
        </p:txBody>
      </p:sp>
      <p:sp>
        <p:nvSpPr>
          <p:cNvPr id="9" name="Freeform 8"/>
          <p:cNvSpPr/>
          <p:nvPr/>
        </p:nvSpPr>
        <p:spPr>
          <a:xfrm>
            <a:off x="2499480" y="52578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728080" y="52578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499480" y="59436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728080" y="59436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6478" y="4764600"/>
            <a:ext cx="1143001" cy="5899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critical distance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57279" y="4343400"/>
            <a:ext cx="228600" cy="13715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0800"/>
              <a:gd name="f13" fmla="val 162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8 f15 1"/>
              <a:gd name="f28" fmla="*/ f18 f16 1"/>
              <a:gd name="f29" fmla="*/ 0 f15 1"/>
              <a:gd name="f30" fmla="*/ 7800 f15 1"/>
              <a:gd name="f31" fmla="*/ 0 f16 1"/>
              <a:gd name="f32" fmla="*/ f19 1 f4"/>
              <a:gd name="f33" fmla="*/ 21600 f16 1"/>
              <a:gd name="f34" fmla="*/ 21600 f15 1"/>
              <a:gd name="f35" fmla="*/ 108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29" y="f31"/>
              </a:cxn>
              <a:cxn ang="f42">
                <a:pos x="f29" y="f33"/>
              </a:cxn>
              <a:cxn ang="f42">
                <a:pos x="f34" y="f35"/>
              </a:cxn>
            </a:cxnLst>
            <a:rect l="f29" t="f44" r="f30" b="f45"/>
            <a:pathLst>
              <a:path w="21600" h="21600">
                <a:moveTo>
                  <a:pt x="f7" y="f7"/>
                </a:moveTo>
                <a:cubicBezTo>
                  <a:pt x="f11" y="f7"/>
                  <a:pt x="f12" y="f20"/>
                  <a:pt x="f12" y="f21"/>
                </a:cubicBezTo>
                <a:lnTo>
                  <a:pt x="f12" y="f36"/>
                </a:lnTo>
                <a:cubicBezTo>
                  <a:pt x="f12" y="f37"/>
                  <a:pt x="f13" y="f22"/>
                  <a:pt x="f8" y="f22"/>
                </a:cubicBezTo>
                <a:cubicBezTo>
                  <a:pt x="f13" y="f22"/>
                  <a:pt x="f12" y="f38"/>
                  <a:pt x="f12" y="f39"/>
                </a:cubicBezTo>
                <a:lnTo>
                  <a:pt x="f12" y="f23"/>
                </a:lnTo>
                <a:cubicBezTo>
                  <a:pt x="f12" y="f40"/>
                  <a:pt x="f11" y="f8"/>
                  <a:pt x="f7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vert="horz" wrap="none" lIns="9000" tIns="9000" rIns="9000" bIns="9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65400" y="2286000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4000" y="3200400"/>
            <a:ext cx="685799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65400" y="3886200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22400" y="2358000"/>
            <a:ext cx="83591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44360" y="3200400"/>
            <a:ext cx="89243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90880" y="3945600"/>
            <a:ext cx="567720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</a:t>
            </a:r>
          </a:p>
        </p:txBody>
      </p:sp>
      <p:sp>
        <p:nvSpPr>
          <p:cNvPr id="21" name="Freeform 20"/>
          <p:cNvSpPr/>
          <p:nvPr/>
        </p:nvSpPr>
        <p:spPr>
          <a:xfrm>
            <a:off x="7122599" y="2743199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7351199" y="2743199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7122599" y="34290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7351199" y="34290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29599" y="2491200"/>
            <a:ext cx="1228726" cy="58990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wrap="squar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critical distance</a:t>
            </a:r>
          </a:p>
        </p:txBody>
      </p:sp>
      <p:sp>
        <p:nvSpPr>
          <p:cNvPr id="26" name="Freeform 25"/>
          <p:cNvSpPr/>
          <p:nvPr/>
        </p:nvSpPr>
        <p:spPr>
          <a:xfrm>
            <a:off x="7880400" y="2286000"/>
            <a:ext cx="228600" cy="9144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0800"/>
              <a:gd name="f13" fmla="val 162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8 f15 1"/>
              <a:gd name="f28" fmla="*/ f18 f16 1"/>
              <a:gd name="f29" fmla="*/ 0 f15 1"/>
              <a:gd name="f30" fmla="*/ 7800 f15 1"/>
              <a:gd name="f31" fmla="*/ 0 f16 1"/>
              <a:gd name="f32" fmla="*/ f19 1 f4"/>
              <a:gd name="f33" fmla="*/ 21600 f16 1"/>
              <a:gd name="f34" fmla="*/ 21600 f15 1"/>
              <a:gd name="f35" fmla="*/ 108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29" y="f31"/>
              </a:cxn>
              <a:cxn ang="f42">
                <a:pos x="f29" y="f33"/>
              </a:cxn>
              <a:cxn ang="f42">
                <a:pos x="f34" y="f35"/>
              </a:cxn>
            </a:cxnLst>
            <a:rect l="f29" t="f44" r="f30" b="f45"/>
            <a:pathLst>
              <a:path w="21600" h="21600">
                <a:moveTo>
                  <a:pt x="f7" y="f7"/>
                </a:moveTo>
                <a:cubicBezTo>
                  <a:pt x="f11" y="f7"/>
                  <a:pt x="f12" y="f20"/>
                  <a:pt x="f12" y="f21"/>
                </a:cubicBezTo>
                <a:lnTo>
                  <a:pt x="f12" y="f36"/>
                </a:lnTo>
                <a:cubicBezTo>
                  <a:pt x="f12" y="f37"/>
                  <a:pt x="f13" y="f22"/>
                  <a:pt x="f8" y="f22"/>
                </a:cubicBezTo>
                <a:cubicBezTo>
                  <a:pt x="f13" y="f22"/>
                  <a:pt x="f12" y="f38"/>
                  <a:pt x="f12" y="f39"/>
                </a:cubicBezTo>
                <a:lnTo>
                  <a:pt x="f12" y="f23"/>
                </a:lnTo>
                <a:cubicBezTo>
                  <a:pt x="f12" y="f40"/>
                  <a:pt x="f11" y="f8"/>
                  <a:pt x="f7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vert="horz" wrap="none" lIns="9000" tIns="9000" rIns="9000" bIns="9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65400" y="5486399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94000" y="4800600"/>
            <a:ext cx="685799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22400" y="5592600"/>
            <a:ext cx="83591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44360" y="4800600"/>
            <a:ext cx="89243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599" y="5234400"/>
            <a:ext cx="1228725" cy="5899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critical distance</a:t>
            </a:r>
          </a:p>
        </p:txBody>
      </p:sp>
      <p:sp>
        <p:nvSpPr>
          <p:cNvPr id="32" name="Freeform 31"/>
          <p:cNvSpPr/>
          <p:nvPr/>
        </p:nvSpPr>
        <p:spPr>
          <a:xfrm>
            <a:off x="7880400" y="5029200"/>
            <a:ext cx="228600" cy="9144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0800"/>
              <a:gd name="f13" fmla="val 162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8 f15 1"/>
              <a:gd name="f28" fmla="*/ f18 f16 1"/>
              <a:gd name="f29" fmla="*/ 0 f15 1"/>
              <a:gd name="f30" fmla="*/ 7800 f15 1"/>
              <a:gd name="f31" fmla="*/ 0 f16 1"/>
              <a:gd name="f32" fmla="*/ f19 1 f4"/>
              <a:gd name="f33" fmla="*/ 21600 f16 1"/>
              <a:gd name="f34" fmla="*/ 21600 f15 1"/>
              <a:gd name="f35" fmla="*/ 108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29" y="f31"/>
              </a:cxn>
              <a:cxn ang="f42">
                <a:pos x="f29" y="f33"/>
              </a:cxn>
              <a:cxn ang="f42">
                <a:pos x="f34" y="f35"/>
              </a:cxn>
            </a:cxnLst>
            <a:rect l="f29" t="f44" r="f30" b="f45"/>
            <a:pathLst>
              <a:path w="21600" h="21600">
                <a:moveTo>
                  <a:pt x="f7" y="f7"/>
                </a:moveTo>
                <a:cubicBezTo>
                  <a:pt x="f11" y="f7"/>
                  <a:pt x="f12" y="f20"/>
                  <a:pt x="f12" y="f21"/>
                </a:cubicBezTo>
                <a:lnTo>
                  <a:pt x="f12" y="f36"/>
                </a:lnTo>
                <a:cubicBezTo>
                  <a:pt x="f12" y="f37"/>
                  <a:pt x="f13" y="f22"/>
                  <a:pt x="f8" y="f22"/>
                </a:cubicBezTo>
                <a:cubicBezTo>
                  <a:pt x="f13" y="f22"/>
                  <a:pt x="f12" y="f38"/>
                  <a:pt x="f12" y="f39"/>
                </a:cubicBezTo>
                <a:lnTo>
                  <a:pt x="f12" y="f23"/>
                </a:lnTo>
                <a:cubicBezTo>
                  <a:pt x="f12" y="f40"/>
                  <a:pt x="f11" y="f8"/>
                  <a:pt x="f7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vert="horz" wrap="none" lIns="9000" tIns="9000" rIns="9000" bIns="9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027160" y="1810800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55760" y="2725200"/>
            <a:ext cx="685799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027160" y="3411000"/>
            <a:ext cx="11430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FFFF00"/>
            </a:solidFill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84159" y="1882800"/>
            <a:ext cx="83591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6120" y="2725200"/>
            <a:ext cx="892439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52640" y="3470399"/>
            <a:ext cx="567720" cy="2898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</a:t>
            </a:r>
          </a:p>
        </p:txBody>
      </p:sp>
      <p:sp>
        <p:nvSpPr>
          <p:cNvPr id="39" name="Straight Connector 38"/>
          <p:cNvSpPr/>
          <p:nvPr/>
        </p:nvSpPr>
        <p:spPr>
          <a:xfrm>
            <a:off x="2484360" y="2268000"/>
            <a:ext cx="0" cy="4572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0" name="Straight Connector 39"/>
          <p:cNvSpPr/>
          <p:nvPr/>
        </p:nvSpPr>
        <p:spPr>
          <a:xfrm>
            <a:off x="2712960" y="2268000"/>
            <a:ext cx="0" cy="4572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1" name="Straight Connector 40"/>
          <p:cNvSpPr/>
          <p:nvPr/>
        </p:nvSpPr>
        <p:spPr>
          <a:xfrm>
            <a:off x="2484360" y="2953800"/>
            <a:ext cx="0" cy="4572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2" name="Straight Connector 41"/>
          <p:cNvSpPr/>
          <p:nvPr/>
        </p:nvSpPr>
        <p:spPr>
          <a:xfrm>
            <a:off x="2712960" y="2953800"/>
            <a:ext cx="0" cy="4572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91360" y="2015999"/>
            <a:ext cx="1158119" cy="5899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critical distance</a:t>
            </a:r>
          </a:p>
        </p:txBody>
      </p:sp>
      <p:sp>
        <p:nvSpPr>
          <p:cNvPr id="44" name="Freeform 43"/>
          <p:cNvSpPr/>
          <p:nvPr/>
        </p:nvSpPr>
        <p:spPr>
          <a:xfrm>
            <a:off x="3242160" y="1810800"/>
            <a:ext cx="228600" cy="9144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0800"/>
              <a:gd name="f13" fmla="val 162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8 f15 1"/>
              <a:gd name="f28" fmla="*/ f18 f16 1"/>
              <a:gd name="f29" fmla="*/ 0 f15 1"/>
              <a:gd name="f30" fmla="*/ 7800 f15 1"/>
              <a:gd name="f31" fmla="*/ 0 f16 1"/>
              <a:gd name="f32" fmla="*/ f19 1 f4"/>
              <a:gd name="f33" fmla="*/ 21600 f16 1"/>
              <a:gd name="f34" fmla="*/ 21600 f15 1"/>
              <a:gd name="f35" fmla="*/ 108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29" y="f31"/>
              </a:cxn>
              <a:cxn ang="f42">
                <a:pos x="f29" y="f33"/>
              </a:cxn>
              <a:cxn ang="f42">
                <a:pos x="f34" y="f35"/>
              </a:cxn>
            </a:cxnLst>
            <a:rect l="f29" t="f44" r="f30" b="f45"/>
            <a:pathLst>
              <a:path w="21600" h="21600">
                <a:moveTo>
                  <a:pt x="f7" y="f7"/>
                </a:moveTo>
                <a:cubicBezTo>
                  <a:pt x="f11" y="f7"/>
                  <a:pt x="f12" y="f20"/>
                  <a:pt x="f12" y="f21"/>
                </a:cubicBezTo>
                <a:lnTo>
                  <a:pt x="f12" y="f36"/>
                </a:lnTo>
                <a:cubicBezTo>
                  <a:pt x="f12" y="f37"/>
                  <a:pt x="f13" y="f22"/>
                  <a:pt x="f8" y="f22"/>
                </a:cubicBezTo>
                <a:cubicBezTo>
                  <a:pt x="f13" y="f22"/>
                  <a:pt x="f12" y="f38"/>
                  <a:pt x="f12" y="f39"/>
                </a:cubicBezTo>
                <a:lnTo>
                  <a:pt x="f12" y="f23"/>
                </a:lnTo>
                <a:cubicBezTo>
                  <a:pt x="f12" y="f40"/>
                  <a:pt x="f11" y="f8"/>
                  <a:pt x="f7" y="f8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olid"/>
          </a:ln>
        </p:spPr>
        <p:txBody>
          <a:bodyPr vert="horz" wrap="none" lIns="9000" tIns="9000" rIns="9000" bIns="9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7122599" y="43434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1270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7351199" y="43434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1270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7122599" y="50292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1270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7351199" y="43434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1270"/>
                </a:moveTo>
                <a:lnTo>
                  <a:pt x="0" y="0"/>
                </a:lnTo>
              </a:path>
            </a:pathLst>
          </a:cu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7351199" y="50292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1270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866280" y="1717200"/>
            <a:ext cx="456480" cy="34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720800" y="1371599"/>
            <a:ext cx="1776240" cy="34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Conventional</a:t>
            </a:r>
          </a:p>
        </p:txBody>
      </p:sp>
    </p:spTree>
    <p:extLst>
      <p:ext uri="{BB962C8B-B14F-4D97-AF65-F5344CB8AC3E}">
        <p14:creationId xmlns:p14="http://schemas.microsoft.com/office/powerpoint/2010/main" val="275615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668338"/>
            <a:ext cx="8605838" cy="492125"/>
          </a:xfrm>
        </p:spPr>
        <p:txBody>
          <a:bodyPr>
            <a:spAutoFit/>
          </a:bodyPr>
          <a:lstStyle/>
          <a:p>
            <a:pPr eaLnBrk="1">
              <a:buClr>
                <a:srgbClr val="000000"/>
              </a:buClr>
              <a:buSzPct val="45000"/>
              <a:buFont typeface="StarSymbol"/>
              <a:buNone/>
            </a:pPr>
            <a:r>
              <a:rPr smtClean="0">
                <a:latin typeface="Arial" pitchFamily="34" charset="0"/>
                <a:cs typeface="Arial Unicode MS" pitchFamily="34" charset="-128"/>
              </a:rPr>
              <a:t>Two architectures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4010025"/>
            <a:ext cx="6629400" cy="1752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1	core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issuing:	8	operations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rate:	456	MHz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power:	1.1	Watts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performance:	3.6	</a:t>
            </a: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endParaRPr lang="en-US" sz="2000" b="1" dirty="0"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price:	$17	dollars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1371600"/>
            <a:ext cx="6480175" cy="1447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4	cores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issuing:	4	operations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rate:	3300 	MHz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power:	130	Watts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performance:	52.8	</a:t>
            </a: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endParaRPr lang="en-US" sz="2000" b="1" dirty="0"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price:	$885	dollars</a:t>
            </a:r>
          </a:p>
        </p:txBody>
      </p:sp>
      <p:sp>
        <p:nvSpPr>
          <p:cNvPr id="7" name="Rectangle 6"/>
          <p:cNvSpPr/>
          <p:nvPr/>
        </p:nvSpPr>
        <p:spPr>
          <a:xfrm>
            <a:off x="920750" y="1266825"/>
            <a:ext cx="7086600" cy="187642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8325" y="5992813"/>
            <a:ext cx="3455988" cy="4556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in-order VLIW DSP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7325" y="3325813"/>
            <a:ext cx="4337050" cy="4556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out-of-order superscalar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57925" y="3143250"/>
            <a:ext cx="2359025" cy="9429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406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59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34125" y="5762625"/>
            <a:ext cx="2359025" cy="9429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3272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211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3150" y="4086225"/>
            <a:ext cx="7086600" cy="16764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3150" y="3263900"/>
            <a:ext cx="4721225" cy="579438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  <p:bldP spid="6" grpId="0"/>
      <p:bldP spid="9" grpId="0"/>
      <p:bldP spid="10" grpId="0"/>
      <p:bldP spid="11" grpId="0" animBg="1"/>
      <p:bldP spid="12" grpId="0" animBg="1"/>
      <p:bldP spid="12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823913" y="3454400"/>
            <a:ext cx="8482012" cy="327025"/>
            <a:chOff x="661680" y="3788280"/>
            <a:chExt cx="8482320" cy="326520"/>
          </a:xfrm>
        </p:grpSpPr>
        <p:grpSp>
          <p:nvGrpSpPr>
            <p:cNvPr id="32791" name="Group 2"/>
            <p:cNvGrpSpPr>
              <a:grpSpLocks/>
            </p:cNvGrpSpPr>
            <p:nvPr/>
          </p:nvGrpSpPr>
          <p:grpSpPr bwMode="auto">
            <a:xfrm>
              <a:off x="5899320" y="3788280"/>
              <a:ext cx="2949480" cy="326520"/>
              <a:chOff x="5899320" y="3788280"/>
              <a:chExt cx="2949480" cy="32652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7404037" y="3788280"/>
                <a:ext cx="1444677" cy="326520"/>
              </a:xfrm>
              <a:prstGeom prst="rect">
                <a:avLst/>
              </a:prstGeom>
              <a:noFill/>
              <a:ln w="18360">
                <a:solidFill>
                  <a:srgbClr val="FFFF00"/>
                </a:solidFill>
                <a:prstDash val="solid"/>
                <a:round/>
              </a:ln>
            </p:spPr>
            <p:txBody>
              <a:bodyPr wrap="none" lIns="0" tIns="0" rIns="0" bIns="0" anchor="ctr" anchorCtr="1" compatLnSpc="0">
                <a:spAutoFit/>
              </a:bodyPr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5899032" y="3788280"/>
                <a:ext cx="1506593" cy="326520"/>
              </a:xfrm>
              <a:prstGeom prst="rect">
                <a:avLst/>
              </a:prstGeom>
              <a:noFill/>
              <a:ln w="18360">
                <a:solidFill>
                  <a:srgbClr val="FFFF00"/>
                </a:solidFill>
                <a:prstDash val="solid"/>
                <a:round/>
              </a:ln>
            </p:spPr>
            <p:txBody>
              <a:bodyPr wrap="none" lIns="0" tIns="0" rIns="0" bIns="0" anchor="ctr" anchorCtr="1" compatLnSpc="0">
                <a:spAutoFit/>
              </a:bodyPr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</p:grpSp>
        <p:sp>
          <p:nvSpPr>
            <p:cNvPr id="6" name="Straight Connector 5"/>
            <p:cNvSpPr/>
            <p:nvPr/>
          </p:nvSpPr>
          <p:spPr>
            <a:xfrm>
              <a:off x="5533894" y="3788280"/>
              <a:ext cx="360376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  <a:round/>
            </a:ln>
          </p:spPr>
          <p:txBody>
            <a:bodyPr wrap="none" lIns="0" tIns="0" rIns="0" bIns="0" anchor="ctr" anchorCtr="1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grpSp>
          <p:nvGrpSpPr>
            <p:cNvPr id="32793" name="Group 6"/>
            <p:cNvGrpSpPr>
              <a:grpSpLocks/>
            </p:cNvGrpSpPr>
            <p:nvPr/>
          </p:nvGrpSpPr>
          <p:grpSpPr bwMode="auto">
            <a:xfrm>
              <a:off x="961559" y="3788280"/>
              <a:ext cx="4573080" cy="326520"/>
              <a:chOff x="961559" y="3788280"/>
              <a:chExt cx="4573080" cy="32652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465146" y="3788280"/>
                <a:ext cx="1444677" cy="326520"/>
              </a:xfrm>
              <a:prstGeom prst="rect">
                <a:avLst/>
              </a:prstGeom>
              <a:noFill/>
              <a:ln w="18360">
                <a:solidFill>
                  <a:srgbClr val="FFFF00"/>
                </a:solidFill>
                <a:prstDash val="solid"/>
                <a:round/>
              </a:ln>
            </p:spPr>
            <p:txBody>
              <a:bodyPr wrap="none" lIns="0" tIns="0" rIns="0" bIns="0" anchor="ctr" anchorCtr="1" compatLnSpc="0">
                <a:spAutoFit/>
              </a:bodyPr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61728" y="3788280"/>
                <a:ext cx="1505005" cy="326520"/>
              </a:xfrm>
              <a:prstGeom prst="rect">
                <a:avLst/>
              </a:prstGeom>
              <a:noFill/>
              <a:ln w="18360">
                <a:solidFill>
                  <a:srgbClr val="FFFF00"/>
                </a:solidFill>
                <a:prstDash val="solid"/>
                <a:round/>
              </a:ln>
            </p:spPr>
            <p:txBody>
              <a:bodyPr wrap="none" lIns="0" tIns="0" rIns="0" bIns="0" anchor="ctr" anchorCtr="1" compatLnSpc="0">
                <a:spAutoFit/>
              </a:bodyPr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909823" y="3788280"/>
                <a:ext cx="1624071" cy="326520"/>
              </a:xfrm>
              <a:prstGeom prst="rect">
                <a:avLst/>
              </a:prstGeom>
              <a:noFill/>
              <a:ln w="18360">
                <a:solidFill>
                  <a:srgbClr val="FFFF00"/>
                </a:solidFill>
                <a:prstDash val="solid"/>
                <a:round/>
              </a:ln>
            </p:spPr>
            <p:txBody>
              <a:bodyPr wrap="none" lIns="0" tIns="0" rIns="0" bIns="0" anchor="ctr" anchorCtr="1" compatLnSpc="0">
                <a:spAutoFit/>
              </a:bodyPr>
              <a:lstStyle/>
              <a:p>
                <a:pPr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b="1">
                  <a:latin typeface="Arial" pitchFamily="34"/>
                  <a:ea typeface="Tahoma" pitchFamily="2"/>
                  <a:cs typeface="Tahoma" pitchFamily="2"/>
                </a:endParaRPr>
              </a:p>
            </p:txBody>
          </p:sp>
        </p:grpSp>
        <p:sp>
          <p:nvSpPr>
            <p:cNvPr id="11" name="Straight Connector 10"/>
            <p:cNvSpPr/>
            <p:nvPr/>
          </p:nvSpPr>
          <p:spPr>
            <a:xfrm>
              <a:off x="5533894" y="4114800"/>
              <a:ext cx="360376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  <a:round/>
            </a:ln>
          </p:spPr>
          <p:txBody>
            <a:bodyPr wrap="none" lIns="0" tIns="0" rIns="0" bIns="0" anchor="ctr" anchorCtr="1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661680" y="4114800"/>
              <a:ext cx="360375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  <a:round/>
            </a:ln>
          </p:spPr>
          <p:txBody>
            <a:bodyPr wrap="none" lIns="0" tIns="0" rIns="0" bIns="0" anchor="ctr" anchorCtr="1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8783625" y="4114800"/>
              <a:ext cx="360375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  <a:round/>
            </a:ln>
          </p:spPr>
          <p:txBody>
            <a:bodyPr wrap="none" lIns="0" tIns="0" rIns="0" bIns="0" anchor="ctr" anchorCtr="1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8783625" y="3788280"/>
              <a:ext cx="360375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  <a:round/>
            </a:ln>
          </p:spPr>
          <p:txBody>
            <a:bodyPr wrap="none" lIns="0" tIns="0" rIns="0" bIns="0" anchor="ctr" anchorCtr="1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661680" y="3788280"/>
              <a:ext cx="360375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  <a:round/>
            </a:ln>
          </p:spPr>
          <p:txBody>
            <a:bodyPr wrap="none" lIns="0" tIns="0" rIns="0" bIns="0" anchor="ctr" anchorCtr="1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123950" y="3454400"/>
            <a:ext cx="1509713" cy="327025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round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33663" y="3454400"/>
            <a:ext cx="1438275" cy="327025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round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48125" y="3454400"/>
            <a:ext cx="1647825" cy="327025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round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67613" y="3455988"/>
            <a:ext cx="1455737" cy="342900"/>
          </a:xfrm>
          <a:custGeom>
            <a:avLst/>
            <a:gdLst>
              <a:gd name="connsiteX0" fmla="*/ 0 w 1443600"/>
              <a:gd name="connsiteY0" fmla="*/ 0 h 294953"/>
              <a:gd name="connsiteX1" fmla="*/ 1443600 w 1443600"/>
              <a:gd name="connsiteY1" fmla="*/ 0 h 294953"/>
              <a:gd name="connsiteX2" fmla="*/ 1443600 w 1443600"/>
              <a:gd name="connsiteY2" fmla="*/ 294953 h 294953"/>
              <a:gd name="connsiteX3" fmla="*/ 0 w 1443600"/>
              <a:gd name="connsiteY3" fmla="*/ 294953 h 294953"/>
              <a:gd name="connsiteX4" fmla="*/ 0 w 1443600"/>
              <a:gd name="connsiteY4" fmla="*/ 0 h 294953"/>
              <a:gd name="connsiteX0" fmla="*/ 0 w 1455792"/>
              <a:gd name="connsiteY0" fmla="*/ 0 h 343721"/>
              <a:gd name="connsiteX1" fmla="*/ 1443600 w 1455792"/>
              <a:gd name="connsiteY1" fmla="*/ 0 h 343721"/>
              <a:gd name="connsiteX2" fmla="*/ 1455792 w 1455792"/>
              <a:gd name="connsiteY2" fmla="*/ 343721 h 343721"/>
              <a:gd name="connsiteX3" fmla="*/ 0 w 1455792"/>
              <a:gd name="connsiteY3" fmla="*/ 294953 h 343721"/>
              <a:gd name="connsiteX4" fmla="*/ 0 w 1455792"/>
              <a:gd name="connsiteY4" fmla="*/ 0 h 343721"/>
              <a:gd name="connsiteX0" fmla="*/ 0 w 1455792"/>
              <a:gd name="connsiteY0" fmla="*/ 0 h 343721"/>
              <a:gd name="connsiteX1" fmla="*/ 1443600 w 1455792"/>
              <a:gd name="connsiteY1" fmla="*/ 0 h 343721"/>
              <a:gd name="connsiteX2" fmla="*/ 1455792 w 1455792"/>
              <a:gd name="connsiteY2" fmla="*/ 343721 h 343721"/>
              <a:gd name="connsiteX3" fmla="*/ 0 w 1455792"/>
              <a:gd name="connsiteY3" fmla="*/ 331529 h 343721"/>
              <a:gd name="connsiteX4" fmla="*/ 0 w 1455792"/>
              <a:gd name="connsiteY4" fmla="*/ 0 h 343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792" h="343721">
                <a:moveTo>
                  <a:pt x="0" y="0"/>
                </a:moveTo>
                <a:lnTo>
                  <a:pt x="1443600" y="0"/>
                </a:lnTo>
                <a:lnTo>
                  <a:pt x="1455792" y="343721"/>
                </a:lnTo>
                <a:lnTo>
                  <a:pt x="0" y="331529"/>
                </a:lnTo>
                <a:lnTo>
                  <a:pt x="0" y="0"/>
                </a:lnTo>
                <a:close/>
              </a:path>
            </a:pathLst>
          </a:custGeom>
          <a:solidFill>
            <a:srgbClr val="0066CC"/>
          </a:solidFill>
          <a:ln w="18360">
            <a:solidFill>
              <a:srgbClr val="FFFF00"/>
            </a:solidFill>
            <a:prstDash val="solid"/>
            <a:round/>
          </a:ln>
        </p:spPr>
        <p:txBody>
          <a:bodyPr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n</a:t>
            </a:r>
          </a:p>
        </p:txBody>
      </p:sp>
      <p:sp>
        <p:nvSpPr>
          <p:cNvPr id="20" name="Straight Connector 19"/>
          <p:cNvSpPr/>
          <p:nvPr/>
        </p:nvSpPr>
        <p:spPr>
          <a:xfrm flipV="1">
            <a:off x="1141413" y="3232150"/>
            <a:ext cx="392112" cy="157163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39888" y="3070225"/>
            <a:ext cx="1422400" cy="3127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byte boundary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19525" y="3076575"/>
            <a:ext cx="1484313" cy="2333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alignment hole</a:t>
            </a:r>
          </a:p>
        </p:txBody>
      </p:sp>
      <p:sp>
        <p:nvSpPr>
          <p:cNvPr id="23" name="Straight Connector 22"/>
          <p:cNvSpPr/>
          <p:nvPr/>
        </p:nvSpPr>
        <p:spPr>
          <a:xfrm flipH="1" flipV="1">
            <a:off x="5348288" y="3214688"/>
            <a:ext cx="404812" cy="185737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62800" y="3076575"/>
            <a:ext cx="1528763" cy="2333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byte boundary</a:t>
            </a:r>
          </a:p>
        </p:txBody>
      </p:sp>
      <p:sp>
        <p:nvSpPr>
          <p:cNvPr id="25" name="Straight Connector 24"/>
          <p:cNvSpPr/>
          <p:nvPr/>
        </p:nvSpPr>
        <p:spPr>
          <a:xfrm flipH="1" flipV="1">
            <a:off x="8620125" y="3197225"/>
            <a:ext cx="371475" cy="220663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76725" y="4117975"/>
            <a:ext cx="2514600" cy="3492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variable length blocks</a:t>
            </a:r>
          </a:p>
        </p:txBody>
      </p:sp>
      <p:sp>
        <p:nvSpPr>
          <p:cNvPr id="27" name="Straight Connector 26"/>
          <p:cNvSpPr/>
          <p:nvPr/>
        </p:nvSpPr>
        <p:spPr>
          <a:xfrm>
            <a:off x="3138488" y="3816350"/>
            <a:ext cx="1249362" cy="352425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8" name="Straight Connector 27"/>
          <p:cNvSpPr/>
          <p:nvPr/>
        </p:nvSpPr>
        <p:spPr>
          <a:xfrm>
            <a:off x="4743450" y="3816350"/>
            <a:ext cx="0" cy="352425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Straight Connector 28"/>
          <p:cNvSpPr/>
          <p:nvPr/>
        </p:nvSpPr>
        <p:spPr>
          <a:xfrm flipH="1">
            <a:off x="5457825" y="3816350"/>
            <a:ext cx="1069975" cy="352425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Straight Connector 29"/>
          <p:cNvSpPr/>
          <p:nvPr/>
        </p:nvSpPr>
        <p:spPr>
          <a:xfrm flipH="1">
            <a:off x="6170613" y="3816350"/>
            <a:ext cx="1784350" cy="360363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5800" y="687388"/>
            <a:ext cx="5175250" cy="4714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Generic Mill bundle format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61075" y="3470275"/>
            <a:ext cx="1506538" cy="331788"/>
          </a:xfrm>
          <a:custGeom>
            <a:avLst/>
            <a:gdLst>
              <a:gd name="connsiteX0" fmla="*/ 0 w 1505519"/>
              <a:gd name="connsiteY0" fmla="*/ 0 h 294953"/>
              <a:gd name="connsiteX1" fmla="*/ 1505519 w 1505519"/>
              <a:gd name="connsiteY1" fmla="*/ 0 h 294953"/>
              <a:gd name="connsiteX2" fmla="*/ 1505519 w 1505519"/>
              <a:gd name="connsiteY2" fmla="*/ 294953 h 294953"/>
              <a:gd name="connsiteX3" fmla="*/ 0 w 1505519"/>
              <a:gd name="connsiteY3" fmla="*/ 294953 h 294953"/>
              <a:gd name="connsiteX4" fmla="*/ 0 w 1505519"/>
              <a:gd name="connsiteY4" fmla="*/ 0 h 294953"/>
              <a:gd name="connsiteX0" fmla="*/ 0 w 1505519"/>
              <a:gd name="connsiteY0" fmla="*/ 0 h 355913"/>
              <a:gd name="connsiteX1" fmla="*/ 1505519 w 1505519"/>
              <a:gd name="connsiteY1" fmla="*/ 0 h 355913"/>
              <a:gd name="connsiteX2" fmla="*/ 1505519 w 1505519"/>
              <a:gd name="connsiteY2" fmla="*/ 355913 h 355913"/>
              <a:gd name="connsiteX3" fmla="*/ 0 w 1505519"/>
              <a:gd name="connsiteY3" fmla="*/ 294953 h 355913"/>
              <a:gd name="connsiteX4" fmla="*/ 0 w 1505519"/>
              <a:gd name="connsiteY4" fmla="*/ 0 h 355913"/>
              <a:gd name="connsiteX0" fmla="*/ 0 w 1505519"/>
              <a:gd name="connsiteY0" fmla="*/ 0 h 355913"/>
              <a:gd name="connsiteX1" fmla="*/ 1505519 w 1505519"/>
              <a:gd name="connsiteY1" fmla="*/ 0 h 355913"/>
              <a:gd name="connsiteX2" fmla="*/ 1505519 w 1505519"/>
              <a:gd name="connsiteY2" fmla="*/ 355913 h 355913"/>
              <a:gd name="connsiteX3" fmla="*/ 0 w 1505519"/>
              <a:gd name="connsiteY3" fmla="*/ 331529 h 355913"/>
              <a:gd name="connsiteX4" fmla="*/ 0 w 1505519"/>
              <a:gd name="connsiteY4" fmla="*/ 0 h 355913"/>
              <a:gd name="connsiteX0" fmla="*/ 0 w 1505519"/>
              <a:gd name="connsiteY0" fmla="*/ 0 h 331529"/>
              <a:gd name="connsiteX1" fmla="*/ 1505519 w 1505519"/>
              <a:gd name="connsiteY1" fmla="*/ 0 h 331529"/>
              <a:gd name="connsiteX2" fmla="*/ 1505519 w 1505519"/>
              <a:gd name="connsiteY2" fmla="*/ 319337 h 331529"/>
              <a:gd name="connsiteX3" fmla="*/ 0 w 1505519"/>
              <a:gd name="connsiteY3" fmla="*/ 331529 h 331529"/>
              <a:gd name="connsiteX4" fmla="*/ 0 w 1505519"/>
              <a:gd name="connsiteY4" fmla="*/ 0 h 331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19" h="331529">
                <a:moveTo>
                  <a:pt x="0" y="0"/>
                </a:moveTo>
                <a:lnTo>
                  <a:pt x="1505519" y="0"/>
                </a:lnTo>
                <a:lnTo>
                  <a:pt x="1505519" y="319337"/>
                </a:lnTo>
                <a:lnTo>
                  <a:pt x="0" y="331529"/>
                </a:lnTo>
                <a:lnTo>
                  <a:pt x="0" y="0"/>
                </a:lnTo>
                <a:close/>
              </a:path>
            </a:pathLst>
          </a:custGeom>
          <a:solidFill>
            <a:srgbClr val="0066CC"/>
          </a:solidFill>
          <a:ln w="18360">
            <a:solidFill>
              <a:srgbClr val="FFFF00"/>
            </a:solidFill>
            <a:prstDash val="solid"/>
            <a:round/>
          </a:ln>
        </p:spPr>
        <p:txBody>
          <a:bodyPr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n-1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877888" y="1433513"/>
            <a:ext cx="8732837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The Mill issues one bundle (two half-bundles) per cycle. </a:t>
            </a:r>
          </a:p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That one bundle can call for many independent operations, all of which issue together and execute in parallel.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1039813" y="4848225"/>
            <a:ext cx="85709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Each half-bundle begins with a fixed-format header. </a:t>
            </a:r>
          </a:p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Blocks contain variable numbers of bit-aligned operations</a:t>
            </a:r>
          </a:p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All operations in a block use the same format. </a:t>
            </a:r>
          </a:p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Header has byte count for bundle, op count for each block. </a:t>
            </a:r>
          </a:p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Parsing reduces to isolating blocks.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462338" y="4848225"/>
            <a:ext cx="35544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</a:rPr>
              <a:t>Half-bundle format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4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3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4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5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4" grpId="0"/>
      <p:bldP spid="26" grpId="0"/>
      <p:bldP spid="32" grpId="0" animBg="1"/>
      <p:bldP spid="33" grpId="0"/>
      <p:bldP spid="33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t De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685800"/>
            <a:ext cx="5260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Generic instruction decode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67725" y="2151063"/>
            <a:ext cx="1027113" cy="3540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1</a:t>
            </a:r>
          </a:p>
        </p:txBody>
      </p:sp>
      <p:grpSp>
        <p:nvGrpSpPr>
          <p:cNvPr id="61" name="Group 60"/>
          <p:cNvGrpSpPr>
            <a:grpSpLocks/>
          </p:cNvGrpSpPr>
          <p:nvPr/>
        </p:nvGrpSpPr>
        <p:grpSpPr bwMode="auto">
          <a:xfrm>
            <a:off x="1762125" y="2028825"/>
            <a:ext cx="6705600" cy="1524000"/>
            <a:chOff x="1762125" y="3203193"/>
            <a:chExt cx="6705600" cy="1486464"/>
          </a:xfrm>
        </p:grpSpPr>
        <p:sp>
          <p:nvSpPr>
            <p:cNvPr id="3" name="Straight Connector 2"/>
            <p:cNvSpPr/>
            <p:nvPr/>
          </p:nvSpPr>
          <p:spPr>
            <a:xfrm flipH="1" flipV="1">
              <a:off x="2351088" y="3769907"/>
              <a:ext cx="469900" cy="19819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solid"/>
              <a:head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62125" y="3471067"/>
              <a:ext cx="1600200" cy="309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byte boundary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20988" y="3999071"/>
              <a:ext cx="1227137" cy="456778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header</a:t>
              </a: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2592388" y="4455849"/>
              <a:ext cx="457200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2579688" y="3999071"/>
              <a:ext cx="457200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45000" y="3203193"/>
              <a:ext cx="2270125" cy="413423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 buffer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048125" y="3999071"/>
              <a:ext cx="1295400" cy="456778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1</a:t>
              </a: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2820988" y="3769907"/>
              <a:ext cx="0" cy="915105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172325" y="3999071"/>
              <a:ext cx="1295400" cy="456778"/>
            </a:xfrm>
            <a:prstGeom prst="rect">
              <a:avLst/>
            </a:prstGeom>
            <a:solidFill>
              <a:srgbClr val="0070C0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3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343525" y="3999071"/>
              <a:ext cx="1219200" cy="456778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2</a:t>
              </a:r>
            </a:p>
          </p:txBody>
        </p:sp>
        <p:sp>
          <p:nvSpPr>
            <p:cNvPr id="55" name="Straight Connector 54"/>
            <p:cNvSpPr/>
            <p:nvPr/>
          </p:nvSpPr>
          <p:spPr>
            <a:xfrm>
              <a:off x="8467725" y="3774553"/>
              <a:ext cx="0" cy="915104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562725" y="3999071"/>
              <a:ext cx="609600" cy="456778"/>
            </a:xfrm>
            <a:prstGeom prst="rect">
              <a:avLst/>
            </a:prstGeom>
            <a:solidFill>
              <a:srgbClr val="00206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solidFill>
                    <a:srgbClr val="FFFF00"/>
                  </a:solidFill>
                </a:rPr>
                <a:t>hole</a:t>
              </a: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762125" y="1268413"/>
            <a:ext cx="7910513" cy="1370012"/>
            <a:chOff x="1762125" y="1268204"/>
            <a:chExt cx="7911177" cy="1370222"/>
          </a:xfrm>
        </p:grpSpPr>
        <p:sp>
          <p:nvSpPr>
            <p:cNvPr id="27" name="Rectangle 26"/>
            <p:cNvSpPr/>
            <p:nvPr/>
          </p:nvSpPr>
          <p:spPr>
            <a:xfrm>
              <a:off x="2282869" y="2104944"/>
              <a:ext cx="1079591" cy="533482"/>
            </a:xfrm>
            <a:prstGeom prst="rect">
              <a:avLst/>
            </a:prstGeom>
            <a:solidFill>
              <a:srgbClr val="0070C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FF00"/>
                  </a:solidFill>
                </a:rPr>
                <a:t># bytes</a:t>
              </a:r>
            </a:p>
          </p:txBody>
        </p:sp>
        <p:sp>
          <p:nvSpPr>
            <p:cNvPr id="33803" name="TextBox 32"/>
            <p:cNvSpPr txBox="1">
              <a:spLocks noChangeArrowheads="1"/>
            </p:cNvSpPr>
            <p:nvPr/>
          </p:nvSpPr>
          <p:spPr bwMode="auto">
            <a:xfrm>
              <a:off x="1762125" y="1495425"/>
              <a:ext cx="21531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Header format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362459" y="2104944"/>
              <a:ext cx="1524128" cy="533482"/>
            </a:xfrm>
            <a:prstGeom prst="rect">
              <a:avLst/>
            </a:prstGeom>
            <a:solidFill>
              <a:srgbClr val="0070C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FF00"/>
                  </a:solidFill>
                </a:rPr>
                <a:t>block1 </a:t>
              </a:r>
              <a:r>
                <a:rPr lang="en-US" sz="2000" dirty="0" err="1">
                  <a:solidFill>
                    <a:srgbClr val="FFFF00"/>
                  </a:solidFill>
                </a:rPr>
                <a:t>cnt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33805" name="TextBox 33"/>
            <p:cNvSpPr txBox="1">
              <a:spLocks noChangeArrowheads="1"/>
            </p:cNvSpPr>
            <p:nvPr/>
          </p:nvSpPr>
          <p:spPr bwMode="auto">
            <a:xfrm>
              <a:off x="6835666" y="1268204"/>
              <a:ext cx="28376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(assumes 3 blocks)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410715" y="2104944"/>
              <a:ext cx="2057573" cy="533482"/>
            </a:xfrm>
            <a:prstGeom prst="rect">
              <a:avLst/>
            </a:prstGeom>
            <a:solidFill>
              <a:srgbClr val="0070C0"/>
            </a:solidFill>
            <a:ln w="38100">
              <a:solidFill>
                <a:srgbClr val="FFFF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FF00"/>
                  </a:solidFill>
                </a:rPr>
                <a:t>operation blocks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886587" y="2104944"/>
              <a:ext cx="1524128" cy="533482"/>
            </a:xfrm>
            <a:prstGeom prst="rect">
              <a:avLst/>
            </a:prstGeom>
            <a:solidFill>
              <a:srgbClr val="0070C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FF00"/>
                  </a:solidFill>
                </a:rPr>
                <a:t>block2 </a:t>
              </a:r>
              <a:r>
                <a:rPr lang="en-US" sz="2000" dirty="0" err="1">
                  <a:solidFill>
                    <a:srgbClr val="FFFF00"/>
                  </a:solidFill>
                </a:rPr>
                <a:t>cnt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4048125" y="2838450"/>
            <a:ext cx="1295400" cy="485775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1</a:t>
            </a:r>
          </a:p>
        </p:txBody>
      </p:sp>
      <p:sp>
        <p:nvSpPr>
          <p:cNvPr id="35" name="Right Brace 34"/>
          <p:cNvSpPr/>
          <p:nvPr/>
        </p:nvSpPr>
        <p:spPr>
          <a:xfrm rot="5400000">
            <a:off x="4527550" y="3032125"/>
            <a:ext cx="336550" cy="1295400"/>
          </a:xfrm>
          <a:prstGeom prst="righ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400425" y="4162425"/>
            <a:ext cx="25908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</a:rPr>
              <a:t>Block 1 decode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486775" y="2852738"/>
            <a:ext cx="1227138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ysDash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header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6078E-6 -4.36975E-6 L 0.00378 0.191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95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9" grpId="0" animBg="1"/>
      <p:bldP spid="59" grpId="1" animBg="1"/>
      <p:bldP spid="59" grpId="2" animBg="1"/>
      <p:bldP spid="35" grpId="0" animBg="1"/>
      <p:bldP spid="36" grpId="0" animBg="1"/>
      <p:bldP spid="36" grpId="1" animBg="1"/>
      <p:bldP spid="6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685800"/>
            <a:ext cx="5260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Generic instruction decode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67725" y="2163763"/>
            <a:ext cx="1027113" cy="3540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1</a:t>
            </a:r>
          </a:p>
        </p:txBody>
      </p:sp>
      <p:grpSp>
        <p:nvGrpSpPr>
          <p:cNvPr id="34820" name="Group 60"/>
          <p:cNvGrpSpPr>
            <a:grpSpLocks/>
          </p:cNvGrpSpPr>
          <p:nvPr/>
        </p:nvGrpSpPr>
        <p:grpSpPr bwMode="auto">
          <a:xfrm>
            <a:off x="1762125" y="2085975"/>
            <a:ext cx="6705600" cy="1473200"/>
            <a:chOff x="1762125" y="3216091"/>
            <a:chExt cx="6705600" cy="1473566"/>
          </a:xfrm>
        </p:grpSpPr>
        <p:sp>
          <p:nvSpPr>
            <p:cNvPr id="3" name="Straight Connector 2"/>
            <p:cNvSpPr/>
            <p:nvPr/>
          </p:nvSpPr>
          <p:spPr>
            <a:xfrm flipH="1" flipV="1">
              <a:off x="2351088" y="3770267"/>
              <a:ext cx="469900" cy="19689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solid"/>
              <a:head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62125" y="3470154"/>
              <a:ext cx="1600200" cy="309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byte boundary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20988" y="3998923"/>
              <a:ext cx="1227137" cy="457314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header</a:t>
              </a: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2592388" y="4456237"/>
              <a:ext cx="457200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2579688" y="3998923"/>
              <a:ext cx="457200" cy="0"/>
            </a:xfrm>
            <a:prstGeom prst="line">
              <a:avLst/>
            </a:prstGeom>
            <a:noFill/>
            <a:ln w="18360">
              <a:solidFill>
                <a:srgbClr val="FFFF00"/>
              </a:solidFill>
              <a:custDash>
                <a:ds d="100000" sp="100000"/>
                <a:ds d="100000" sp="100000"/>
              </a:custDash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45000" y="3216091"/>
              <a:ext cx="3032125" cy="412853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Bundle buffer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048125" y="3998923"/>
              <a:ext cx="1295400" cy="457314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1</a:t>
              </a: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2820988" y="3770267"/>
              <a:ext cx="0" cy="914627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172325" y="3998923"/>
              <a:ext cx="1295400" cy="457314"/>
            </a:xfrm>
            <a:prstGeom prst="rect">
              <a:avLst/>
            </a:prstGeom>
            <a:solidFill>
              <a:srgbClr val="0070C0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3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343525" y="3998923"/>
              <a:ext cx="1219200" cy="457314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2</a:t>
              </a:r>
            </a:p>
          </p:txBody>
        </p:sp>
        <p:sp>
          <p:nvSpPr>
            <p:cNvPr id="55" name="Straight Connector 54"/>
            <p:cNvSpPr/>
            <p:nvPr/>
          </p:nvSpPr>
          <p:spPr>
            <a:xfrm>
              <a:off x="8467725" y="3775030"/>
              <a:ext cx="0" cy="914627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562725" y="3998923"/>
              <a:ext cx="609600" cy="457314"/>
            </a:xfrm>
            <a:prstGeom prst="rect">
              <a:avLst/>
            </a:prstGeom>
            <a:solidFill>
              <a:srgbClr val="00206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solidFill>
                    <a:srgbClr val="FFFF00"/>
                  </a:solidFill>
                </a:rPr>
                <a:t>hole</a:t>
              </a:r>
            </a:p>
          </p:txBody>
        </p:sp>
      </p:grpSp>
      <p:sp>
        <p:nvSpPr>
          <p:cNvPr id="59" name="Rectangle 58"/>
          <p:cNvSpPr/>
          <p:nvPr/>
        </p:nvSpPr>
        <p:spPr>
          <a:xfrm>
            <a:off x="4048125" y="2879725"/>
            <a:ext cx="12954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1</a:t>
            </a:r>
          </a:p>
        </p:txBody>
      </p:sp>
      <p:sp>
        <p:nvSpPr>
          <p:cNvPr id="35" name="Right Brace 34"/>
          <p:cNvSpPr/>
          <p:nvPr/>
        </p:nvSpPr>
        <p:spPr>
          <a:xfrm rot="5400000">
            <a:off x="5784850" y="3060700"/>
            <a:ext cx="336550" cy="1219200"/>
          </a:xfrm>
          <a:prstGeom prst="righ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467725" y="2879725"/>
            <a:ext cx="1227138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ysDash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header</a:t>
            </a:r>
          </a:p>
        </p:txBody>
      </p:sp>
      <p:sp>
        <p:nvSpPr>
          <p:cNvPr id="2" name="Rectangle 1"/>
          <p:cNvSpPr/>
          <p:nvPr/>
        </p:nvSpPr>
        <p:spPr>
          <a:xfrm>
            <a:off x="5724525" y="3914775"/>
            <a:ext cx="16002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</a:rPr>
              <a:t>shifter</a:t>
            </a:r>
          </a:p>
        </p:txBody>
      </p:sp>
      <p:sp>
        <p:nvSpPr>
          <p:cNvPr id="29" name="Straight Connector 28"/>
          <p:cNvSpPr/>
          <p:nvPr/>
        </p:nvSpPr>
        <p:spPr>
          <a:xfrm>
            <a:off x="5946775" y="4676775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343525" y="2879725"/>
            <a:ext cx="12192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872413" y="4760913"/>
            <a:ext cx="15859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Block 2 buffer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0038E-7 -0.00253 L 0.06053 0.13697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6" y="697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5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3 0.13698 L 0.06053 0.2680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" grpId="0" animBg="1"/>
      <p:bldP spid="2" grpId="1" animBg="1"/>
      <p:bldP spid="30" grpId="0" animBg="1"/>
      <p:bldP spid="30" grpId="1" animBg="1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562725" y="2860675"/>
            <a:ext cx="609600" cy="457200"/>
          </a:xfrm>
          <a:prstGeom prst="rect">
            <a:avLst/>
          </a:prstGeom>
          <a:solidFill>
            <a:srgbClr val="002060"/>
          </a:solidFill>
          <a:ln w="28575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hole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685800"/>
            <a:ext cx="5260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Generic instruction decode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67725" y="2155825"/>
            <a:ext cx="1027113" cy="3540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1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2351088" y="2632075"/>
            <a:ext cx="469900" cy="198438"/>
          </a:xfrm>
          <a:prstGeom prst="line">
            <a:avLst/>
          </a:prstGeom>
          <a:noFill/>
          <a:ln w="28575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2125" y="2332038"/>
            <a:ext cx="1600200" cy="3111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byte boundary</a:t>
            </a:r>
          </a:p>
        </p:txBody>
      </p:sp>
      <p:sp>
        <p:nvSpPr>
          <p:cNvPr id="7" name="Straight Connector 6"/>
          <p:cNvSpPr/>
          <p:nvPr/>
        </p:nvSpPr>
        <p:spPr>
          <a:xfrm>
            <a:off x="2592388" y="3317875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100000" sp="100000"/>
              <a:ds d="100000" sp="100000"/>
            </a:custDash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2579688" y="2860675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100000" sp="100000"/>
              <a:ds d="100000" sp="100000"/>
            </a:custDash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45000" y="2078038"/>
            <a:ext cx="3032125" cy="4127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 buffer</a:t>
            </a:r>
          </a:p>
        </p:txBody>
      </p:sp>
      <p:sp>
        <p:nvSpPr>
          <p:cNvPr id="47" name="Straight Connector 46"/>
          <p:cNvSpPr/>
          <p:nvPr/>
        </p:nvSpPr>
        <p:spPr>
          <a:xfrm>
            <a:off x="2820988" y="2632075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172325" y="2860675"/>
            <a:ext cx="1295400" cy="457200"/>
          </a:xfrm>
          <a:prstGeom prst="rect">
            <a:avLst/>
          </a:prstGeom>
          <a:solidFill>
            <a:srgbClr val="0070C0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3</a:t>
            </a:r>
          </a:p>
        </p:txBody>
      </p:sp>
      <p:sp>
        <p:nvSpPr>
          <p:cNvPr id="55" name="Straight Connector 54"/>
          <p:cNvSpPr/>
          <p:nvPr/>
        </p:nvSpPr>
        <p:spPr>
          <a:xfrm>
            <a:off x="8467725" y="2636838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820988" y="2871788"/>
            <a:ext cx="4351337" cy="457200"/>
            <a:chOff x="2820285" y="3846296"/>
            <a:chExt cx="4352400" cy="457560"/>
          </a:xfrm>
        </p:grpSpPr>
        <p:sp>
          <p:nvSpPr>
            <p:cNvPr id="6" name="Rectangle 5"/>
            <p:cNvSpPr/>
            <p:nvPr/>
          </p:nvSpPr>
          <p:spPr>
            <a:xfrm>
              <a:off x="2820285" y="3846296"/>
              <a:ext cx="1227437" cy="457560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header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343438" y="3846296"/>
              <a:ext cx="1219498" cy="457560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2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562936" y="3846296"/>
              <a:ext cx="609749" cy="457560"/>
            </a:xfrm>
            <a:prstGeom prst="rect">
              <a:avLst/>
            </a:prstGeom>
            <a:solidFill>
              <a:srgbClr val="00206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solidFill>
                    <a:srgbClr val="FFFF00"/>
                  </a:solidFill>
                </a:rPr>
                <a:t>hole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047722" y="3846296"/>
              <a:ext cx="1295716" cy="457560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olid"/>
            </a:ln>
          </p:spPr>
          <p:txBody>
            <a:bodyPr wrap="none" lIns="0" tIns="0" rIns="0" bIns="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 1</a:t>
              </a:r>
            </a:p>
          </p:txBody>
        </p:sp>
      </p:grpSp>
      <p:sp>
        <p:nvSpPr>
          <p:cNvPr id="28" name="Rectangle 27"/>
          <p:cNvSpPr/>
          <p:nvPr/>
        </p:nvSpPr>
        <p:spPr>
          <a:xfrm>
            <a:off x="8467725" y="2871788"/>
            <a:ext cx="1227138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ysDash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header</a:t>
            </a:r>
          </a:p>
        </p:txBody>
      </p:sp>
      <p:sp>
        <p:nvSpPr>
          <p:cNvPr id="29" name="Straight Connector 28"/>
          <p:cNvSpPr/>
          <p:nvPr/>
        </p:nvSpPr>
        <p:spPr>
          <a:xfrm>
            <a:off x="5953125" y="4668838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53125" y="4897438"/>
            <a:ext cx="12192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sp>
        <p:nvSpPr>
          <p:cNvPr id="32" name="Right Brace 31"/>
          <p:cNvSpPr/>
          <p:nvPr/>
        </p:nvSpPr>
        <p:spPr>
          <a:xfrm rot="5400000">
            <a:off x="5480050" y="830263"/>
            <a:ext cx="336550" cy="5486400"/>
          </a:xfrm>
          <a:prstGeom prst="righ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657725" y="3786188"/>
            <a:ext cx="2057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</a:rPr>
              <a:t>bundle shifter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686925" y="2643188"/>
            <a:ext cx="3505200" cy="914400"/>
            <a:chOff x="9686925" y="3629025"/>
            <a:chExt cx="3505200" cy="914401"/>
          </a:xfrm>
        </p:grpSpPr>
        <p:sp>
          <p:nvSpPr>
            <p:cNvPr id="37" name="Rectangle 36"/>
            <p:cNvSpPr/>
            <p:nvPr/>
          </p:nvSpPr>
          <p:spPr>
            <a:xfrm>
              <a:off x="9686925" y="3857625"/>
              <a:ext cx="2286000" cy="457201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ysDash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blocks</a:t>
              </a: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11972925" y="3629025"/>
              <a:ext cx="0" cy="914401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964988" y="3857625"/>
              <a:ext cx="1227137" cy="457201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ysDash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header</a:t>
              </a:r>
            </a:p>
          </p:txBody>
        </p:sp>
      </p:grpSp>
      <p:sp>
        <p:nvSpPr>
          <p:cNvPr id="35860" name="TextBox 45"/>
          <p:cNvSpPr txBox="1">
            <a:spLocks noChangeArrowheads="1"/>
          </p:cNvSpPr>
          <p:nvPr/>
        </p:nvSpPr>
        <p:spPr bwMode="auto">
          <a:xfrm>
            <a:off x="7872413" y="4752975"/>
            <a:ext cx="15859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Block 2 buffer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5808E-6 1.12277E-6 L -0.56013 1.12277E-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6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0047E-6 1.12277E-6 L -0.55981 1.12277E-6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91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8747E-6 1.532E-6 L -0.56312 -0.00063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64" y="-4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1939E-7 1.67891E-7 L -0.56359 0.00147 " pathEditMode="relative" rAng="0" ptsTypes="AA">
                                      <p:cBhvr>
                                        <p:cTn id="23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80" y="6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0969E-6 1.12277E-6 L -0.55981 1.12277E-6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91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3853E-6 5.77125E-7 L -0.55981 0.00084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91" y="4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 animBg="1"/>
      <p:bldP spid="28" grpId="0" animBg="1"/>
      <p:bldP spid="32" grpId="0" animBg="1"/>
      <p:bldP spid="36" grpId="0" animBg="1"/>
      <p:bldP spid="36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911225" y="2876550"/>
            <a:ext cx="609600" cy="457200"/>
          </a:xfrm>
          <a:prstGeom prst="rect">
            <a:avLst/>
          </a:prstGeom>
          <a:solidFill>
            <a:srgbClr val="002060"/>
          </a:solidFill>
          <a:ln w="28575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hole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685800"/>
            <a:ext cx="5260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Generic instruction decode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55025" y="2171700"/>
            <a:ext cx="1027113" cy="3540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2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2338388" y="2647950"/>
            <a:ext cx="468312" cy="196850"/>
          </a:xfrm>
          <a:prstGeom prst="line">
            <a:avLst/>
          </a:prstGeom>
          <a:noFill/>
          <a:ln w="28575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9425" y="2347913"/>
            <a:ext cx="1600200" cy="3095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byte boundary</a:t>
            </a:r>
          </a:p>
        </p:txBody>
      </p:sp>
      <p:sp>
        <p:nvSpPr>
          <p:cNvPr id="7" name="Straight Connector 6"/>
          <p:cNvSpPr/>
          <p:nvPr/>
        </p:nvSpPr>
        <p:spPr>
          <a:xfrm>
            <a:off x="2578100" y="33337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100000" sp="100000"/>
              <a:ds d="100000" sp="100000"/>
            </a:custDash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2566988" y="28765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100000" sp="100000"/>
              <a:ds d="100000" sp="100000"/>
            </a:custDash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32300" y="2093913"/>
            <a:ext cx="3032125" cy="4127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 buffer</a:t>
            </a:r>
          </a:p>
        </p:txBody>
      </p:sp>
      <p:sp>
        <p:nvSpPr>
          <p:cNvPr id="47" name="Straight Connector 46"/>
          <p:cNvSpPr/>
          <p:nvPr/>
        </p:nvSpPr>
        <p:spPr>
          <a:xfrm>
            <a:off x="2806700" y="2647950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20825" y="2876550"/>
            <a:ext cx="1295400" cy="457200"/>
          </a:xfrm>
          <a:prstGeom prst="rect">
            <a:avLst/>
          </a:prstGeom>
          <a:solidFill>
            <a:srgbClr val="0070C0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16225" y="2887663"/>
            <a:ext cx="1227138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ysDash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header</a:t>
            </a:r>
          </a:p>
        </p:txBody>
      </p:sp>
      <p:sp>
        <p:nvSpPr>
          <p:cNvPr id="29" name="Straight Connector 28"/>
          <p:cNvSpPr/>
          <p:nvPr/>
        </p:nvSpPr>
        <p:spPr>
          <a:xfrm>
            <a:off x="5948363" y="4695825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53125" y="4892675"/>
            <a:ext cx="12192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67325" y="5959475"/>
            <a:ext cx="25908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</a:rPr>
              <a:t>Block 2 decode</a:t>
            </a:r>
          </a:p>
        </p:txBody>
      </p:sp>
      <p:grpSp>
        <p:nvGrpSpPr>
          <p:cNvPr id="36880" name="Group 10"/>
          <p:cNvGrpSpPr>
            <a:grpSpLocks/>
          </p:cNvGrpSpPr>
          <p:nvPr/>
        </p:nvGrpSpPr>
        <p:grpSpPr bwMode="auto">
          <a:xfrm>
            <a:off x="4035425" y="2659063"/>
            <a:ext cx="3505200" cy="914400"/>
            <a:chOff x="9686925" y="3629025"/>
            <a:chExt cx="3505200" cy="914401"/>
          </a:xfrm>
        </p:grpSpPr>
        <p:sp>
          <p:nvSpPr>
            <p:cNvPr id="37" name="Rectangle 36"/>
            <p:cNvSpPr/>
            <p:nvPr/>
          </p:nvSpPr>
          <p:spPr>
            <a:xfrm>
              <a:off x="9686925" y="3857625"/>
              <a:ext cx="2286000" cy="457201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ysDash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blocks</a:t>
              </a: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11972925" y="3629025"/>
              <a:ext cx="0" cy="914401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964988" y="3857625"/>
              <a:ext cx="1227137" cy="457201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ysDash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header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>
            <a:off x="1063625" y="3998913"/>
            <a:ext cx="25908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00"/>
                </a:solidFill>
              </a:rPr>
              <a:t>Block 3 decode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953125" y="4892675"/>
            <a:ext cx="12192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20825" y="2887663"/>
            <a:ext cx="1293813" cy="457200"/>
          </a:xfrm>
          <a:prstGeom prst="rect">
            <a:avLst/>
          </a:prstGeom>
          <a:solidFill>
            <a:srgbClr val="0070C0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3</a:t>
            </a:r>
          </a:p>
        </p:txBody>
      </p:sp>
      <p:sp>
        <p:nvSpPr>
          <p:cNvPr id="46" name="Right Brace 45"/>
          <p:cNvSpPr/>
          <p:nvPr/>
        </p:nvSpPr>
        <p:spPr>
          <a:xfrm rot="5400000">
            <a:off x="6432550" y="5099050"/>
            <a:ext cx="336550" cy="1143000"/>
          </a:xfrm>
          <a:prstGeom prst="righ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ight Brace 49"/>
          <p:cNvSpPr/>
          <p:nvPr/>
        </p:nvSpPr>
        <p:spPr>
          <a:xfrm rot="5400000">
            <a:off x="1983582" y="3002756"/>
            <a:ext cx="292100" cy="1217613"/>
          </a:xfrm>
          <a:prstGeom prst="righ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886" name="TextBox 50"/>
          <p:cNvSpPr txBox="1">
            <a:spLocks noChangeArrowheads="1"/>
          </p:cNvSpPr>
          <p:nvPr/>
        </p:nvSpPr>
        <p:spPr bwMode="auto">
          <a:xfrm>
            <a:off x="7859713" y="4767263"/>
            <a:ext cx="15859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Block 2 buffer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455025" y="2170113"/>
            <a:ext cx="1027113" cy="3540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1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2246E-6 1.72088E-6 L 3.52246E-6 0.1611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50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664E-6 1.12277E-6 L 0.00378 0.1913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95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5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1" grpId="0" animBg="1"/>
      <p:bldP spid="31" grpId="1" animBg="1"/>
      <p:bldP spid="41" grpId="0" animBg="1"/>
      <p:bldP spid="41" grpId="1" animBg="1"/>
      <p:bldP spid="43" grpId="0" animBg="1"/>
      <p:bldP spid="43" grpId="1" animBg="1"/>
      <p:bldP spid="44" grpId="0" animBg="1"/>
      <p:bldP spid="44" grpId="1" animBg="1"/>
      <p:bldP spid="46" grpId="0" animBg="1"/>
      <p:bldP spid="50" grpId="0" animBg="1"/>
      <p:bldP spid="5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48"/>
          <p:cNvSpPr txBox="1">
            <a:spLocks noChangeArrowheads="1"/>
          </p:cNvSpPr>
          <p:nvPr/>
        </p:nvSpPr>
        <p:spPr bwMode="auto">
          <a:xfrm>
            <a:off x="7859713" y="4767263"/>
            <a:ext cx="15859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Block 2 buffer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5988" y="2862263"/>
            <a:ext cx="611187" cy="457200"/>
          </a:xfrm>
          <a:prstGeom prst="rect">
            <a:avLst/>
          </a:prstGeom>
          <a:solidFill>
            <a:srgbClr val="002060"/>
          </a:solidFill>
          <a:ln w="28575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hole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685800"/>
            <a:ext cx="5260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Generic instruction decode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45500" y="2187575"/>
            <a:ext cx="1027113" cy="3540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cycle 2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2343150" y="2633663"/>
            <a:ext cx="469900" cy="196850"/>
          </a:xfrm>
          <a:prstGeom prst="line">
            <a:avLst/>
          </a:prstGeom>
          <a:noFill/>
          <a:ln w="28575">
            <a:solidFill>
              <a:srgbClr val="FFFF00"/>
            </a:solidFill>
            <a:prstDash val="solid"/>
            <a:head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4188" y="2333625"/>
            <a:ext cx="1600200" cy="3095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byte boundary</a:t>
            </a:r>
          </a:p>
        </p:txBody>
      </p:sp>
      <p:sp>
        <p:nvSpPr>
          <p:cNvPr id="7" name="Straight Connector 6"/>
          <p:cNvSpPr/>
          <p:nvPr/>
        </p:nvSpPr>
        <p:spPr>
          <a:xfrm>
            <a:off x="2584450" y="3319463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100000" sp="100000"/>
              <a:ds d="100000" sp="100000"/>
            </a:custDash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2571750" y="2862263"/>
            <a:ext cx="458788" cy="0"/>
          </a:xfrm>
          <a:prstGeom prst="line">
            <a:avLst/>
          </a:prstGeom>
          <a:noFill/>
          <a:ln w="18360">
            <a:solidFill>
              <a:srgbClr val="FFFF00"/>
            </a:solidFill>
            <a:custDash>
              <a:ds d="100000" sp="100000"/>
              <a:ds d="100000" sp="100000"/>
            </a:custDash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38650" y="2079625"/>
            <a:ext cx="3030538" cy="4127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 buffer</a:t>
            </a:r>
          </a:p>
        </p:txBody>
      </p:sp>
      <p:sp>
        <p:nvSpPr>
          <p:cNvPr id="47" name="Straight Connector 46"/>
          <p:cNvSpPr/>
          <p:nvPr/>
        </p:nvSpPr>
        <p:spPr>
          <a:xfrm>
            <a:off x="2813050" y="2633663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27175" y="2862263"/>
            <a:ext cx="1293813" cy="457200"/>
          </a:xfrm>
          <a:prstGeom prst="rect">
            <a:avLst/>
          </a:prstGeom>
          <a:solidFill>
            <a:srgbClr val="0070C0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20988" y="2873375"/>
            <a:ext cx="1228725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ysDash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header</a:t>
            </a:r>
          </a:p>
        </p:txBody>
      </p:sp>
      <p:sp>
        <p:nvSpPr>
          <p:cNvPr id="29" name="Straight Connector 28"/>
          <p:cNvSpPr/>
          <p:nvPr/>
        </p:nvSpPr>
        <p:spPr>
          <a:xfrm>
            <a:off x="5953125" y="4695825"/>
            <a:ext cx="0" cy="914400"/>
          </a:xfrm>
          <a:prstGeom prst="line">
            <a:avLst/>
          </a:prstGeom>
          <a:noFill/>
          <a:ln w="36720">
            <a:solidFill>
              <a:srgbClr val="FFFF00"/>
            </a:solidFill>
            <a:prstDash val="solid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57888" y="4892675"/>
            <a:ext cx="12192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grpSp>
        <p:nvGrpSpPr>
          <p:cNvPr id="37904" name="Group 10"/>
          <p:cNvGrpSpPr>
            <a:grpSpLocks/>
          </p:cNvGrpSpPr>
          <p:nvPr/>
        </p:nvGrpSpPr>
        <p:grpSpPr bwMode="auto">
          <a:xfrm>
            <a:off x="4040188" y="2644775"/>
            <a:ext cx="3505200" cy="914400"/>
            <a:chOff x="9686925" y="3629025"/>
            <a:chExt cx="3505200" cy="914401"/>
          </a:xfrm>
        </p:grpSpPr>
        <p:sp>
          <p:nvSpPr>
            <p:cNvPr id="37" name="Rectangle 36"/>
            <p:cNvSpPr/>
            <p:nvPr/>
          </p:nvSpPr>
          <p:spPr>
            <a:xfrm>
              <a:off x="9686925" y="3857625"/>
              <a:ext cx="2286000" cy="457201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ysDash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blocks</a:t>
              </a: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11972925" y="3629025"/>
              <a:ext cx="0" cy="914401"/>
            </a:xfrm>
            <a:prstGeom prst="line">
              <a:avLst/>
            </a:prstGeom>
            <a:noFill/>
            <a:ln w="36720">
              <a:solidFill>
                <a:srgbClr val="FFFF00"/>
              </a:solidFill>
              <a:prstDash val="solid"/>
            </a:ln>
          </p:spPr>
          <p:txBody>
            <a:bodyPr wrap="none" lIns="18000" tIns="18000" rIns="18000" bIns="18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1964987" y="3857625"/>
              <a:ext cx="1227138" cy="457201"/>
            </a:xfrm>
            <a:prstGeom prst="rect">
              <a:avLst/>
            </a:prstGeom>
            <a:solidFill>
              <a:srgbClr val="0066CC"/>
            </a:solidFill>
            <a:ln w="28575">
              <a:solidFill>
                <a:srgbClr val="FFFF00"/>
              </a:solidFill>
              <a:prstDash val="sysDash"/>
            </a:ln>
          </p:spPr>
          <p:txBody>
            <a:bodyPr wrap="none" lIns="9000" tIns="9000" rIns="9000" bIns="9000" anchor="ctr" anchorCtr="1" compatLnSpc="0"/>
            <a:lstStyle/>
            <a:p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header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5957888" y="4892675"/>
            <a:ext cx="1219200" cy="457200"/>
          </a:xfrm>
          <a:prstGeom prst="rect">
            <a:avLst/>
          </a:prstGeom>
          <a:solidFill>
            <a:srgbClr val="0066CC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25588" y="2873375"/>
            <a:ext cx="1295400" cy="457200"/>
          </a:xfrm>
          <a:prstGeom prst="rect">
            <a:avLst/>
          </a:prstGeom>
          <a:solidFill>
            <a:srgbClr val="0070C0"/>
          </a:solidFill>
          <a:ln w="28575">
            <a:solidFill>
              <a:srgbClr val="FFFF00"/>
            </a:solidFill>
            <a:prstDash val="solid"/>
          </a:ln>
        </p:spPr>
        <p:txBody>
          <a:bodyPr wrap="none" lIns="0" tIns="0" rIns="0" bIns="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block 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85800" y="2024063"/>
            <a:ext cx="9259888" cy="362743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25550" y="3644900"/>
            <a:ext cx="2862263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>
                <a:solidFill>
                  <a:srgbClr val="FFFF00"/>
                </a:solidFill>
                <a:latin typeface="Arial" pitchFamily="34" charset="0"/>
              </a:rPr>
              <a:t>Bundles are parsed from both ends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35275" y="6219825"/>
            <a:ext cx="461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Decode 2N+1 blocks in N cycles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-o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315200" cy="457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Elided No-ops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92375" y="2971800"/>
            <a:ext cx="1165225" cy="307975"/>
          </a:xfrm>
          <a:prstGeom prst="rect">
            <a:avLst/>
          </a:prstGeom>
          <a:noFill/>
          <a:ln>
            <a:noFill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Exucode: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0" y="2971800"/>
            <a:ext cx="1285875" cy="307975"/>
          </a:xfrm>
          <a:prstGeom prst="rect">
            <a:avLst/>
          </a:prstGeom>
          <a:noFill/>
          <a:ln>
            <a:noFill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Flowcode: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9463" y="54864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1063" y="54864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8" name="Rectangle 7"/>
          <p:cNvSpPr/>
          <p:nvPr/>
        </p:nvSpPr>
        <p:spPr>
          <a:xfrm>
            <a:off x="7002463" y="54864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6545263" y="54864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59463" y="45720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31063" y="45720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02463" y="45720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45263" y="45720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0" y="41148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41148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29000" y="41148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1800" y="41148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859463" y="50292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231063" y="50292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02463" y="50292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545263" y="50292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0" y="3200400"/>
            <a:ext cx="541338" cy="307975"/>
          </a:xfrm>
          <a:prstGeom prst="rect">
            <a:avLst/>
          </a:prstGeom>
          <a:noFill/>
          <a:ln>
            <a:noFill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hole</a:t>
            </a:r>
          </a:p>
        </p:txBody>
      </p:sp>
      <p:sp>
        <p:nvSpPr>
          <p:cNvPr id="23" name="Straight Connector 22"/>
          <p:cNvSpPr/>
          <p:nvPr/>
        </p:nvSpPr>
        <p:spPr>
          <a:xfrm flipH="1">
            <a:off x="3657600" y="3429000"/>
            <a:ext cx="457200" cy="2286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59463" y="50292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231063" y="50292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002463" y="50292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545263" y="50292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86000" y="54864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0" y="54864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429000" y="54864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971800" y="54864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86000" y="54864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657600" y="54864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429000" y="54864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971800" y="54864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8263" y="3200400"/>
            <a:ext cx="541337" cy="307975"/>
          </a:xfrm>
          <a:prstGeom prst="rect">
            <a:avLst/>
          </a:prstGeom>
          <a:noFill/>
          <a:ln>
            <a:noFill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hole</a:t>
            </a:r>
          </a:p>
        </p:txBody>
      </p:sp>
      <p:sp>
        <p:nvSpPr>
          <p:cNvPr id="41" name="Straight Connector 40"/>
          <p:cNvSpPr/>
          <p:nvPr/>
        </p:nvSpPr>
        <p:spPr>
          <a:xfrm flipH="1">
            <a:off x="7231063" y="3429000"/>
            <a:ext cx="457200" cy="2286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859463" y="36576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231063" y="36576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002463" y="36576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545263" y="36576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286000" y="36576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657600" y="36576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429000" y="36576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971800" y="36576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286000" y="3657600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head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657600" y="36576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429000" y="3657600"/>
            <a:ext cx="2286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0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971800" y="3657600"/>
            <a:ext cx="4572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</a:t>
            </a:r>
          </a:p>
        </p:txBody>
      </p:sp>
      <p:sp>
        <p:nvSpPr>
          <p:cNvPr id="38964" name="TextBox 53"/>
          <p:cNvSpPr txBox="1">
            <a:spLocks noChangeArrowheads="1"/>
          </p:cNvSpPr>
          <p:nvPr/>
        </p:nvSpPr>
        <p:spPr bwMode="auto">
          <a:xfrm>
            <a:off x="820738" y="1416050"/>
            <a:ext cx="88661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Sometimes a cycle has work only for Exu, only for Flow, or neither. The number of cycles to skip is encoded in the alignment hole of the </a:t>
            </a:r>
            <a:r>
              <a:rPr lang="en-US" sz="2400" i="1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other</a:t>
            </a:r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 code stream.</a:t>
            </a:r>
          </a:p>
        </p:txBody>
      </p:sp>
      <p:sp>
        <p:nvSpPr>
          <p:cNvPr id="38965" name="TextBox 54"/>
          <p:cNvSpPr txBox="1">
            <a:spLocks noChangeArrowheads="1"/>
          </p:cNvSpPr>
          <p:nvPr/>
        </p:nvSpPr>
        <p:spPr bwMode="auto">
          <a:xfrm>
            <a:off x="1000125" y="5838825"/>
            <a:ext cx="777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hangingPunct="0"/>
            <a:r>
              <a:rPr lang="en-US" sz="24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Rarely, explicit no-ops must still be used when there are not enough hole bits to use. Otherwise, no-ops cost nothing.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17866" y="3882450"/>
            <a:ext cx="821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</a:rPr>
              <a:t>- - -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79466" y="4391025"/>
            <a:ext cx="821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</a:rPr>
              <a:t>- - -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359176" y="4848225"/>
            <a:ext cx="821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</a:rPr>
              <a:t>- - -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685800"/>
            <a:ext cx="8605838" cy="455613"/>
          </a:xfrm>
        </p:spPr>
        <p:txBody>
          <a:bodyPr>
            <a:spAutoFit/>
          </a:bodyPr>
          <a:lstStyle/>
          <a:p>
            <a:pPr eaLnBrk="1">
              <a:buClr>
                <a:srgbClr val="000000"/>
              </a:buClr>
              <a:buSzPct val="45000"/>
              <a:buFont typeface="StarSymbol"/>
              <a:buNone/>
            </a:pPr>
            <a:r>
              <a:rPr smtClean="0">
                <a:latin typeface="Arial" pitchFamily="34" charset="0"/>
                <a:cs typeface="Arial Unicode MS" pitchFamily="34" charset="-128"/>
              </a:rPr>
              <a:t>Mill pipeline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5257800" y="1600200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prefetch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1143000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mem</a:t>
            </a: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/L2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2057400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L1 I$</a:t>
            </a:r>
          </a:p>
        </p:txBody>
      </p:sp>
      <p:sp>
        <p:nvSpPr>
          <p:cNvPr id="6" name="Rectangle 5"/>
          <p:cNvSpPr/>
          <p:nvPr/>
        </p:nvSpPr>
        <p:spPr>
          <a:xfrm>
            <a:off x="5257800" y="2514600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fetch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2971800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L0 I$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0" y="3886200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4600" y="2165350"/>
            <a:ext cx="579438" cy="2905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lines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57800" y="3429000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shifter</a:t>
            </a:r>
          </a:p>
        </p:txBody>
      </p:sp>
      <p:sp>
        <p:nvSpPr>
          <p:cNvPr id="11" name="Straight Connector 10"/>
          <p:cNvSpPr/>
          <p:nvPr/>
        </p:nvSpPr>
        <p:spPr>
          <a:xfrm flipV="1">
            <a:off x="2971800" y="1600200"/>
            <a:ext cx="45720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Straight Connector 11"/>
          <p:cNvSpPr/>
          <p:nvPr/>
        </p:nvSpPr>
        <p:spPr>
          <a:xfrm>
            <a:off x="2971800" y="2514600"/>
            <a:ext cx="45720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Straight Connector 12"/>
          <p:cNvSpPr/>
          <p:nvPr/>
        </p:nvSpPr>
        <p:spPr>
          <a:xfrm>
            <a:off x="3200400" y="22860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57800" y="4343400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issue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71725" y="3900488"/>
            <a:ext cx="982663" cy="2952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bundles</a:t>
            </a:r>
          </a:p>
        </p:txBody>
      </p:sp>
      <p:sp>
        <p:nvSpPr>
          <p:cNvPr id="16" name="Straight Connector 15"/>
          <p:cNvSpPr/>
          <p:nvPr/>
        </p:nvSpPr>
        <p:spPr>
          <a:xfrm>
            <a:off x="2971800" y="6075363"/>
            <a:ext cx="457200" cy="127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57600" y="4800600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27250" y="4791075"/>
            <a:ext cx="1301750" cy="2889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operations</a:t>
            </a:r>
          </a:p>
        </p:txBody>
      </p:sp>
      <p:sp>
        <p:nvSpPr>
          <p:cNvPr id="19" name="Straight Connector 18"/>
          <p:cNvSpPr/>
          <p:nvPr/>
        </p:nvSpPr>
        <p:spPr>
          <a:xfrm>
            <a:off x="2971800" y="4249738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92388" y="5705475"/>
            <a:ext cx="836612" cy="2889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results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57800" y="5257800"/>
            <a:ext cx="1371600" cy="4572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retire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0" y="5715000"/>
            <a:ext cx="13716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8360">
            <a:solidFill>
              <a:srgbClr val="FFFF00"/>
            </a:solidFill>
            <a:prstDash val="solid"/>
          </a:ln>
        </p:spPr>
        <p:txBody>
          <a:bodyPr wrap="none" lIns="9000" tIns="9000" rIns="9000" bIns="900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reuse</a:t>
            </a:r>
          </a:p>
        </p:txBody>
      </p:sp>
      <p:sp>
        <p:nvSpPr>
          <p:cNvPr id="23" name="Straight Connector 22"/>
          <p:cNvSpPr/>
          <p:nvPr/>
        </p:nvSpPr>
        <p:spPr>
          <a:xfrm>
            <a:off x="2971800" y="513715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Straight Connector 23"/>
          <p:cNvSpPr/>
          <p:nvPr/>
        </p:nvSpPr>
        <p:spPr>
          <a:xfrm>
            <a:off x="4343400" y="1600200"/>
            <a:ext cx="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5" name="Straight Connector 24"/>
          <p:cNvSpPr/>
          <p:nvPr/>
        </p:nvSpPr>
        <p:spPr>
          <a:xfrm>
            <a:off x="4343400" y="3429000"/>
            <a:ext cx="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6" name="Straight Connector 25"/>
          <p:cNvSpPr/>
          <p:nvPr/>
        </p:nvSpPr>
        <p:spPr>
          <a:xfrm>
            <a:off x="4343400" y="4343400"/>
            <a:ext cx="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7" name="Straight Connector 26"/>
          <p:cNvSpPr/>
          <p:nvPr/>
        </p:nvSpPr>
        <p:spPr>
          <a:xfrm>
            <a:off x="4343400" y="5257800"/>
            <a:ext cx="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8" name="Straight Connector 27"/>
          <p:cNvSpPr/>
          <p:nvPr/>
        </p:nvSpPr>
        <p:spPr>
          <a:xfrm>
            <a:off x="4343400" y="2514600"/>
            <a:ext cx="0" cy="45720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Straight Connector 28"/>
          <p:cNvSpPr/>
          <p:nvPr/>
        </p:nvSpPr>
        <p:spPr>
          <a:xfrm flipH="1">
            <a:off x="4800600" y="18288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0" name="Straight Connector 29"/>
          <p:cNvSpPr/>
          <p:nvPr/>
        </p:nvSpPr>
        <p:spPr>
          <a:xfrm flipH="1">
            <a:off x="4800600" y="36576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Straight Connector 30"/>
          <p:cNvSpPr/>
          <p:nvPr/>
        </p:nvSpPr>
        <p:spPr>
          <a:xfrm flipH="1">
            <a:off x="4800600" y="45720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2" name="Straight Connector 31"/>
          <p:cNvSpPr/>
          <p:nvPr/>
        </p:nvSpPr>
        <p:spPr>
          <a:xfrm flipH="1">
            <a:off x="4800600" y="54864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3" name="Straight Connector 32"/>
          <p:cNvSpPr/>
          <p:nvPr/>
        </p:nvSpPr>
        <p:spPr>
          <a:xfrm flipH="1">
            <a:off x="4800600" y="2743200"/>
            <a:ext cx="457200" cy="0"/>
          </a:xfrm>
          <a:prstGeom prst="line">
            <a:avLst/>
          </a:prstGeom>
          <a:noFill/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91338" y="809625"/>
            <a:ext cx="1581150" cy="2905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phase/cycles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0" y="3516313"/>
            <a:ext cx="327025" cy="2889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0" y="3973513"/>
            <a:ext cx="738188" cy="2889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D0-D2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70750" y="4897438"/>
            <a:ext cx="857250" cy="2905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X0-X4+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21550" y="4394200"/>
            <a:ext cx="908050" cy="2905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&lt;none&gt;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315200" y="5332413"/>
            <a:ext cx="908050" cy="2905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&lt;none&gt;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46938" y="2601913"/>
            <a:ext cx="679450" cy="2889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F0-F2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91388" y="1660525"/>
            <a:ext cx="1031875" cy="2905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&lt;varies&gt;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08250" y="6524625"/>
            <a:ext cx="5273675" cy="2952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4 cycle </a:t>
            </a:r>
            <a:r>
              <a:rPr lang="en-US" sz="20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mispredict</a:t>
            </a: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penalty from top cache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847850" y="1397000"/>
            <a:ext cx="1743075" cy="515302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590925" y="581025"/>
            <a:ext cx="5432425" cy="59436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4" grpId="0" animBg="1"/>
      <p:bldP spid="15" grpId="0"/>
      <p:bldP spid="17" grpId="0" animBg="1"/>
      <p:bldP spid="18" grpId="0"/>
      <p:bldP spid="20" grpId="0"/>
      <p:bldP spid="21" grpId="0" animBg="1"/>
      <p:bldP spid="22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5" grpId="0" animBg="1"/>
      <p:bldP spid="4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7543799" cy="45720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Split-stream, double-ended encoding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8440"/>
            <a:ext cx="6858000" cy="2964959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6800" y="2057400"/>
            <a:ext cx="6400820" cy="2141449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000" tIns="9000" rIns="9000" bIns="9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Two program counters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Following two instruction 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half-bundle </a:t>
            </a: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streams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Drawn from two instruction caches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Feeding two decoders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One of which runs backwards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And each 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half-bundle </a:t>
            </a: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is parsed from both 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8000" y="1600200"/>
            <a:ext cx="2746800" cy="358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000" tIns="9000" rIns="9000" bIns="9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One Mill thread has: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22640" y="4478760"/>
            <a:ext cx="6295313" cy="247715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For each side: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Bundle size</a:t>
            </a: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Mill ~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17 </a:t>
            </a: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bits X 17 ops = 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36 </a:t>
            </a: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bytes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Instruction cache pressure.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	32k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iCache</a:t>
            </a: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= 1024 instructions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 rate: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30+ operations per cycle</a:t>
            </a:r>
          </a:p>
        </p:txBody>
      </p:sp>
    </p:spTree>
    <p:extLst>
      <p:ext uri="{BB962C8B-B14F-4D97-AF65-F5344CB8AC3E}">
        <p14:creationId xmlns:p14="http://schemas.microsoft.com/office/powerpoint/2010/main" val="15727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2813" y="685800"/>
            <a:ext cx="2355850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Want more?</a:t>
            </a:r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1304565" y="1952625"/>
            <a:ext cx="792075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Sign up for technical announcements, white papers, etc.:</a:t>
            </a: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4000" b="1" smtClean="0">
                <a:solidFill>
                  <a:srgbClr val="FFFF00"/>
                </a:solidFill>
                <a:latin typeface="Arial" pitchFamily="34" charset="0"/>
              </a:rPr>
              <a:t>ootbcomp.com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668338"/>
            <a:ext cx="3890963" cy="492125"/>
          </a:xfrm>
        </p:spPr>
        <p:txBody>
          <a:bodyPr>
            <a:spAutoFit/>
          </a:bodyPr>
          <a:lstStyle/>
          <a:p>
            <a:pPr eaLnBrk="1">
              <a:buClr>
                <a:srgbClr val="000000"/>
              </a:buClr>
              <a:buSzPct val="45000"/>
              <a:buFont typeface="StarSymbol"/>
              <a:buNone/>
            </a:pPr>
            <a:r>
              <a:rPr smtClean="0">
                <a:latin typeface="Arial" pitchFamily="34" charset="0"/>
                <a:cs typeface="Arial Unicode MS" pitchFamily="34" charset="-128"/>
              </a:rPr>
              <a:t>Two architectures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38325" y="5992813"/>
            <a:ext cx="3455988" cy="4556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in-order VLIW DSP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7325" y="3325813"/>
            <a:ext cx="4337050" cy="4556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out-of-order superscalar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57925" y="3143250"/>
            <a:ext cx="2359025" cy="9429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406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59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62700" y="5762625"/>
            <a:ext cx="2359025" cy="9429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3272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211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</a:p>
        </p:txBody>
      </p:sp>
      <p:sp>
        <p:nvSpPr>
          <p:cNvPr id="7" name="Rectangle 6"/>
          <p:cNvSpPr/>
          <p:nvPr/>
        </p:nvSpPr>
        <p:spPr>
          <a:xfrm>
            <a:off x="1179513" y="2867025"/>
            <a:ext cx="7593012" cy="376237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28950" y="2054225"/>
            <a:ext cx="460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>
                <a:solidFill>
                  <a:srgbClr val="FFFF00"/>
                </a:solidFill>
                <a:latin typeface="Arial" pitchFamily="34" charset="0"/>
              </a:rPr>
              <a:t>3.6X better performance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981325" y="4314825"/>
            <a:ext cx="3190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>
                <a:solidFill>
                  <a:srgbClr val="FFFF00"/>
                </a:solidFill>
                <a:latin typeface="Arial" pitchFamily="34" charset="0"/>
              </a:rPr>
              <a:t>30X more power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981325" y="5076825"/>
            <a:ext cx="3303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>
                <a:solidFill>
                  <a:srgbClr val="FFFF00"/>
                </a:solidFill>
                <a:latin typeface="Arial" pitchFamily="34" charset="0"/>
              </a:rPr>
              <a:t>13X more money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29325" y="1490663"/>
            <a:ext cx="3062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Comparison per core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2" grpId="0"/>
      <p:bldP spid="13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685800"/>
            <a:ext cx="8605838" cy="455613"/>
          </a:xfrm>
        </p:spPr>
        <p:txBody>
          <a:bodyPr>
            <a:spAutoFit/>
          </a:bodyPr>
          <a:lstStyle/>
          <a:p>
            <a:pPr eaLnBrk="1">
              <a:buClr>
                <a:srgbClr val="000000"/>
              </a:buClr>
              <a:buSzPct val="45000"/>
              <a:buFont typeface="StarSymbol"/>
              <a:buNone/>
            </a:pPr>
            <a:r>
              <a:rPr smtClean="0">
                <a:latin typeface="Arial" pitchFamily="34" charset="0"/>
                <a:cs typeface="Arial Unicode MS" pitchFamily="34" charset="-128"/>
              </a:rPr>
              <a:t>Which is better?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038725"/>
            <a:ext cx="8567738" cy="10620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DSP efficiency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-	on general-purpose workloads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87388"/>
            <a:ext cx="7910513" cy="471487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huge cost in both power </a:t>
            </a:r>
            <a:r>
              <a:rPr lang="en-US" sz="3200" b="1" i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and</a:t>
            </a: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price?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98663" y="1600200"/>
            <a:ext cx="5456237" cy="14160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marL="457200" indent="-457200" fontAlgn="auto" hangingPunct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32 vs. 64 bit</a:t>
            </a:r>
          </a:p>
          <a:p>
            <a:pPr marL="457200" indent="-457200" fontAlgn="auto" hangingPunct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3,600 </a:t>
            </a:r>
            <a:r>
              <a:rPr lang="en-US" sz="3200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vs. 52,800 </a:t>
            </a:r>
            <a:r>
              <a:rPr lang="en-US" sz="3200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endParaRPr lang="en-US" sz="3200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457200" indent="-457200" fontAlgn="auto" hangingPunct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incompatible workloads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8288" y="3200400"/>
            <a:ext cx="7375525" cy="5127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hangingPunct="0"/>
            <a:r>
              <a:rPr lang="en-US" sz="360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signal processing </a:t>
            </a:r>
            <a:r>
              <a:rPr lang="en-US" sz="3600">
                <a:solidFill>
                  <a:srgbClr val="FFFF00"/>
                </a:solidFill>
                <a:latin typeface="Arial" pitchFamily="34" charset="0"/>
              </a:rPr>
              <a:t>≠ general-purpose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4116388"/>
            <a:ext cx="5573713" cy="4556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goal – and technical challenge:</a:t>
            </a:r>
          </a:p>
        </p:txBody>
      </p:sp>
      <p:sp>
        <p:nvSpPr>
          <p:cNvPr id="9" name="Rectangle 8"/>
          <p:cNvSpPr/>
          <p:nvPr/>
        </p:nvSpPr>
        <p:spPr>
          <a:xfrm>
            <a:off x="1600200" y="1371600"/>
            <a:ext cx="6400800" cy="11430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2514600"/>
            <a:ext cx="8229600" cy="13716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5" grpId="0" uiExpand="1" build="p" autoUpdateAnimBg="0" advAuto="0"/>
      <p:bldP spid="6" grpId="0" build="p" autoUpdateAnimBg="0" advAuto="0"/>
      <p:bldP spid="8" grpId="0" build="p" autoUpdateAnimBg="0" advAuto="0"/>
      <p:bldP spid="9" grpId="0" animBg="1" autoUpdateAnimBg="0"/>
      <p:bldP spid="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7388"/>
            <a:ext cx="2097088" cy="471487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Our result: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14525" y="1958975"/>
            <a:ext cx="6858000" cy="22796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2	cores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issuing:	33	operations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rate:	1200	MHz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power:	28	Watts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performance:	79.3	</a:t>
            </a:r>
            <a:r>
              <a:rPr lang="en-US" sz="3200" dirty="0" err="1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	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price:	$225	dollars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62075" y="5530850"/>
            <a:ext cx="3863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OOTBC Mill Gold.x2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53125" y="5305425"/>
            <a:ext cx="2349500" cy="9429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2832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352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550" y="1958975"/>
            <a:ext cx="7546975" cy="304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31875" y="5276850"/>
            <a:ext cx="7934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Clock, power: our best estimate after several years in sim</a:t>
            </a:r>
          </a:p>
          <a:p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Price: wild guess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4" grpId="0" build="p"/>
      <p:bldP spid="15" grpId="0" build="p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799" y="686880"/>
            <a:ext cx="1960986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Our result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5924" y="3507165"/>
            <a:ext cx="3142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vs. OOO superscalar: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5925" y="1343539"/>
            <a:ext cx="2217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vs. VLIW DSP: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2815" y="4040565"/>
            <a:ext cx="53767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2.3X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performance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2.3X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less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power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1.9X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less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money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2815" y="1830765"/>
            <a:ext cx="53767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11x 	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performance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12X 	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power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6.5X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money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362600" y="5305425"/>
            <a:ext cx="6939373" cy="943720"/>
            <a:chOff x="1362600" y="5305425"/>
            <a:chExt cx="6939373" cy="943720"/>
          </a:xfrm>
        </p:grpSpPr>
        <p:sp>
          <p:nvSpPr>
            <p:cNvPr id="11" name="TextBox 10"/>
            <p:cNvSpPr txBox="1"/>
            <p:nvPr/>
          </p:nvSpPr>
          <p:spPr>
            <a:xfrm>
              <a:off x="1362600" y="5530908"/>
              <a:ext cx="3864239" cy="45611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b="1" i="0" u="none" strike="noStrike" dirty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OOTBC Mill Gold.x2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53125" y="5305425"/>
              <a:ext cx="2348848" cy="9437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b="1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2832	</a:t>
              </a:r>
              <a:r>
                <a:rPr lang="en-US" sz="3200" b="1" i="0" u="none" strike="noStrike" dirty="0" err="1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Mips</a:t>
              </a:r>
              <a:r>
                <a:rPr lang="en-US" sz="3200" b="1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/W</a:t>
              </a:r>
            </a:p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b="1" dirty="0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352</a:t>
              </a:r>
              <a:r>
                <a:rPr lang="en-US" sz="3200" b="1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	</a:t>
              </a:r>
              <a:r>
                <a:rPr lang="en-US" sz="3200" b="1" dirty="0" err="1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</a:t>
              </a:r>
              <a:r>
                <a:rPr lang="en-US" sz="3200" b="1" i="0" u="none" strike="noStrike" dirty="0" err="1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ips</a:t>
              </a:r>
              <a:r>
                <a:rPr lang="en-US" sz="3200" b="1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/$</a:t>
              </a:r>
              <a:endParaRPr lang="en-US" sz="32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283098" y="5610225"/>
            <a:ext cx="7132882" cy="12954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39916" y="807392"/>
            <a:ext cx="3062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Comparison per core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86726" y="1320195"/>
            <a:ext cx="7132882" cy="208023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33442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017E-6 -4.71651E-6 L 0.00047 0.078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3927"/>
                                    </p:animMotion>
                                  </p:childTnLst>
                                </p:cTn>
                              </p:par>
                              <p:par>
                                <p:cTn id="1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7388"/>
            <a:ext cx="2097088" cy="471487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Our result: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82700" y="2943225"/>
            <a:ext cx="7543800" cy="1870075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0388" y="1943100"/>
            <a:ext cx="7286625" cy="29987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2	cores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issuing:	33	operations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rate:	1200	MHz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power:	28	Watts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performance:	79.3	</a:t>
            </a:r>
            <a:r>
              <a:rPr lang="en-US" sz="3200" dirty="0" err="1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	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3657600" algn="r"/>
                <a:tab pos="4572000" algn="l"/>
              </a:tabLst>
              <a:defRPr/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price:	$225	dollars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1887538"/>
            <a:ext cx="7546975" cy="59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362075" y="5530850"/>
            <a:ext cx="3863975" cy="4556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OOTBC Mill Gold.x2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53125" y="5305425"/>
            <a:ext cx="2349500" cy="9429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2832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352	</a:t>
            </a:r>
            <a:r>
              <a:rPr lang="en-US" sz="3200" b="1" dirty="0" err="1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75" y="2943225"/>
            <a:ext cx="754697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7388"/>
            <a:ext cx="1663700" cy="471487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1887538"/>
            <a:ext cx="7546975" cy="59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1838325" y="2341563"/>
            <a:ext cx="72786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>
            <a:spAutoFit/>
          </a:bodyPr>
          <a:lstStyle>
            <a:lvl1pPr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57600" algn="r"/>
                <a:tab pos="4572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hangingPunct="0"/>
            <a:r>
              <a:rPr lang="en-US" sz="3200">
                <a:solidFill>
                  <a:srgbClr val="FFFF00"/>
                </a:solidFill>
                <a:latin typeface="Arial" pitchFamily="34" charset="0"/>
                <a:ea typeface="TimesNewRomanPSMT"/>
                <a:cs typeface="TimesNewRomanPSMT"/>
              </a:rPr>
              <a:t>issuing:	33	operations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838325" y="3476625"/>
            <a:ext cx="6611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33 independent MIMD operations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NOT counting each SIMD vector element!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(counting elements, Gold does ~500 ops/cycle)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5200" y="5153025"/>
            <a:ext cx="59197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Ops must match functional unit population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NOT 33 adds!</a:t>
            </a:r>
          </a:p>
          <a:p>
            <a:pPr algn="ctr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33 mixed ops including up to 8 adds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90675" y="3400425"/>
            <a:ext cx="7543800" cy="48736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43075" y="3876675"/>
            <a:ext cx="7543800" cy="74295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43075" y="5076825"/>
            <a:ext cx="7543800" cy="48736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43075" y="5534025"/>
            <a:ext cx="7543800" cy="77311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FF00"/>
          </a:solidFill>
          <a:headEnd type="none" w="med" len="med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130239</TotalTime>
  <Words>1323</Words>
  <Application>Microsoft Office PowerPoint</Application>
  <PresentationFormat>Custom</PresentationFormat>
  <Paragraphs>698</Paragraphs>
  <Slides>39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Default</vt:lpstr>
      <vt:lpstr>TechDetail1</vt:lpstr>
      <vt:lpstr>PowerPoint Presentation</vt:lpstr>
      <vt:lpstr>PowerPoint Presentation</vt:lpstr>
      <vt:lpstr>Two architectures</vt:lpstr>
      <vt:lpstr>Two architectures</vt:lpstr>
      <vt:lpstr>Which is better?</vt:lpstr>
      <vt:lpstr>PowerPoint Presentation</vt:lpstr>
      <vt:lpstr>PowerPoint Presentation</vt:lpstr>
      <vt:lpstr>PowerPoint Presentation</vt:lpstr>
      <vt:lpstr>PowerPoint Presentation</vt:lpstr>
      <vt:lpstr>Which is better?</vt:lpstr>
      <vt:lpstr>Which is better?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After a branch</vt:lpstr>
      <vt:lpstr>Physical layout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Mill pipeline</vt:lpstr>
      <vt:lpstr>Split-stream, double-ended encoding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Dave Yost</cp:lastModifiedBy>
  <cp:revision>345</cp:revision>
  <cp:lastPrinted>2004-01-09T12:06:43Z</cp:lastPrinted>
  <dcterms:created xsi:type="dcterms:W3CDTF">2003-11-29T13:45:59Z</dcterms:created>
  <dcterms:modified xsi:type="dcterms:W3CDTF">2013-07-17T00:59:37Z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  <property fmtid="{D5CDD505-2E9C-101B-9397-08002B2CF9AE}" pid="6" name="_MarkAsFinal">
    <vt:bool>true</vt:bool>
  </property>
</Properties>
</file>