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ppt/tags/tag3.xml" ContentType="application/vnd.openxmlformats-officedocument.presentationml.tags+xml"/>
  <Override PartName="/ppt/notesSlides/notesSlide5.xml" ContentType="application/vnd.openxmlformats-officedocument.presentationml.notesSlide+xml"/>
  <Override PartName="/ppt/tags/tag4.xml" ContentType="application/vnd.openxmlformats-officedocument.presentationml.tags+xml"/>
  <Override PartName="/ppt/notesSlides/notesSlide6.xml" ContentType="application/vnd.openxmlformats-officedocument.presentationml.notesSlide+xml"/>
  <Override PartName="/ppt/tags/tag5.xml" ContentType="application/vnd.openxmlformats-officedocument.presentationml.tags+xml"/>
  <Override PartName="/ppt/notesSlides/notesSlide7.xml" ContentType="application/vnd.openxmlformats-officedocument.presentationml.notesSlide+xml"/>
  <Override PartName="/ppt/tags/tag6.xml" ContentType="application/vnd.openxmlformats-officedocument.presentationml.tags+xml"/>
  <Override PartName="/ppt/notesSlides/notesSlide8.xml" ContentType="application/vnd.openxmlformats-officedocument.presentationml.notesSlide+xml"/>
  <Override PartName="/ppt/tags/tag7.xml" ContentType="application/vnd.openxmlformats-officedocument.presentationml.tags+xml"/>
  <Override PartName="/ppt/notesSlides/notesSlide9.xml" ContentType="application/vnd.openxmlformats-officedocument.presentationml.notesSlide+xml"/>
  <Override PartName="/ppt/tags/tag8.xml" ContentType="application/vnd.openxmlformats-officedocument.presentationml.tags+xml"/>
  <Override PartName="/ppt/notesSlides/notesSlide10.xml" ContentType="application/vnd.openxmlformats-officedocument.presentationml.notesSlide+xml"/>
  <Override PartName="/ppt/tags/tag9.xml" ContentType="application/vnd.openxmlformats-officedocument.presentationml.tags+xml"/>
  <Override PartName="/ppt/notesSlides/notesSlide11.xml" ContentType="application/vnd.openxmlformats-officedocument.presentationml.notesSlide+xml"/>
  <Override PartName="/ppt/tags/tag10.xml" ContentType="application/vnd.openxmlformats-officedocument.presentationml.tags+xml"/>
  <Override PartName="/ppt/notesSlides/notesSlide12.xml" ContentType="application/vnd.openxmlformats-officedocument.presentationml.notesSlide+xml"/>
  <Override PartName="/ppt/tags/tag11.xml" ContentType="application/vnd.openxmlformats-officedocument.presentationml.tags+xml"/>
  <Override PartName="/ppt/notesSlides/notesSlide13.xml" ContentType="application/vnd.openxmlformats-officedocument.presentationml.notesSlide+xml"/>
  <Override PartName="/ppt/tags/tag12.xml" ContentType="application/vnd.openxmlformats-officedocument.presentationml.tags+xml"/>
  <Override PartName="/ppt/notesSlides/notesSlide14.xml" ContentType="application/vnd.openxmlformats-officedocument.presentationml.notesSlide+xml"/>
  <Override PartName="/ppt/tags/tag13.xml" ContentType="application/vnd.openxmlformats-officedocument.presentationml.tags+xml"/>
  <Override PartName="/ppt/notesSlides/notesSlide15.xml" ContentType="application/vnd.openxmlformats-officedocument.presentationml.notesSlide+xml"/>
  <Override PartName="/ppt/tags/tag14.xml" ContentType="application/vnd.openxmlformats-officedocument.presentationml.tags+xml"/>
  <Override PartName="/ppt/notesSlides/notesSlide16.xml" ContentType="application/vnd.openxmlformats-officedocument.presentationml.notesSlide+xml"/>
  <Override PartName="/ppt/tags/tag15.xml" ContentType="application/vnd.openxmlformats-officedocument.presentationml.tags+xml"/>
  <Override PartName="/ppt/notesSlides/notesSlide17.xml" ContentType="application/vnd.openxmlformats-officedocument.presentationml.notesSlide+xml"/>
  <Override PartName="/ppt/tags/tag16.xml" ContentType="application/vnd.openxmlformats-officedocument.presentationml.tags+xml"/>
  <Override PartName="/ppt/notesSlides/notesSlide18.xml" ContentType="application/vnd.openxmlformats-officedocument.presentationml.notesSlide+xml"/>
  <Override PartName="/ppt/tags/tag17.xml" ContentType="application/vnd.openxmlformats-officedocument.presentationml.tags+xml"/>
  <Override PartName="/ppt/notesSlides/notesSlide19.xml" ContentType="application/vnd.openxmlformats-officedocument.presentationml.notesSlide+xml"/>
  <Override PartName="/ppt/tags/tag18.xml" ContentType="application/vnd.openxmlformats-officedocument.presentationml.tags+xml"/>
  <Override PartName="/ppt/notesSlides/notesSlide20.xml" ContentType="application/vnd.openxmlformats-officedocument.presentationml.notesSlide+xml"/>
  <Override PartName="/ppt/tags/tag19.xml" ContentType="application/vnd.openxmlformats-officedocument.presentationml.tags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tags/tag20.xml" ContentType="application/vnd.openxmlformats-officedocument.presentationml.tags+xml"/>
  <Override PartName="/ppt/notesSlides/notesSlide23.xml" ContentType="application/vnd.openxmlformats-officedocument.presentationml.notesSlide+xml"/>
  <Override PartName="/ppt/tags/tag21.xml" ContentType="application/vnd.openxmlformats-officedocument.presentationml.tags+xml"/>
  <Override PartName="/ppt/notesSlides/notesSlide24.xml" ContentType="application/vnd.openxmlformats-officedocument.presentationml.notesSlide+xml"/>
  <Override PartName="/ppt/tags/tag22.xml" ContentType="application/vnd.openxmlformats-officedocument.presentationml.tags+xml"/>
  <Override PartName="/ppt/notesSlides/notesSlide25.xml" ContentType="application/vnd.openxmlformats-officedocument.presentationml.notesSlide+xml"/>
  <Override PartName="/ppt/tags/tag23.xml" ContentType="application/vnd.openxmlformats-officedocument.presentationml.tags+xml"/>
  <Override PartName="/ppt/notesSlides/notesSlide26.xml" ContentType="application/vnd.openxmlformats-officedocument.presentationml.notesSlide+xml"/>
  <Override PartName="/ppt/tags/tag24.xml" ContentType="application/vnd.openxmlformats-officedocument.presentationml.tags+xml"/>
  <Override PartName="/ppt/notesSlides/notesSlide27.xml" ContentType="application/vnd.openxmlformats-officedocument.presentationml.notesSlide+xml"/>
  <Override PartName="/ppt/tags/tag25.xml" ContentType="application/vnd.openxmlformats-officedocument.presentationml.tags+xml"/>
  <Override PartName="/ppt/notesSlides/notesSlide28.xml" ContentType="application/vnd.openxmlformats-officedocument.presentationml.notesSlide+xml"/>
  <Override PartName="/ppt/tags/tag26.xml" ContentType="application/vnd.openxmlformats-officedocument.presentationml.tags+xml"/>
  <Override PartName="/ppt/notesSlides/notesSlide29.xml" ContentType="application/vnd.openxmlformats-officedocument.presentationml.notesSlide+xml"/>
  <Override PartName="/ppt/tags/tag27.xml" ContentType="application/vnd.openxmlformats-officedocument.presentationml.tags+xml"/>
  <Override PartName="/ppt/notesSlides/notesSlide30.xml" ContentType="application/vnd.openxmlformats-officedocument.presentationml.notesSlide+xml"/>
  <Override PartName="/ppt/tags/tag28.xml" ContentType="application/vnd.openxmlformats-officedocument.presentationml.tags+xml"/>
  <Override PartName="/ppt/notesSlides/notesSlide31.xml" ContentType="application/vnd.openxmlformats-officedocument.presentationml.notesSlide+xml"/>
  <Override PartName="/ppt/tags/tag29.xml" ContentType="application/vnd.openxmlformats-officedocument.presentationml.tags+xml"/>
  <Override PartName="/ppt/notesSlides/notesSlide32.xml" ContentType="application/vnd.openxmlformats-officedocument.presentationml.notesSlide+xml"/>
  <Override PartName="/ppt/tags/tag30.xml" ContentType="application/vnd.openxmlformats-officedocument.presentationml.tags+xml"/>
  <Override PartName="/ppt/notesSlides/notesSlide33.xml" ContentType="application/vnd.openxmlformats-officedocument.presentationml.notesSlide+xml"/>
  <Override PartName="/ppt/tags/tag31.xml" ContentType="application/vnd.openxmlformats-officedocument.presentationml.tags+xml"/>
  <Override PartName="/ppt/notesSlides/notesSlide34.xml" ContentType="application/vnd.openxmlformats-officedocument.presentationml.notesSlide+xml"/>
  <Override PartName="/ppt/tags/tag32.xml" ContentType="application/vnd.openxmlformats-officedocument.presentationml.tags+xml"/>
  <Override PartName="/ppt/notesSlides/notesSlide35.xml" ContentType="application/vnd.openxmlformats-officedocument.presentationml.notesSlide+xml"/>
  <Override PartName="/ppt/tags/tag33.xml" ContentType="application/vnd.openxmlformats-officedocument.presentationml.tags+xml"/>
  <Override PartName="/ppt/notesSlides/notesSlide36.xml" ContentType="application/vnd.openxmlformats-officedocument.presentationml.notesSlide+xml"/>
  <Override PartName="/ppt/tags/tag34.xml" ContentType="application/vnd.openxmlformats-officedocument.presentationml.tags+xml"/>
  <Override PartName="/ppt/notesSlides/notesSlide37.xml" ContentType="application/vnd.openxmlformats-officedocument.presentationml.notesSlide+xml"/>
  <Override PartName="/ppt/tags/tag35.xml" ContentType="application/vnd.openxmlformats-officedocument.presentationml.tags+xml"/>
  <Override PartName="/ppt/notesSlides/notesSlide38.xml" ContentType="application/vnd.openxmlformats-officedocument.presentationml.notesSlide+xml"/>
  <Override PartName="/ppt/tags/tag36.xml" ContentType="application/vnd.openxmlformats-officedocument.presentationml.tags+xml"/>
  <Override PartName="/ppt/notesSlides/notesSlide39.xml" ContentType="application/vnd.openxmlformats-officedocument.presentationml.notesSlide+xml"/>
  <Override PartName="/ppt/tags/tag37.xml" ContentType="application/vnd.openxmlformats-officedocument.presentationml.tags+xml"/>
  <Override PartName="/ppt/notesSlides/notesSlide40.xml" ContentType="application/vnd.openxmlformats-officedocument.presentationml.notesSlide+xml"/>
  <Override PartName="/ppt/tags/tag38.xml" ContentType="application/vnd.openxmlformats-officedocument.presentationml.tags+xml"/>
  <Override PartName="/ppt/notesSlides/notesSlide41.xml" ContentType="application/vnd.openxmlformats-officedocument.presentationml.notesSlide+xml"/>
  <Override PartName="/ppt/tags/tag39.xml" ContentType="application/vnd.openxmlformats-officedocument.presentationml.tags+xml"/>
  <Override PartName="/ppt/notesSlides/notesSlide42.xml" ContentType="application/vnd.openxmlformats-officedocument.presentationml.notesSlide+xml"/>
  <Override PartName="/ppt/tags/tag40.xml" ContentType="application/vnd.openxmlformats-officedocument.presentationml.tags+xml"/>
  <Override PartName="/ppt/notesSlides/notesSlide43.xml" ContentType="application/vnd.openxmlformats-officedocument.presentationml.notesSlide+xml"/>
  <Override PartName="/ppt/tags/tag41.xml" ContentType="application/vnd.openxmlformats-officedocument.presentationml.tags+xml"/>
  <Override PartName="/ppt/notesSlides/notesSlide44.xml" ContentType="application/vnd.openxmlformats-officedocument.presentationml.notesSlide+xml"/>
  <Override PartName="/ppt/tags/tag42.xml" ContentType="application/vnd.openxmlformats-officedocument.presentationml.tags+xml"/>
  <Override PartName="/ppt/notesSlides/notesSlide45.xml" ContentType="application/vnd.openxmlformats-officedocument.presentationml.notesSlide+xml"/>
  <Override PartName="/ppt/tags/tag43.xml" ContentType="application/vnd.openxmlformats-officedocument.presentationml.tags+xml"/>
  <Override PartName="/ppt/notesSlides/notesSlide46.xml" ContentType="application/vnd.openxmlformats-officedocument.presentationml.notesSlide+xml"/>
  <Override PartName="/ppt/tags/tag44.xml" ContentType="application/vnd.openxmlformats-officedocument.presentationml.tags+xml"/>
  <Override PartName="/ppt/notesSlides/notesSlide47.xml" ContentType="application/vnd.openxmlformats-officedocument.presentationml.notesSlide+xml"/>
  <Override PartName="/ppt/tags/tag45.xml" ContentType="application/vnd.openxmlformats-officedocument.presentationml.tags+xml"/>
  <Override PartName="/ppt/notesSlides/notesSlide48.xml" ContentType="application/vnd.openxmlformats-officedocument.presentationml.notesSlide+xml"/>
  <Override PartName="/ppt/tags/tag46.xml" ContentType="application/vnd.openxmlformats-officedocument.presentationml.tags+xml"/>
  <Override PartName="/ppt/notesSlides/notesSlide49.xml" ContentType="application/vnd.openxmlformats-officedocument.presentationml.notesSlide+xml"/>
  <Override PartName="/ppt/tags/tag47.xml" ContentType="application/vnd.openxmlformats-officedocument.presentationml.tags+xml"/>
  <Override PartName="/ppt/notesSlides/notesSlide50.xml" ContentType="application/vnd.openxmlformats-officedocument.presentationml.notesSlide+xml"/>
  <Override PartName="/ppt/tags/tag48.xml" ContentType="application/vnd.openxmlformats-officedocument.presentationml.tags+xml"/>
  <Override PartName="/ppt/notesSlides/notesSlide51.xml" ContentType="application/vnd.openxmlformats-officedocument.presentationml.notesSlide+xml"/>
  <Override PartName="/ppt/tags/tag49.xml" ContentType="application/vnd.openxmlformats-officedocument.presentationml.tags+xml"/>
  <Override PartName="/ppt/notesSlides/notesSlide52.xml" ContentType="application/vnd.openxmlformats-officedocument.presentationml.notesSlide+xml"/>
  <Override PartName="/ppt/tags/tag50.xml" ContentType="application/vnd.openxmlformats-officedocument.presentationml.tags+xml"/>
  <Override PartName="/ppt/notesSlides/notesSlide53.xml" ContentType="application/vnd.openxmlformats-officedocument.presentationml.notesSlide+xml"/>
  <Override PartName="/ppt/tags/tag51.xml" ContentType="application/vnd.openxmlformats-officedocument.presentationml.tags+xml"/>
  <Override PartName="/ppt/notesSlides/notesSlide54.xml" ContentType="application/vnd.openxmlformats-officedocument.presentationml.notesSlide+xml"/>
  <Override PartName="/ppt/tags/tag52.xml" ContentType="application/vnd.openxmlformats-officedocument.presentationml.tags+xml"/>
  <Override PartName="/ppt/notesSlides/notesSlide55.xml" ContentType="application/vnd.openxmlformats-officedocument.presentationml.notesSlide+xml"/>
  <Override PartName="/ppt/tags/tag53.xml" ContentType="application/vnd.openxmlformats-officedocument.presentationml.tags+xml"/>
  <Override PartName="/ppt/notesSlides/notesSlide56.xml" ContentType="application/vnd.openxmlformats-officedocument.presentationml.notesSlide+xml"/>
  <Override PartName="/ppt/tags/tag54.xml" ContentType="application/vnd.openxmlformats-officedocument.presentationml.tags+xml"/>
  <Override PartName="/ppt/notesSlides/notesSlide57.xml" ContentType="application/vnd.openxmlformats-officedocument.presentationml.notesSlide+xml"/>
  <Override PartName="/ppt/tags/tag55.xml" ContentType="application/vnd.openxmlformats-officedocument.presentationml.tags+xml"/>
  <Override PartName="/ppt/notesSlides/notesSlide58.xml" ContentType="application/vnd.openxmlformats-officedocument.presentationml.notesSlide+xml"/>
  <Override PartName="/ppt/tags/tag56.xml" ContentType="application/vnd.openxmlformats-officedocument.presentationml.tags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3"/>
  </p:notesMasterIdLst>
  <p:handoutMasterIdLst>
    <p:handoutMasterId r:id="rId64"/>
  </p:handoutMasterIdLst>
  <p:sldIdLst>
    <p:sldId id="256" r:id="rId3"/>
    <p:sldId id="257" r:id="rId4"/>
    <p:sldId id="293" r:id="rId5"/>
    <p:sldId id="331" r:id="rId6"/>
    <p:sldId id="263" r:id="rId7"/>
    <p:sldId id="333" r:id="rId8"/>
    <p:sldId id="335" r:id="rId9"/>
    <p:sldId id="334" r:id="rId10"/>
    <p:sldId id="356" r:id="rId11"/>
    <p:sldId id="332" r:id="rId12"/>
    <p:sldId id="266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301" r:id="rId21"/>
    <p:sldId id="302" r:id="rId22"/>
    <p:sldId id="304" r:id="rId23"/>
    <p:sldId id="305" r:id="rId24"/>
    <p:sldId id="306" r:id="rId25"/>
    <p:sldId id="307" r:id="rId26"/>
    <p:sldId id="308" r:id="rId27"/>
    <p:sldId id="309" r:id="rId28"/>
    <p:sldId id="310" r:id="rId29"/>
    <p:sldId id="311" r:id="rId30"/>
    <p:sldId id="312" r:id="rId31"/>
    <p:sldId id="313" r:id="rId32"/>
    <p:sldId id="314" r:id="rId33"/>
    <p:sldId id="316" r:id="rId34"/>
    <p:sldId id="315" r:id="rId35"/>
    <p:sldId id="317" r:id="rId36"/>
    <p:sldId id="318" r:id="rId37"/>
    <p:sldId id="323" r:id="rId38"/>
    <p:sldId id="324" r:id="rId39"/>
    <p:sldId id="341" r:id="rId40"/>
    <p:sldId id="359" r:id="rId41"/>
    <p:sldId id="344" r:id="rId42"/>
    <p:sldId id="354" r:id="rId43"/>
    <p:sldId id="355" r:id="rId44"/>
    <p:sldId id="326" r:id="rId45"/>
    <p:sldId id="327" r:id="rId46"/>
    <p:sldId id="328" r:id="rId47"/>
    <p:sldId id="329" r:id="rId48"/>
    <p:sldId id="346" r:id="rId49"/>
    <p:sldId id="361" r:id="rId50"/>
    <p:sldId id="348" r:id="rId51"/>
    <p:sldId id="322" r:id="rId52"/>
    <p:sldId id="325" r:id="rId53"/>
    <p:sldId id="350" r:id="rId54"/>
    <p:sldId id="362" r:id="rId55"/>
    <p:sldId id="351" r:id="rId56"/>
    <p:sldId id="352" r:id="rId57"/>
    <p:sldId id="353" r:id="rId58"/>
    <p:sldId id="319" r:id="rId59"/>
    <p:sldId id="357" r:id="rId60"/>
    <p:sldId id="360" r:id="rId61"/>
    <p:sldId id="292" r:id="rId62"/>
  </p:sldIdLst>
  <p:sldSz cx="10077450" cy="756285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C0504D"/>
    <a:srgbClr val="FF0000"/>
    <a:srgbClr val="000000"/>
    <a:srgbClr val="01012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8" autoAdjust="0"/>
    <p:restoredTop sz="94708" autoAdjust="0"/>
  </p:normalViewPr>
  <p:slideViewPr>
    <p:cSldViewPr>
      <p:cViewPr varScale="1">
        <p:scale>
          <a:sx n="179" d="100"/>
          <a:sy n="179" d="100"/>
        </p:scale>
        <p:origin x="-648" y="-112"/>
      </p:cViewPr>
      <p:guideLst>
        <p:guide orient="horz" pos="2382"/>
        <p:guide pos="3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2622" y="-108"/>
      </p:cViewPr>
      <p:guideLst>
        <p:guide orient="horz" pos="3168"/>
        <p:guide pos="244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63" Type="http://schemas.openxmlformats.org/officeDocument/2006/relationships/notesMaster" Target="notesMasters/notesMaster1.xml"/><Relationship Id="rId64" Type="http://schemas.openxmlformats.org/officeDocument/2006/relationships/handoutMaster" Target="handoutMasters/handoutMaster1.xml"/><Relationship Id="rId65" Type="http://schemas.openxmlformats.org/officeDocument/2006/relationships/printerSettings" Target="printerSettings/printerSettings1.bin"/><Relationship Id="rId66" Type="http://schemas.openxmlformats.org/officeDocument/2006/relationships/presProps" Target="presProps.xml"/><Relationship Id="rId67" Type="http://schemas.openxmlformats.org/officeDocument/2006/relationships/viewProps" Target="viewProps.xml"/><Relationship Id="rId68" Type="http://schemas.openxmlformats.org/officeDocument/2006/relationships/theme" Target="theme/theme1.xml"/><Relationship Id="rId69" Type="http://schemas.openxmlformats.org/officeDocument/2006/relationships/tableStyles" Target="tableStyles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slide" Target="slides/slide56.xml"/><Relationship Id="rId59" Type="http://schemas.openxmlformats.org/officeDocument/2006/relationships/slide" Target="slides/slide5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60" Type="http://schemas.openxmlformats.org/officeDocument/2006/relationships/slide" Target="slides/slide58.xml"/><Relationship Id="rId61" Type="http://schemas.openxmlformats.org/officeDocument/2006/relationships/slide" Target="slides/slide59.xml"/><Relationship Id="rId62" Type="http://schemas.openxmlformats.org/officeDocument/2006/relationships/slide" Target="slides/slide60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833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587960" y="1005840"/>
            <a:ext cx="4596120" cy="344700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1185120" y="4787640"/>
            <a:ext cx="5407200" cy="38260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933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n-US" sz="2000" b="0" i="0" u="none" strike="noStrike">
        <a:ln>
          <a:noFill/>
        </a:ln>
        <a:latin typeface="Times New Roman" pitchFamily="18"/>
        <a:ea typeface="Tahoma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5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5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5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5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5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5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5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5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>
            <a:spAutoFit/>
          </a:bodyPr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>
            <a:spAutoFit/>
          </a:bodyPr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>
            <a:spAutoFit/>
          </a:bodyPr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9500"/>
            <a:ext cx="8566150" cy="16208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1300" y="4286250"/>
            <a:ext cx="7054850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365245"/>
      </p:ext>
    </p:extLst>
  </p:cSld>
  <p:clrMapOvr>
    <a:masterClrMapping/>
  </p:clrMapOvr>
  <p:transition xmlns:p14="http://schemas.microsoft.com/office/powerpoint/2010/main"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184878"/>
      </p:ext>
    </p:extLst>
  </p:cSld>
  <p:clrMapOvr>
    <a:masterClrMapping/>
  </p:clrMapOvr>
  <p:transition xmlns:p14="http://schemas.microsoft.com/office/powerpoint/2010/main"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8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8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18897"/>
      </p:ext>
    </p:extLst>
  </p:cSld>
  <p:clrMapOvr>
    <a:masterClrMapping/>
  </p:clrMapOvr>
  <p:transition xmlns:p14="http://schemas.microsoft.com/office/powerpoint/2010/main"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9500"/>
            <a:ext cx="8566150" cy="16208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1300" y="4286250"/>
            <a:ext cx="7054850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30454"/>
      </p:ext>
    </p:extLst>
  </p:cSld>
  <p:clrMapOvr>
    <a:masterClrMapping/>
  </p:clrMapOvr>
  <p:transition xmlns:p14="http://schemas.microsoft.com/office/powerpoint/2010/main"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360597"/>
      </p:ext>
    </p:extLst>
  </p:cSld>
  <p:clrMapOvr>
    <a:masterClrMapping/>
  </p:clrMapOvr>
  <p:transition xmlns:p14="http://schemas.microsoft.com/office/powerpoint/2010/main"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859338"/>
            <a:ext cx="8566150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05163"/>
            <a:ext cx="8566150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7032412"/>
      </p:ext>
    </p:extLst>
  </p:cSld>
  <p:clrMapOvr>
    <a:masterClrMapping/>
  </p:clrMapOvr>
  <p:transition xmlns:p14="http://schemas.microsoft.com/office/powerpoint/2010/main"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824196"/>
      </p:ext>
    </p:extLst>
  </p:cSld>
  <p:clrMapOvr>
    <a:masterClrMapping/>
  </p:clrMapOvr>
  <p:transition xmlns:p14="http://schemas.microsoft.com/office/powerpoint/2010/main"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3213"/>
            <a:ext cx="907097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692275"/>
            <a:ext cx="4452937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398713"/>
            <a:ext cx="4452937" cy="43576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9688" y="1692275"/>
            <a:ext cx="4454525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9688" y="2398713"/>
            <a:ext cx="4454525" cy="43576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921297"/>
      </p:ext>
    </p:extLst>
  </p:cSld>
  <p:clrMapOvr>
    <a:masterClrMapping/>
  </p:clrMapOvr>
  <p:transition xmlns:p14="http://schemas.microsoft.com/office/powerpoint/2010/main"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909050"/>
      </p:ext>
    </p:extLst>
  </p:cSld>
  <p:clrMapOvr>
    <a:masterClrMapping/>
  </p:clrMapOvr>
  <p:transition xmlns:p14="http://schemas.microsoft.com/office/powerpoint/2010/main" spd="slow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0625210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3316287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0175" y="301625"/>
            <a:ext cx="5634038" cy="6454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582738"/>
            <a:ext cx="3316287" cy="5173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3549843"/>
      </p:ext>
    </p:extLst>
  </p:cSld>
  <p:clrMapOvr>
    <a:masterClrMapping/>
  </p:clrMapOvr>
  <p:transition xmlns:p14="http://schemas.microsoft.com/office/powerpoint/2010/main"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883397"/>
      </p:ext>
    </p:extLst>
  </p:cSld>
  <p:clrMapOvr>
    <a:masterClrMapping/>
  </p:clrMapOvr>
  <p:transition xmlns:p14="http://schemas.microsoft.com/office/powerpoint/2010/main" spd="slow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4850" y="5294313"/>
            <a:ext cx="6046788" cy="6238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4850" y="676275"/>
            <a:ext cx="6046788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4850" y="5918200"/>
            <a:ext cx="6046788" cy="889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96742905"/>
      </p:ext>
    </p:extLst>
  </p:cSld>
  <p:clrMapOvr>
    <a:masterClrMapping/>
  </p:clrMapOvr>
  <p:transition xmlns:p14="http://schemas.microsoft.com/office/powerpoint/2010/main" spd="slow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570135"/>
      </p:ext>
    </p:extLst>
  </p:cSld>
  <p:clrMapOvr>
    <a:masterClrMapping/>
  </p:clrMapOvr>
  <p:transition xmlns:p14="http://schemas.microsoft.com/office/powerpoint/2010/main" spd="slow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8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8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454344"/>
      </p:ext>
    </p:extLst>
  </p:cSld>
  <p:clrMapOvr>
    <a:masterClrMapping/>
  </p:clrMapOvr>
  <p:transition xmlns:p14="http://schemas.microsoft.com/office/powerpoint/2010/main"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859338"/>
            <a:ext cx="8566150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05163"/>
            <a:ext cx="8566150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4167519"/>
      </p:ext>
    </p:extLst>
  </p:cSld>
  <p:clrMapOvr>
    <a:masterClrMapping/>
  </p:clrMapOvr>
  <p:transition xmlns:p14="http://schemas.microsoft.com/office/powerpoint/2010/main"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863914"/>
      </p:ext>
    </p:extLst>
  </p:cSld>
  <p:clrMapOvr>
    <a:masterClrMapping/>
  </p:clrMapOvr>
  <p:transition xmlns:p14="http://schemas.microsoft.com/office/powerpoint/2010/main"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3213"/>
            <a:ext cx="907097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692275"/>
            <a:ext cx="4452937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398713"/>
            <a:ext cx="4452937" cy="43576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9688" y="1692275"/>
            <a:ext cx="4454525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9688" y="2398713"/>
            <a:ext cx="4454525" cy="43576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672060"/>
      </p:ext>
    </p:extLst>
  </p:cSld>
  <p:clrMapOvr>
    <a:masterClrMapping/>
  </p:clrMapOvr>
  <p:transition xmlns:p14="http://schemas.microsoft.com/office/powerpoint/2010/main"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57698"/>
      </p:ext>
    </p:extLst>
  </p:cSld>
  <p:clrMapOvr>
    <a:masterClrMapping/>
  </p:clrMapOvr>
  <p:transition xmlns:p14="http://schemas.microsoft.com/office/powerpoint/2010/main"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1966951"/>
      </p:ext>
    </p:extLst>
  </p:cSld>
  <p:clrMapOvr>
    <a:masterClrMapping/>
  </p:clrMapOvr>
  <p:transition xmlns:p14="http://schemas.microsoft.com/office/powerpoint/2010/main"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3316287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0175" y="301625"/>
            <a:ext cx="5634038" cy="6454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582738"/>
            <a:ext cx="3316287" cy="5173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63365"/>
      </p:ext>
    </p:extLst>
  </p:cSld>
  <p:clrMapOvr>
    <a:masterClrMapping/>
  </p:clrMapOvr>
  <p:transition xmlns:p14="http://schemas.microsoft.com/office/powerpoint/2010/main"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4850" y="5294313"/>
            <a:ext cx="6046788" cy="6238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4850" y="676275"/>
            <a:ext cx="6046788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4850" y="5918200"/>
            <a:ext cx="6046788" cy="889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4277265"/>
      </p:ext>
    </p:extLst>
  </p:cSld>
  <p:clrMapOvr>
    <a:masterClrMapping/>
  </p:clrMapOvr>
  <p:transition xmlns:p14="http://schemas.microsoft.com/office/powerpoint/2010/main"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40520" y="627480"/>
            <a:ext cx="8605080" cy="12625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/>
              <a:t>Click to edit the title text format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40520" y="2102040"/>
            <a:ext cx="8605080" cy="47638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32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32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en-US" sz="28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en-US" sz="24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en-US" sz="20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xmlns:p14="http://schemas.microsoft.com/office/powerpoint/2010/main" spd="slow">
    <p:fade/>
  </p:transition>
  <p:txStyles>
    <p:titleStyle>
      <a:lvl1pPr marL="0" marR="0" lvl="0" indent="0" algn="l" rtl="0" hangingPunct="0">
        <a:buNone/>
        <a:tabLst/>
        <a:defRPr lang="en-US" sz="3200" b="1" i="0" u="none" strike="noStrike">
          <a:ln>
            <a:noFill/>
          </a:ln>
          <a:solidFill>
            <a:srgbClr val="00FF00"/>
          </a:solidFill>
          <a:latin typeface="Arial" pitchFamily="34"/>
          <a:ea typeface="Tahoma" pitchFamily="2"/>
          <a:cs typeface="Tahoma" pitchFamily="2"/>
        </a:defRPr>
      </a:lvl1pPr>
    </p:titleStyle>
    <p:bodyStyle>
      <a:lvl1pPr marL="0" marR="0" indent="0" rtl="0" hangingPunct="0">
        <a:spcBef>
          <a:spcPts val="0"/>
        </a:spcBef>
        <a:spcAft>
          <a:spcPts val="1417"/>
        </a:spcAft>
        <a:tabLst/>
        <a:defRPr lang="en-US" sz="3200" b="0" i="0" u="none" strike="noStrike">
          <a:ln>
            <a:noFill/>
          </a:ln>
          <a:latin typeface="Times New Roman" pitchFamily="18"/>
          <a:ea typeface="Tahoma" pitchFamily="2"/>
          <a:cs typeface="Tahoma" pitchFamily="2"/>
        </a:defRPr>
      </a:lvl1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3">
            <a:lum/>
            <a:alphaModFix/>
          </a:blip>
          <a:srcRect/>
          <a:stretch>
            <a:fillRect/>
          </a:stretch>
        </p:blipFill>
        <p:spPr>
          <a:xfrm>
            <a:off x="8356320" y="6574679"/>
            <a:ext cx="1648080" cy="97128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72000" y="7315200"/>
            <a:ext cx="914760" cy="230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600" b="1" i="0" u="none" strike="noStrike">
                <a:ln>
                  <a:noFill/>
                </a:ln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2013-07-11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70495" y="7199640"/>
            <a:ext cx="282129" cy="26648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293888C-9E57-4001-A07E-1BDBB3BC0C5D}" type="slidenum">
              <a:rPr>
                <a:solidFill>
                  <a:schemeClr val="bg2"/>
                </a:solidFill>
              </a:rPr>
              <a:t>‹#›</a:t>
            </a:fld>
            <a:endParaRPr lang="en-US" sz="2000" b="1" i="0" u="none" strike="noStrike" dirty="0">
              <a:ln>
                <a:noFill/>
              </a:ln>
              <a:solidFill>
                <a:schemeClr val="bg2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3680" y="7316640"/>
            <a:ext cx="2228760" cy="230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600" b="0" i="0" u="none" strike="noStrike">
                <a:ln>
                  <a:noFill/>
                </a:ln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Out-of-the-Box Computing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25599" y="7317000"/>
            <a:ext cx="1304973" cy="235962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600" b="0" i="0" u="none" strike="noStrike" dirty="0" smtClean="0">
                <a:ln>
                  <a:noFill/>
                </a:ln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Patents</a:t>
            </a:r>
            <a:r>
              <a:rPr lang="en-US" sz="1600" b="0" i="0" u="none" strike="noStrike" baseline="0" dirty="0" smtClean="0">
                <a:ln>
                  <a:noFill/>
                </a:ln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 pending</a:t>
            </a:r>
            <a:endParaRPr lang="en-US" sz="1600" b="0" i="0" u="none" strike="noStrike" dirty="0">
              <a:ln>
                <a:noFill/>
              </a:ln>
              <a:solidFill>
                <a:srgbClr val="C0C0C0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7" name="Title Placeholder 6"/>
          <p:cNvSpPr txBox="1">
            <a:spLocks noGrp="1"/>
          </p:cNvSpPr>
          <p:nvPr>
            <p:ph type="title"/>
          </p:nvPr>
        </p:nvSpPr>
        <p:spPr>
          <a:xfrm>
            <a:off x="740520" y="627480"/>
            <a:ext cx="8605080" cy="12625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sp>
        <p:nvSpPr>
          <p:cNvPr id="8" name="Text Placeholder 7"/>
          <p:cNvSpPr txBox="1">
            <a:spLocks noGrp="1"/>
          </p:cNvSpPr>
          <p:nvPr>
            <p:ph type="body" idx="1"/>
          </p:nvPr>
        </p:nvSpPr>
        <p:spPr>
          <a:xfrm>
            <a:off x="740520" y="2102040"/>
            <a:ext cx="8605080" cy="47638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FFFF00"/>
              </a:buClr>
              <a:buSzPct val="45000"/>
              <a:buFont typeface="StarSymbol"/>
              <a:buNone/>
              <a:defRPr lang="en-US" sz="24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4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1pPr>
            <a:lvl2pPr marL="767880" marR="0" lvl="1" indent="-191880" algn="l">
              <a:spcBef>
                <a:spcPts val="0"/>
              </a:spcBef>
              <a:spcAft>
                <a:spcPts val="1134"/>
              </a:spcAft>
              <a:buClr>
                <a:srgbClr val="FFFF00"/>
              </a:buClr>
              <a:buSzPct val="75000"/>
              <a:buFont typeface="StarSymbol"/>
              <a:buChar char="–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850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567"/>
              </a:spcAft>
              <a:buClr>
                <a:srgbClr val="FFFF00"/>
              </a:buClr>
              <a:buSzPct val="75000"/>
              <a:buFont typeface="StarSymbol"/>
              <a:buChar char="–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hangingPunct="0">
        <a:tabLst/>
        <a:defRPr lang="en-US" sz="3200" b="1" i="0" u="none" strike="noStrike">
          <a:ln>
            <a:noFill/>
          </a:ln>
          <a:solidFill>
            <a:srgbClr val="00FF00"/>
          </a:solidFill>
          <a:latin typeface="Arial" pitchFamily="34"/>
          <a:cs typeface="Arial Unicode MS" pitchFamily="2"/>
        </a:defRPr>
      </a:lvl1pPr>
    </p:titleStyle>
    <p:bodyStyle>
      <a:lvl1pPr marL="432000" marR="0" indent="-324000" algn="l" rtl="0" hangingPunct="0">
        <a:spcBef>
          <a:spcPts val="0"/>
        </a:spcBef>
        <a:spcAft>
          <a:spcPts val="1417"/>
        </a:spcAft>
        <a:tabLst/>
        <a:defRPr lang="en-US" sz="2400" b="1" i="0" u="none" strike="noStrike">
          <a:ln>
            <a:noFill/>
          </a:ln>
          <a:solidFill>
            <a:srgbClr val="FFFF00"/>
          </a:solidFill>
          <a:latin typeface="Arial" pitchFamily="34"/>
          <a:cs typeface="Arial Unicode MS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tags" Target="../tags/tag8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tags" Target="../tags/tag9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tags" Target="../tags/tag10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tags" Target="../tags/tag11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tags" Target="../tags/tag12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tags" Target="../tags/tag13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tags" Target="../tags/tag14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tags" Target="../tags/tag15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tags" Target="../tags/tag16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tags" Target="../tags/tag17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tags" Target="../tags/tag18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tags" Target="../tags/tag19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tags" Target="../tags/tag20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tags" Target="../tags/tag21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tags" Target="../tags/tag22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tags" Target="../tags/tag23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tags" Target="../tags/tag24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tags" Target="../tags/tag25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tags" Target="../tags/tag26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tags" Target="../tags/tag27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tags" Target="../tags/tag28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tags" Target="../tags/tag29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tags" Target="../tags/tag30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tags" Target="../tags/tag31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tags" Target="../tags/tag32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tags" Target="../tags/tag33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tags" Target="../tags/tag34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tags" Target="../tags/tag35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tags" Target="../tags/tag36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tags" Target="../tags/tag37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tags" Target="../tags/tag38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tags" Target="../tags/tag39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tags" Target="../tags/tag40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tags" Target="../tags/tag41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tags" Target="../tags/tag42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4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tags" Target="../tags/tag43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4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tags" Target="../tags/tag44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4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tags" Target="../tags/tag45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4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tags" Target="../tags/tag46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4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tags" Target="../tags/tag47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50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tags" Target="../tags/tag48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5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tags" Target="../tags/tag49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5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tags" Target="../tags/tag50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5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tags" Target="../tags/tag51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5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tags" Target="../tags/tag52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5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tags" Target="../tags/tag53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5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tags" Target="../tags/tag54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5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tags" Target="../tags/tag55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58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tags" Target="../tags/tag56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5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image" Target="../media/image2.png"/><Relationship Id="rId1" Type="http://schemas.openxmlformats.org/officeDocument/2006/relationships/tags" Target="../tags/tag4.xml"/><Relationship Id="rId2" Type="http://schemas.openxmlformats.org/officeDocument/2006/relationships/slideLayout" Target="../slideLayouts/slideLayout18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6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image" Target="../media/image3.png"/><Relationship Id="rId5" Type="http://schemas.openxmlformats.org/officeDocument/2006/relationships/image" Target="../media/image2.png"/><Relationship Id="rId1" Type="http://schemas.openxmlformats.org/officeDocument/2006/relationships/tags" Target="../tags/tag6.xml"/><Relationship Id="rId2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tags" Target="../tags/tag7.xml"/><Relationship Id="rId2" Type="http://schemas.openxmlformats.org/officeDocument/2006/relationships/slideLayout" Target="../slideLayouts/slideLayout18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e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6719" y="725399"/>
            <a:ext cx="6859006" cy="4302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 Black" pitchFamily="34"/>
                <a:ea typeface="Tahoma" pitchFamily="2"/>
                <a:cs typeface="Tahoma" pitchFamily="2"/>
              </a:rPr>
              <a:t>Google		</a:t>
            </a:r>
            <a:r>
              <a:rPr lang="en-US" sz="2400" b="1" dirty="0" smtClean="0">
                <a:solidFill>
                  <a:srgbClr val="00FF00"/>
                </a:solidFill>
                <a:latin typeface="Arial Black" pitchFamily="34"/>
                <a:ea typeface="Tahoma" pitchFamily="2"/>
                <a:cs typeface="Tahoma" pitchFamily="2"/>
              </a:rPr>
              <a:t>7/11 </a:t>
            </a:r>
            <a:r>
              <a:rPr lang="en-US" sz="24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 Black" pitchFamily="34"/>
                <a:ea typeface="Tahoma" pitchFamily="2"/>
                <a:cs typeface="Tahoma" pitchFamily="2"/>
              </a:rPr>
              <a:t>2013</a:t>
            </a:r>
            <a:endParaRPr lang="en-US" sz="2400" b="1" i="0" u="none" strike="noStrike" dirty="0">
              <a:ln>
                <a:noFill/>
              </a:ln>
              <a:solidFill>
                <a:srgbClr val="00FF00"/>
              </a:solidFill>
              <a:latin typeface="Arial Black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2880720"/>
            <a:ext cx="8229600" cy="191988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48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Drinking from the </a:t>
            </a:r>
            <a:r>
              <a:rPr lang="en-US" sz="4800" b="1" i="0" u="none" strike="noStrike" dirty="0" err="1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Firehose</a:t>
            </a:r>
            <a:endParaRPr lang="en-US" sz="4800" b="1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1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800" b="1" i="1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The Belt machine model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800" b="1" i="1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 </a:t>
            </a:r>
            <a:r>
              <a:rPr lang="en-US" sz="2800" b="1" i="1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the Mill</a:t>
            </a:r>
            <a:r>
              <a:rPr lang="en-US" sz="2800" b="1" i="1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Arial" pitchFamily="34"/>
                <a:cs typeface="Arial" pitchFamily="34"/>
              </a:rPr>
              <a:t>™</a:t>
            </a:r>
            <a:r>
              <a:rPr lang="en-US" sz="2800" b="1" i="1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CPU Architecture</a:t>
            </a:r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15240" y="1379519"/>
            <a:ext cx="8217571" cy="566231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80% of </a:t>
            </a:r>
            <a:r>
              <a:rPr lang="en-US" sz="32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operations are in </a:t>
            </a: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loops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Pipelined loops have unbounded ILP</a:t>
            </a:r>
          </a:p>
          <a:p>
            <a:pPr lvl="1" hangingPunct="0">
              <a:tabLst>
                <a:tab pos="457200" algn="l"/>
              </a:tabLst>
            </a:pPr>
            <a:r>
              <a:rPr lang="en-US" sz="32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   DSP </a:t>
            </a: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loops are software-pipelined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But </a:t>
            </a:r>
            <a:r>
              <a:rPr lang="en-US" sz="32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–</a:t>
            </a:r>
          </a:p>
          <a:p>
            <a:pPr lvl="1" hangingPunct="0">
              <a:tabLst>
                <a:tab pos="457200" algn="l"/>
              </a:tabLst>
            </a:pPr>
            <a:r>
              <a:rPr lang="en-US" sz="32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</a:t>
            </a:r>
            <a:r>
              <a:rPr lang="en-US" sz="3200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  </a:t>
            </a:r>
            <a:r>
              <a:rPr lang="en-US" sz="32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few general-purpose loops can be piped</a:t>
            </a:r>
          </a:p>
          <a:p>
            <a:pPr lvl="1" hangingPunct="0">
              <a:tabLst>
                <a:tab pos="4572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</a:t>
            </a:r>
            <a:r>
              <a:rPr lang="en-US" sz="32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(</a:t>
            </a: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at least on conventional architectures)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Solution:</a:t>
            </a:r>
          </a:p>
          <a:p>
            <a:pPr marL="914400" lvl="1" indent="-457200" hangingPunct="0">
              <a:buClr>
                <a:srgbClr val="FFFF00"/>
              </a:buClr>
              <a:buSzPct val="100000"/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pipeline (almost) all loops</a:t>
            </a:r>
          </a:p>
          <a:p>
            <a:pPr marL="914400" lvl="1" indent="-457200" hangingPunct="0">
              <a:buClr>
                <a:srgbClr val="FFFF00"/>
              </a:buClr>
              <a:buSzPct val="100000"/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throw function hardware at </a:t>
            </a:r>
            <a:r>
              <a:rPr lang="en-US" sz="32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pipe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endParaRPr lang="en-US" sz="1600" b="0" i="0" u="none" strike="noStrike" dirty="0" smtClean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US" sz="32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Result</a:t>
            </a: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: loops now &lt; 15% of cycles</a:t>
            </a:r>
          </a:p>
        </p:txBody>
      </p:sp>
      <p:sp>
        <p:nvSpPr>
          <p:cNvPr id="6" name="Rectangle 5"/>
          <p:cNvSpPr/>
          <p:nvPr/>
        </p:nvSpPr>
        <p:spPr>
          <a:xfrm>
            <a:off x="1381125" y="4695825"/>
            <a:ext cx="6858000" cy="1676400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685799" y="685799"/>
            <a:ext cx="8605080" cy="456119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en-US"/>
              <a:t>Which is better?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799" y="686880"/>
            <a:ext cx="8000999" cy="456119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33 operations per cycle peak ??? Why?</a:t>
            </a:r>
          </a:p>
        </p:txBody>
      </p:sp>
      <p:sp>
        <p:nvSpPr>
          <p:cNvPr id="5" name="Rectangle 4"/>
          <p:cNvSpPr/>
          <p:nvPr/>
        </p:nvSpPr>
        <p:spPr>
          <a:xfrm>
            <a:off x="1066266" y="1266825"/>
            <a:ext cx="8849260" cy="3200400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5924079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685799" y="685799"/>
            <a:ext cx="8605080" cy="456119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en-US"/>
              <a:t>Which is better?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799" y="686880"/>
            <a:ext cx="8000999" cy="456119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33 operations per cycle peak ??? How?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38640" y="1600200"/>
            <a:ext cx="4835747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Biggest problem is </a:t>
            </a:r>
            <a:r>
              <a:rPr lang="en-US" sz="32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decode</a:t>
            </a: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47925" y="2790825"/>
            <a:ext cx="494237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But that’s another talk!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(Stanford EE380 5/29/2013)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04925" y="4231825"/>
            <a:ext cx="47845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Video, slides and white papers at: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05684" y="5153025"/>
            <a:ext cx="56268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ootbcomp.com/docs/encoding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847725" y="1419225"/>
            <a:ext cx="7543799" cy="1377597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custDataLst>
      <p:tags r:id="rId1"/>
    </p:custData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685799" y="685799"/>
            <a:ext cx="8605080" cy="45611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  <a:defRPr/>
            </a:defPPr>
            <a:lvl1pPr lvl="0" algn="l" rtl="0" hangingPunct="0"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3200" b="1" i="0" u="none" strike="noStrike">
                <a:ln>
                  <a:noFill/>
                </a:ln>
                <a:solidFill>
                  <a:srgbClr val="00FF00"/>
                </a:solidFill>
                <a:latin typeface="Arial" pitchFamily="34"/>
                <a:cs typeface="Arial Unicode MS" pitchFamily="2"/>
              </a:defRPr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  <a:defRPr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  <a:defRPr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  <a:defRPr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  <a:defRPr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  <a:defRPr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  <a:defRPr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  <a:defRPr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  <a:defRPr/>
            </a:lvl9pPr>
          </a:lstStyle>
          <a:p>
            <a:pPr>
              <a:buFont typeface="StarSymbol"/>
              <a:buNone/>
            </a:pPr>
            <a:r>
              <a:rPr lang="en-US" kern="0" smtClean="0"/>
              <a:t>Which is better?</a:t>
            </a:r>
            <a:endParaRPr lang="en-US" kern="0"/>
          </a:p>
        </p:txBody>
      </p:sp>
      <p:sp>
        <p:nvSpPr>
          <p:cNvPr id="10" name="TextBox 9"/>
          <p:cNvSpPr txBox="1"/>
          <p:nvPr/>
        </p:nvSpPr>
        <p:spPr>
          <a:xfrm>
            <a:off x="685799" y="686880"/>
            <a:ext cx="8000999" cy="456119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33 operations per cycle peak ??? How?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38640" y="1600200"/>
            <a:ext cx="4835747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Biggest problem is </a:t>
            </a:r>
            <a:r>
              <a:rPr lang="en-US" sz="32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decode</a:t>
            </a: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3525" y="1571625"/>
            <a:ext cx="65" cy="141558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64238" y="2498437"/>
            <a:ext cx="54441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But the other problem is data</a:t>
            </a:r>
          </a:p>
        </p:txBody>
      </p:sp>
      <p:sp>
        <p:nvSpPr>
          <p:cNvPr id="8" name="Rectangle 7"/>
          <p:cNvSpPr/>
          <p:nvPr/>
        </p:nvSpPr>
        <p:spPr>
          <a:xfrm>
            <a:off x="1531692" y="1364526"/>
            <a:ext cx="6629400" cy="914889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47725" y="4081956"/>
            <a:ext cx="863569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How do you feed data to 30+ operations?</a:t>
            </a:r>
          </a:p>
          <a:p>
            <a:pPr algn="ctr"/>
            <a:endParaRPr lang="en-US" sz="3600" i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4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Every cycle?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23925" y="2333379"/>
            <a:ext cx="6629400" cy="914889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17683936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1527149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Caution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3525" y="1571625"/>
            <a:ext cx="65" cy="141558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6325" y="2409825"/>
            <a:ext cx="79560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Gross over-simplification!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418839" y="3705225"/>
            <a:ext cx="599074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CPUs are extraordinarily complicated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Designs vary within and between families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9348439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2462277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problem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3525" y="1571625"/>
            <a:ext cx="65" cy="141558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28775" y="2028825"/>
            <a:ext cx="6194324" cy="329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rgbClr val="FFFF00"/>
              </a:buClr>
              <a:buSzPct val="150000"/>
            </a:pP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Lots of data producers (sources):</a:t>
            </a:r>
          </a:p>
          <a:p>
            <a:pPr>
              <a:buClr>
                <a:srgbClr val="FFFF00"/>
              </a:buClr>
              <a:buSzPct val="150000"/>
            </a:pP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800100" lvl="1" indent="-342900">
              <a:buClr>
                <a:srgbClr val="FFFF00"/>
              </a:buClr>
              <a:buSzPct val="150000"/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168 integer registers</a:t>
            </a:r>
          </a:p>
          <a:p>
            <a:pPr marL="800100" lvl="1" indent="-342900">
              <a:buClr>
                <a:srgbClr val="FFFF00"/>
              </a:buClr>
              <a:buSzPct val="150000"/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168 FP/vector registers</a:t>
            </a:r>
          </a:p>
          <a:p>
            <a:pPr marL="800100" lvl="1" indent="-342900">
              <a:buClr>
                <a:srgbClr val="FFFF00"/>
              </a:buClr>
              <a:buSzPct val="150000"/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72 load buffers</a:t>
            </a:r>
          </a:p>
          <a:p>
            <a:pPr marL="800100" lvl="1" indent="-342900">
              <a:buClr>
                <a:srgbClr val="FFFF00"/>
              </a:buClr>
              <a:buSzPct val="150000"/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~30 function bypasses</a:t>
            </a:r>
          </a:p>
          <a:p>
            <a:pPr>
              <a:buClr>
                <a:srgbClr val="FFFF00"/>
              </a:buClr>
              <a:buSzPct val="150000"/>
            </a:pP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Clr>
                <a:srgbClr val="FFFF00"/>
              </a:buClr>
              <a:buSzPct val="150000"/>
            </a:pP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Nearly 500 sources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84443" y="3476624"/>
            <a:ext cx="20521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(x86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Haswell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2359774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2462277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problem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3525" y="1571625"/>
            <a:ext cx="65" cy="141558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28775" y="2028825"/>
            <a:ext cx="5876930" cy="29238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rgbClr val="FFFF00"/>
              </a:buClr>
              <a:buSzPct val="150000"/>
            </a:pP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Lots of data consumers (sinks):</a:t>
            </a:r>
          </a:p>
          <a:p>
            <a:pPr>
              <a:buClr>
                <a:srgbClr val="FFFF00"/>
              </a:buClr>
              <a:buSzPct val="150000"/>
            </a:pP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800100" lvl="1" indent="-342900">
              <a:buClr>
                <a:srgbClr val="FFFF00"/>
              </a:buClr>
              <a:buSzPct val="150000"/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48 branch buffers</a:t>
            </a:r>
          </a:p>
          <a:p>
            <a:pPr marL="800100" lvl="1" indent="-342900">
              <a:buClr>
                <a:srgbClr val="FFFF00"/>
              </a:buClr>
              <a:buSzPct val="150000"/>
              <a:buFont typeface="Arial" pitchFamily="34" charset="0"/>
              <a:buChar char="•"/>
            </a:pP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 store buffers</a:t>
            </a:r>
          </a:p>
          <a:p>
            <a:pPr marL="800100" lvl="1" indent="-342900">
              <a:buClr>
                <a:srgbClr val="FFFF00"/>
              </a:buClr>
              <a:buSzPct val="150000"/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~16 function arguments</a:t>
            </a:r>
          </a:p>
          <a:p>
            <a:pPr>
              <a:buClr>
                <a:srgbClr val="FFFF00"/>
              </a:buClr>
              <a:buSzPct val="150000"/>
            </a:pP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Clr>
                <a:srgbClr val="FFFF00"/>
              </a:buClr>
              <a:buSzPct val="150000"/>
            </a:pP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Nearly 100 sinks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84443" y="3476624"/>
            <a:ext cx="20521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(x86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Haswell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0538677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2462277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problem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3525" y="1571625"/>
            <a:ext cx="65" cy="141558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533525" y="1778235"/>
            <a:ext cx="7162800" cy="326790"/>
            <a:chOff x="2295525" y="1952625"/>
            <a:chExt cx="7162800" cy="326790"/>
          </a:xfrm>
        </p:grpSpPr>
        <p:sp>
          <p:nvSpPr>
            <p:cNvPr id="5" name="Rectangle 4"/>
            <p:cNvSpPr/>
            <p:nvPr/>
          </p:nvSpPr>
          <p:spPr>
            <a:xfrm>
              <a:off x="22955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7527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2099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6671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1243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5815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0387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4959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9531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4103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8675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3247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7819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82391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6963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91535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685925" y="6045435"/>
            <a:ext cx="7162800" cy="326790"/>
            <a:chOff x="2295525" y="1952625"/>
            <a:chExt cx="7162800" cy="326790"/>
          </a:xfrm>
        </p:grpSpPr>
        <p:sp>
          <p:nvSpPr>
            <p:cNvPr id="26" name="Rectangle 25"/>
            <p:cNvSpPr/>
            <p:nvPr/>
          </p:nvSpPr>
          <p:spPr>
            <a:xfrm>
              <a:off x="22955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7527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2099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6671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41243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5815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0387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4959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9531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4103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8675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3247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77819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2391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86963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91535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7705725" y="1109960"/>
            <a:ext cx="12634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027744" y="6524625"/>
            <a:ext cx="8867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sinks</a:t>
            </a:r>
          </a:p>
        </p:txBody>
      </p:sp>
      <p:cxnSp>
        <p:nvCxnSpPr>
          <p:cNvPr id="44" name="Straight Arrow Connector 43"/>
          <p:cNvCxnSpPr>
            <a:stCxn id="8" idx="2"/>
            <a:endCxn id="31" idx="0"/>
          </p:cNvCxnSpPr>
          <p:nvPr/>
        </p:nvCxnSpPr>
        <p:spPr>
          <a:xfrm>
            <a:off x="2143125" y="2105025"/>
            <a:ext cx="1981200" cy="3940410"/>
          </a:xfrm>
          <a:prstGeom prst="straightConnector1">
            <a:avLst/>
          </a:prstGeom>
          <a:ln w="38100">
            <a:solidFill>
              <a:srgbClr val="FFFF0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19" idx="2"/>
            <a:endCxn id="28" idx="0"/>
          </p:cNvCxnSpPr>
          <p:nvPr/>
        </p:nvCxnSpPr>
        <p:spPr>
          <a:xfrm flipH="1">
            <a:off x="2752725" y="2105025"/>
            <a:ext cx="3505200" cy="3940410"/>
          </a:xfrm>
          <a:prstGeom prst="straightConnector1">
            <a:avLst/>
          </a:prstGeom>
          <a:ln w="38100">
            <a:solidFill>
              <a:srgbClr val="FFFF0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endCxn id="34" idx="0"/>
          </p:cNvCxnSpPr>
          <p:nvPr/>
        </p:nvCxnSpPr>
        <p:spPr>
          <a:xfrm>
            <a:off x="4886325" y="2125218"/>
            <a:ext cx="609600" cy="3920217"/>
          </a:xfrm>
          <a:prstGeom prst="straightConnector1">
            <a:avLst/>
          </a:prstGeom>
          <a:ln w="38100">
            <a:solidFill>
              <a:srgbClr val="FFFF0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endCxn id="36" idx="0"/>
          </p:cNvCxnSpPr>
          <p:nvPr/>
        </p:nvCxnSpPr>
        <p:spPr>
          <a:xfrm>
            <a:off x="3514725" y="2105025"/>
            <a:ext cx="2895600" cy="3940410"/>
          </a:xfrm>
          <a:prstGeom prst="straightConnector1">
            <a:avLst/>
          </a:prstGeom>
          <a:ln w="38100">
            <a:solidFill>
              <a:srgbClr val="FFFF0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37" idx="0"/>
          </p:cNvCxnSpPr>
          <p:nvPr/>
        </p:nvCxnSpPr>
        <p:spPr>
          <a:xfrm flipH="1">
            <a:off x="6867525" y="2126224"/>
            <a:ext cx="1213485" cy="3919211"/>
          </a:xfrm>
          <a:prstGeom prst="straightConnector1">
            <a:avLst/>
          </a:prstGeom>
          <a:ln w="38100">
            <a:solidFill>
              <a:srgbClr val="FFFF0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endCxn id="27" idx="0"/>
          </p:cNvCxnSpPr>
          <p:nvPr/>
        </p:nvCxnSpPr>
        <p:spPr>
          <a:xfrm>
            <a:off x="2143125" y="2115121"/>
            <a:ext cx="152400" cy="3930314"/>
          </a:xfrm>
          <a:prstGeom prst="straightConnector1">
            <a:avLst/>
          </a:prstGeom>
          <a:ln w="38100">
            <a:solidFill>
              <a:srgbClr val="FFFF0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endCxn id="41" idx="0"/>
          </p:cNvCxnSpPr>
          <p:nvPr/>
        </p:nvCxnSpPr>
        <p:spPr>
          <a:xfrm>
            <a:off x="3971925" y="2125218"/>
            <a:ext cx="4724400" cy="3920217"/>
          </a:xfrm>
          <a:prstGeom prst="straightConnector1">
            <a:avLst/>
          </a:prstGeom>
          <a:ln w="38100">
            <a:solidFill>
              <a:srgbClr val="FFFF0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endCxn id="33" idx="0"/>
          </p:cNvCxnSpPr>
          <p:nvPr/>
        </p:nvCxnSpPr>
        <p:spPr>
          <a:xfrm flipH="1">
            <a:off x="5038725" y="2139315"/>
            <a:ext cx="2133600" cy="3906120"/>
          </a:xfrm>
          <a:prstGeom prst="straightConnector1">
            <a:avLst/>
          </a:prstGeom>
          <a:ln w="38100">
            <a:solidFill>
              <a:srgbClr val="FFFF0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endCxn id="30" idx="0"/>
          </p:cNvCxnSpPr>
          <p:nvPr/>
        </p:nvCxnSpPr>
        <p:spPr>
          <a:xfrm>
            <a:off x="3057525" y="2110073"/>
            <a:ext cx="609600" cy="3935362"/>
          </a:xfrm>
          <a:prstGeom prst="straightConnector1">
            <a:avLst/>
          </a:prstGeom>
          <a:ln w="38100">
            <a:solidFill>
              <a:srgbClr val="FFFF0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3573018" y="6539537"/>
            <a:ext cx="28809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500 X 100 = 50,000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80605635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3990003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Meet the multiplexor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667125" y="3400425"/>
            <a:ext cx="1828800" cy="6096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4124325" y="2714625"/>
            <a:ext cx="0" cy="6858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5038725" y="2714625"/>
            <a:ext cx="0" cy="6858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endCxn id="2" idx="3"/>
          </p:cNvCxnSpPr>
          <p:nvPr/>
        </p:nvCxnSpPr>
        <p:spPr>
          <a:xfrm flipH="1">
            <a:off x="5495925" y="3705225"/>
            <a:ext cx="9906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2" idx="2"/>
          </p:cNvCxnSpPr>
          <p:nvPr/>
        </p:nvCxnSpPr>
        <p:spPr>
          <a:xfrm>
            <a:off x="4581525" y="4010025"/>
            <a:ext cx="0" cy="6858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endCxn id="2" idx="2"/>
          </p:cNvCxnSpPr>
          <p:nvPr/>
        </p:nvCxnSpPr>
        <p:spPr>
          <a:xfrm>
            <a:off x="4124325" y="3400425"/>
            <a:ext cx="457200" cy="609600"/>
          </a:xfrm>
          <a:prstGeom prst="straightConnector1">
            <a:avLst/>
          </a:prstGeom>
          <a:ln w="38100">
            <a:solidFill>
              <a:srgbClr val="FFFF0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endCxn id="2" idx="2"/>
          </p:cNvCxnSpPr>
          <p:nvPr/>
        </p:nvCxnSpPr>
        <p:spPr>
          <a:xfrm flipH="1">
            <a:off x="4581525" y="3400425"/>
            <a:ext cx="457200" cy="609600"/>
          </a:xfrm>
          <a:prstGeom prst="straightConnector1">
            <a:avLst/>
          </a:prstGeom>
          <a:ln w="38100">
            <a:solidFill>
              <a:srgbClr val="FFFF0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874381738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3990003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Meet the multiplexor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457325" y="6219825"/>
            <a:ext cx="7162800" cy="326790"/>
            <a:chOff x="2295525" y="1952625"/>
            <a:chExt cx="7162800" cy="326790"/>
          </a:xfrm>
        </p:grpSpPr>
        <p:sp>
          <p:nvSpPr>
            <p:cNvPr id="16" name="Rectangle 15"/>
            <p:cNvSpPr/>
            <p:nvPr/>
          </p:nvSpPr>
          <p:spPr>
            <a:xfrm>
              <a:off x="22955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7527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2099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6671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1243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5815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0387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4959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9531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4103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8675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73247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7819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82391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86963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91535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1453896" y="1664208"/>
            <a:ext cx="7162800" cy="320040"/>
            <a:chOff x="2295525" y="1952625"/>
            <a:chExt cx="7162800" cy="326790"/>
          </a:xfrm>
        </p:grpSpPr>
        <p:sp>
          <p:nvSpPr>
            <p:cNvPr id="33" name="Rectangle 32"/>
            <p:cNvSpPr/>
            <p:nvPr/>
          </p:nvSpPr>
          <p:spPr>
            <a:xfrm>
              <a:off x="22955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7527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32099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36671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41243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45815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0387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4959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9531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64103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8675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3247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77819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82391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86963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9153525" y="1952625"/>
              <a:ext cx="304800" cy="32679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7705725" y="1109960"/>
            <a:ext cx="12634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027744" y="6672560"/>
            <a:ext cx="8867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sinks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3667125" y="2714625"/>
            <a:ext cx="2514600" cy="1981200"/>
            <a:chOff x="3667125" y="2714625"/>
            <a:chExt cx="2514600" cy="1981200"/>
          </a:xfrm>
        </p:grpSpPr>
        <p:cxnSp>
          <p:nvCxnSpPr>
            <p:cNvPr id="45" name="Straight Arrow Connector 44"/>
            <p:cNvCxnSpPr/>
            <p:nvPr/>
          </p:nvCxnSpPr>
          <p:spPr>
            <a:xfrm>
              <a:off x="4124325" y="2714625"/>
              <a:ext cx="0" cy="6858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>
              <a:off x="5038725" y="2714625"/>
              <a:ext cx="0" cy="6858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 flipH="1">
              <a:off x="5191125" y="3781425"/>
              <a:ext cx="990600" cy="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>
              <a:off x="4581525" y="4010025"/>
              <a:ext cx="0" cy="6858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Flowchart: Manual Operation 7"/>
            <p:cNvSpPr/>
            <p:nvPr/>
          </p:nvSpPr>
          <p:spPr>
            <a:xfrm>
              <a:off x="3667125" y="3400425"/>
              <a:ext cx="1752600" cy="609600"/>
            </a:xfrm>
            <a:prstGeom prst="flowChartManualOperation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53314666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8063E-6 -1.97396E-7 L 0.23051 0.26207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26" y="131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3990003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Meet the multiplexor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457325" y="6219825"/>
            <a:ext cx="304800" cy="3267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914525" y="6219825"/>
            <a:ext cx="304800" cy="3267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371725" y="6219825"/>
            <a:ext cx="304800" cy="3267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828925" y="6219825"/>
            <a:ext cx="304800" cy="3267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286125" y="6219825"/>
            <a:ext cx="304800" cy="3267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743325" y="6219825"/>
            <a:ext cx="304800" cy="3267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200525" y="6219825"/>
            <a:ext cx="304800" cy="3267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657725" y="6219825"/>
            <a:ext cx="304800" cy="3267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5114925" y="6219825"/>
            <a:ext cx="304800" cy="3267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5572125" y="6219825"/>
            <a:ext cx="304800" cy="3267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029325" y="6219825"/>
            <a:ext cx="304800" cy="3267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6486525" y="6219825"/>
            <a:ext cx="304800" cy="3267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6943725" y="6219825"/>
            <a:ext cx="304800" cy="3267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400925" y="6219825"/>
            <a:ext cx="304800" cy="3267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7858125" y="6219825"/>
            <a:ext cx="304800" cy="3267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8315325" y="6219825"/>
            <a:ext cx="304800" cy="3267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457325" y="1661268"/>
            <a:ext cx="304800" cy="3267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1914525" y="1661268"/>
            <a:ext cx="304800" cy="3267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2371725" y="1661268"/>
            <a:ext cx="304800" cy="3267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2828925" y="1661268"/>
            <a:ext cx="304800" cy="3267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3286125" y="1661268"/>
            <a:ext cx="304800" cy="3267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3743325" y="1661268"/>
            <a:ext cx="304800" cy="3267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4200525" y="1661268"/>
            <a:ext cx="304800" cy="3267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4657725" y="1661268"/>
            <a:ext cx="304800" cy="3267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5114925" y="1661268"/>
            <a:ext cx="304800" cy="3267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572125" y="1661268"/>
            <a:ext cx="304800" cy="3267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6029325" y="1661268"/>
            <a:ext cx="304800" cy="3267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6486525" y="1661268"/>
            <a:ext cx="304800" cy="3267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6943725" y="1661268"/>
            <a:ext cx="304800" cy="3267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7400925" y="1661268"/>
            <a:ext cx="304800" cy="3267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7858125" y="1661268"/>
            <a:ext cx="304800" cy="3267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8315325" y="1661268"/>
            <a:ext cx="304800" cy="3267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>
            <a:endCxn id="184" idx="2"/>
          </p:cNvCxnSpPr>
          <p:nvPr/>
        </p:nvCxnSpPr>
        <p:spPr>
          <a:xfrm>
            <a:off x="6581455" y="2333092"/>
            <a:ext cx="228600" cy="306695"/>
          </a:xfrm>
          <a:prstGeom prst="straightConnector1">
            <a:avLst/>
          </a:prstGeom>
          <a:ln w="38100">
            <a:solidFill>
              <a:schemeClr val="bg2"/>
            </a:solidFill>
            <a:prstDash val="sysDot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172" idx="2"/>
          </p:cNvCxnSpPr>
          <p:nvPr/>
        </p:nvCxnSpPr>
        <p:spPr>
          <a:xfrm>
            <a:off x="6826787" y="3016377"/>
            <a:ext cx="228700" cy="272438"/>
          </a:xfrm>
          <a:prstGeom prst="straightConnector1">
            <a:avLst/>
          </a:prstGeom>
          <a:ln w="38100">
            <a:solidFill>
              <a:schemeClr val="bg2"/>
            </a:solidFill>
            <a:prstDash val="sysDot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endCxn id="153" idx="2"/>
          </p:cNvCxnSpPr>
          <p:nvPr/>
        </p:nvCxnSpPr>
        <p:spPr>
          <a:xfrm flipH="1">
            <a:off x="6812107" y="3635768"/>
            <a:ext cx="280859" cy="304776"/>
          </a:xfrm>
          <a:prstGeom prst="straightConnector1">
            <a:avLst/>
          </a:prstGeom>
          <a:ln w="38100">
            <a:solidFill>
              <a:schemeClr val="bg2"/>
            </a:solidFill>
            <a:prstDash val="sysDot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endCxn id="131" idx="2"/>
          </p:cNvCxnSpPr>
          <p:nvPr/>
        </p:nvCxnSpPr>
        <p:spPr>
          <a:xfrm flipH="1">
            <a:off x="6556723" y="4270620"/>
            <a:ext cx="234984" cy="294985"/>
          </a:xfrm>
          <a:prstGeom prst="straightConnector1">
            <a:avLst/>
          </a:prstGeom>
          <a:ln w="38100">
            <a:solidFill>
              <a:schemeClr val="bg2"/>
            </a:solidFill>
            <a:prstDash val="sysDot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endCxn id="147" idx="2"/>
          </p:cNvCxnSpPr>
          <p:nvPr/>
        </p:nvCxnSpPr>
        <p:spPr>
          <a:xfrm>
            <a:off x="6583134" y="4950975"/>
            <a:ext cx="222971" cy="276174"/>
          </a:xfrm>
          <a:prstGeom prst="straightConnector1">
            <a:avLst/>
          </a:prstGeom>
          <a:ln w="38100">
            <a:solidFill>
              <a:schemeClr val="bg2"/>
            </a:solidFill>
            <a:prstDash val="sysDot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>
            <a:endCxn id="137" idx="2"/>
          </p:cNvCxnSpPr>
          <p:nvPr/>
        </p:nvCxnSpPr>
        <p:spPr>
          <a:xfrm>
            <a:off x="6822107" y="5588896"/>
            <a:ext cx="218600" cy="289983"/>
          </a:xfrm>
          <a:prstGeom prst="straightConnector1">
            <a:avLst/>
          </a:prstGeom>
          <a:ln w="38100">
            <a:solidFill>
              <a:schemeClr val="bg2"/>
            </a:solidFill>
            <a:prstDash val="sysDot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7705725" y="1109960"/>
            <a:ext cx="12634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sources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1027744" y="6672560"/>
            <a:ext cx="8867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sinks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1334041" y="2587839"/>
            <a:ext cx="36284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Latency proportional to number of levels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Log(number of sources)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1363680" y="4388567"/>
            <a:ext cx="32816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Power proportional to number of sources times number of sinks 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923925" y="2587839"/>
            <a:ext cx="4343400" cy="1219983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141" name="Group 140"/>
          <p:cNvGrpSpPr/>
          <p:nvPr/>
        </p:nvGrpSpPr>
        <p:grpSpPr>
          <a:xfrm>
            <a:off x="6078741" y="3913876"/>
            <a:ext cx="1371600" cy="996762"/>
            <a:chOff x="6354125" y="2952436"/>
            <a:chExt cx="1371600" cy="1216831"/>
          </a:xfrm>
        </p:grpSpPr>
        <p:cxnSp>
          <p:nvCxnSpPr>
            <p:cNvPr id="127" name="Straight Arrow Connector 126"/>
            <p:cNvCxnSpPr/>
            <p:nvPr/>
          </p:nvCxnSpPr>
          <p:spPr>
            <a:xfrm>
              <a:off x="6603507" y="3163041"/>
              <a:ext cx="0" cy="210606"/>
            </a:xfrm>
            <a:prstGeom prst="straightConnector1">
              <a:avLst/>
            </a:prstGeom>
            <a:ln w="1905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Arrow Connector 127"/>
            <p:cNvCxnSpPr/>
            <p:nvPr/>
          </p:nvCxnSpPr>
          <p:spPr>
            <a:xfrm>
              <a:off x="7102270" y="2952436"/>
              <a:ext cx="0" cy="421211"/>
            </a:xfrm>
            <a:prstGeom prst="straightConnector1">
              <a:avLst/>
            </a:prstGeom>
            <a:ln w="1905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Arrow Connector 128"/>
            <p:cNvCxnSpPr/>
            <p:nvPr/>
          </p:nvCxnSpPr>
          <p:spPr>
            <a:xfrm flipH="1">
              <a:off x="7185398" y="3607653"/>
              <a:ext cx="540327" cy="0"/>
            </a:xfrm>
            <a:prstGeom prst="straightConnector1">
              <a:avLst/>
            </a:prstGeom>
            <a:ln w="1905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Arrow Connector 129"/>
            <p:cNvCxnSpPr/>
            <p:nvPr/>
          </p:nvCxnSpPr>
          <p:spPr>
            <a:xfrm>
              <a:off x="6852889" y="3748056"/>
              <a:ext cx="0" cy="421211"/>
            </a:xfrm>
            <a:prstGeom prst="straightConnector1">
              <a:avLst/>
            </a:prstGeom>
            <a:ln w="1905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1" name="Flowchart: Manual Operation 130"/>
            <p:cNvSpPr/>
            <p:nvPr/>
          </p:nvSpPr>
          <p:spPr>
            <a:xfrm>
              <a:off x="6354125" y="3373647"/>
              <a:ext cx="955964" cy="374410"/>
            </a:xfrm>
            <a:prstGeom prst="flowChartManualOperation">
              <a:avLst/>
            </a:prstGeom>
            <a:noFill/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9" name="Group 138"/>
          <p:cNvGrpSpPr/>
          <p:nvPr/>
        </p:nvGrpSpPr>
        <p:grpSpPr>
          <a:xfrm>
            <a:off x="6562725" y="5227150"/>
            <a:ext cx="1371600" cy="996762"/>
            <a:chOff x="8162925" y="3350245"/>
            <a:chExt cx="1371600" cy="1216831"/>
          </a:xfrm>
        </p:grpSpPr>
        <p:cxnSp>
          <p:nvCxnSpPr>
            <p:cNvPr id="133" name="Straight Arrow Connector 132"/>
            <p:cNvCxnSpPr/>
            <p:nvPr/>
          </p:nvCxnSpPr>
          <p:spPr>
            <a:xfrm>
              <a:off x="8412307" y="3350245"/>
              <a:ext cx="0" cy="421211"/>
            </a:xfrm>
            <a:prstGeom prst="straightConnector1">
              <a:avLst/>
            </a:prstGeom>
            <a:ln w="1905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Arrow Connector 133"/>
            <p:cNvCxnSpPr/>
            <p:nvPr/>
          </p:nvCxnSpPr>
          <p:spPr>
            <a:xfrm>
              <a:off x="8911070" y="3540633"/>
              <a:ext cx="0" cy="230823"/>
            </a:xfrm>
            <a:prstGeom prst="straightConnector1">
              <a:avLst/>
            </a:prstGeom>
            <a:ln w="1905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/>
            <p:cNvCxnSpPr/>
            <p:nvPr/>
          </p:nvCxnSpPr>
          <p:spPr>
            <a:xfrm flipH="1">
              <a:off x="8994198" y="4005462"/>
              <a:ext cx="540327" cy="0"/>
            </a:xfrm>
            <a:prstGeom prst="straightConnector1">
              <a:avLst/>
            </a:prstGeom>
            <a:ln w="1905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/>
            <p:cNvCxnSpPr/>
            <p:nvPr/>
          </p:nvCxnSpPr>
          <p:spPr>
            <a:xfrm>
              <a:off x="8661689" y="4145865"/>
              <a:ext cx="0" cy="421211"/>
            </a:xfrm>
            <a:prstGeom prst="straightConnector1">
              <a:avLst/>
            </a:prstGeom>
            <a:ln w="1905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7" name="Flowchart: Manual Operation 136"/>
            <p:cNvSpPr/>
            <p:nvPr/>
          </p:nvSpPr>
          <p:spPr>
            <a:xfrm>
              <a:off x="8162925" y="3771456"/>
              <a:ext cx="955964" cy="374410"/>
            </a:xfrm>
            <a:prstGeom prst="flowChartManualOperation">
              <a:avLst/>
            </a:prstGeom>
            <a:noFill/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6328123" y="4575420"/>
            <a:ext cx="1371600" cy="996762"/>
            <a:chOff x="8162925" y="3350245"/>
            <a:chExt cx="1371600" cy="1216831"/>
          </a:xfrm>
        </p:grpSpPr>
        <p:cxnSp>
          <p:nvCxnSpPr>
            <p:cNvPr id="143" name="Straight Arrow Connector 142"/>
            <p:cNvCxnSpPr/>
            <p:nvPr/>
          </p:nvCxnSpPr>
          <p:spPr>
            <a:xfrm>
              <a:off x="8412307" y="3350245"/>
              <a:ext cx="0" cy="421211"/>
            </a:xfrm>
            <a:prstGeom prst="straightConnector1">
              <a:avLst/>
            </a:prstGeom>
            <a:ln w="1905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Arrow Connector 143"/>
            <p:cNvCxnSpPr/>
            <p:nvPr/>
          </p:nvCxnSpPr>
          <p:spPr>
            <a:xfrm>
              <a:off x="8911070" y="3540633"/>
              <a:ext cx="0" cy="230823"/>
            </a:xfrm>
            <a:prstGeom prst="straightConnector1">
              <a:avLst/>
            </a:prstGeom>
            <a:ln w="1905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Arrow Connector 144"/>
            <p:cNvCxnSpPr/>
            <p:nvPr/>
          </p:nvCxnSpPr>
          <p:spPr>
            <a:xfrm flipH="1">
              <a:off x="8994198" y="4005462"/>
              <a:ext cx="540327" cy="0"/>
            </a:xfrm>
            <a:prstGeom prst="straightConnector1">
              <a:avLst/>
            </a:prstGeom>
            <a:ln w="1905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Arrow Connector 145"/>
            <p:cNvCxnSpPr/>
            <p:nvPr/>
          </p:nvCxnSpPr>
          <p:spPr>
            <a:xfrm>
              <a:off x="8661689" y="4145865"/>
              <a:ext cx="0" cy="421211"/>
            </a:xfrm>
            <a:prstGeom prst="straightConnector1">
              <a:avLst/>
            </a:prstGeom>
            <a:ln w="1905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7" name="Flowchart: Manual Operation 146"/>
            <p:cNvSpPr/>
            <p:nvPr/>
          </p:nvSpPr>
          <p:spPr>
            <a:xfrm>
              <a:off x="8162925" y="3771456"/>
              <a:ext cx="955964" cy="374410"/>
            </a:xfrm>
            <a:prstGeom prst="flowChartManualOperation">
              <a:avLst/>
            </a:prstGeom>
            <a:noFill/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8" name="Group 147"/>
          <p:cNvGrpSpPr/>
          <p:nvPr/>
        </p:nvGrpSpPr>
        <p:grpSpPr>
          <a:xfrm>
            <a:off x="6334125" y="3288815"/>
            <a:ext cx="1371600" cy="996762"/>
            <a:chOff x="6354125" y="2952436"/>
            <a:chExt cx="1371600" cy="1216831"/>
          </a:xfrm>
        </p:grpSpPr>
        <p:cxnSp>
          <p:nvCxnSpPr>
            <p:cNvPr id="149" name="Straight Arrow Connector 148"/>
            <p:cNvCxnSpPr/>
            <p:nvPr/>
          </p:nvCxnSpPr>
          <p:spPr>
            <a:xfrm>
              <a:off x="6603507" y="3163041"/>
              <a:ext cx="0" cy="210606"/>
            </a:xfrm>
            <a:prstGeom prst="straightConnector1">
              <a:avLst/>
            </a:prstGeom>
            <a:ln w="1905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Arrow Connector 149"/>
            <p:cNvCxnSpPr/>
            <p:nvPr/>
          </p:nvCxnSpPr>
          <p:spPr>
            <a:xfrm>
              <a:off x="7102270" y="2952436"/>
              <a:ext cx="0" cy="421211"/>
            </a:xfrm>
            <a:prstGeom prst="straightConnector1">
              <a:avLst/>
            </a:prstGeom>
            <a:ln w="1905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Arrow Connector 150"/>
            <p:cNvCxnSpPr/>
            <p:nvPr/>
          </p:nvCxnSpPr>
          <p:spPr>
            <a:xfrm flipH="1">
              <a:off x="7185398" y="3607653"/>
              <a:ext cx="540327" cy="0"/>
            </a:xfrm>
            <a:prstGeom prst="straightConnector1">
              <a:avLst/>
            </a:prstGeom>
            <a:ln w="1905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Arrow Connector 151"/>
            <p:cNvCxnSpPr/>
            <p:nvPr/>
          </p:nvCxnSpPr>
          <p:spPr>
            <a:xfrm>
              <a:off x="6852889" y="3748056"/>
              <a:ext cx="0" cy="421211"/>
            </a:xfrm>
            <a:prstGeom prst="straightConnector1">
              <a:avLst/>
            </a:prstGeom>
            <a:ln w="1905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" name="Flowchart: Manual Operation 152"/>
            <p:cNvSpPr/>
            <p:nvPr/>
          </p:nvSpPr>
          <p:spPr>
            <a:xfrm>
              <a:off x="6354125" y="3373647"/>
              <a:ext cx="955964" cy="374410"/>
            </a:xfrm>
            <a:prstGeom prst="flowChartManualOperation">
              <a:avLst/>
            </a:prstGeom>
            <a:noFill/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7" name="Group 166"/>
          <p:cNvGrpSpPr/>
          <p:nvPr/>
        </p:nvGrpSpPr>
        <p:grpSpPr>
          <a:xfrm>
            <a:off x="6577505" y="2637086"/>
            <a:ext cx="1371600" cy="996762"/>
            <a:chOff x="8162925" y="3350245"/>
            <a:chExt cx="1371600" cy="1216831"/>
          </a:xfrm>
        </p:grpSpPr>
        <p:cxnSp>
          <p:nvCxnSpPr>
            <p:cNvPr id="168" name="Straight Arrow Connector 167"/>
            <p:cNvCxnSpPr/>
            <p:nvPr/>
          </p:nvCxnSpPr>
          <p:spPr>
            <a:xfrm>
              <a:off x="8412307" y="3350245"/>
              <a:ext cx="0" cy="421211"/>
            </a:xfrm>
            <a:prstGeom prst="straightConnector1">
              <a:avLst/>
            </a:prstGeom>
            <a:ln w="1905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Arrow Connector 168"/>
            <p:cNvCxnSpPr/>
            <p:nvPr/>
          </p:nvCxnSpPr>
          <p:spPr>
            <a:xfrm>
              <a:off x="8911070" y="3540633"/>
              <a:ext cx="0" cy="230823"/>
            </a:xfrm>
            <a:prstGeom prst="straightConnector1">
              <a:avLst/>
            </a:prstGeom>
            <a:ln w="1905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Arrow Connector 169"/>
            <p:cNvCxnSpPr/>
            <p:nvPr/>
          </p:nvCxnSpPr>
          <p:spPr>
            <a:xfrm flipH="1">
              <a:off x="8994198" y="4005462"/>
              <a:ext cx="540327" cy="0"/>
            </a:xfrm>
            <a:prstGeom prst="straightConnector1">
              <a:avLst/>
            </a:prstGeom>
            <a:ln w="1905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Arrow Connector 170"/>
            <p:cNvCxnSpPr/>
            <p:nvPr/>
          </p:nvCxnSpPr>
          <p:spPr>
            <a:xfrm>
              <a:off x="8661689" y="4145865"/>
              <a:ext cx="0" cy="421211"/>
            </a:xfrm>
            <a:prstGeom prst="straightConnector1">
              <a:avLst/>
            </a:prstGeom>
            <a:ln w="1905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2" name="Flowchart: Manual Operation 171"/>
            <p:cNvSpPr/>
            <p:nvPr/>
          </p:nvSpPr>
          <p:spPr>
            <a:xfrm>
              <a:off x="8162925" y="3771456"/>
              <a:ext cx="955964" cy="374410"/>
            </a:xfrm>
            <a:prstGeom prst="flowChartManualOperation">
              <a:avLst/>
            </a:prstGeom>
            <a:noFill/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79" name="Group 178"/>
          <p:cNvGrpSpPr/>
          <p:nvPr/>
        </p:nvGrpSpPr>
        <p:grpSpPr>
          <a:xfrm>
            <a:off x="6332073" y="1988058"/>
            <a:ext cx="1371600" cy="996762"/>
            <a:chOff x="8162925" y="3350245"/>
            <a:chExt cx="1371600" cy="1216831"/>
          </a:xfrm>
        </p:grpSpPr>
        <p:cxnSp>
          <p:nvCxnSpPr>
            <p:cNvPr id="180" name="Straight Arrow Connector 179"/>
            <p:cNvCxnSpPr/>
            <p:nvPr/>
          </p:nvCxnSpPr>
          <p:spPr>
            <a:xfrm>
              <a:off x="8412307" y="3350245"/>
              <a:ext cx="0" cy="421211"/>
            </a:xfrm>
            <a:prstGeom prst="straightConnector1">
              <a:avLst/>
            </a:prstGeom>
            <a:ln w="1905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Arrow Connector 180"/>
            <p:cNvCxnSpPr/>
            <p:nvPr/>
          </p:nvCxnSpPr>
          <p:spPr>
            <a:xfrm>
              <a:off x="8911070" y="3540633"/>
              <a:ext cx="0" cy="230823"/>
            </a:xfrm>
            <a:prstGeom prst="straightConnector1">
              <a:avLst/>
            </a:prstGeom>
            <a:ln w="1905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Arrow Connector 181"/>
            <p:cNvCxnSpPr/>
            <p:nvPr/>
          </p:nvCxnSpPr>
          <p:spPr>
            <a:xfrm flipH="1">
              <a:off x="8994198" y="4005462"/>
              <a:ext cx="540327" cy="0"/>
            </a:xfrm>
            <a:prstGeom prst="straightConnector1">
              <a:avLst/>
            </a:prstGeom>
            <a:ln w="1905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Arrow Connector 182"/>
            <p:cNvCxnSpPr/>
            <p:nvPr/>
          </p:nvCxnSpPr>
          <p:spPr>
            <a:xfrm>
              <a:off x="8661689" y="4145865"/>
              <a:ext cx="0" cy="421211"/>
            </a:xfrm>
            <a:prstGeom prst="straightConnector1">
              <a:avLst/>
            </a:prstGeom>
            <a:ln w="1905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4" name="Flowchart: Manual Operation 183"/>
            <p:cNvSpPr/>
            <p:nvPr/>
          </p:nvSpPr>
          <p:spPr>
            <a:xfrm>
              <a:off x="8162925" y="3771456"/>
              <a:ext cx="955964" cy="374410"/>
            </a:xfrm>
            <a:prstGeom prst="flowChartManualOperation">
              <a:avLst/>
            </a:prstGeom>
            <a:noFill/>
            <a:ln w="190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285030170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autoRev="1" fill="remov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autoRev="1" fill="remove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500" autoRev="1" fill="remove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autoRev="1" fill="remove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50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7" dur="50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8" dur="50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500" autoRev="1" fill="remove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44" grpId="0" animBg="1"/>
      <p:bldP spid="123" grpId="0"/>
      <p:bldP spid="124" grpId="0"/>
      <p:bldP spid="1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Instru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600600">
            <a:off x="3012804" y="4650646"/>
            <a:ext cx="4702680" cy="1175040"/>
          </a:xfrm>
          <a:prstGeom prst="rect">
            <a:avLst/>
          </a:prstGeom>
          <a:noFill/>
          <a:ln w="54720">
            <a:solidFill>
              <a:srgbClr val="0000FF"/>
            </a:solidFill>
            <a:prstDash val="solid"/>
          </a:ln>
        </p:spPr>
        <p:txBody>
          <a:bodyPr vert="horz" wrap="none" lIns="27360" tIns="27360" rIns="27360" bIns="2736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4800" b="1" i="0" u="none" strike="noStrike">
                <a:ln>
                  <a:noFill/>
                </a:ln>
                <a:solidFill>
                  <a:srgbClr val="0000FF"/>
                </a:solidFill>
                <a:latin typeface="Arial" pitchFamily="34"/>
                <a:ea typeface="Tahoma" pitchFamily="2"/>
                <a:cs typeface="Tahoma" pitchFamily="2"/>
              </a:rPr>
              <a:t>addsx(b2, b5)</a:t>
            </a:r>
          </a:p>
        </p:txBody>
      </p:sp>
      <p:sp>
        <p:nvSpPr>
          <p:cNvPr id="3" name="Straight Connector 2"/>
          <p:cNvSpPr/>
          <p:nvPr/>
        </p:nvSpPr>
        <p:spPr>
          <a:xfrm flipH="1" flipV="1">
            <a:off x="5262479" y="2685960"/>
            <a:ext cx="203401" cy="1157040"/>
          </a:xfrm>
          <a:prstGeom prst="line">
            <a:avLst/>
          </a:prstGeom>
          <a:noFill/>
          <a:ln w="54720">
            <a:solidFill>
              <a:srgbClr val="0000FF"/>
            </a:solidFill>
            <a:prstDash val="solid"/>
            <a:headEnd type="arrow"/>
          </a:ln>
        </p:spPr>
        <p:txBody>
          <a:bodyPr vert="horz" wrap="none" lIns="27360" tIns="27360" rIns="27360" bIns="2736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Straight Connector 3"/>
          <p:cNvSpPr/>
          <p:nvPr/>
        </p:nvSpPr>
        <p:spPr>
          <a:xfrm flipV="1">
            <a:off x="1618200" y="4829760"/>
            <a:ext cx="1634039" cy="884880"/>
          </a:xfrm>
          <a:prstGeom prst="line">
            <a:avLst/>
          </a:prstGeom>
          <a:noFill/>
          <a:ln w="54720">
            <a:solidFill>
              <a:srgbClr val="0000FF"/>
            </a:solidFill>
            <a:prstDash val="solid"/>
            <a:tailEnd type="arrow"/>
          </a:ln>
        </p:spPr>
        <p:txBody>
          <a:bodyPr vert="horz" wrap="none" lIns="27360" tIns="27360" rIns="27360" bIns="2736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Straight Connector 4"/>
          <p:cNvSpPr/>
          <p:nvPr/>
        </p:nvSpPr>
        <p:spPr>
          <a:xfrm>
            <a:off x="7883999" y="4013279"/>
            <a:ext cx="1259281" cy="374041"/>
          </a:xfrm>
          <a:prstGeom prst="line">
            <a:avLst/>
          </a:prstGeom>
          <a:noFill/>
          <a:ln w="54720">
            <a:solidFill>
              <a:srgbClr val="0000FF"/>
            </a:solidFill>
            <a:prstDash val="solid"/>
            <a:tailEnd type="arrow"/>
          </a:ln>
        </p:spPr>
        <p:txBody>
          <a:bodyPr vert="horz" wrap="none" lIns="27360" tIns="27360" rIns="27360" bIns="2736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6" name="Straight Connector 5"/>
          <p:cNvSpPr/>
          <p:nvPr/>
        </p:nvSpPr>
        <p:spPr>
          <a:xfrm flipH="1" flipV="1">
            <a:off x="631080" y="3502079"/>
            <a:ext cx="2519640" cy="749161"/>
          </a:xfrm>
          <a:prstGeom prst="line">
            <a:avLst/>
          </a:prstGeom>
          <a:noFill/>
          <a:ln w="54720">
            <a:solidFill>
              <a:srgbClr val="0000FF"/>
            </a:solidFill>
            <a:prstDash val="solid"/>
            <a:tailEnd type="arrow"/>
          </a:ln>
        </p:spPr>
        <p:txBody>
          <a:bodyPr vert="horz" wrap="none" lIns="27360" tIns="27360" rIns="27360" bIns="2736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799" y="685799"/>
            <a:ext cx="5487120" cy="693719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vert="horz" wrap="none" lIns="0" tIns="0" rIns="0" bIns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Mill Architecture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424597"/>
            <a:ext cx="9144000" cy="4176228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00200" y="1600200"/>
            <a:ext cx="6291722" cy="1474634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6000" b="1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The Belt</a:t>
            </a:r>
            <a:r>
              <a:rPr lang="en-US" sz="6000" b="1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</a:t>
            </a:r>
            <a:r>
              <a:rPr lang="en-US" sz="60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-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40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</a:t>
            </a:r>
            <a:r>
              <a:rPr lang="en-US" sz="4000" b="1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A new machine model</a:t>
            </a:r>
            <a:endParaRPr lang="en-US" sz="4000" b="1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31039" y="3552825"/>
            <a:ext cx="2243880" cy="3477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New to the Mill: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05373" y="4086225"/>
            <a:ext cx="4715586" cy="2536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No general registers or</a:t>
            </a:r>
            <a:r>
              <a:rPr lang="en-US" sz="2000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rename registers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</a:t>
            </a:r>
            <a:r>
              <a:rPr lang="en-US" sz="2000" i="1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fast, small, low-power bypass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No issue,</a:t>
            </a:r>
            <a:r>
              <a:rPr lang="en-US" sz="200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dispatch, or retire stages</a:t>
            </a:r>
            <a:r>
              <a:rPr lang="en-US" sz="240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</a:t>
            </a:r>
            <a:endParaRPr lang="en-US" sz="2000" i="0" u="none" strike="noStrike" dirty="0" smtClean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short pipe, low </a:t>
            </a:r>
            <a:r>
              <a:rPr lang="en-US" sz="2000" i="1" dirty="0" err="1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mispredict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penalty</a:t>
            </a:r>
            <a:endParaRPr lang="en-US" sz="2000" i="1" u="none" strike="noStrike" dirty="0" smtClean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No encoded result addresses</a:t>
            </a:r>
            <a:r>
              <a:rPr lang="en-US" sz="2400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</a:t>
            </a:r>
            <a:endParaRPr lang="en-US" sz="2000" dirty="0" smtClean="0"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</a:t>
            </a:r>
            <a:r>
              <a:rPr lang="en-US" sz="2000" i="1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compact code</a:t>
            </a:r>
            <a:endParaRPr lang="en-US" sz="200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Multi-result operations and calls</a:t>
            </a:r>
            <a:r>
              <a:rPr lang="en-US" sz="2400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</a:t>
            </a:r>
            <a:endParaRPr lang="en-US" sz="2000" dirty="0" smtClean="0"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</a:t>
            </a:r>
            <a:r>
              <a:rPr lang="en-US" sz="2000" i="1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regular ISA for simpler compiler</a:t>
            </a:r>
            <a:endParaRPr lang="en-US" sz="200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1687193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cost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1334041" y="2587839"/>
            <a:ext cx="36284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Latency proportional to number of levels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Log(number of sources)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1363680" y="4388567"/>
            <a:ext cx="32816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Power proportional to number of sources times number of sinks 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913793" y="2638425"/>
            <a:ext cx="4343400" cy="1219983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57193" y="2957170"/>
            <a:ext cx="37593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og2(500) – 9 levels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96040" y="4757898"/>
            <a:ext cx="32816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40-60% of power</a:t>
            </a:r>
          </a:p>
        </p:txBody>
      </p:sp>
      <p:sp>
        <p:nvSpPr>
          <p:cNvPr id="89" name="Rectangle 88"/>
          <p:cNvSpPr/>
          <p:nvPr/>
        </p:nvSpPr>
        <p:spPr>
          <a:xfrm>
            <a:off x="832804" y="4440293"/>
            <a:ext cx="4343400" cy="1219983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4821" y="3557335"/>
            <a:ext cx="33345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hree more pipe stages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57076759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" grpId="0" animBg="1"/>
      <p:bldP spid="2" grpId="0"/>
      <p:bldP spid="3" grpId="0"/>
      <p:bldP spid="89" grpId="0" animBg="1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3184974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Tim</a:t>
            </a: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e for heroics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1334041" y="2587839"/>
            <a:ext cx="36284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Latency proportional to number of levels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Log(number of sources)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1363680" y="4388567"/>
            <a:ext cx="32816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Power proportional to number of sources times number of sinks 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976582" y="2522688"/>
            <a:ext cx="4343400" cy="1334937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685799" y="4374589"/>
            <a:ext cx="4343400" cy="1219983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38495" y="2810684"/>
            <a:ext cx="244810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4-to-1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muxes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Multi-port SRAM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Longer pipelines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Power drivers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Partitioning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572125" y="5081795"/>
            <a:ext cx="345479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Helps here and there –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But nothing really works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5338191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3466398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Performance limit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1334041" y="2587839"/>
            <a:ext cx="36284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Latency proportional to number of levels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Log(number of sources)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1363680" y="4388567"/>
            <a:ext cx="32816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Power proportional to number of sources times number of sinks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25148" y="4619625"/>
            <a:ext cx="79303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power/time ceiling for data distribution</a:t>
            </a:r>
          </a:p>
        </p:txBody>
      </p:sp>
    </p:spTree>
    <p:extLst>
      <p:ext uri="{BB962C8B-B14F-4D97-AF65-F5344CB8AC3E}">
        <p14:creationId xmlns:p14="http://schemas.microsoft.com/office/powerpoint/2010/main" val="491422891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584E-6 3.19614E-6 L 0.38324 -0.2402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62" y="-120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" grpId="0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6202724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So why have all those sources?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04925" y="2257425"/>
            <a:ext cx="6885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32 program registers, but 300+ rename registers!</a:t>
            </a:r>
            <a:endParaRPr lang="en-US" sz="32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2846" y="3552825"/>
            <a:ext cx="40206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Why rename?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1014710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2690737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Why rename?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13715" y="1846392"/>
            <a:ext cx="239681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Rt</a:t>
            </a:r>
            <a:r>
              <a:rPr lang="en-US" sz="2400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= Ra + </a:t>
            </a:r>
            <a:r>
              <a:rPr lang="en-US" sz="2400" dirty="0" err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2400" dirty="0" err="1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b</a:t>
            </a:r>
            <a:endParaRPr lang="en-US" sz="2400" dirty="0" smtClean="0">
              <a:solidFill>
                <a:srgbClr val="FFFF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Rx = </a:t>
            </a:r>
            <a:r>
              <a:rPr lang="en-US" sz="2400" dirty="0" err="1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Rt</a:t>
            </a:r>
            <a:r>
              <a:rPr lang="en-US" sz="2400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+ 1</a:t>
            </a:r>
          </a:p>
          <a:p>
            <a:r>
              <a:rPr lang="en-US" sz="2400" dirty="0" err="1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Rt</a:t>
            </a:r>
            <a:r>
              <a:rPr lang="en-US" sz="2400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400" dirty="0" err="1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Rc</a:t>
            </a:r>
            <a:r>
              <a:rPr lang="en-US" sz="2400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– Rd</a:t>
            </a:r>
          </a:p>
          <a:p>
            <a:r>
              <a:rPr lang="en-US" sz="2400" dirty="0" err="1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Ry</a:t>
            </a:r>
            <a:r>
              <a:rPr lang="en-US" sz="2400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400" dirty="0" err="1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Rt</a:t>
            </a:r>
            <a:r>
              <a:rPr lang="en-US" sz="2400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+ 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69302" y="1883628"/>
            <a:ext cx="276550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x = a + b + 1;</a:t>
            </a:r>
          </a:p>
          <a:p>
            <a:r>
              <a:rPr lang="en-US" sz="2400" b="1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y = c – d + e;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59390" y="5686425"/>
            <a:ext cx="55306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Rt1 = Ra + </a:t>
            </a:r>
            <a:r>
              <a:rPr lang="en-US" sz="2400" dirty="0" err="1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Rb</a:t>
            </a:r>
            <a:r>
              <a:rPr lang="en-US" sz="2400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; Rt2 = </a:t>
            </a:r>
            <a:r>
              <a:rPr lang="en-US" sz="2400" dirty="0" err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Rc</a:t>
            </a:r>
            <a:r>
              <a:rPr lang="en-US" sz="2400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– </a:t>
            </a:r>
            <a:r>
              <a:rPr lang="en-US" sz="2400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Rd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----------------------------</a:t>
            </a:r>
            <a:endParaRPr lang="en-US" sz="2400" dirty="0">
              <a:solidFill>
                <a:srgbClr val="FFFF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Rx = Rt1 + 1; </a:t>
            </a:r>
            <a:r>
              <a:rPr lang="en-US" sz="2400" dirty="0" err="1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Ry</a:t>
            </a:r>
            <a:r>
              <a:rPr lang="en-US" sz="2400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= Rt2 + Re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24125" y="3698022"/>
            <a:ext cx="51619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Rt</a:t>
            </a:r>
            <a:r>
              <a:rPr lang="en-US" sz="2400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= Ra + </a:t>
            </a:r>
            <a:r>
              <a:rPr lang="en-US" sz="2400" dirty="0" err="1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Rb</a:t>
            </a:r>
            <a:r>
              <a:rPr lang="en-US" sz="2400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400" dirty="0" err="1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Rt</a:t>
            </a:r>
            <a:r>
              <a:rPr lang="en-US" sz="2400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400" dirty="0" err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Rc</a:t>
            </a:r>
            <a:r>
              <a:rPr lang="en-US" sz="2400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– </a:t>
            </a:r>
            <a:r>
              <a:rPr lang="en-US" sz="2400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Rd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--------------------------</a:t>
            </a:r>
            <a:endParaRPr lang="en-US" sz="2400" dirty="0">
              <a:solidFill>
                <a:srgbClr val="FFFF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Rx = </a:t>
            </a:r>
            <a:r>
              <a:rPr lang="en-US" sz="2400" dirty="0" err="1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Rt</a:t>
            </a:r>
            <a:r>
              <a:rPr lang="en-US" sz="2400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+ 1; </a:t>
            </a:r>
            <a:r>
              <a:rPr lang="en-US" sz="2400" dirty="0" err="1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Ry</a:t>
            </a:r>
            <a:r>
              <a:rPr lang="en-US" sz="2400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400" dirty="0" err="1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Rt</a:t>
            </a:r>
            <a:r>
              <a:rPr lang="en-US" sz="2400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+ Re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2662308" y="3803834"/>
            <a:ext cx="4711779" cy="1014876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930866" y="1414760"/>
            <a:ext cx="18630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ource code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53125" y="1413403"/>
            <a:ext cx="17427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instructions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03701" y="5199233"/>
            <a:ext cx="52677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Hardware renames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to Rt1 and Rt2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858125" y="3629025"/>
            <a:ext cx="175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ycle boundary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7450287" y="3926621"/>
            <a:ext cx="712638" cy="308451"/>
          </a:xfrm>
          <a:prstGeom prst="straightConnector1">
            <a:avLst/>
          </a:prstGeom>
          <a:ln w="28575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533918" y="3525997"/>
            <a:ext cx="8059438" cy="1570550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03378831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1" grpId="0"/>
      <p:bldP spid="12" grpId="0"/>
      <p:bldP spid="5" grpId="0"/>
      <p:bldP spid="6" grpId="0"/>
      <p:bldP spid="8" grpId="0"/>
      <p:bldP spid="2" grpId="0"/>
      <p:bldP spid="1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8003473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Why does the compiler reuse the temps?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09725" y="1511313"/>
            <a:ext cx="46313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 runs out of temporary registers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74660" y="3092851"/>
            <a:ext cx="5773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There’s no easy way to mark the last use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30233" y="2255192"/>
            <a:ext cx="67730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(or not – the Itanium has over 300 real registers)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64549" y="3781425"/>
            <a:ext cx="6965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(Marking proposals have trouble with control flow)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62125" y="4695825"/>
            <a:ext cx="54232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Registers also used for call arguments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447925" y="5300960"/>
            <a:ext cx="58352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(Don’t know whether </a:t>
            </a:r>
            <a:r>
              <a:rPr lang="en-US" sz="24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callee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uses register)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81074764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3" grpId="0"/>
      <p:bldP spid="14" grpId="0"/>
      <p:bldP spid="15" grpId="0"/>
      <p:bldP spid="1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5768439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What are the temps used for?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6605" y="1419225"/>
            <a:ext cx="43268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Of all program-created values: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96152" y="3856576"/>
            <a:ext cx="63033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14% are referenced two or more times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96152" y="5741216"/>
            <a:ext cx="41456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6% are never referenced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08551" y="2152758"/>
            <a:ext cx="5444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80% are referenced exactly once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77400" y="2931996"/>
            <a:ext cx="61288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Registers are purely a naming convention to connect producers with consumers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62325" y="4691799"/>
            <a:ext cx="563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Registers are a fast memory for frequently referenced local variables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914905" y="2028825"/>
            <a:ext cx="7391020" cy="1801382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100833" y="3857625"/>
            <a:ext cx="7086600" cy="1758783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57146" y="6219825"/>
            <a:ext cx="14105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Yale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Patt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7022283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  <p:bldP spid="17" grpId="0" animBg="1"/>
      <p:bldP spid="17" grpId="1" animBg="1"/>
      <p:bldP spid="18" grpId="0" animBg="1"/>
      <p:bldP spid="18" grpId="1" animBg="1"/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3374642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So split the uses!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81125" y="1411381"/>
            <a:ext cx="71268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One mechanism for local memory, one for dataflow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09018" y="2469891"/>
            <a:ext cx="63491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Are there any machines that don’t use registers to indicate dataflow?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269393" y="1254237"/>
            <a:ext cx="7238619" cy="792922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858125" y="2654557"/>
            <a:ext cx="12362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YES!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17141" y="3705225"/>
            <a:ext cx="32319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Accumulator machine: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52725" y="4391025"/>
            <a:ext cx="60244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Result and one source implicitly addressed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990725" y="5076825"/>
            <a:ext cx="22044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 machine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850028" y="5836592"/>
            <a:ext cx="62632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Result and both sources implicitly addressed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785956" y="3598103"/>
            <a:ext cx="7327326" cy="1478722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95793202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17" grpId="0" animBg="1"/>
      <p:bldP spid="13" grpId="0"/>
      <p:bldP spid="14" grpId="0"/>
      <p:bldP spid="15" grpId="0"/>
      <p:bldP spid="16" grpId="0"/>
      <p:bldP spid="20" grpId="0"/>
      <p:bldP spid="2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3899273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But – no parallelism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81125" y="2867025"/>
            <a:ext cx="457200" cy="27432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381125" y="2409825"/>
            <a:ext cx="457200" cy="4572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5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1381125" y="1952625"/>
            <a:ext cx="457200" cy="4572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sp>
        <p:nvSpPr>
          <p:cNvPr id="11" name="Flowchart: Manual Operation 10"/>
          <p:cNvSpPr/>
          <p:nvPr/>
        </p:nvSpPr>
        <p:spPr>
          <a:xfrm>
            <a:off x="3112717" y="3171825"/>
            <a:ext cx="1697408" cy="685800"/>
          </a:xfrm>
          <a:prstGeom prst="flowChartManualOperation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732821" y="3871847"/>
            <a:ext cx="457200" cy="4572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8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1164114" y="5838825"/>
            <a:ext cx="9028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stack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84159" y="1553931"/>
            <a:ext cx="49900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Take the top two items on the stack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53125" y="3283892"/>
            <a:ext cx="1502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Add them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961421" y="4810806"/>
            <a:ext cx="53174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push the result back on the stack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698291" y="6039139"/>
            <a:ext cx="45576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But only one at a time…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0705422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" dur="2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" dur="2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2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2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2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6071E-6 -2.06882E-6 L 0.14358 -2.06882E-6 C 0.20781 -2.06882E-6 0.28716 0.03588 0.28716 0.06547 L 0.28716 0.13093 " pathEditMode="relative" rAng="0" ptsTypes="FfFF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58" y="6546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3728E-6 4.46496E-6 L 0.09446 4.46496E-6 C 0.13681 4.46496E-6 0.18892 0.01657 0.18892 0.03021 L 0.18892 0.06042 " pathEditMode="relative" rAng="0" ptsTypes="FfFF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46" y="30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1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2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27456E-7 -3.91104E-6 L -0.11681 -3.91104E-6 C -0.16908 -3.91104E-6 -0.23316 -0.05392 -0.23316 -0.09693 L -0.23316 -0.19324 " pathEditMode="relative" rAng="0" ptsTypes="FfFF">
                                      <p:cBhvr>
                                        <p:cTn id="4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66" y="-96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1" grpId="0" animBg="1"/>
      <p:bldP spid="12" grpId="0" animBg="1"/>
      <p:bldP spid="12" grpId="1" animBg="1"/>
      <p:bldP spid="19" grpId="0"/>
      <p:bldP spid="22" grpId="0"/>
      <p:bldP spid="23" grpId="0"/>
      <p:bldP spid="2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4491742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What you really want…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64114" y="1553929"/>
            <a:ext cx="24593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Is several stacks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164114" y="3408581"/>
            <a:ext cx="2491422" cy="2963644"/>
            <a:chOff x="1164114" y="2875181"/>
            <a:chExt cx="2491422" cy="2963644"/>
          </a:xfrm>
        </p:grpSpPr>
        <p:sp>
          <p:nvSpPr>
            <p:cNvPr id="8" name="Rectangle 7"/>
            <p:cNvSpPr/>
            <p:nvPr/>
          </p:nvSpPr>
          <p:spPr>
            <a:xfrm>
              <a:off x="1369304" y="3332381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369304" y="2875181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369304" y="3789581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164114" y="5377160"/>
              <a:ext cx="9028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stack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369304" y="46958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369304" y="42386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2957915" y="3332381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6</a:t>
              </a:r>
              <a:endParaRPr lang="en-US" sz="2400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957915" y="2875181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2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957915" y="3789581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1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752725" y="5377160"/>
              <a:ext cx="9028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stack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957915" y="46958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4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957915" y="42386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5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4429125" y="1553931"/>
            <a:ext cx="1693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interleaved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046654" y="2790825"/>
            <a:ext cx="457200" cy="457200"/>
          </a:xfrm>
          <a:prstGeom prst="rect">
            <a:avLst/>
          </a:prstGeom>
          <a:solidFill>
            <a:schemeClr val="accent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sp>
        <p:nvSpPr>
          <p:cNvPr id="44" name="Rectangle 43"/>
          <p:cNvSpPr/>
          <p:nvPr/>
        </p:nvSpPr>
        <p:spPr>
          <a:xfrm>
            <a:off x="5046654" y="4162425"/>
            <a:ext cx="457200" cy="457200"/>
          </a:xfrm>
          <a:prstGeom prst="rect">
            <a:avLst/>
          </a:prstGeom>
          <a:solidFill>
            <a:schemeClr val="accent4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5</a:t>
            </a:r>
            <a:endParaRPr lang="en-US" sz="2400" dirty="0"/>
          </a:p>
        </p:txBody>
      </p:sp>
      <p:grpSp>
        <p:nvGrpSpPr>
          <p:cNvPr id="14" name="Group 13"/>
          <p:cNvGrpSpPr/>
          <p:nvPr/>
        </p:nvGrpSpPr>
        <p:grpSpPr>
          <a:xfrm>
            <a:off x="5046654" y="2782669"/>
            <a:ext cx="457200" cy="4122956"/>
            <a:chOff x="5030505" y="2325469"/>
            <a:chExt cx="457200" cy="4122956"/>
          </a:xfrm>
        </p:grpSpPr>
        <p:sp>
          <p:nvSpPr>
            <p:cNvPr id="32" name="Rectangle 31"/>
            <p:cNvSpPr/>
            <p:nvPr/>
          </p:nvSpPr>
          <p:spPr>
            <a:xfrm>
              <a:off x="5030505" y="32480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030505" y="46196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030505" y="55340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030505" y="3712530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6</a:t>
              </a:r>
              <a:endParaRPr lang="en-US" sz="2400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5030505" y="2782669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2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030505" y="4169730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1</a:t>
              </a:r>
              <a:endParaRPr lang="en-US" sz="2400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030505" y="59912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4</a:t>
              </a: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030505" y="5068669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5</a:t>
              </a: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030505" y="2325469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</p:grpSp>
      <p:sp>
        <p:nvSpPr>
          <p:cNvPr id="46" name="Flowchart: Manual Operation 45"/>
          <p:cNvSpPr/>
          <p:nvPr/>
        </p:nvSpPr>
        <p:spPr>
          <a:xfrm>
            <a:off x="7303717" y="4986403"/>
            <a:ext cx="1697408" cy="6858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7923821" y="5686425"/>
            <a:ext cx="457200" cy="457200"/>
          </a:xfrm>
          <a:prstGeom prst="rect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25122" y="1571625"/>
            <a:ext cx="30251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hat any unit can use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50434619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41064E-6 1.61697E-6 L 0.12502 1.61697E-6 C 0.18107 1.61697E-6 0.25004 0.01932 0.25004 0.03507 L 0.25004 0.07056 " pathEditMode="relative" rAng="0" ptsTypes="FfFF">
                                      <p:cBhvr>
                                        <p:cTn id="4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2" y="3528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5479E-6 -2.01176E-6 L 0.15588 -2.01176E-6 C 0.22563 -2.01176E-6 0.31176 0.0693 0.31176 0.12558 L 0.31176 0.252 " pathEditMode="relative" rAng="0" ptsTypes="FfFF">
                                      <p:cBhvr>
                                        <p:cTn id="5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588" y="12600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2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" dur="500" autoRev="1" fill="remove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0" dur="500" autoRev="1" fill="remove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1" dur="500" autoRev="1" fill="remove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500" autoRev="1" fill="remove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000"/>
                            </p:stCondLst>
                            <p:childTnLst>
                              <p:par>
                                <p:cTn id="6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2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2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5 0.0021 L -0.14369 0.0021 C -0.20765 0.0021 -0.28627 -0.12177 -0.28627 -0.22045 L -0.28549 -0.44342 " pathEditMode="relative" rAng="0" ptsTypes="FfFF">
                                      <p:cBhvr>
                                        <p:cTn id="71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06" y="-222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33" grpId="0" animBg="1"/>
      <p:bldP spid="33" grpId="1" animBg="1"/>
      <p:bldP spid="33" grpId="2" animBg="1"/>
      <p:bldP spid="44" grpId="0" animBg="1"/>
      <p:bldP spid="44" grpId="1" animBg="1"/>
      <p:bldP spid="44" grpId="2" animBg="1"/>
      <p:bldP spid="46" grpId="0" animBg="1"/>
      <p:bldP spid="46" grpId="1" animBg="1"/>
      <p:bldP spid="47" grpId="0" animBg="1"/>
      <p:bldP spid="47" grpId="1" animBg="1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685799" y="667637"/>
            <a:ext cx="8605080" cy="492443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en-US" dirty="0" smtClean="0"/>
              <a:t>Two architectures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43000" y="3933825"/>
            <a:ext cx="6629400" cy="17526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657600" algn="r"/>
                <a:tab pos="4572000" algn="l"/>
              </a:tabLst>
            </a:pPr>
            <a:r>
              <a:rPr lang="en-US" sz="20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cores</a:t>
            </a:r>
            <a:r>
              <a:rPr lang="en-US" sz="2000" b="1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:	1	core</a:t>
            </a:r>
            <a:endParaRPr lang="en-US" sz="2000" b="1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imesNewRomanPSMT" pitchFamily="18"/>
              <a:cs typeface="TimesNewRomanPSMT" pitchFamily="18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657600" algn="r"/>
                <a:tab pos="4572000" algn="l"/>
              </a:tabLst>
            </a:pPr>
            <a:r>
              <a:rPr lang="en-US" sz="20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issuing</a:t>
            </a:r>
            <a:r>
              <a:rPr lang="en-US" sz="2000" b="1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:	8	operations</a:t>
            </a:r>
            <a:endParaRPr lang="en-US" sz="2000" b="1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imesNewRomanPSMT" pitchFamily="18"/>
              <a:cs typeface="TimesNewRomanPSMT" pitchFamily="18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657600" algn="r"/>
                <a:tab pos="4572000" algn="l"/>
              </a:tabLst>
            </a:pPr>
            <a:r>
              <a:rPr lang="en-US" sz="20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clock rate</a:t>
            </a:r>
            <a:r>
              <a:rPr lang="en-US" sz="2000" b="1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:	456	MHz</a:t>
            </a:r>
            <a:endParaRPr lang="en-US" sz="2000" b="1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imesNewRomanPSMT" pitchFamily="18"/>
              <a:cs typeface="TimesNewRomanPSMT" pitchFamily="18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657600" algn="r"/>
                <a:tab pos="4572000" algn="l"/>
              </a:tabLst>
            </a:pPr>
            <a:r>
              <a:rPr lang="en-US" sz="20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power</a:t>
            </a:r>
            <a:r>
              <a:rPr lang="en-US" sz="2000" b="1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:	1.1	Watts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657600" algn="r"/>
                <a:tab pos="4572000" algn="l"/>
              </a:tabLst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p</a:t>
            </a:r>
            <a:r>
              <a:rPr lang="en-US" sz="2000" b="1" dirty="0" smtClean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erformance:	3.6	</a:t>
            </a:r>
            <a:r>
              <a:rPr lang="en-US" sz="2000" b="1" dirty="0" err="1" smtClean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Gips</a:t>
            </a:r>
            <a:endParaRPr lang="en-US" sz="2000" b="1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imesNewRomanPSMT" pitchFamily="18"/>
              <a:cs typeface="TimesNewRomanPSMT" pitchFamily="18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657600" algn="r"/>
                <a:tab pos="4572000" algn="l"/>
              </a:tabLst>
            </a:pPr>
            <a:r>
              <a:rPr lang="en-US" sz="20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price</a:t>
            </a:r>
            <a:r>
              <a:rPr lang="en-US" sz="2000" b="1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:	$17	dollars</a:t>
            </a:r>
            <a:endParaRPr lang="en-US" sz="2000" b="1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imesNewRomanPSMT" pitchFamily="18"/>
              <a:cs typeface="TimesNewRomanPSMT" pitchFamily="1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43000" y="1371599"/>
            <a:ext cx="6480720" cy="14475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657600" algn="r"/>
                <a:tab pos="4572000" algn="l"/>
              </a:tabLst>
            </a:pPr>
            <a:r>
              <a:rPr lang="en-US" sz="2000" b="1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cores:	4	cores</a:t>
            </a:r>
            <a:endParaRPr lang="en-US" sz="2000" b="1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imesNewRomanPSMT" pitchFamily="18"/>
              <a:cs typeface="TimesNewRomanPSMT" pitchFamily="18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657600" algn="r"/>
                <a:tab pos="4572000" algn="l"/>
              </a:tabLst>
            </a:pPr>
            <a:r>
              <a:rPr lang="en-US" sz="20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issuing</a:t>
            </a:r>
            <a:r>
              <a:rPr lang="en-US" sz="2000" b="1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:	4	operations</a:t>
            </a:r>
            <a:endParaRPr lang="en-US" sz="2000" b="1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imesNewRomanPSMT" pitchFamily="18"/>
              <a:cs typeface="TimesNewRomanPSMT" pitchFamily="18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657600" algn="r"/>
                <a:tab pos="4572000" algn="l"/>
              </a:tabLst>
            </a:pPr>
            <a:r>
              <a:rPr lang="en-US" sz="20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clock rate</a:t>
            </a:r>
            <a:r>
              <a:rPr lang="en-US" sz="2000" b="1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:	3300	MHz</a:t>
            </a:r>
            <a:endParaRPr lang="en-US" sz="2000" b="1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imesNewRomanPSMT" pitchFamily="18"/>
              <a:cs typeface="TimesNewRomanPSMT" pitchFamily="18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657600" algn="r"/>
                <a:tab pos="4572000" algn="l"/>
              </a:tabLst>
            </a:pPr>
            <a:r>
              <a:rPr lang="en-US" sz="20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power</a:t>
            </a:r>
            <a:r>
              <a:rPr lang="en-US" sz="2000" b="1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:	130	Watts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657600" algn="r"/>
                <a:tab pos="4572000" algn="l"/>
              </a:tabLst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p</a:t>
            </a:r>
            <a:r>
              <a:rPr lang="en-US" sz="2000" b="1" dirty="0" smtClean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erformance:	52.8	</a:t>
            </a:r>
            <a:r>
              <a:rPr lang="en-US" sz="2000" b="1" dirty="0" err="1" smtClean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Gips</a:t>
            </a:r>
            <a:endParaRPr lang="en-US" sz="2000" b="1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imesNewRomanPSMT" pitchFamily="18"/>
              <a:cs typeface="TimesNewRomanPSMT" pitchFamily="18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657600" algn="r"/>
                <a:tab pos="4572000" algn="l"/>
              </a:tabLst>
            </a:pPr>
            <a:r>
              <a:rPr lang="en-US" sz="20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price</a:t>
            </a:r>
            <a:r>
              <a:rPr lang="en-US" sz="2000" b="1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:	$885	dollars</a:t>
            </a:r>
            <a:endParaRPr lang="en-US" sz="2000" b="1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imesNewRomanPSMT" pitchFamily="18"/>
              <a:cs typeface="TimesNewRomanPSMT" pitchFamily="1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20505" y="1401665"/>
            <a:ext cx="7086600" cy="1922560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38325" y="5915025"/>
            <a:ext cx="3455640" cy="45611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in-order VLIW DSP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57325" y="3325306"/>
            <a:ext cx="4336560" cy="45611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out-of-order superscalar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72905" y="3933825"/>
            <a:ext cx="7086600" cy="1981200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72905" y="3263224"/>
            <a:ext cx="4880220" cy="580281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57925" y="3142505"/>
            <a:ext cx="2359364" cy="94372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40</a:t>
            </a:r>
            <a:r>
              <a:rPr lang="en-US" sz="320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6	</a:t>
            </a:r>
            <a:r>
              <a:rPr lang="en-US" sz="3200" i="0" u="none" strike="noStrike" dirty="0" err="1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Mips</a:t>
            </a:r>
            <a:r>
              <a:rPr lang="en-US" sz="320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/W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59	</a:t>
            </a:r>
            <a:r>
              <a:rPr lang="en-US" sz="3200" dirty="0" err="1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Mips</a:t>
            </a:r>
            <a:r>
              <a:rPr lang="en-US" sz="320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/$</a:t>
            </a:r>
            <a:endParaRPr lang="en-US" sz="320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57925" y="5686425"/>
            <a:ext cx="2359364" cy="94372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3272	</a:t>
            </a:r>
            <a:r>
              <a:rPr lang="en-US" sz="3200" i="0" u="none" strike="noStrike" dirty="0" err="1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Mips</a:t>
            </a:r>
            <a:r>
              <a:rPr lang="en-US" sz="320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/W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211	</a:t>
            </a:r>
            <a:r>
              <a:rPr lang="en-US" sz="3200" dirty="0" err="1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Mips</a:t>
            </a:r>
            <a:r>
              <a:rPr lang="en-US" sz="320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/$</a:t>
            </a:r>
            <a:endParaRPr lang="en-US" sz="320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65650320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/>
      <p:bldP spid="6" grpId="0"/>
      <p:bldP spid="11" grpId="0" animBg="1"/>
      <p:bldP spid="12" grpId="0" animBg="1"/>
      <p:bldP spid="12" grpId="1" animBg="1"/>
      <p:bldP spid="9" grpId="0"/>
      <p:bldP spid="1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3389902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We call it the Belt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95311" y="1266825"/>
            <a:ext cx="31806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Like a conveyor belt –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a fixed length FIFO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295525" y="3781425"/>
            <a:ext cx="3625633" cy="457200"/>
            <a:chOff x="2422742" y="3895268"/>
            <a:chExt cx="3625633" cy="457200"/>
          </a:xfrm>
        </p:grpSpPr>
        <p:sp>
          <p:nvSpPr>
            <p:cNvPr id="43" name="Rectangle 42"/>
            <p:cNvSpPr/>
            <p:nvPr/>
          </p:nvSpPr>
          <p:spPr>
            <a:xfrm>
              <a:off x="3325921" y="3895268"/>
              <a:ext cx="457200" cy="457200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676775" y="3895268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591175" y="3895268"/>
              <a:ext cx="457200" cy="4572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3783121" y="3895268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240321" y="3895268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2879942" y="3895268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133975" y="3895268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422742" y="3895268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</p:grpSp>
      <p:sp>
        <p:nvSpPr>
          <p:cNvPr id="58" name="Rectangle 57"/>
          <p:cNvSpPr/>
          <p:nvPr/>
        </p:nvSpPr>
        <p:spPr>
          <a:xfrm>
            <a:off x="3198749" y="3781425"/>
            <a:ext cx="457200" cy="457200"/>
          </a:xfrm>
          <a:prstGeom prst="rect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5</a:t>
            </a:r>
          </a:p>
        </p:txBody>
      </p:sp>
      <p:sp>
        <p:nvSpPr>
          <p:cNvPr id="59" name="Flowchart: Manual Operation 58"/>
          <p:cNvSpPr/>
          <p:nvPr/>
        </p:nvSpPr>
        <p:spPr>
          <a:xfrm>
            <a:off x="3214687" y="5610225"/>
            <a:ext cx="1697408" cy="6858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38925" y="4935934"/>
            <a:ext cx="30427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Functional units can read any position</a:t>
            </a:r>
          </a:p>
        </p:txBody>
      </p:sp>
      <p:sp>
        <p:nvSpPr>
          <p:cNvPr id="60" name="Rectangle 59"/>
          <p:cNvSpPr/>
          <p:nvPr/>
        </p:nvSpPr>
        <p:spPr>
          <a:xfrm>
            <a:off x="5006758" y="3781425"/>
            <a:ext cx="457200" cy="457200"/>
          </a:xfrm>
          <a:prstGeom prst="rect">
            <a:avLst/>
          </a:prstGeom>
          <a:solidFill>
            <a:schemeClr val="accent5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1457325" y="4543425"/>
            <a:ext cx="9906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4429125" y="4238625"/>
            <a:ext cx="806233" cy="1371600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3399282" y="4235958"/>
            <a:ext cx="256622" cy="1374267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412290746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3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3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96222E-6 -4.19639E-6 L 0.02267 0.2115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4" y="10575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" dur="3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3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5088E-6 -4.19639E-6 L -0.07998 0.20143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99" y="10071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3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8" grpId="0" animBg="1"/>
      <p:bldP spid="58" grpId="1" animBg="1"/>
      <p:bldP spid="58" grpId="2" animBg="1"/>
      <p:bldP spid="59" grpId="0" animBg="1"/>
      <p:bldP spid="11" grpId="0"/>
      <p:bldP spid="60" grpId="0" animBg="1"/>
      <p:bldP spid="60" grpId="1" animBg="1"/>
      <p:bldP spid="60" grpId="2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3389902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We call it the Belt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463958" y="3781425"/>
            <a:ext cx="457200" cy="4572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grpSp>
        <p:nvGrpSpPr>
          <p:cNvPr id="2" name="Group 1"/>
          <p:cNvGrpSpPr/>
          <p:nvPr/>
        </p:nvGrpSpPr>
        <p:grpSpPr>
          <a:xfrm>
            <a:off x="2295525" y="3781425"/>
            <a:ext cx="3168433" cy="457200"/>
            <a:chOff x="2295525" y="3781425"/>
            <a:chExt cx="3168433" cy="457200"/>
          </a:xfrm>
        </p:grpSpPr>
        <p:sp>
          <p:nvSpPr>
            <p:cNvPr id="43" name="Rectangle 42"/>
            <p:cNvSpPr/>
            <p:nvPr/>
          </p:nvSpPr>
          <p:spPr>
            <a:xfrm>
              <a:off x="3198704" y="3781425"/>
              <a:ext cx="457200" cy="457200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549558" y="3781425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3655904" y="37814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113104" y="37814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2752725" y="37814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006758" y="3781425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95525" y="37814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</p:grpSp>
      <p:sp>
        <p:nvSpPr>
          <p:cNvPr id="57" name="Flowchart: Manual Operation 56"/>
          <p:cNvSpPr/>
          <p:nvPr/>
        </p:nvSpPr>
        <p:spPr>
          <a:xfrm>
            <a:off x="3265117" y="2181225"/>
            <a:ext cx="1697408" cy="6858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59" name="Flowchart: Manual Operation 58"/>
          <p:cNvSpPr/>
          <p:nvPr/>
        </p:nvSpPr>
        <p:spPr>
          <a:xfrm>
            <a:off x="3214687" y="5610225"/>
            <a:ext cx="1697408" cy="6858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38925" y="4935934"/>
            <a:ext cx="30427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Functional units can read any position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715125" y="4893422"/>
            <a:ext cx="2966599" cy="945403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868325" y="2638425"/>
            <a:ext cx="457200" cy="457200"/>
          </a:xfrm>
          <a:prstGeom prst="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16205" y="2271021"/>
            <a:ext cx="243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New results drop on the front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558297" y="3594526"/>
            <a:ext cx="25480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Pushing the last off the end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10325" y="2271021"/>
            <a:ext cx="2444280" cy="992465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463958" y="3781425"/>
            <a:ext cx="457200" cy="4572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1457325" y="4543425"/>
            <a:ext cx="9906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2371725" y="5457824"/>
            <a:ext cx="2635033" cy="1044161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695311" y="1266825"/>
            <a:ext cx="31806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Like a conveyor belt –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a fixed length FIFO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9177682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8463E-6 -4.11666E-6 L -0.15602 0.1510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09" y="755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005E-6 -4.19639E-6 L 0.04849 -4.19639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4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0529E-7 -4.19639E-6 L 0.04692 -4.19639E-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6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0953E-6 6.08988E-7 L 0.04849 6.08988E-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4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4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3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849 6.08988E-7 L 0.07872 6.08988E-7 C 0.09195 6.08988E-7 0.10895 0.03045 0.10895 0.05523 L 0.10895 0.11088 " pathEditMode="relative" rAng="0" ptsTypes="FfFF">
                                      <p:cBhvr>
                                        <p:cTn id="36" dur="4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23" y="5544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0" grpId="2" animBg="1"/>
      <p:bldP spid="20" grpId="0" animBg="1"/>
      <p:bldP spid="20" grpId="1" animBg="1"/>
      <p:bldP spid="4" grpId="0"/>
      <p:bldP spid="17" grpId="0" animBg="1"/>
      <p:bldP spid="24" grpId="0" animBg="1"/>
      <p:bldP spid="24" grpId="1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2758960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Multiple reads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8789" y="2028825"/>
            <a:ext cx="69974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Functional units can read any mix of belt positions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752725" y="3781425"/>
            <a:ext cx="3168433" cy="457200"/>
            <a:chOff x="2295525" y="3781425"/>
            <a:chExt cx="3168433" cy="457200"/>
          </a:xfrm>
        </p:grpSpPr>
        <p:sp>
          <p:nvSpPr>
            <p:cNvPr id="43" name="Rectangle 42"/>
            <p:cNvSpPr/>
            <p:nvPr/>
          </p:nvSpPr>
          <p:spPr>
            <a:xfrm>
              <a:off x="3198704" y="3781425"/>
              <a:ext cx="457200" cy="457200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549558" y="3781425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3655904" y="37814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4113104" y="37814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2752725" y="37814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006758" y="3781425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295525" y="37814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</p:grpSp>
      <p:sp>
        <p:nvSpPr>
          <p:cNvPr id="57" name="Flowchart: Manual Operation 56"/>
          <p:cNvSpPr/>
          <p:nvPr/>
        </p:nvSpPr>
        <p:spPr>
          <a:xfrm>
            <a:off x="4124325" y="5229225"/>
            <a:ext cx="1697408" cy="6858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295525" y="3781425"/>
            <a:ext cx="457200" cy="457200"/>
          </a:xfrm>
          <a:prstGeom prst="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8</a:t>
            </a:r>
          </a:p>
        </p:txBody>
      </p:sp>
      <p:sp>
        <p:nvSpPr>
          <p:cNvPr id="16" name="Flowchart: Manual Operation 15"/>
          <p:cNvSpPr/>
          <p:nvPr/>
        </p:nvSpPr>
        <p:spPr>
          <a:xfrm>
            <a:off x="1436317" y="5229225"/>
            <a:ext cx="1697408" cy="6858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17" name="Flowchart: Manual Operation 16"/>
          <p:cNvSpPr/>
          <p:nvPr/>
        </p:nvSpPr>
        <p:spPr>
          <a:xfrm>
            <a:off x="6922717" y="5229225"/>
            <a:ext cx="1697408" cy="6858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752725" y="3781425"/>
            <a:ext cx="457200" cy="457200"/>
          </a:xfrm>
          <a:prstGeom prst="rect">
            <a:avLst/>
          </a:prstGeom>
          <a:solidFill>
            <a:schemeClr val="accent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sp>
        <p:nvSpPr>
          <p:cNvPr id="21" name="Rectangle 20"/>
          <p:cNvSpPr/>
          <p:nvPr/>
        </p:nvSpPr>
        <p:spPr>
          <a:xfrm>
            <a:off x="5463958" y="3781425"/>
            <a:ext cx="457200" cy="457200"/>
          </a:xfrm>
          <a:prstGeom prst="rect">
            <a:avLst/>
          </a:prstGeom>
          <a:solidFill>
            <a:schemeClr val="accent5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sp>
        <p:nvSpPr>
          <p:cNvPr id="22" name="Rectangle 21"/>
          <p:cNvSpPr/>
          <p:nvPr/>
        </p:nvSpPr>
        <p:spPr>
          <a:xfrm>
            <a:off x="4553368" y="3781425"/>
            <a:ext cx="457200" cy="457200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sp>
        <p:nvSpPr>
          <p:cNvPr id="23" name="Rectangle 22"/>
          <p:cNvSpPr/>
          <p:nvPr/>
        </p:nvSpPr>
        <p:spPr>
          <a:xfrm>
            <a:off x="4124325" y="3781425"/>
            <a:ext cx="457200" cy="457200"/>
          </a:xfrm>
          <a:prstGeom prst="rect">
            <a:avLst/>
          </a:prstGeom>
          <a:solidFill>
            <a:schemeClr val="accent3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5</a:t>
            </a:r>
            <a:endParaRPr lang="en-US" sz="2400" dirty="0"/>
          </a:p>
        </p:txBody>
      </p:sp>
      <p:sp>
        <p:nvSpPr>
          <p:cNvPr id="25" name="Rectangle 24"/>
          <p:cNvSpPr/>
          <p:nvPr/>
        </p:nvSpPr>
        <p:spPr>
          <a:xfrm>
            <a:off x="4124325" y="3781425"/>
            <a:ext cx="457200" cy="457200"/>
          </a:xfrm>
          <a:prstGeom prst="rect">
            <a:avLst/>
          </a:prstGeom>
          <a:solidFill>
            <a:schemeClr val="accent3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5</a:t>
            </a:r>
            <a:endParaRPr lang="en-US" sz="2400" dirty="0"/>
          </a:p>
        </p:txBody>
      </p:sp>
      <p:sp>
        <p:nvSpPr>
          <p:cNvPr id="26" name="Rectangle 25"/>
          <p:cNvSpPr/>
          <p:nvPr/>
        </p:nvSpPr>
        <p:spPr>
          <a:xfrm>
            <a:off x="4553368" y="3781425"/>
            <a:ext cx="457200" cy="457200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cxnSp>
        <p:nvCxnSpPr>
          <p:cNvPr id="4" name="Straight Arrow Connector 3"/>
          <p:cNvCxnSpPr>
            <a:stCxn id="18" idx="2"/>
          </p:cNvCxnSpPr>
          <p:nvPr/>
        </p:nvCxnSpPr>
        <p:spPr>
          <a:xfrm flipH="1">
            <a:off x="1838325" y="4238625"/>
            <a:ext cx="1143000" cy="990600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3" idx="2"/>
          </p:cNvCxnSpPr>
          <p:nvPr/>
        </p:nvCxnSpPr>
        <p:spPr>
          <a:xfrm flipH="1">
            <a:off x="2676525" y="4238625"/>
            <a:ext cx="1676400" cy="990600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3" idx="2"/>
          </p:cNvCxnSpPr>
          <p:nvPr/>
        </p:nvCxnSpPr>
        <p:spPr>
          <a:xfrm>
            <a:off x="4352925" y="4238625"/>
            <a:ext cx="228600" cy="990600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2" idx="2"/>
          </p:cNvCxnSpPr>
          <p:nvPr/>
        </p:nvCxnSpPr>
        <p:spPr>
          <a:xfrm>
            <a:off x="4781968" y="4238625"/>
            <a:ext cx="561557" cy="990600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2" idx="2"/>
          </p:cNvCxnSpPr>
          <p:nvPr/>
        </p:nvCxnSpPr>
        <p:spPr>
          <a:xfrm>
            <a:off x="4781968" y="4238625"/>
            <a:ext cx="2542757" cy="990600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55" idx="2"/>
          </p:cNvCxnSpPr>
          <p:nvPr/>
        </p:nvCxnSpPr>
        <p:spPr>
          <a:xfrm>
            <a:off x="5692558" y="4238625"/>
            <a:ext cx="2504276" cy="990600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1457325" y="4543425"/>
            <a:ext cx="9906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04677193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6434E-6 6.08988E-7 L -0.10581 0.16128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91" y="806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" dur="3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3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3259E-6 6.08988E-7 L -0.16627 0.16128 " pathEditMode="relative" rAng="0" ptsTypes="AA">
                                      <p:cBhvr>
                                        <p:cTn id="20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14" y="8064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3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7733E-6 6.08988E-7 L 0.2598 0.16128 " pathEditMode="relative" rAng="0" ptsTypes="AA">
                                      <p:cBhvr>
                                        <p:cTn id="28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0" y="8064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3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35286E-7 6.08988E-7 L 0.24658 0.16128 " pathEditMode="relative" rAng="0" ptsTypes="AA">
                                      <p:cBhvr>
                                        <p:cTn id="36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29" y="8064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3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3259E-6 6.08988E-7 L 0.01512 0.16128 " pathEditMode="relative" rAng="0" ptsTypes="AA">
                                      <p:cBhvr>
                                        <p:cTn id="44" dur="3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6" y="8064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3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3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7733E-6 6.08988E-7 L 0.06329 0.16128 " pathEditMode="relative" rAng="0" ptsTypes="AA">
                                      <p:cBhvr>
                                        <p:cTn id="52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5" y="8064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3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3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3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3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5" grpId="0" animBg="1"/>
      <p:bldP spid="25" grpId="1" animBg="1"/>
      <p:bldP spid="26" grpId="0" animBg="1"/>
      <p:bldP spid="26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2803844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Multiple drops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38525" y="1266825"/>
            <a:ext cx="5833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All results retiring in a cycle drop together</a:t>
            </a:r>
          </a:p>
        </p:txBody>
      </p:sp>
      <p:sp>
        <p:nvSpPr>
          <p:cNvPr id="55" name="Rectangle 54"/>
          <p:cNvSpPr/>
          <p:nvPr/>
        </p:nvSpPr>
        <p:spPr>
          <a:xfrm>
            <a:off x="5014415" y="3781425"/>
            <a:ext cx="457200" cy="457200"/>
          </a:xfrm>
          <a:prstGeom prst="rect">
            <a:avLst/>
          </a:prstGeom>
          <a:solidFill>
            <a:schemeClr val="tx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8</a:t>
            </a:r>
            <a:endParaRPr lang="en-US" sz="2400" dirty="0"/>
          </a:p>
        </p:txBody>
      </p:sp>
      <p:sp>
        <p:nvSpPr>
          <p:cNvPr id="52" name="Rectangle 51"/>
          <p:cNvSpPr/>
          <p:nvPr/>
        </p:nvSpPr>
        <p:spPr>
          <a:xfrm>
            <a:off x="4570304" y="3781425"/>
            <a:ext cx="457200" cy="457200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2295525" y="3781425"/>
            <a:ext cx="2274779" cy="457200"/>
            <a:chOff x="2295525" y="3781425"/>
            <a:chExt cx="2274779" cy="457200"/>
          </a:xfrm>
        </p:grpSpPr>
        <p:sp>
          <p:nvSpPr>
            <p:cNvPr id="43" name="Rectangle 42"/>
            <p:cNvSpPr/>
            <p:nvPr/>
          </p:nvSpPr>
          <p:spPr>
            <a:xfrm>
              <a:off x="3655904" y="3781425"/>
              <a:ext cx="457200" cy="457200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113104" y="37814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3209925" y="37814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752725" y="37814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295525" y="3781425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</p:grpSp>
      <p:sp>
        <p:nvSpPr>
          <p:cNvPr id="24" name="Rectangle 23"/>
          <p:cNvSpPr/>
          <p:nvPr/>
        </p:nvSpPr>
        <p:spPr>
          <a:xfrm>
            <a:off x="5462852" y="3781425"/>
            <a:ext cx="457200" cy="457200"/>
          </a:xfrm>
          <a:prstGeom prst="rect">
            <a:avLst/>
          </a:prstGeom>
          <a:solidFill>
            <a:schemeClr val="accent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1457325" y="4543425"/>
            <a:ext cx="9906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lowchart: Manual Operation 22"/>
          <p:cNvSpPr/>
          <p:nvPr/>
        </p:nvSpPr>
        <p:spPr>
          <a:xfrm>
            <a:off x="4124325" y="5229225"/>
            <a:ext cx="1697408" cy="6858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25" name="Flowchart: Manual Operation 24"/>
          <p:cNvSpPr/>
          <p:nvPr/>
        </p:nvSpPr>
        <p:spPr>
          <a:xfrm>
            <a:off x="1436317" y="5229225"/>
            <a:ext cx="1697408" cy="6858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26" name="Flowchart: Manual Operation 25"/>
          <p:cNvSpPr/>
          <p:nvPr/>
        </p:nvSpPr>
        <p:spPr>
          <a:xfrm>
            <a:off x="6922717" y="5229225"/>
            <a:ext cx="1697408" cy="6858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34" name="Flowchart: Manual Operation 33"/>
          <p:cNvSpPr/>
          <p:nvPr/>
        </p:nvSpPr>
        <p:spPr>
          <a:xfrm>
            <a:off x="4145333" y="2028825"/>
            <a:ext cx="1697408" cy="6858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35" name="Flowchart: Manual Operation 34"/>
          <p:cNvSpPr/>
          <p:nvPr/>
        </p:nvSpPr>
        <p:spPr>
          <a:xfrm>
            <a:off x="1457325" y="2028825"/>
            <a:ext cx="1697408" cy="6858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36" name="Flowchart: Manual Operation 35"/>
          <p:cNvSpPr/>
          <p:nvPr/>
        </p:nvSpPr>
        <p:spPr>
          <a:xfrm>
            <a:off x="6943725" y="2028825"/>
            <a:ext cx="1697408" cy="6858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</a:rPr>
              <a:t>adder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077429" y="2481834"/>
            <a:ext cx="457200" cy="457200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8</a:t>
            </a:r>
          </a:p>
        </p:txBody>
      </p:sp>
      <p:sp>
        <p:nvSpPr>
          <p:cNvPr id="42" name="Rectangle 41"/>
          <p:cNvSpPr/>
          <p:nvPr/>
        </p:nvSpPr>
        <p:spPr>
          <a:xfrm>
            <a:off x="4765437" y="2486025"/>
            <a:ext cx="457200" cy="457200"/>
          </a:xfrm>
          <a:prstGeom prst="rect">
            <a:avLst/>
          </a:prstGeom>
          <a:solidFill>
            <a:schemeClr val="accent3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8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542821" y="2489835"/>
            <a:ext cx="457200" cy="457200"/>
          </a:xfrm>
          <a:prstGeom prst="rect">
            <a:avLst/>
          </a:prstGeom>
          <a:solidFill>
            <a:schemeClr val="accent4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6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179273" y="5050044"/>
            <a:ext cx="7832617" cy="1044161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3790990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9027E-6 6.08988E-7 L 0.03401 6.08988E-7 C 0.04913 6.08988E-7 0.06802 0.06909 0.06802 0.12495 L 0.06802 0.2501 " pathEditMode="relative" rAng="0" ptsTypes="FfFF">
                                      <p:cBhvr>
                                        <p:cTn id="1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01" y="12495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2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0085E-6 6.08988E-7 L 0.04535 6.08988E-7 C 0.06566 6.08988E-7 0.0907 0.06909 0.0907 0.12495 L 0.0907 0.2501 " pathEditMode="relative" rAng="0" ptsTypes="FfFF">
                                      <p:cBhvr>
                                        <p:cTn id="25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35" y="12495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6662E-6 6.08988E-7 L 0.05715 6.08988E-7 C 0.08282 6.08988E-7 0.11447 0.06909 0.11447 0.12495 L 0.11447 0.2501 " pathEditMode="relative" rAng="0" ptsTypes="FfFF">
                                      <p:cBhvr>
                                        <p:cTn id="33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16" y="12495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2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3 6.08988E-7 L 0.1373 6.08988E-7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3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86884E-6 -2.83074E-6 L 0.02157 0.17199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1" y="8589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93781E-6 -2.81814E-6 L -0.19966 0.1713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83" y="8568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646E-6 -2.80974E-6 L -0.42969 0.17094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93" y="85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5" grpId="1" animBg="1"/>
      <p:bldP spid="52" grpId="0" animBg="1"/>
      <p:bldP spid="52" grpId="1" animBg="1"/>
      <p:bldP spid="24" grpId="0" animBg="1"/>
      <p:bldP spid="24" grpId="1" animBg="1"/>
      <p:bldP spid="34" grpId="0" animBg="1"/>
      <p:bldP spid="35" grpId="0" animBg="1"/>
      <p:bldP spid="36" grpId="0" animBg="1"/>
      <p:bldP spid="40" grpId="0" animBg="1"/>
      <p:bldP spid="40" grpId="1" animBg="1"/>
      <p:bldP spid="42" grpId="0" animBg="1"/>
      <p:bldP spid="42" grpId="1" animBg="1"/>
      <p:bldP spid="44" grpId="0" animBg="1"/>
      <p:bldP spid="44" grpId="1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3078343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Belt addressing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57325" y="1495425"/>
            <a:ext cx="68627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Belt operands are addressed by relative position 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457325" y="3781425"/>
            <a:ext cx="4464383" cy="762000"/>
            <a:chOff x="1457325" y="3781425"/>
            <a:chExt cx="4464383" cy="762000"/>
          </a:xfrm>
        </p:grpSpPr>
        <p:sp>
          <p:nvSpPr>
            <p:cNvPr id="48" name="Rectangle 47"/>
            <p:cNvSpPr/>
            <p:nvPr/>
          </p:nvSpPr>
          <p:spPr>
            <a:xfrm>
              <a:off x="3198668" y="37814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6</a:t>
              </a: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2741468" y="37814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007308" y="3781425"/>
              <a:ext cx="457200" cy="457200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5464508" y="37814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5</a:t>
              </a:r>
              <a:endParaRPr lang="en-US" sz="2400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561329" y="37814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4104129" y="37814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646929" y="3781425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274743" y="37814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>
              <a:off x="1457325" y="4543425"/>
              <a:ext cx="990600" cy="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3620649" y="3019425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b3</a:t>
            </a:r>
          </a:p>
        </p:txBody>
      </p:sp>
      <p:cxnSp>
        <p:nvCxnSpPr>
          <p:cNvPr id="4" name="Straight Arrow Connector 3"/>
          <p:cNvCxnSpPr>
            <a:stCxn id="2" idx="2"/>
            <a:endCxn id="20" idx="0"/>
          </p:cNvCxnSpPr>
          <p:nvPr/>
        </p:nvCxnSpPr>
        <p:spPr>
          <a:xfrm flipH="1">
            <a:off x="3875529" y="3481090"/>
            <a:ext cx="8975" cy="30033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538286" y="3019425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b5</a:t>
            </a:r>
          </a:p>
        </p:txBody>
      </p:sp>
      <p:cxnSp>
        <p:nvCxnSpPr>
          <p:cNvPr id="9" name="Straight Arrow Connector 8"/>
          <p:cNvCxnSpPr>
            <a:stCxn id="7" idx="2"/>
            <a:endCxn id="53" idx="0"/>
          </p:cNvCxnSpPr>
          <p:nvPr/>
        </p:nvCxnSpPr>
        <p:spPr>
          <a:xfrm flipH="1">
            <a:off x="4789929" y="3481090"/>
            <a:ext cx="12212" cy="30033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991300" y="4998391"/>
            <a:ext cx="74206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“b3” is the fourth most recent value to drop to the belt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“b5” is the sixth most recent value to drop to the belt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04584" y="6063788"/>
            <a:ext cx="51940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is </a:t>
            </a:r>
            <a:r>
              <a:rPr lang="en-US" sz="32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temporal addressing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95525" y="2257425"/>
            <a:ext cx="2396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2400" b="1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dd   b3, b5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95925" y="2257425"/>
            <a:ext cx="26837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 result address!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7709560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7" grpId="0"/>
      <p:bldP spid="13" grpId="0"/>
      <p:bldP spid="14" grpId="0"/>
      <p:bldP spid="3" grpId="0"/>
      <p:bldP spid="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4119654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Temporal addressing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3557" y="1880889"/>
            <a:ext cx="82461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temporal address of a datum changes with more drops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1457325" y="4543425"/>
            <a:ext cx="9906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620649" y="3019425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b3</a:t>
            </a:r>
          </a:p>
        </p:txBody>
      </p:sp>
      <p:cxnSp>
        <p:nvCxnSpPr>
          <p:cNvPr id="4" name="Straight Arrow Connector 3"/>
          <p:cNvCxnSpPr>
            <a:stCxn id="2" idx="2"/>
            <a:endCxn id="43" idx="0"/>
          </p:cNvCxnSpPr>
          <p:nvPr/>
        </p:nvCxnSpPr>
        <p:spPr>
          <a:xfrm>
            <a:off x="3884504" y="3481090"/>
            <a:ext cx="0" cy="30033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59826" y="2596280"/>
            <a:ext cx="1371600" cy="457200"/>
            <a:chOff x="6366614" y="2790825"/>
            <a:chExt cx="1371600" cy="457200"/>
          </a:xfrm>
        </p:grpSpPr>
        <p:sp>
          <p:nvSpPr>
            <p:cNvPr id="23" name="Rectangle 22"/>
            <p:cNvSpPr/>
            <p:nvPr/>
          </p:nvSpPr>
          <p:spPr>
            <a:xfrm>
              <a:off x="6366614" y="2790825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823814" y="2790825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7281014" y="2790825"/>
              <a:ext cx="457200" cy="4572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</p:grpSp>
      <p:sp>
        <p:nvSpPr>
          <p:cNvPr id="30" name="Rectangle 29"/>
          <p:cNvSpPr/>
          <p:nvPr/>
        </p:nvSpPr>
        <p:spPr>
          <a:xfrm>
            <a:off x="5007308" y="3781425"/>
            <a:ext cx="457200" cy="457200"/>
          </a:xfrm>
          <a:prstGeom prst="rect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5</a:t>
            </a:r>
            <a:endParaRPr lang="en-US" sz="2400" dirty="0"/>
          </a:p>
        </p:txBody>
      </p:sp>
      <p:sp>
        <p:nvSpPr>
          <p:cNvPr id="31" name="Rectangle 30"/>
          <p:cNvSpPr/>
          <p:nvPr/>
        </p:nvSpPr>
        <p:spPr>
          <a:xfrm>
            <a:off x="5464508" y="3781425"/>
            <a:ext cx="457200" cy="457200"/>
          </a:xfrm>
          <a:prstGeom prst="rect">
            <a:avLst/>
          </a:prstGeom>
          <a:solidFill>
            <a:schemeClr val="accent3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5</a:t>
            </a:r>
            <a:endParaRPr lang="en-US" sz="2400" dirty="0"/>
          </a:p>
        </p:txBody>
      </p:sp>
      <p:sp>
        <p:nvSpPr>
          <p:cNvPr id="34" name="Rectangle 33"/>
          <p:cNvSpPr/>
          <p:nvPr/>
        </p:nvSpPr>
        <p:spPr>
          <a:xfrm>
            <a:off x="4561329" y="3781425"/>
            <a:ext cx="457200" cy="457200"/>
          </a:xfrm>
          <a:prstGeom prst="rect">
            <a:avLst/>
          </a:prstGeom>
          <a:solidFill>
            <a:schemeClr val="accent4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8</a:t>
            </a:r>
            <a:endParaRPr lang="en-US" sz="24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2274743" y="3781425"/>
            <a:ext cx="2286586" cy="457200"/>
            <a:chOff x="2274743" y="3781425"/>
            <a:chExt cx="2286586" cy="457200"/>
          </a:xfrm>
        </p:grpSpPr>
        <p:sp>
          <p:nvSpPr>
            <p:cNvPr id="27" name="Rectangle 26"/>
            <p:cNvSpPr/>
            <p:nvPr/>
          </p:nvSpPr>
          <p:spPr>
            <a:xfrm>
              <a:off x="3198668" y="37814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6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741468" y="37814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104129" y="37814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3646929" y="3781425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2274743" y="37814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</p:grpSp>
      <p:sp>
        <p:nvSpPr>
          <p:cNvPr id="11" name="Oval 10"/>
          <p:cNvSpPr/>
          <p:nvPr/>
        </p:nvSpPr>
        <p:spPr>
          <a:xfrm>
            <a:off x="3495703" y="3737665"/>
            <a:ext cx="754901" cy="54472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858457" y="3737665"/>
            <a:ext cx="754901" cy="544720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4968216" y="3019425"/>
            <a:ext cx="527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b6</a:t>
            </a:r>
          </a:p>
        </p:txBody>
      </p:sp>
      <p:cxnSp>
        <p:nvCxnSpPr>
          <p:cNvPr id="40" name="Straight Arrow Connector 39"/>
          <p:cNvCxnSpPr>
            <a:stCxn id="39" idx="2"/>
          </p:cNvCxnSpPr>
          <p:nvPr/>
        </p:nvCxnSpPr>
        <p:spPr>
          <a:xfrm>
            <a:off x="5232071" y="3481090"/>
            <a:ext cx="0" cy="30033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3679064" y="3082291"/>
            <a:ext cx="410880" cy="685799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427703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005E-6 -4.19639E-6 L 0.0658 -4.19639E-6 C 0.09524 -4.19639E-6 0.13161 0.06903 0.13161 0.12506 L 0.13161 0.25011 " pathEditMode="relative" rAng="0" ptsTypes="FfFF">
                                      <p:cBhvr>
                                        <p:cTn id="2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81" y="12505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2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5088E-6 -4.19639E-6 L 0.0658 -4.19639E-6 C 0.09524 -4.19639E-6 0.13161 0.06903 0.13161 0.12506 L 0.13161 0.25011 " pathEditMode="relative" rAng="0" ptsTypes="FfFF">
                                      <p:cBhvr>
                                        <p:cTn id="3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81" y="12505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2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0027E-6 6.08988E-7 L 0.06897 6.08988E-7 C 0.09999 6.08988E-7 0.13809 0.06909 0.13809 0.12495 L 0.13809 0.2501 " pathEditMode="relative" rAng="0" ptsTypes="FfFF">
                                      <p:cBhvr>
                                        <p:cTn id="3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97" y="12495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4624E-6 6.08988E-7 L 0.13604 6.08988E-7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0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3627E-6 1.01133E-6 L 0.02329 0.15673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5" y="78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0" grpId="0" animBg="1"/>
      <p:bldP spid="30" grpId="1" animBg="1"/>
      <p:bldP spid="31" grpId="0" animBg="1"/>
      <p:bldP spid="31" grpId="1" animBg="1"/>
      <p:bldP spid="34" grpId="0" animBg="1"/>
      <p:bldP spid="34" grpId="1" animBg="1"/>
      <p:bldP spid="11" grpId="0" animBg="1"/>
      <p:bldP spid="11" grpId="1" animBg="1"/>
      <p:bldP spid="38" grpId="0" animBg="1"/>
      <p:bldP spid="39" grpId="0"/>
      <p:bldP spid="33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2941511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Use it or lose it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52746" y="1952625"/>
            <a:ext cx="7443063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Compiler schedules producers near to consumers</a:t>
            </a:r>
          </a:p>
          <a:p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Nearly all one-use values consumed while on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belt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Belt is Single-Assignment - no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hazards – no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renames</a:t>
            </a:r>
          </a:p>
          <a:p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00 rename registers become 8/16/32 belt positions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- long-lived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values must be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saved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9274718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3032818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scratchpad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53125" y="3781425"/>
            <a:ext cx="457200" cy="457200"/>
          </a:xfrm>
          <a:prstGeom prst="rect">
            <a:avLst/>
          </a:prstGeom>
          <a:solidFill>
            <a:schemeClr val="accent4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8</a:t>
            </a:r>
            <a:endParaRPr lang="en-US" sz="2400" dirty="0"/>
          </a:p>
        </p:txBody>
      </p:sp>
      <p:grpSp>
        <p:nvGrpSpPr>
          <p:cNvPr id="38" name="Group 37"/>
          <p:cNvGrpSpPr/>
          <p:nvPr/>
        </p:nvGrpSpPr>
        <p:grpSpPr>
          <a:xfrm>
            <a:off x="2285293" y="3781425"/>
            <a:ext cx="3667832" cy="457200"/>
            <a:chOff x="2285293" y="3781425"/>
            <a:chExt cx="3667832" cy="457200"/>
          </a:xfrm>
        </p:grpSpPr>
        <p:grpSp>
          <p:nvGrpSpPr>
            <p:cNvPr id="5" name="Group 4"/>
            <p:cNvGrpSpPr/>
            <p:nvPr/>
          </p:nvGrpSpPr>
          <p:grpSpPr>
            <a:xfrm>
              <a:off x="2285293" y="3781425"/>
              <a:ext cx="1371600" cy="457200"/>
              <a:chOff x="6366614" y="2790825"/>
              <a:chExt cx="1371600" cy="457200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6366614" y="2790825"/>
                <a:ext cx="457200" cy="457200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/>
                  <a:t>8</a:t>
                </a:r>
                <a:endParaRPr lang="en-US" sz="2400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6823814" y="2790825"/>
                <a:ext cx="457200" cy="457200"/>
              </a:xfrm>
              <a:prstGeom prst="rect">
                <a:avLst/>
              </a:prstGeom>
              <a:solidFill>
                <a:schemeClr val="accent5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/>
                  <a:t>3</a:t>
                </a:r>
                <a:endParaRPr lang="en-US" sz="2400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7281014" y="2790825"/>
                <a:ext cx="457200" cy="457200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/>
                  <a:t>3</a:t>
                </a:r>
                <a:endParaRPr lang="en-US" sz="2400" dirty="0"/>
              </a:p>
            </p:txBody>
          </p:sp>
        </p:grpSp>
        <p:sp>
          <p:nvSpPr>
            <p:cNvPr id="12" name="Rectangle 11"/>
            <p:cNvSpPr/>
            <p:nvPr/>
          </p:nvSpPr>
          <p:spPr>
            <a:xfrm>
              <a:off x="4590464" y="37814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6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133264" y="37814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495925" y="37814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038725" y="3781425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666539" y="37814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370893" y="5610225"/>
            <a:ext cx="7339487" cy="457200"/>
            <a:chOff x="1370893" y="5610225"/>
            <a:chExt cx="7339487" cy="457200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2285293" y="5610225"/>
              <a:ext cx="5496632" cy="0"/>
            </a:xfrm>
            <a:prstGeom prst="line">
              <a:avLst/>
            </a:prstGeom>
            <a:ln w="381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7781925" y="5610225"/>
              <a:ext cx="914400" cy="0"/>
            </a:xfrm>
            <a:prstGeom prst="line">
              <a:avLst/>
            </a:prstGeom>
            <a:ln w="38100">
              <a:solidFill>
                <a:srgbClr val="FFFF00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1370893" y="5610225"/>
              <a:ext cx="914400" cy="0"/>
            </a:xfrm>
            <a:prstGeom prst="line">
              <a:avLst/>
            </a:prstGeom>
            <a:ln w="38100">
              <a:solidFill>
                <a:srgbClr val="FFFF00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2299348" y="6067425"/>
              <a:ext cx="5496632" cy="0"/>
            </a:xfrm>
            <a:prstGeom prst="line">
              <a:avLst/>
            </a:prstGeom>
            <a:ln w="381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7795980" y="6067425"/>
              <a:ext cx="914400" cy="0"/>
            </a:xfrm>
            <a:prstGeom prst="line">
              <a:avLst/>
            </a:prstGeom>
            <a:ln w="38100">
              <a:solidFill>
                <a:srgbClr val="FFFF00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1384948" y="6067425"/>
              <a:ext cx="914400" cy="0"/>
            </a:xfrm>
            <a:prstGeom prst="line">
              <a:avLst/>
            </a:prstGeom>
            <a:ln w="38100">
              <a:solidFill>
                <a:srgbClr val="FFFF00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Rectangle 32"/>
          <p:cNvSpPr/>
          <p:nvPr/>
        </p:nvSpPr>
        <p:spPr>
          <a:xfrm>
            <a:off x="5495925" y="3781425"/>
            <a:ext cx="457200" cy="457200"/>
          </a:xfrm>
          <a:prstGeom prst="rect">
            <a:avLst/>
          </a:prstGeom>
          <a:solidFill>
            <a:schemeClr val="accent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3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188363" y="3245792"/>
            <a:ext cx="6815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belt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85035" y="6219825"/>
            <a:ext cx="16914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scratchpad</a:t>
            </a:r>
          </a:p>
        </p:txBody>
      </p:sp>
      <p:cxnSp>
        <p:nvCxnSpPr>
          <p:cNvPr id="37" name="Straight Arrow Connector 36"/>
          <p:cNvCxnSpPr>
            <a:stCxn id="33" idx="2"/>
            <a:endCxn id="40" idx="0"/>
          </p:cNvCxnSpPr>
          <p:nvPr/>
        </p:nvCxnSpPr>
        <p:spPr>
          <a:xfrm flipH="1">
            <a:off x="4807253" y="4238625"/>
            <a:ext cx="917272" cy="1371600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938266" y="4845992"/>
            <a:ext cx="716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spill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578653" y="5610225"/>
            <a:ext cx="457200" cy="457200"/>
          </a:xfrm>
          <a:prstGeom prst="rect">
            <a:avLst/>
          </a:prstGeom>
          <a:solidFill>
            <a:schemeClr val="accent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3</a:t>
            </a:r>
          </a:p>
        </p:txBody>
      </p:sp>
      <p:cxnSp>
        <p:nvCxnSpPr>
          <p:cNvPr id="44" name="Straight Arrow Connector 43"/>
          <p:cNvCxnSpPr>
            <a:endCxn id="7" idx="2"/>
          </p:cNvCxnSpPr>
          <p:nvPr/>
        </p:nvCxnSpPr>
        <p:spPr>
          <a:xfrm flipH="1" flipV="1">
            <a:off x="2513893" y="4238625"/>
            <a:ext cx="2270088" cy="1344549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742493" y="4904994"/>
            <a:ext cx="4764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fill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876201" y="1495425"/>
            <a:ext cx="704872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Frame local – each function has a new scratchpad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Fixed max size, must explicitly allocate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Static byte addressing, must be aligned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Three cycle spill-to-fill latency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84720259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0085E-6 6.08988E-7 L -0.08927 0.2419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72" y="1209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9027E-6 6.08988E-7 L 0.04913 6.08988E-7 C 0.07101 6.08988E-7 0.09825 0.04158 0.09825 0.07539 L 0.09825 0.1512 " pathEditMode="relative" rAng="0" ptsTypes="FfFF">
                                      <p:cBhvr>
                                        <p:cTn id="3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13" y="7560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2867E-6 6.08988E-7 L 0.04582 6.08988E-7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3" y="0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2 -4.55271E-6 L -0.22611 -0.24191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321" y="-12096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33" grpId="0" animBg="1"/>
      <p:bldP spid="33" grpId="1" animBg="1"/>
      <p:bldP spid="39" grpId="0"/>
      <p:bldP spid="39" grpId="1"/>
      <p:bldP spid="40" grpId="0" animBg="1"/>
      <p:bldP spid="40" grpId="1" animBg="1"/>
      <p:bldP spid="40" grpId="2" animBg="1"/>
      <p:bldP spid="48" grpId="0"/>
      <p:bldP spid="48" grpId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5495925" y="4391025"/>
            <a:ext cx="457200" cy="457200"/>
          </a:xfrm>
          <a:prstGeom prst="rect">
            <a:avLst/>
          </a:prstGeom>
          <a:solidFill>
            <a:schemeClr val="accent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685799" y="686880"/>
            <a:ext cx="3009606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Multiple results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4052506" y="2867025"/>
            <a:ext cx="905637" cy="457200"/>
            <a:chOff x="7379970" y="3115818"/>
            <a:chExt cx="905637" cy="457200"/>
          </a:xfrm>
        </p:grpSpPr>
        <p:sp>
          <p:nvSpPr>
            <p:cNvPr id="14" name="Rectangle 13"/>
            <p:cNvSpPr/>
            <p:nvPr/>
          </p:nvSpPr>
          <p:spPr>
            <a:xfrm>
              <a:off x="7828407" y="3115818"/>
              <a:ext cx="457200" cy="457200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2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379970" y="3115818"/>
              <a:ext cx="457200" cy="457200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2</a:t>
              </a:r>
            </a:p>
          </p:txBody>
        </p:sp>
      </p:grpSp>
      <p:sp>
        <p:nvSpPr>
          <p:cNvPr id="16" name="Rectangle 15"/>
          <p:cNvSpPr/>
          <p:nvPr/>
        </p:nvSpPr>
        <p:spPr>
          <a:xfrm>
            <a:off x="5038725" y="4391025"/>
            <a:ext cx="457200" cy="457200"/>
          </a:xfrm>
          <a:prstGeom prst="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8</a:t>
            </a:r>
          </a:p>
        </p:txBody>
      </p:sp>
      <p:grpSp>
        <p:nvGrpSpPr>
          <p:cNvPr id="46" name="Group 45"/>
          <p:cNvGrpSpPr/>
          <p:nvPr/>
        </p:nvGrpSpPr>
        <p:grpSpPr>
          <a:xfrm>
            <a:off x="2295525" y="4391025"/>
            <a:ext cx="2752139" cy="457200"/>
            <a:chOff x="2295525" y="4391025"/>
            <a:chExt cx="2752139" cy="457200"/>
          </a:xfrm>
        </p:grpSpPr>
        <p:sp>
          <p:nvSpPr>
            <p:cNvPr id="7" name="Rectangle 6"/>
            <p:cNvSpPr/>
            <p:nvPr/>
          </p:nvSpPr>
          <p:spPr>
            <a:xfrm>
              <a:off x="2295525" y="4391025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752725" y="4391025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209925" y="4391025"/>
              <a:ext cx="457200" cy="4572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590464" y="43910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6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133264" y="43910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666539" y="43910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</p:grpSp>
      <p:sp>
        <p:nvSpPr>
          <p:cNvPr id="33" name="Rectangle 32"/>
          <p:cNvSpPr/>
          <p:nvPr/>
        </p:nvSpPr>
        <p:spPr>
          <a:xfrm>
            <a:off x="5495925" y="4391025"/>
            <a:ext cx="457200" cy="457200"/>
          </a:xfrm>
          <a:prstGeom prst="rect">
            <a:avLst/>
          </a:prstGeom>
          <a:solidFill>
            <a:schemeClr val="accent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3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497193" y="4863137"/>
            <a:ext cx="6815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belt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3695405" y="5381625"/>
            <a:ext cx="1619371" cy="1295400"/>
            <a:chOff x="3695405" y="5381625"/>
            <a:chExt cx="1619371" cy="1295400"/>
          </a:xfrm>
        </p:grpSpPr>
        <p:sp>
          <p:nvSpPr>
            <p:cNvPr id="2" name="Flowchart: Manual Operation 1"/>
            <p:cNvSpPr/>
            <p:nvPr/>
          </p:nvSpPr>
          <p:spPr>
            <a:xfrm>
              <a:off x="3695405" y="5787390"/>
              <a:ext cx="1619371" cy="533400"/>
            </a:xfrm>
            <a:prstGeom prst="flowChartManualOperation">
              <a:avLst/>
            </a:prstGeom>
            <a:solidFill>
              <a:srgbClr val="00006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divide</a:t>
              </a:r>
              <a:endParaRPr lang="en-US" dirty="0"/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>
              <a:off x="4123739" y="5381625"/>
              <a:ext cx="0" cy="40576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>
              <a:off x="4819064" y="5381625"/>
              <a:ext cx="0" cy="40576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4361864" y="6320790"/>
              <a:ext cx="0" cy="35623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flipH="1">
              <a:off x="4657724" y="6320790"/>
              <a:ext cx="1" cy="35623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2295525" y="4391025"/>
            <a:ext cx="457200" cy="457200"/>
          </a:xfrm>
          <a:prstGeom prst="rect">
            <a:avLst/>
          </a:prstGeom>
          <a:solidFill>
            <a:schemeClr val="tx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8</a:t>
            </a:r>
            <a:endParaRPr lang="en-US" sz="2400" dirty="0"/>
          </a:p>
        </p:txBody>
      </p:sp>
      <p:grpSp>
        <p:nvGrpSpPr>
          <p:cNvPr id="43" name="Group 42"/>
          <p:cNvGrpSpPr/>
          <p:nvPr/>
        </p:nvGrpSpPr>
        <p:grpSpPr>
          <a:xfrm>
            <a:off x="5419725" y="3785890"/>
            <a:ext cx="527709" cy="605135"/>
            <a:chOff x="5047664" y="2333625"/>
            <a:chExt cx="527709" cy="605135"/>
          </a:xfrm>
        </p:grpSpPr>
        <p:sp>
          <p:nvSpPr>
            <p:cNvPr id="31" name="TextBox 30"/>
            <p:cNvSpPr txBox="1"/>
            <p:nvPr/>
          </p:nvSpPr>
          <p:spPr>
            <a:xfrm>
              <a:off x="5047664" y="2333625"/>
              <a:ext cx="5277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b7</a:t>
              </a:r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>
              <a:off x="5311519" y="2714625"/>
              <a:ext cx="3257" cy="22413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2225016" y="3785890"/>
            <a:ext cx="527709" cy="605135"/>
            <a:chOff x="5047664" y="2333625"/>
            <a:chExt cx="527709" cy="605135"/>
          </a:xfrm>
        </p:grpSpPr>
        <p:sp>
          <p:nvSpPr>
            <p:cNvPr id="50" name="TextBox 49"/>
            <p:cNvSpPr txBox="1"/>
            <p:nvPr/>
          </p:nvSpPr>
          <p:spPr>
            <a:xfrm>
              <a:off x="5047664" y="2333625"/>
              <a:ext cx="5277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b0</a:t>
              </a:r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>
              <a:off x="5311519" y="2714625"/>
              <a:ext cx="3257" cy="22413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2" name="Straight Connector 51"/>
          <p:cNvCxnSpPr/>
          <p:nvPr/>
        </p:nvCxnSpPr>
        <p:spPr>
          <a:xfrm>
            <a:off x="2143125" y="6753225"/>
            <a:ext cx="44196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2295525" y="3171825"/>
            <a:ext cx="44196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6410325" y="1800225"/>
            <a:ext cx="2214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d</a:t>
            </a:r>
            <a:r>
              <a:rPr lang="en-US" sz="2400" b="1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iv	b0, b7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08453403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0085E-6 2.22176E-6 L -0.09069 0.1511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35" y="756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27492E-6 2.22176E-6 L 0.15872 0.1511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36" y="75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376E-6 -4.04872E-6 L 1.2376E-6 -0.46871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34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2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0085E-6 2.22176E-6 L 0.07558 2.22176E-6 C 0.10928 2.22176E-6 0.15116 0.06909 0.15116 0.12495 L 0.15116 0.2501 " pathEditMode="relative" rAng="0" ptsTypes="FfFF">
                                      <p:cBhvr>
                                        <p:cTn id="5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58" y="12495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8857E-6 2.22176E-6 L 0.07935 2.22176E-6 C 0.11478 2.22176E-6 0.15871 0.06909 0.15871 0.12495 L 0.15871 0.2501 " pathEditMode="relative" rAng="0" ptsTypes="FfFF">
                                      <p:cBhvr>
                                        <p:cTn id="6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36" y="12495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02E-6 2.22176E-6 L 0.09023 2.22176E-6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0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376E-6 -1.81016E-6 L -0.17383 0.2016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92" y="100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16" grpId="0" animBg="1"/>
      <p:bldP spid="16" grpId="1" animBg="1"/>
      <p:bldP spid="33" grpId="0" animBg="1"/>
      <p:bldP spid="33" grpId="1" animBg="1"/>
      <p:bldP spid="42" grpId="0" animBg="1"/>
      <p:bldP spid="42" grpId="1" animBg="1"/>
      <p:bldP spid="5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2758704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Function calls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240045" y="2105025"/>
            <a:ext cx="3657600" cy="457200"/>
            <a:chOff x="2295525" y="5000625"/>
            <a:chExt cx="3657600" cy="457200"/>
          </a:xfrm>
        </p:grpSpPr>
        <p:sp>
          <p:nvSpPr>
            <p:cNvPr id="16" name="Rectangle 15"/>
            <p:cNvSpPr/>
            <p:nvPr/>
          </p:nvSpPr>
          <p:spPr>
            <a:xfrm>
              <a:off x="5038725" y="5000625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2295525" y="5000625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752725" y="5000625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209925" y="5000625"/>
              <a:ext cx="457200" cy="4572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590464" y="50006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6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133264" y="50006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666539" y="50006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495925" y="50006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3</a:t>
              </a: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1990725" y="5605760"/>
            <a:ext cx="18015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Caller’s belt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8364245" y="1495425"/>
            <a:ext cx="527709" cy="605135"/>
            <a:chOff x="5047664" y="2333625"/>
            <a:chExt cx="527709" cy="605135"/>
          </a:xfrm>
        </p:grpSpPr>
        <p:sp>
          <p:nvSpPr>
            <p:cNvPr id="31" name="TextBox 30"/>
            <p:cNvSpPr txBox="1"/>
            <p:nvPr/>
          </p:nvSpPr>
          <p:spPr>
            <a:xfrm>
              <a:off x="5047664" y="2333625"/>
              <a:ext cx="5277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b7</a:t>
              </a:r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>
              <a:off x="5311519" y="2714625"/>
              <a:ext cx="3257" cy="22413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5169536" y="1495425"/>
            <a:ext cx="527709" cy="605135"/>
            <a:chOff x="5047664" y="2333625"/>
            <a:chExt cx="527709" cy="605135"/>
          </a:xfrm>
        </p:grpSpPr>
        <p:sp>
          <p:nvSpPr>
            <p:cNvPr id="50" name="TextBox 49"/>
            <p:cNvSpPr txBox="1"/>
            <p:nvPr/>
          </p:nvSpPr>
          <p:spPr>
            <a:xfrm>
              <a:off x="5047664" y="2333625"/>
              <a:ext cx="5277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b0</a:t>
              </a:r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>
              <a:off x="5311519" y="2714625"/>
              <a:ext cx="3257" cy="22413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2" name="Straight Connector 51"/>
          <p:cNvCxnSpPr/>
          <p:nvPr/>
        </p:nvCxnSpPr>
        <p:spPr>
          <a:xfrm>
            <a:off x="4858459" y="5136642"/>
            <a:ext cx="44196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4886325" y="2867025"/>
            <a:ext cx="44196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816495" y="2633960"/>
            <a:ext cx="40575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call	func,b1,b5,b3,b3</a:t>
            </a:r>
          </a:p>
        </p:txBody>
      </p:sp>
      <p:sp>
        <p:nvSpPr>
          <p:cNvPr id="39" name="Rectangle 38"/>
          <p:cNvSpPr/>
          <p:nvPr/>
        </p:nvSpPr>
        <p:spPr>
          <a:xfrm>
            <a:off x="8446136" y="3171825"/>
            <a:ext cx="457200" cy="457200"/>
          </a:xfrm>
          <a:prstGeom prst="rect">
            <a:avLst/>
          </a:prstGeom>
          <a:solidFill>
            <a:schemeClr val="tx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X</a:t>
            </a:r>
            <a:endParaRPr lang="en-US" sz="2400" dirty="0">
              <a:solidFill>
                <a:srgbClr val="FF0000"/>
              </a:solidFill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5267325" y="3171825"/>
            <a:ext cx="3178811" cy="457200"/>
            <a:chOff x="4962525" y="3400425"/>
            <a:chExt cx="3178811" cy="457200"/>
          </a:xfrm>
        </p:grpSpPr>
        <p:sp>
          <p:nvSpPr>
            <p:cNvPr id="35" name="Rectangle 34"/>
            <p:cNvSpPr/>
            <p:nvPr/>
          </p:nvSpPr>
          <p:spPr>
            <a:xfrm>
              <a:off x="5849645" y="3400425"/>
              <a:ext cx="457200" cy="457200"/>
            </a:xfrm>
            <a:prstGeom prst="rect">
              <a:avLst/>
            </a:prstGeom>
            <a:solidFill>
              <a:schemeClr val="tx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315784" y="3400425"/>
              <a:ext cx="457200" cy="457200"/>
            </a:xfrm>
            <a:prstGeom prst="rect">
              <a:avLst/>
            </a:prstGeom>
            <a:solidFill>
              <a:schemeClr val="tx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</a:rPr>
                <a:t>X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769736" y="3400425"/>
              <a:ext cx="457200" cy="457200"/>
            </a:xfrm>
            <a:prstGeom prst="rect">
              <a:avLst/>
            </a:prstGeom>
            <a:solidFill>
              <a:schemeClr val="tx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</a:rPr>
                <a:t>X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7684136" y="3400425"/>
              <a:ext cx="457200" cy="457200"/>
            </a:xfrm>
            <a:prstGeom prst="rect">
              <a:avLst/>
            </a:prstGeom>
            <a:solidFill>
              <a:schemeClr val="tx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</a:rPr>
                <a:t>X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226936" y="3400425"/>
              <a:ext cx="457200" cy="457200"/>
            </a:xfrm>
            <a:prstGeom prst="rect">
              <a:avLst/>
            </a:prstGeom>
            <a:solidFill>
              <a:schemeClr val="tx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</a:rPr>
                <a:t>X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962525" y="3400425"/>
              <a:ext cx="457200" cy="457200"/>
            </a:xfrm>
            <a:prstGeom prst="rect">
              <a:avLst/>
            </a:prstGeom>
            <a:solidFill>
              <a:schemeClr val="tx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</a:rPr>
                <a:t>X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419725" y="3400425"/>
              <a:ext cx="457200" cy="457200"/>
            </a:xfrm>
            <a:prstGeom prst="rect">
              <a:avLst/>
            </a:prstGeom>
            <a:solidFill>
              <a:schemeClr val="tx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0000"/>
                  </a:solidFill>
                </a:rPr>
                <a:t>X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4886325" y="3933825"/>
            <a:ext cx="44196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886325" y="4086225"/>
            <a:ext cx="44196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990725" y="3776960"/>
            <a:ext cx="1859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Callee’s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belt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5267325" y="5457825"/>
            <a:ext cx="3200400" cy="457200"/>
            <a:chOff x="4962525" y="5610225"/>
            <a:chExt cx="3200400" cy="457200"/>
          </a:xfrm>
        </p:grpSpPr>
        <p:sp>
          <p:nvSpPr>
            <p:cNvPr id="58" name="Rectangle 57"/>
            <p:cNvSpPr/>
            <p:nvPr/>
          </p:nvSpPr>
          <p:spPr>
            <a:xfrm>
              <a:off x="7705725" y="5610225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962525" y="5610225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5419725" y="5610225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5876925" y="5610225"/>
              <a:ext cx="457200" cy="4572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257464" y="56102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6</a:t>
              </a: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800264" y="56102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333539" y="56102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</p:grpSp>
      <p:sp>
        <p:nvSpPr>
          <p:cNvPr id="65" name="Rectangle 64"/>
          <p:cNvSpPr/>
          <p:nvPr/>
        </p:nvSpPr>
        <p:spPr>
          <a:xfrm>
            <a:off x="8470520" y="5457825"/>
            <a:ext cx="457200" cy="457200"/>
          </a:xfrm>
          <a:prstGeom prst="rect">
            <a:avLst/>
          </a:prstGeom>
          <a:solidFill>
            <a:schemeClr val="accent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3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5267325" y="4391025"/>
            <a:ext cx="3657600" cy="457200"/>
            <a:chOff x="2295525" y="5000625"/>
            <a:chExt cx="3657600" cy="457200"/>
          </a:xfrm>
        </p:grpSpPr>
        <p:sp>
          <p:nvSpPr>
            <p:cNvPr id="67" name="Rectangle 66"/>
            <p:cNvSpPr/>
            <p:nvPr/>
          </p:nvSpPr>
          <p:spPr>
            <a:xfrm>
              <a:off x="5038725" y="5000625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0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2295525" y="50006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1</a:t>
              </a:r>
              <a:endParaRPr lang="en-US" sz="2400" dirty="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752725" y="50006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4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3209925" y="5000625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9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4590464" y="5000625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5</a:t>
              </a: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4133264" y="5000625"/>
              <a:ext cx="457200" cy="457200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2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3666539" y="50006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7</a:t>
              </a:r>
              <a:endParaRPr lang="en-US" sz="2400" dirty="0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495925" y="50006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4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896641" y="4848225"/>
            <a:ext cx="1475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2400" b="1" dirty="0" err="1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etn</a:t>
            </a:r>
            <a:r>
              <a:rPr lang="en-US" sz="2400" b="1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 b4</a:t>
            </a:r>
          </a:p>
        </p:txBody>
      </p:sp>
      <p:sp>
        <p:nvSpPr>
          <p:cNvPr id="75" name="Rectangle 74"/>
          <p:cNvSpPr/>
          <p:nvPr/>
        </p:nvSpPr>
        <p:spPr>
          <a:xfrm>
            <a:off x="7105064" y="4391025"/>
            <a:ext cx="457200" cy="457200"/>
          </a:xfrm>
          <a:prstGeom prst="rect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2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1990725" y="1876425"/>
            <a:ext cx="18015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Caller’s belt</a:t>
            </a:r>
          </a:p>
        </p:txBody>
      </p:sp>
      <p:sp>
        <p:nvSpPr>
          <p:cNvPr id="20" name="Left Brace 19"/>
          <p:cNvSpPr/>
          <p:nvPr/>
        </p:nvSpPr>
        <p:spPr>
          <a:xfrm>
            <a:off x="4276726" y="3171825"/>
            <a:ext cx="511810" cy="1752600"/>
          </a:xfrm>
          <a:prstGeom prst="leftBrac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5697245" y="2105025"/>
            <a:ext cx="457200" cy="457200"/>
          </a:xfrm>
          <a:prstGeom prst="rect">
            <a:avLst/>
          </a:prstGeom>
          <a:solidFill>
            <a:schemeClr val="accent5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</a:t>
            </a:r>
            <a:endParaRPr lang="en-US" sz="2400" dirty="0"/>
          </a:p>
        </p:txBody>
      </p:sp>
      <p:sp>
        <p:nvSpPr>
          <p:cNvPr id="79" name="Rectangle 78"/>
          <p:cNvSpPr/>
          <p:nvPr/>
        </p:nvSpPr>
        <p:spPr>
          <a:xfrm>
            <a:off x="7526045" y="2105025"/>
            <a:ext cx="457200" cy="457200"/>
          </a:xfrm>
          <a:prstGeom prst="rect">
            <a:avLst/>
          </a:prstGeom>
          <a:solidFill>
            <a:schemeClr val="accent4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6</a:t>
            </a:r>
          </a:p>
        </p:txBody>
      </p:sp>
      <p:sp>
        <p:nvSpPr>
          <p:cNvPr id="80" name="Rectangle 79"/>
          <p:cNvSpPr/>
          <p:nvPr/>
        </p:nvSpPr>
        <p:spPr>
          <a:xfrm>
            <a:off x="6611645" y="2105025"/>
            <a:ext cx="457200" cy="457200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8</a:t>
            </a:r>
            <a:endParaRPr lang="en-US" sz="2400" dirty="0"/>
          </a:p>
        </p:txBody>
      </p:sp>
      <p:sp>
        <p:nvSpPr>
          <p:cNvPr id="81" name="Rectangle 80"/>
          <p:cNvSpPr/>
          <p:nvPr/>
        </p:nvSpPr>
        <p:spPr>
          <a:xfrm>
            <a:off x="6611059" y="2105025"/>
            <a:ext cx="457200" cy="457200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8</a:t>
            </a:r>
            <a:endParaRPr lang="en-US" sz="2400" dirty="0"/>
          </a:p>
        </p:txBody>
      </p:sp>
      <p:sp>
        <p:nvSpPr>
          <p:cNvPr id="82" name="Rectangle 81"/>
          <p:cNvSpPr/>
          <p:nvPr/>
        </p:nvSpPr>
        <p:spPr>
          <a:xfrm>
            <a:off x="4886325" y="3019425"/>
            <a:ext cx="4876800" cy="1219200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761999" y="2714625"/>
            <a:ext cx="8696326" cy="381000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853018" y="1495424"/>
            <a:ext cx="8696326" cy="1138535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914399" y="3095625"/>
            <a:ext cx="8696326" cy="2214264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00125" y="6219825"/>
            <a:ext cx="68738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call has the same belt effects as an op like </a:t>
            </a:r>
            <a:r>
              <a:rPr lang="en-US" sz="2400" b="1" dirty="0" smtClean="0">
                <a:solidFill>
                  <a:srgbClr val="FFFF00"/>
                </a:solidFill>
                <a:latin typeface="Courier New" pitchFamily="49" charset="0"/>
                <a:cs typeface="Courier New" pitchFamily="49" charset="0"/>
              </a:rPr>
              <a:t>add</a:t>
            </a:r>
          </a:p>
          <a:p>
            <a:r>
              <a:rPr lang="en-US" sz="2400" dirty="0" smtClean="0">
                <a:solidFill>
                  <a:srgbClr val="FFFF00"/>
                </a:solidFill>
                <a:cs typeface="Courier New" pitchFamily="49" charset="0"/>
              </a:rPr>
              <a:t>A call can drop multiple results</a:t>
            </a:r>
            <a:endParaRPr lang="en-US" sz="2400" dirty="0" smtClean="0">
              <a:solidFill>
                <a:srgbClr val="FFFF00"/>
              </a:solidFill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70338316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87278E-9 -3.82612E-6 L -0.04267 0.14112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1" y="7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02E-6 -3.82612E-6 L -0.17871 0.14112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43" y="7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097E-6 -3.82612E-6 L -0.04267 0.14112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1" y="7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000"/>
                            </p:stCondLst>
                            <p:childTnLst>
                              <p:par>
                                <p:cTn id="66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8455E-6 -3.82612E-6 L 0.00283 0.14112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" y="7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7" dur="2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835E-6 -4.55271E-6 L 0.04519 -4.55271E-6 C 0.06535 -4.55271E-6 0.09038 0.01659 0.09038 0.03003 L 0.09038 0.06048 " pathEditMode="relative" rAng="0" ptsTypes="FfFF">
                                      <p:cBhvr>
                                        <p:cTn id="123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19" y="3024"/>
                                    </p:animMotion>
                                  </p:childTnLst>
                                </p:cTn>
                              </p:par>
                              <p:par>
                                <p:cTn id="12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479E-6 -4.55271E-6 L 0.04535 -4.55271E-6 " pathEditMode="relative" rAng="0" ptsTypes="AA">
                                      <p:cBhvr>
                                        <p:cTn id="12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000"/>
                            </p:stCondLst>
                            <p:childTnLst>
                              <p:par>
                                <p:cTn id="127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3732E-6 2.62495E-6 L -0.18233 0.14111 " pathEditMode="relative" rAng="0" ptsTypes="AA">
                                      <p:cBhvr>
                                        <p:cTn id="128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17" y="7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55" grpId="0"/>
      <p:bldP spid="39" grpId="0" animBg="1"/>
      <p:bldP spid="4" grpId="0"/>
      <p:bldP spid="65" grpId="0" animBg="1"/>
      <p:bldP spid="65" grpId="1" animBg="1"/>
      <p:bldP spid="65" grpId="2" animBg="1"/>
      <p:bldP spid="5" grpId="0"/>
      <p:bldP spid="75" grpId="0" animBg="1"/>
      <p:bldP spid="75" grpId="1" animBg="1"/>
      <p:bldP spid="77" grpId="0"/>
      <p:bldP spid="20" grpId="0" animBg="1"/>
      <p:bldP spid="78" grpId="0" animBg="1"/>
      <p:bldP spid="78" grpId="1" animBg="1"/>
      <p:bldP spid="79" grpId="0" animBg="1"/>
      <p:bldP spid="79" grpId="1" animBg="1"/>
      <p:bldP spid="80" grpId="0" animBg="1"/>
      <p:bldP spid="80" grpId="1" animBg="1"/>
      <p:bldP spid="81" grpId="0" animBg="1"/>
      <p:bldP spid="81" grpId="1" animBg="1"/>
      <p:bldP spid="82" grpId="0" animBg="1"/>
      <p:bldP spid="82" grpId="1" animBg="1"/>
      <p:bldP spid="83" grpId="0" animBg="1"/>
      <p:bldP spid="84" grpId="0" animBg="1"/>
      <p:bldP spid="84" grpId="1" animBg="1"/>
      <p:bldP spid="8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685799" y="667637"/>
            <a:ext cx="3890674" cy="492443"/>
          </a:xfrm>
        </p:spPr>
        <p:txBody>
          <a:bodyPr wrap="square"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en-US" dirty="0" smtClean="0"/>
              <a:t>Two architectures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1457325" y="3142505"/>
            <a:ext cx="7159964" cy="943720"/>
            <a:chOff x="1457325" y="3142505"/>
            <a:chExt cx="7159964" cy="943720"/>
          </a:xfrm>
        </p:grpSpPr>
        <p:sp>
          <p:nvSpPr>
            <p:cNvPr id="6" name="TextBox 5"/>
            <p:cNvSpPr txBox="1"/>
            <p:nvPr/>
          </p:nvSpPr>
          <p:spPr>
            <a:xfrm>
              <a:off x="1457325" y="3325306"/>
              <a:ext cx="4336560" cy="456119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0" tIns="0" rIns="0" bIns="0" anchorCtr="0" compatLnSpc="0">
              <a:sp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en-US" sz="3200" b="0" i="0" u="none" strike="noStrike" dirty="0">
                  <a:ln>
                    <a:noFill/>
                  </a:ln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out-of-order superscalar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257925" y="3142505"/>
              <a:ext cx="2359364" cy="94372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0" tIns="0" rIns="0" bIns="0" anchorCtr="0" compatLnSpc="0">
              <a:sp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en-US" sz="3200" dirty="0" smtClean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40</a:t>
              </a:r>
              <a:r>
                <a:rPr lang="en-US" sz="3200" i="0" u="none" strike="noStrike" dirty="0" smtClean="0">
                  <a:ln>
                    <a:noFill/>
                  </a:ln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6	</a:t>
              </a:r>
              <a:r>
                <a:rPr lang="en-US" sz="3200" i="0" u="none" strike="noStrike" dirty="0" err="1" smtClean="0">
                  <a:ln>
                    <a:noFill/>
                  </a:ln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Mips</a:t>
              </a:r>
              <a:r>
                <a:rPr lang="en-US" sz="3200" i="0" u="none" strike="noStrike" dirty="0" smtClean="0">
                  <a:ln>
                    <a:noFill/>
                  </a:ln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/W</a:t>
              </a:r>
            </a:p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en-US" sz="3200" dirty="0" smtClean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59	</a:t>
              </a:r>
              <a:r>
                <a:rPr lang="en-US" sz="3200" dirty="0" err="1" smtClean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Mips</a:t>
              </a:r>
              <a:r>
                <a:rPr lang="en-US" sz="3200" i="0" u="none" strike="noStrike" dirty="0" smtClean="0">
                  <a:ln>
                    <a:noFill/>
                  </a:ln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/$</a:t>
              </a:r>
              <a:endParaRPr lang="en-US" sz="320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838325" y="5686425"/>
            <a:ext cx="6778964" cy="943720"/>
            <a:chOff x="1838325" y="5686425"/>
            <a:chExt cx="6778964" cy="943720"/>
          </a:xfrm>
        </p:grpSpPr>
        <p:sp>
          <p:nvSpPr>
            <p:cNvPr id="5" name="TextBox 4"/>
            <p:cNvSpPr txBox="1"/>
            <p:nvPr/>
          </p:nvSpPr>
          <p:spPr>
            <a:xfrm>
              <a:off x="1838325" y="5915025"/>
              <a:ext cx="3455640" cy="456119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0" tIns="0" rIns="0" bIns="0" anchorCtr="0" compatLnSpc="0">
              <a:sp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en-US" sz="3200" b="0" i="0" u="none" strike="noStrike" dirty="0">
                  <a:ln>
                    <a:noFill/>
                  </a:ln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in-order VLIW DSP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257925" y="5686425"/>
              <a:ext cx="2359364" cy="94372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0" tIns="0" rIns="0" bIns="0" anchorCtr="0" compatLnSpc="0">
              <a:sp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en-US" sz="3200" i="0" u="none" strike="noStrike" dirty="0" smtClean="0">
                  <a:ln>
                    <a:noFill/>
                  </a:ln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3272	</a:t>
              </a:r>
              <a:r>
                <a:rPr lang="en-US" sz="3200" i="0" u="none" strike="noStrike" dirty="0" err="1" smtClean="0">
                  <a:ln>
                    <a:noFill/>
                  </a:ln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Mips</a:t>
              </a:r>
              <a:r>
                <a:rPr lang="en-US" sz="3200" i="0" u="none" strike="noStrike" dirty="0" smtClean="0">
                  <a:ln>
                    <a:noFill/>
                  </a:ln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/W</a:t>
              </a:r>
            </a:p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en-US" sz="3200" dirty="0" smtClean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211	</a:t>
              </a:r>
              <a:r>
                <a:rPr lang="en-US" sz="3200" dirty="0" err="1" smtClean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Mips</a:t>
              </a:r>
              <a:r>
                <a:rPr lang="en-US" sz="3200" i="0" u="none" strike="noStrike" dirty="0" smtClean="0">
                  <a:ln>
                    <a:noFill/>
                  </a:ln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/$</a:t>
              </a:r>
              <a:endParaRPr lang="en-US" sz="320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1250416" y="2105025"/>
            <a:ext cx="8087098" cy="4677520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29325" y="1490960"/>
            <a:ext cx="30620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Comparison per core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048220" y="4321821"/>
            <a:ext cx="545534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Superscalar gives:</a:t>
            </a: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3.6x better performance</a:t>
            </a: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ut costs:</a:t>
            </a:r>
          </a:p>
          <a:p>
            <a:r>
              <a:rPr lang="en-US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30x more power</a:t>
            </a:r>
          </a:p>
          <a:p>
            <a:r>
              <a:rPr lang="en-US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13x more money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02463581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37074E-6 -1.34454E-6 L 0.00016 -0.13928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975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3997E-6 4.78992E-6 L 0.00394 -0.3428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" y="-171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5240045" y="2105025"/>
            <a:ext cx="3657600" cy="457200"/>
            <a:chOff x="2295525" y="5000625"/>
            <a:chExt cx="3657600" cy="457200"/>
          </a:xfrm>
        </p:grpSpPr>
        <p:sp>
          <p:nvSpPr>
            <p:cNvPr id="16" name="Rectangle 15"/>
            <p:cNvSpPr/>
            <p:nvPr/>
          </p:nvSpPr>
          <p:spPr>
            <a:xfrm>
              <a:off x="5038725" y="5000625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2295525" y="5000625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752725" y="5000625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209925" y="5000625"/>
              <a:ext cx="457200" cy="4572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590464" y="50006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6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133264" y="50006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666539" y="50006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495925" y="50006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3</a:t>
              </a: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1990725" y="5605760"/>
            <a:ext cx="18015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Caller’s belt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8364245" y="1495425"/>
            <a:ext cx="527709" cy="605135"/>
            <a:chOff x="5047664" y="2333625"/>
            <a:chExt cx="527709" cy="605135"/>
          </a:xfrm>
        </p:grpSpPr>
        <p:sp>
          <p:nvSpPr>
            <p:cNvPr id="31" name="TextBox 30"/>
            <p:cNvSpPr txBox="1"/>
            <p:nvPr/>
          </p:nvSpPr>
          <p:spPr>
            <a:xfrm>
              <a:off x="5047664" y="2333625"/>
              <a:ext cx="5277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b7</a:t>
              </a:r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>
              <a:off x="5311519" y="2714625"/>
              <a:ext cx="3257" cy="22413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5169536" y="1495425"/>
            <a:ext cx="527709" cy="605135"/>
            <a:chOff x="5047664" y="2333625"/>
            <a:chExt cx="527709" cy="605135"/>
          </a:xfrm>
        </p:grpSpPr>
        <p:sp>
          <p:nvSpPr>
            <p:cNvPr id="50" name="TextBox 49"/>
            <p:cNvSpPr txBox="1"/>
            <p:nvPr/>
          </p:nvSpPr>
          <p:spPr>
            <a:xfrm>
              <a:off x="5047664" y="2333625"/>
              <a:ext cx="5277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b0</a:t>
              </a:r>
            </a:p>
          </p:txBody>
        </p:sp>
        <p:cxnSp>
          <p:nvCxnSpPr>
            <p:cNvPr id="51" name="Straight Arrow Connector 50"/>
            <p:cNvCxnSpPr/>
            <p:nvPr/>
          </p:nvCxnSpPr>
          <p:spPr>
            <a:xfrm>
              <a:off x="5311519" y="2714625"/>
              <a:ext cx="3257" cy="22413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5724525" y="5457825"/>
            <a:ext cx="3200400" cy="457200"/>
            <a:chOff x="4962525" y="5610225"/>
            <a:chExt cx="3200400" cy="457200"/>
          </a:xfrm>
        </p:grpSpPr>
        <p:sp>
          <p:nvSpPr>
            <p:cNvPr id="58" name="Rectangle 57"/>
            <p:cNvSpPr/>
            <p:nvPr/>
          </p:nvSpPr>
          <p:spPr>
            <a:xfrm>
              <a:off x="7705725" y="5610225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962525" y="5610225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5419725" y="5610225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5876925" y="5610225"/>
              <a:ext cx="457200" cy="4572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257464" y="56102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6</a:t>
              </a: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6800264" y="56102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333539" y="56102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</p:grpSp>
      <p:sp>
        <p:nvSpPr>
          <p:cNvPr id="77" name="TextBox 76"/>
          <p:cNvSpPr txBox="1"/>
          <p:nvPr/>
        </p:nvSpPr>
        <p:spPr>
          <a:xfrm>
            <a:off x="1990725" y="1876425"/>
            <a:ext cx="18015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Caller’s belt</a:t>
            </a:r>
          </a:p>
        </p:txBody>
      </p:sp>
      <p:sp>
        <p:nvSpPr>
          <p:cNvPr id="86" name="Rectangle 85"/>
          <p:cNvSpPr/>
          <p:nvPr/>
        </p:nvSpPr>
        <p:spPr>
          <a:xfrm>
            <a:off x="5267325" y="5457825"/>
            <a:ext cx="457200" cy="457200"/>
          </a:xfrm>
          <a:prstGeom prst="rect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38325" y="2790825"/>
            <a:ext cx="694453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Spiller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is a background save/restore engine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Values are marked with the owning frame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Belt access is to the values of the current frame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Change the current frame id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the belt is empty!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Data is still there, can be spilled at leisure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Arguments passed by copy, get new frame id</a:t>
            </a:r>
          </a:p>
        </p:txBody>
      </p:sp>
      <p:sp>
        <p:nvSpPr>
          <p:cNvPr id="65" name="Rectangle 64"/>
          <p:cNvSpPr/>
          <p:nvPr/>
        </p:nvSpPr>
        <p:spPr>
          <a:xfrm>
            <a:off x="1219199" y="2784476"/>
            <a:ext cx="7449846" cy="457199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1219199" y="3248025"/>
            <a:ext cx="7449846" cy="313731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1219199" y="3625850"/>
            <a:ext cx="7477126" cy="304800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1219199" y="4002850"/>
            <a:ext cx="7477126" cy="319150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1371599" y="4350700"/>
            <a:ext cx="7449846" cy="381000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799" y="657225"/>
            <a:ext cx="3307380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Belt save/restore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4886325" y="3933825"/>
            <a:ext cx="44196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4886325" y="4086225"/>
            <a:ext cx="44196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262292" y="3781425"/>
            <a:ext cx="10599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Callee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565290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75" grpId="0" animBg="1"/>
      <p:bldP spid="82" grpId="0" animBg="1"/>
      <p:bldP spid="84" grpId="0" animBg="1"/>
      <p:bldP spid="87" grpId="0" animBg="1"/>
      <p:bldP spid="4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4490588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Function unit pipelines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81525" y="1419225"/>
            <a:ext cx="456727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Each pipeline has two inputs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Shared by several function units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Who share several outputs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076325" y="1571625"/>
            <a:ext cx="0" cy="9144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1838325" y="1571625"/>
            <a:ext cx="0" cy="9144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1076325" y="2257425"/>
            <a:ext cx="0" cy="3886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1838325" y="2257425"/>
            <a:ext cx="0" cy="3886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2931093" y="2938760"/>
            <a:ext cx="1498032" cy="466130"/>
            <a:chOff x="2931093" y="2938760"/>
            <a:chExt cx="1498032" cy="466130"/>
          </a:xfrm>
        </p:grpSpPr>
        <p:sp>
          <p:nvSpPr>
            <p:cNvPr id="24" name="Flowchart: Manual Operation 23"/>
            <p:cNvSpPr/>
            <p:nvPr/>
          </p:nvSpPr>
          <p:spPr>
            <a:xfrm>
              <a:off x="2931093" y="2943225"/>
              <a:ext cx="1498032" cy="457200"/>
            </a:xfrm>
            <a:prstGeom prst="flowChartManualOperation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adder</a:t>
              </a:r>
              <a:endParaRPr lang="en-US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245099" y="2938760"/>
              <a:ext cx="26962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854699" y="2943225"/>
              <a:ext cx="26962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2981325" y="4382095"/>
            <a:ext cx="1498032" cy="466130"/>
            <a:chOff x="2931093" y="2938760"/>
            <a:chExt cx="1498032" cy="466130"/>
          </a:xfrm>
        </p:grpSpPr>
        <p:sp>
          <p:nvSpPr>
            <p:cNvPr id="47" name="Flowchart: Manual Operation 46"/>
            <p:cNvSpPr/>
            <p:nvPr/>
          </p:nvSpPr>
          <p:spPr>
            <a:xfrm>
              <a:off x="2931093" y="2943225"/>
              <a:ext cx="1498032" cy="457200"/>
            </a:xfrm>
            <a:prstGeom prst="flowChartManualOperation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shifter</a:t>
              </a:r>
              <a:endParaRPr lang="en-US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3245099" y="2938760"/>
              <a:ext cx="26962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3854699" y="2943225"/>
              <a:ext cx="26962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2931093" y="5762625"/>
            <a:ext cx="1498032" cy="466130"/>
            <a:chOff x="2931093" y="2938760"/>
            <a:chExt cx="1498032" cy="466130"/>
          </a:xfrm>
        </p:grpSpPr>
        <p:sp>
          <p:nvSpPr>
            <p:cNvPr id="53" name="Flowchart: Manual Operation 52"/>
            <p:cNvSpPr/>
            <p:nvPr/>
          </p:nvSpPr>
          <p:spPr>
            <a:xfrm>
              <a:off x="2931093" y="2943225"/>
              <a:ext cx="1498032" cy="457200"/>
            </a:xfrm>
            <a:prstGeom prst="flowChartManualOperation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m</a:t>
              </a:r>
              <a:r>
                <a:rPr lang="en-US" dirty="0" err="1" smtClean="0"/>
                <a:t>ul’er</a:t>
              </a:r>
              <a:endParaRPr lang="en-US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3245099" y="2938760"/>
              <a:ext cx="26962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854699" y="2943225"/>
              <a:ext cx="26962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</p:grpSp>
      <p:cxnSp>
        <p:nvCxnSpPr>
          <p:cNvPr id="36" name="Elbow Connector 35"/>
          <p:cNvCxnSpPr>
            <a:endCxn id="30" idx="0"/>
          </p:cNvCxnSpPr>
          <p:nvPr/>
        </p:nvCxnSpPr>
        <p:spPr>
          <a:xfrm>
            <a:off x="1076325" y="2619554"/>
            <a:ext cx="2303587" cy="319206"/>
          </a:xfrm>
          <a:prstGeom prst="bentConnector2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/>
          <p:cNvCxnSpPr>
            <a:endCxn id="45" idx="0"/>
          </p:cNvCxnSpPr>
          <p:nvPr/>
        </p:nvCxnSpPr>
        <p:spPr>
          <a:xfrm>
            <a:off x="1838325" y="2486025"/>
            <a:ext cx="2151187" cy="457200"/>
          </a:xfrm>
          <a:prstGeom prst="bentConnector2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Elbow Connector 59"/>
          <p:cNvCxnSpPr>
            <a:endCxn id="50" idx="0"/>
          </p:cNvCxnSpPr>
          <p:nvPr/>
        </p:nvCxnSpPr>
        <p:spPr>
          <a:xfrm>
            <a:off x="1076325" y="4067354"/>
            <a:ext cx="2353819" cy="314741"/>
          </a:xfrm>
          <a:prstGeom prst="bentConnector2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Elbow Connector 60"/>
          <p:cNvCxnSpPr>
            <a:endCxn id="51" idx="0"/>
          </p:cNvCxnSpPr>
          <p:nvPr/>
        </p:nvCxnSpPr>
        <p:spPr>
          <a:xfrm>
            <a:off x="1838325" y="3933825"/>
            <a:ext cx="2201419" cy="452735"/>
          </a:xfrm>
          <a:prstGeom prst="bentConnector2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lbow Connector 61"/>
          <p:cNvCxnSpPr>
            <a:endCxn id="54" idx="0"/>
          </p:cNvCxnSpPr>
          <p:nvPr/>
        </p:nvCxnSpPr>
        <p:spPr>
          <a:xfrm>
            <a:off x="1101440" y="5451420"/>
            <a:ext cx="2278472" cy="311205"/>
          </a:xfrm>
          <a:prstGeom prst="bentConnector2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62"/>
          <p:cNvCxnSpPr>
            <a:endCxn id="55" idx="0"/>
          </p:cNvCxnSpPr>
          <p:nvPr/>
        </p:nvCxnSpPr>
        <p:spPr>
          <a:xfrm>
            <a:off x="1838325" y="5305425"/>
            <a:ext cx="2151187" cy="461665"/>
          </a:xfrm>
          <a:prstGeom prst="bentConnector2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5176387" y="2779157"/>
            <a:ext cx="0" cy="427886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>
            <a:off x="6105525" y="2790825"/>
            <a:ext cx="0" cy="427886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Elbow Connector 86"/>
          <p:cNvCxnSpPr>
            <a:stCxn id="24" idx="2"/>
          </p:cNvCxnSpPr>
          <p:nvPr/>
        </p:nvCxnSpPr>
        <p:spPr>
          <a:xfrm rot="16200000" flipH="1">
            <a:off x="4275848" y="2804686"/>
            <a:ext cx="304800" cy="1496278"/>
          </a:xfrm>
          <a:prstGeom prst="bentConnector2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88"/>
          <p:cNvCxnSpPr>
            <a:stCxn id="47" idx="2"/>
          </p:cNvCxnSpPr>
          <p:nvPr/>
        </p:nvCxnSpPr>
        <p:spPr>
          <a:xfrm rot="16200000" flipH="1">
            <a:off x="4298732" y="4275369"/>
            <a:ext cx="309265" cy="1446046"/>
          </a:xfrm>
          <a:prstGeom prst="bentConnector2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Elbow Connector 90"/>
          <p:cNvCxnSpPr>
            <a:stCxn id="53" idx="2"/>
          </p:cNvCxnSpPr>
          <p:nvPr/>
        </p:nvCxnSpPr>
        <p:spPr>
          <a:xfrm rot="16200000" flipH="1">
            <a:off x="4780750" y="5123649"/>
            <a:ext cx="224135" cy="2425416"/>
          </a:xfrm>
          <a:prstGeom prst="bentConnector2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6562725" y="3404890"/>
            <a:ext cx="2971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There is one output for each result of each latency</a:t>
            </a:r>
          </a:p>
        </p:txBody>
      </p:sp>
      <p:sp>
        <p:nvSpPr>
          <p:cNvPr id="93" name="Rectangle 92"/>
          <p:cNvSpPr/>
          <p:nvPr/>
        </p:nvSpPr>
        <p:spPr>
          <a:xfrm>
            <a:off x="4418360" y="1497308"/>
            <a:ext cx="4735165" cy="1141117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6929954" y="5076825"/>
            <a:ext cx="23759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Latency-1 result</a:t>
            </a:r>
          </a:p>
        </p:txBody>
      </p:sp>
      <p:sp>
        <p:nvSpPr>
          <p:cNvPr id="95" name="Rectangle 94"/>
          <p:cNvSpPr/>
          <p:nvPr/>
        </p:nvSpPr>
        <p:spPr>
          <a:xfrm>
            <a:off x="6410325" y="3328556"/>
            <a:ext cx="3124200" cy="1477595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cxnSp>
        <p:nvCxnSpPr>
          <p:cNvPr id="97" name="Straight Arrow Connector 96"/>
          <p:cNvCxnSpPr>
            <a:stCxn id="94" idx="1"/>
          </p:cNvCxnSpPr>
          <p:nvPr/>
        </p:nvCxnSpPr>
        <p:spPr>
          <a:xfrm flipH="1">
            <a:off x="5267325" y="5307658"/>
            <a:ext cx="1662629" cy="152399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6929954" y="5762625"/>
            <a:ext cx="23759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Latency-3 result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 flipH="1">
            <a:off x="6257925" y="5993458"/>
            <a:ext cx="672029" cy="53243"/>
          </a:xfrm>
          <a:prstGeom prst="straightConnector1">
            <a:avLst/>
          </a:prstGeom>
          <a:ln w="1905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837239704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5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/>
      <p:bldP spid="93" grpId="0" animBg="1"/>
      <p:bldP spid="94" grpId="0"/>
      <p:bldP spid="95" grpId="0" animBg="1"/>
      <p:bldP spid="98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4490588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Function unit pipelines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076325" y="2181225"/>
            <a:ext cx="8229600" cy="4888468"/>
            <a:chOff x="1076325" y="2181225"/>
            <a:chExt cx="8229600" cy="4888468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1076325" y="2181225"/>
              <a:ext cx="0" cy="39624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>
              <a:off x="1838325" y="2181225"/>
              <a:ext cx="0" cy="39624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1" name="Group 30"/>
            <p:cNvGrpSpPr/>
            <p:nvPr/>
          </p:nvGrpSpPr>
          <p:grpSpPr>
            <a:xfrm>
              <a:off x="2931093" y="2938760"/>
              <a:ext cx="1498032" cy="466130"/>
              <a:chOff x="2931093" y="2938760"/>
              <a:chExt cx="1498032" cy="466130"/>
            </a:xfrm>
          </p:grpSpPr>
          <p:sp>
            <p:nvSpPr>
              <p:cNvPr id="24" name="Flowchart: Manual Operation 23"/>
              <p:cNvSpPr/>
              <p:nvPr/>
            </p:nvSpPr>
            <p:spPr>
              <a:xfrm>
                <a:off x="2931093" y="2943225"/>
                <a:ext cx="1498032" cy="457200"/>
              </a:xfrm>
              <a:prstGeom prst="flowChartManualOperation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adder</a:t>
                </a:r>
                <a:endParaRPr lang="en-US" dirty="0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3245099" y="2938760"/>
                <a:ext cx="26962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3854699" y="2943225"/>
                <a:ext cx="26962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</a:p>
            </p:txBody>
          </p:sp>
        </p:grpSp>
        <p:grpSp>
          <p:nvGrpSpPr>
            <p:cNvPr id="46" name="Group 45"/>
            <p:cNvGrpSpPr/>
            <p:nvPr/>
          </p:nvGrpSpPr>
          <p:grpSpPr>
            <a:xfrm>
              <a:off x="2981325" y="4382095"/>
              <a:ext cx="1498032" cy="466130"/>
              <a:chOff x="2931093" y="2938760"/>
              <a:chExt cx="1498032" cy="466130"/>
            </a:xfrm>
          </p:grpSpPr>
          <p:sp>
            <p:nvSpPr>
              <p:cNvPr id="47" name="Flowchart: Manual Operation 46"/>
              <p:cNvSpPr/>
              <p:nvPr/>
            </p:nvSpPr>
            <p:spPr>
              <a:xfrm>
                <a:off x="2931093" y="2943225"/>
                <a:ext cx="1498032" cy="457200"/>
              </a:xfrm>
              <a:prstGeom prst="flowChartManualOperation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shifter</a:t>
                </a:r>
                <a:endParaRPr lang="en-US" dirty="0"/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3245099" y="2938760"/>
                <a:ext cx="26962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3854699" y="2943225"/>
                <a:ext cx="26962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>
              <a:off x="2931093" y="5762625"/>
              <a:ext cx="1498032" cy="466130"/>
              <a:chOff x="2931093" y="2938760"/>
              <a:chExt cx="1498032" cy="466130"/>
            </a:xfrm>
          </p:grpSpPr>
          <p:sp>
            <p:nvSpPr>
              <p:cNvPr id="53" name="Flowchart: Manual Operation 52"/>
              <p:cNvSpPr/>
              <p:nvPr/>
            </p:nvSpPr>
            <p:spPr>
              <a:xfrm>
                <a:off x="2931093" y="2943225"/>
                <a:ext cx="1498032" cy="457200"/>
              </a:xfrm>
              <a:prstGeom prst="flowChartManualOperation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err="1"/>
                  <a:t>m</a:t>
                </a:r>
                <a:r>
                  <a:rPr lang="en-US" dirty="0" err="1" smtClean="0"/>
                  <a:t>ul’er</a:t>
                </a:r>
                <a:endParaRPr lang="en-US" dirty="0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3245099" y="2938760"/>
                <a:ext cx="26962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3854699" y="2943225"/>
                <a:ext cx="26962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</a:p>
            </p:txBody>
          </p:sp>
        </p:grpSp>
        <p:cxnSp>
          <p:nvCxnSpPr>
            <p:cNvPr id="36" name="Elbow Connector 35"/>
            <p:cNvCxnSpPr>
              <a:endCxn id="30" idx="0"/>
            </p:cNvCxnSpPr>
            <p:nvPr/>
          </p:nvCxnSpPr>
          <p:spPr>
            <a:xfrm>
              <a:off x="1076325" y="2619554"/>
              <a:ext cx="2303587" cy="319206"/>
            </a:xfrm>
            <a:prstGeom prst="bentConnector2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Elbow Connector 57"/>
            <p:cNvCxnSpPr>
              <a:endCxn id="45" idx="0"/>
            </p:cNvCxnSpPr>
            <p:nvPr/>
          </p:nvCxnSpPr>
          <p:spPr>
            <a:xfrm>
              <a:off x="1838325" y="2486025"/>
              <a:ext cx="2151187" cy="457200"/>
            </a:xfrm>
            <a:prstGeom prst="bentConnector2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Elbow Connector 59"/>
            <p:cNvCxnSpPr>
              <a:endCxn id="50" idx="0"/>
            </p:cNvCxnSpPr>
            <p:nvPr/>
          </p:nvCxnSpPr>
          <p:spPr>
            <a:xfrm>
              <a:off x="1076325" y="4067354"/>
              <a:ext cx="2353819" cy="314741"/>
            </a:xfrm>
            <a:prstGeom prst="bentConnector2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Elbow Connector 60"/>
            <p:cNvCxnSpPr>
              <a:endCxn id="51" idx="0"/>
            </p:cNvCxnSpPr>
            <p:nvPr/>
          </p:nvCxnSpPr>
          <p:spPr>
            <a:xfrm>
              <a:off x="1838325" y="3933825"/>
              <a:ext cx="2201419" cy="452735"/>
            </a:xfrm>
            <a:prstGeom prst="bentConnector2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Elbow Connector 61"/>
            <p:cNvCxnSpPr>
              <a:endCxn id="54" idx="0"/>
            </p:cNvCxnSpPr>
            <p:nvPr/>
          </p:nvCxnSpPr>
          <p:spPr>
            <a:xfrm>
              <a:off x="1101440" y="5451420"/>
              <a:ext cx="2278472" cy="311205"/>
            </a:xfrm>
            <a:prstGeom prst="bentConnector2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Elbow Connector 62"/>
            <p:cNvCxnSpPr>
              <a:endCxn id="55" idx="0"/>
            </p:cNvCxnSpPr>
            <p:nvPr/>
          </p:nvCxnSpPr>
          <p:spPr>
            <a:xfrm>
              <a:off x="1838325" y="5305425"/>
              <a:ext cx="2151187" cy="461665"/>
            </a:xfrm>
            <a:prstGeom prst="bentConnector2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/>
            <p:nvPr/>
          </p:nvCxnSpPr>
          <p:spPr>
            <a:xfrm>
              <a:off x="5176387" y="2779157"/>
              <a:ext cx="0" cy="4278868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/>
            <p:cNvCxnSpPr/>
            <p:nvPr/>
          </p:nvCxnSpPr>
          <p:spPr>
            <a:xfrm>
              <a:off x="6105525" y="2790825"/>
              <a:ext cx="0" cy="4278868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Elbow Connector 86"/>
            <p:cNvCxnSpPr>
              <a:stCxn id="24" idx="2"/>
            </p:cNvCxnSpPr>
            <p:nvPr/>
          </p:nvCxnSpPr>
          <p:spPr>
            <a:xfrm rot="16200000" flipH="1">
              <a:off x="4275848" y="2804686"/>
              <a:ext cx="304800" cy="1496278"/>
            </a:xfrm>
            <a:prstGeom prst="bentConnector2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Elbow Connector 88"/>
            <p:cNvCxnSpPr>
              <a:stCxn id="47" idx="2"/>
            </p:cNvCxnSpPr>
            <p:nvPr/>
          </p:nvCxnSpPr>
          <p:spPr>
            <a:xfrm rot="16200000" flipH="1">
              <a:off x="4298732" y="4275369"/>
              <a:ext cx="309265" cy="1446046"/>
            </a:xfrm>
            <a:prstGeom prst="bentConnector2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Elbow Connector 90"/>
            <p:cNvCxnSpPr>
              <a:stCxn id="53" idx="2"/>
            </p:cNvCxnSpPr>
            <p:nvPr/>
          </p:nvCxnSpPr>
          <p:spPr>
            <a:xfrm rot="16200000" flipH="1">
              <a:off x="4780750" y="5123649"/>
              <a:ext cx="224135" cy="2425416"/>
            </a:xfrm>
            <a:prstGeom prst="bentConnector2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TextBox 93"/>
            <p:cNvSpPr txBox="1"/>
            <p:nvPr/>
          </p:nvSpPr>
          <p:spPr>
            <a:xfrm>
              <a:off x="6929954" y="5076825"/>
              <a:ext cx="23759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Latency-1 result</a:t>
              </a:r>
            </a:p>
          </p:txBody>
        </p:sp>
        <p:cxnSp>
          <p:nvCxnSpPr>
            <p:cNvPr id="97" name="Straight Arrow Connector 96"/>
            <p:cNvCxnSpPr>
              <a:stCxn id="94" idx="1"/>
            </p:cNvCxnSpPr>
            <p:nvPr/>
          </p:nvCxnSpPr>
          <p:spPr>
            <a:xfrm flipH="1">
              <a:off x="5267325" y="5307658"/>
              <a:ext cx="1662629" cy="152399"/>
            </a:xfrm>
            <a:prstGeom prst="straightConnector1">
              <a:avLst/>
            </a:prstGeom>
            <a:ln w="19050">
              <a:solidFill>
                <a:srgbClr val="FFFF00"/>
              </a:solidFill>
              <a:prstDash val="dash"/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TextBox 97"/>
            <p:cNvSpPr txBox="1"/>
            <p:nvPr/>
          </p:nvSpPr>
          <p:spPr>
            <a:xfrm>
              <a:off x="6929954" y="5762625"/>
              <a:ext cx="237597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Latency-3 result</a:t>
              </a:r>
            </a:p>
          </p:txBody>
        </p:sp>
        <p:cxnSp>
          <p:nvCxnSpPr>
            <p:cNvPr id="100" name="Straight Arrow Connector 99"/>
            <p:cNvCxnSpPr>
              <a:stCxn id="98" idx="1"/>
            </p:cNvCxnSpPr>
            <p:nvPr/>
          </p:nvCxnSpPr>
          <p:spPr>
            <a:xfrm flipH="1">
              <a:off x="6257925" y="5993458"/>
              <a:ext cx="672029" cy="53243"/>
            </a:xfrm>
            <a:prstGeom prst="straightConnector1">
              <a:avLst/>
            </a:prstGeom>
            <a:ln w="19050">
              <a:solidFill>
                <a:srgbClr val="FFFF00"/>
              </a:solidFill>
              <a:prstDash val="dash"/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Rectangle 7"/>
          <p:cNvSpPr/>
          <p:nvPr/>
        </p:nvSpPr>
        <p:spPr>
          <a:xfrm>
            <a:off x="4810125" y="6067425"/>
            <a:ext cx="6858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</a:t>
            </a:r>
            <a:r>
              <a:rPr lang="en-US" dirty="0" smtClean="0"/>
              <a:t>at-1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5724525" y="6067425"/>
            <a:ext cx="6858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lat-3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05325" y="6524625"/>
            <a:ext cx="23070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utput registers</a:t>
            </a:r>
          </a:p>
        </p:txBody>
      </p:sp>
      <p:sp>
        <p:nvSpPr>
          <p:cNvPr id="48" name="Rectangle 47"/>
          <p:cNvSpPr/>
          <p:nvPr/>
        </p:nvSpPr>
        <p:spPr>
          <a:xfrm>
            <a:off x="901567" y="1168400"/>
            <a:ext cx="8861557" cy="4368800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97525" y="5457825"/>
            <a:ext cx="3048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There is an output register for each latency result that a pipeline produces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57925" y="1038225"/>
            <a:ext cx="360707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Total Mill sources: </a:t>
            </a: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All output registers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A few special cases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Minimum 2x belt length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23925" y="5537200"/>
            <a:ext cx="6074293" cy="1597914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57925" y="2790825"/>
            <a:ext cx="33954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Gold:  64 sources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257925" y="1042690"/>
            <a:ext cx="3657599" cy="1595735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853755" y="3400425"/>
            <a:ext cx="21884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ersus 450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8636658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3472E-7 2.23436E-6 L 4.53472E-7 -0.1316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5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3" grpId="0" animBg="1"/>
      <p:bldP spid="9" grpId="0"/>
      <p:bldP spid="48" grpId="0" animBg="1"/>
      <p:bldP spid="11" grpId="0"/>
      <p:bldP spid="49" grpId="0" animBg="1"/>
      <p:bldP spid="13" grpId="0"/>
      <p:bldP spid="56" grpId="0" animBg="1"/>
      <p:bldP spid="14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295525" y="2562225"/>
            <a:ext cx="2734437" cy="306705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85799" y="686880"/>
            <a:ext cx="2139881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Wide issue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71725" y="1419224"/>
            <a:ext cx="6001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is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wide-issue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like a VLIW or EPIC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9925" y="25622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shift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4115562" y="2564130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err="1" smtClean="0"/>
              <a:t>mul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295525" y="25622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add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378458" y="3417570"/>
            <a:ext cx="6096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PC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7" idx="0"/>
          </p:cNvCxnSpPr>
          <p:nvPr/>
        </p:nvCxnSpPr>
        <p:spPr>
          <a:xfrm flipV="1">
            <a:off x="1683258" y="2868930"/>
            <a:ext cx="612267" cy="54864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378458" y="2105025"/>
            <a:ext cx="920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lot #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00325" y="210502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14725" y="210502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52925" y="210502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52725" y="2862560"/>
            <a:ext cx="15888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instruction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524125" y="3626792"/>
            <a:ext cx="67585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Instruction slots correspond to function pipelines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1762125" y="5610225"/>
            <a:ext cx="1981200" cy="762000"/>
            <a:chOff x="2066925" y="5610225"/>
            <a:chExt cx="1981200" cy="762000"/>
          </a:xfrm>
        </p:grpSpPr>
        <p:sp>
          <p:nvSpPr>
            <p:cNvPr id="20" name="Flowchart: Manual Operation 19"/>
            <p:cNvSpPr/>
            <p:nvPr/>
          </p:nvSpPr>
          <p:spPr>
            <a:xfrm>
              <a:off x="2295524" y="5610225"/>
              <a:ext cx="1752601" cy="457200"/>
            </a:xfrm>
            <a:prstGeom prst="flowChartManualOperation">
              <a:avLst/>
            </a:prstGeom>
            <a:solidFill>
              <a:srgbClr val="000066">
                <a:alpha val="50196"/>
              </a:srgb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err="1" smtClean="0"/>
                <a:t>Mult’er</a:t>
              </a:r>
              <a:endParaRPr lang="en-US" dirty="0"/>
            </a:p>
          </p:txBody>
        </p:sp>
        <p:sp>
          <p:nvSpPr>
            <p:cNvPr id="42" name="Flowchart: Manual Operation 41"/>
            <p:cNvSpPr/>
            <p:nvPr/>
          </p:nvSpPr>
          <p:spPr>
            <a:xfrm>
              <a:off x="2143125" y="5762625"/>
              <a:ext cx="1600200" cy="457200"/>
            </a:xfrm>
            <a:prstGeom prst="flowChartManualOperation">
              <a:avLst/>
            </a:prstGeom>
            <a:solidFill>
              <a:srgbClr val="000066">
                <a:alpha val="50196"/>
              </a:srgb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/>
                <a:t>shifter</a:t>
              </a:r>
              <a:endParaRPr lang="en-US" dirty="0"/>
            </a:p>
          </p:txBody>
        </p:sp>
        <p:sp>
          <p:nvSpPr>
            <p:cNvPr id="43" name="Flowchart: Manual Operation 42"/>
            <p:cNvSpPr/>
            <p:nvPr/>
          </p:nvSpPr>
          <p:spPr>
            <a:xfrm>
              <a:off x="2066925" y="5915025"/>
              <a:ext cx="1371600" cy="457200"/>
            </a:xfrm>
            <a:prstGeom prst="flowChartManualOperation">
              <a:avLst/>
            </a:prstGeom>
            <a:solidFill>
              <a:srgbClr val="000066">
                <a:alpha val="50196"/>
              </a:srgb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/>
                <a:t>adder</a:t>
              </a:r>
              <a:endParaRPr lang="en-US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4124325" y="5610225"/>
            <a:ext cx="1981200" cy="762000"/>
            <a:chOff x="2066925" y="5610225"/>
            <a:chExt cx="1981200" cy="762000"/>
          </a:xfrm>
        </p:grpSpPr>
        <p:sp>
          <p:nvSpPr>
            <p:cNvPr id="45" name="Flowchart: Manual Operation 44"/>
            <p:cNvSpPr/>
            <p:nvPr/>
          </p:nvSpPr>
          <p:spPr>
            <a:xfrm>
              <a:off x="2295524" y="5610225"/>
              <a:ext cx="1752601" cy="457200"/>
            </a:xfrm>
            <a:prstGeom prst="flowChartManualOperation">
              <a:avLst/>
            </a:prstGeom>
            <a:solidFill>
              <a:srgbClr val="000066">
                <a:alpha val="50196"/>
              </a:srgb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err="1" smtClean="0"/>
                <a:t>Mult’er</a:t>
              </a:r>
              <a:endParaRPr lang="en-US" dirty="0"/>
            </a:p>
          </p:txBody>
        </p:sp>
        <p:sp>
          <p:nvSpPr>
            <p:cNvPr id="46" name="Flowchart: Manual Operation 45"/>
            <p:cNvSpPr/>
            <p:nvPr/>
          </p:nvSpPr>
          <p:spPr>
            <a:xfrm>
              <a:off x="2143125" y="5762625"/>
              <a:ext cx="1600200" cy="457200"/>
            </a:xfrm>
            <a:prstGeom prst="flowChartManualOperation">
              <a:avLst/>
            </a:prstGeom>
            <a:solidFill>
              <a:srgbClr val="000066">
                <a:alpha val="50196"/>
              </a:srgb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/>
                <a:t>shifter</a:t>
              </a:r>
              <a:endParaRPr lang="en-US" dirty="0"/>
            </a:p>
          </p:txBody>
        </p:sp>
        <p:sp>
          <p:nvSpPr>
            <p:cNvPr id="47" name="Flowchart: Manual Operation 46"/>
            <p:cNvSpPr/>
            <p:nvPr/>
          </p:nvSpPr>
          <p:spPr>
            <a:xfrm>
              <a:off x="2066925" y="5915025"/>
              <a:ext cx="1371600" cy="457200"/>
            </a:xfrm>
            <a:prstGeom prst="flowChartManualOperation">
              <a:avLst/>
            </a:prstGeom>
            <a:solidFill>
              <a:srgbClr val="000066">
                <a:alpha val="50196"/>
              </a:srgb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/>
                <a:t>adder</a:t>
              </a:r>
              <a:endParaRPr lang="en-US" dirty="0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6410325" y="5610225"/>
            <a:ext cx="1981200" cy="762000"/>
            <a:chOff x="2066925" y="5610225"/>
            <a:chExt cx="1981200" cy="762000"/>
          </a:xfrm>
        </p:grpSpPr>
        <p:sp>
          <p:nvSpPr>
            <p:cNvPr id="49" name="Flowchart: Manual Operation 48"/>
            <p:cNvSpPr/>
            <p:nvPr/>
          </p:nvSpPr>
          <p:spPr>
            <a:xfrm>
              <a:off x="2295524" y="5610225"/>
              <a:ext cx="1752601" cy="457200"/>
            </a:xfrm>
            <a:prstGeom prst="flowChartManualOperation">
              <a:avLst/>
            </a:prstGeom>
            <a:solidFill>
              <a:srgbClr val="000066">
                <a:alpha val="50196"/>
              </a:srgb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err="1" smtClean="0"/>
                <a:t>Mult’er</a:t>
              </a:r>
              <a:endParaRPr lang="en-US" dirty="0"/>
            </a:p>
          </p:txBody>
        </p:sp>
        <p:sp>
          <p:nvSpPr>
            <p:cNvPr id="50" name="Flowchart: Manual Operation 49"/>
            <p:cNvSpPr/>
            <p:nvPr/>
          </p:nvSpPr>
          <p:spPr>
            <a:xfrm>
              <a:off x="2143125" y="5762625"/>
              <a:ext cx="1600200" cy="457200"/>
            </a:xfrm>
            <a:prstGeom prst="flowChartManualOperation">
              <a:avLst/>
            </a:prstGeom>
            <a:solidFill>
              <a:srgbClr val="000066">
                <a:alpha val="50196"/>
              </a:srgb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/>
                <a:t>shifter</a:t>
              </a:r>
              <a:endParaRPr lang="en-US" dirty="0"/>
            </a:p>
          </p:txBody>
        </p:sp>
        <p:sp>
          <p:nvSpPr>
            <p:cNvPr id="51" name="Flowchart: Manual Operation 50"/>
            <p:cNvSpPr/>
            <p:nvPr/>
          </p:nvSpPr>
          <p:spPr>
            <a:xfrm>
              <a:off x="2066925" y="5915025"/>
              <a:ext cx="1371600" cy="457200"/>
            </a:xfrm>
            <a:prstGeom prst="flowChartManualOperation">
              <a:avLst/>
            </a:prstGeom>
            <a:solidFill>
              <a:srgbClr val="000066">
                <a:alpha val="50196"/>
              </a:srgb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/>
                <a:t>adder</a:t>
              </a:r>
              <a:endParaRPr lang="en-US" dirty="0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923925" y="5148560"/>
            <a:ext cx="10246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ipe #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00325" y="514856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987337" y="514856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248525" y="514856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2295525" y="5310678"/>
            <a:ext cx="3378" cy="30256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3282747" y="5310678"/>
            <a:ext cx="3378" cy="30256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4705735" y="5310678"/>
            <a:ext cx="3378" cy="30256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5648325" y="5310678"/>
            <a:ext cx="3378" cy="30256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6943725" y="5310678"/>
            <a:ext cx="3378" cy="30256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7934325" y="5310678"/>
            <a:ext cx="3378" cy="30256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2447925" y="6374457"/>
            <a:ext cx="3378" cy="30256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4810125" y="6374457"/>
            <a:ext cx="3378" cy="30256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7092747" y="6374457"/>
            <a:ext cx="3378" cy="30256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119339" y="2493228"/>
            <a:ext cx="27917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Decode routes ops to matching pipes</a:t>
            </a:r>
          </a:p>
        </p:txBody>
      </p:sp>
      <p:sp>
        <p:nvSpPr>
          <p:cNvPr id="66" name="Rectangle 65"/>
          <p:cNvSpPr/>
          <p:nvPr/>
        </p:nvSpPr>
        <p:spPr>
          <a:xfrm>
            <a:off x="2295525" y="25622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add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3209925" y="25622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shift</a:t>
            </a:r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4124325" y="25622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err="1" smtClean="0"/>
              <a:t>mul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27495839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13037E-6 -2.81814E-6 L -0.01512 0.38304 " pathEditMode="relative" rAng="0" ptsTypes="AA">
                                      <p:cBhvr>
                                        <p:cTn id="123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6" y="19152"/>
                                    </p:animMotion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4846E-6 -2.81814E-6 L 0.15116 0.37296 " pathEditMode="relative" rAng="0" ptsTypes="AA">
                                      <p:cBhvr>
                                        <p:cTn id="128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58" y="18648"/>
                                    </p:animMotion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727E-6 -2.81814E-6 L 0.2872 0.38304 " pathEditMode="relative" rAng="0" ptsTypes="AA">
                                      <p:cBhvr>
                                        <p:cTn id="133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60" y="191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5" grpId="0"/>
      <p:bldP spid="6" grpId="0" animBg="1"/>
      <p:bldP spid="29" grpId="0" animBg="1"/>
      <p:bldP spid="41" grpId="0" animBg="1"/>
      <p:bldP spid="7" grpId="0" animBg="1"/>
      <p:bldP spid="14" grpId="0"/>
      <p:bldP spid="15" grpId="0"/>
      <p:bldP spid="16" grpId="0"/>
      <p:bldP spid="17" grpId="0"/>
      <p:bldP spid="18" grpId="0"/>
      <p:bldP spid="19" grpId="0"/>
      <p:bldP spid="19" grpId="1"/>
      <p:bldP spid="24" grpId="0"/>
      <p:bldP spid="52" grpId="0"/>
      <p:bldP spid="53" grpId="0"/>
      <p:bldP spid="54" grpId="0"/>
      <p:bldP spid="65" grpId="0"/>
      <p:bldP spid="66" grpId="0" animBg="1"/>
      <p:bldP spid="66" grpId="1" animBg="1"/>
      <p:bldP spid="66" grpId="2" animBg="1"/>
      <p:bldP spid="67" grpId="0" animBg="1"/>
      <p:bldP spid="67" grpId="1" animBg="1"/>
      <p:bldP spid="67" grpId="2" animBg="1"/>
      <p:bldP spid="68" grpId="0" animBg="1"/>
      <p:bldP spid="68" grpId="1" animBg="1"/>
      <p:bldP spid="68" grpId="2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7" name="Straight Connector 76"/>
          <p:cNvCxnSpPr/>
          <p:nvPr/>
        </p:nvCxnSpPr>
        <p:spPr>
          <a:xfrm>
            <a:off x="3362325" y="3019425"/>
            <a:ext cx="48006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Flowchart: Manual Operation 166"/>
          <p:cNvSpPr/>
          <p:nvPr/>
        </p:nvSpPr>
        <p:spPr>
          <a:xfrm>
            <a:off x="6638925" y="2409825"/>
            <a:ext cx="1054484" cy="16764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800" dirty="0"/>
          </a:p>
        </p:txBody>
      </p:sp>
      <p:sp>
        <p:nvSpPr>
          <p:cNvPr id="70" name="Flowchart: Manual Operation 69"/>
          <p:cNvSpPr/>
          <p:nvPr/>
        </p:nvSpPr>
        <p:spPr>
          <a:xfrm>
            <a:off x="6638925" y="2409825"/>
            <a:ext cx="1054484" cy="4572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6943725" y="2333625"/>
            <a:ext cx="4235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*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799" y="686880"/>
            <a:ext cx="3374642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Exposed pipeline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0679" y="1419224"/>
            <a:ext cx="49776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Every operation has a fixed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latency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6325" y="1367850"/>
            <a:ext cx="19287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2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+b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– c*d</a:t>
            </a:r>
          </a:p>
        </p:txBody>
      </p:sp>
      <p:sp>
        <p:nvSpPr>
          <p:cNvPr id="69" name="Rectangle 68"/>
          <p:cNvSpPr/>
          <p:nvPr/>
        </p:nvSpPr>
        <p:spPr>
          <a:xfrm>
            <a:off x="2295525" y="59150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sub</a:t>
            </a:r>
            <a:endParaRPr lang="en-US" dirty="0"/>
          </a:p>
        </p:txBody>
      </p:sp>
      <p:sp>
        <p:nvSpPr>
          <p:cNvPr id="4" name="Flowchart: Manual Operation 3"/>
          <p:cNvSpPr/>
          <p:nvPr/>
        </p:nvSpPr>
        <p:spPr>
          <a:xfrm>
            <a:off x="4060441" y="2409825"/>
            <a:ext cx="1054484" cy="4572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600" dirty="0" smtClean="0"/>
              <a:t>+</a:t>
            </a:r>
            <a:endParaRPr lang="en-US" sz="3600" dirty="0"/>
          </a:p>
        </p:txBody>
      </p:sp>
      <p:sp>
        <p:nvSpPr>
          <p:cNvPr id="71" name="Flowchart: Manual Operation 70"/>
          <p:cNvSpPr/>
          <p:nvPr/>
        </p:nvSpPr>
        <p:spPr>
          <a:xfrm>
            <a:off x="5127241" y="5762625"/>
            <a:ext cx="1054484" cy="4572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5419725" y="5457825"/>
            <a:ext cx="44114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-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4352925" y="2181225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4810125" y="2181225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6943725" y="2181225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7400925" y="2181225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124325" y="1795760"/>
            <a:ext cx="35035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   b                       c   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8" name="Straight Arrow Connector 77"/>
          <p:cNvCxnSpPr/>
          <p:nvPr/>
        </p:nvCxnSpPr>
        <p:spPr>
          <a:xfrm>
            <a:off x="4581525" y="2867025"/>
            <a:ext cx="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019925" y="317182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cxnSp>
        <p:nvCxnSpPr>
          <p:cNvPr id="79" name="Straight Connector 78"/>
          <p:cNvCxnSpPr/>
          <p:nvPr/>
        </p:nvCxnSpPr>
        <p:spPr>
          <a:xfrm>
            <a:off x="3362325" y="4314825"/>
            <a:ext cx="486196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>
            <a:stCxn id="163" idx="2"/>
            <a:endCxn id="165" idx="0"/>
          </p:cNvCxnSpPr>
          <p:nvPr/>
        </p:nvCxnSpPr>
        <p:spPr>
          <a:xfrm rot="16200000" flipH="1">
            <a:off x="4604271" y="4960292"/>
            <a:ext cx="757535" cy="838200"/>
          </a:xfrm>
          <a:prstGeom prst="bentConnector3">
            <a:avLst>
              <a:gd name="adj1" fmla="val 50000"/>
            </a:avLst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3362325" y="6448425"/>
            <a:ext cx="4800600" cy="25063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>
            <a:off x="5640298" y="6219825"/>
            <a:ext cx="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Rectangle 131"/>
          <p:cNvSpPr/>
          <p:nvPr/>
        </p:nvSpPr>
        <p:spPr>
          <a:xfrm>
            <a:off x="4810125" y="6677025"/>
            <a:ext cx="1676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/>
              <a:t>a+b</a:t>
            </a:r>
            <a:r>
              <a:rPr lang="en-US" sz="2400" dirty="0" smtClean="0"/>
              <a:t> – c*d</a:t>
            </a:r>
            <a:endParaRPr lang="en-US" sz="2400" dirty="0"/>
          </a:p>
        </p:txBody>
      </p:sp>
      <p:cxnSp>
        <p:nvCxnSpPr>
          <p:cNvPr id="137" name="Straight Arrow Connector 136"/>
          <p:cNvCxnSpPr>
            <a:stCxn id="167" idx="2"/>
          </p:cNvCxnSpPr>
          <p:nvPr/>
        </p:nvCxnSpPr>
        <p:spPr>
          <a:xfrm>
            <a:off x="7166167" y="4086225"/>
            <a:ext cx="6158" cy="606176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Rectangle 138"/>
          <p:cNvSpPr/>
          <p:nvPr/>
        </p:nvSpPr>
        <p:spPr>
          <a:xfrm>
            <a:off x="6791325" y="4695825"/>
            <a:ext cx="760323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c*d</a:t>
            </a:r>
            <a:endParaRPr lang="en-US" sz="2400" dirty="0"/>
          </a:p>
        </p:txBody>
      </p:sp>
      <p:cxnSp>
        <p:nvCxnSpPr>
          <p:cNvPr id="145" name="Elbow Connector 144"/>
          <p:cNvCxnSpPr>
            <a:stCxn id="139" idx="2"/>
            <a:endCxn id="146" idx="0"/>
          </p:cNvCxnSpPr>
          <p:nvPr/>
        </p:nvCxnSpPr>
        <p:spPr>
          <a:xfrm rot="5400000">
            <a:off x="6137412" y="4724084"/>
            <a:ext cx="757535" cy="1310616"/>
          </a:xfrm>
          <a:prstGeom prst="bentConnector3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TextBox 145"/>
          <p:cNvSpPr txBox="1"/>
          <p:nvPr/>
        </p:nvSpPr>
        <p:spPr>
          <a:xfrm>
            <a:off x="5726058" y="5758160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cxnSp>
        <p:nvCxnSpPr>
          <p:cNvPr id="158" name="Straight Arrow Connector 157"/>
          <p:cNvCxnSpPr/>
          <p:nvPr/>
        </p:nvCxnSpPr>
        <p:spPr>
          <a:xfrm>
            <a:off x="4581525" y="3629025"/>
            <a:ext cx="0" cy="1063376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Box 162"/>
          <p:cNvSpPr txBox="1"/>
          <p:nvPr/>
        </p:nvSpPr>
        <p:spPr>
          <a:xfrm>
            <a:off x="4429125" y="4538960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5267325" y="5758160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381125" y="2486025"/>
            <a:ext cx="1828800" cy="304800"/>
            <a:chOff x="1381125" y="2486025"/>
            <a:chExt cx="1828800" cy="304800"/>
          </a:xfrm>
        </p:grpSpPr>
        <p:sp>
          <p:nvSpPr>
            <p:cNvPr id="2" name="Rectangle 1"/>
            <p:cNvSpPr/>
            <p:nvPr/>
          </p:nvSpPr>
          <p:spPr>
            <a:xfrm>
              <a:off x="1381125" y="2486025"/>
              <a:ext cx="914400" cy="3048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/>
                <a:t>add</a:t>
              </a:r>
              <a:endParaRPr lang="en-US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2295525" y="2486025"/>
              <a:ext cx="914400" cy="3048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err="1" smtClean="0"/>
                <a:t>mul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381125" y="2486025"/>
              <a:ext cx="1828800" cy="304800"/>
            </a:xfrm>
            <a:prstGeom prst="rect">
              <a:avLst/>
            </a:prstGeom>
            <a:noFill/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5" name="Straight Arrow Connector 74"/>
          <p:cNvCxnSpPr/>
          <p:nvPr/>
        </p:nvCxnSpPr>
        <p:spPr>
          <a:xfrm>
            <a:off x="5407025" y="5534025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5864225" y="5534025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4235450" y="3324224"/>
            <a:ext cx="7239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/>
              <a:t>a+b</a:t>
            </a:r>
            <a:endParaRPr lang="en-US" sz="2400" dirty="0"/>
          </a:p>
        </p:txBody>
      </p:sp>
      <p:sp>
        <p:nvSpPr>
          <p:cNvPr id="151" name="Rectangle 150"/>
          <p:cNvSpPr/>
          <p:nvPr/>
        </p:nvSpPr>
        <p:spPr>
          <a:xfrm>
            <a:off x="4235450" y="3324224"/>
            <a:ext cx="7239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/>
              <a:t>a+b</a:t>
            </a:r>
            <a:endParaRPr lang="en-US" sz="2400" dirty="0"/>
          </a:p>
        </p:txBody>
      </p:sp>
      <p:sp>
        <p:nvSpPr>
          <p:cNvPr id="156" name="Rectangle 155"/>
          <p:cNvSpPr/>
          <p:nvPr/>
        </p:nvSpPr>
        <p:spPr>
          <a:xfrm>
            <a:off x="4210050" y="3311524"/>
            <a:ext cx="774700" cy="338328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61929119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5" dur="1000" fill="hold"/>
                                        <p:tgtEl>
                                          <p:spTgt spid="70"/>
                                        </p:tgtEl>
                                      </p:cBhvr>
                                      <p:by x="100000" y="400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21194E-6 -3.01974E-6 L 0.00063 0.1008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" y="5040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0647E-6 -8.02184E-7 L -0.00189 0.18144 " pathEditMode="relative" rAng="0" ptsTypes="AA">
                                      <p:cBhvr>
                                        <p:cTn id="105" dur="2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" y="9072"/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" grpId="0" animBg="1"/>
      <p:bldP spid="70" grpId="0" animBg="1"/>
      <p:bldP spid="70" grpId="1" animBg="1"/>
      <p:bldP spid="70" grpId="2" animBg="1"/>
      <p:bldP spid="70" grpId="3" animBg="1"/>
      <p:bldP spid="8" grpId="0"/>
      <p:bldP spid="5" grpId="0"/>
      <p:bldP spid="3" grpId="0"/>
      <p:bldP spid="69" grpId="0" animBg="1"/>
      <p:bldP spid="4" grpId="0" animBg="1"/>
      <p:bldP spid="71" grpId="0" animBg="1"/>
      <p:bldP spid="12" grpId="0"/>
      <p:bldP spid="26" grpId="0"/>
      <p:bldP spid="30" grpId="0"/>
      <p:bldP spid="30" grpId="1"/>
      <p:bldP spid="132" grpId="0" animBg="1"/>
      <p:bldP spid="139" grpId="0" animBg="1"/>
      <p:bldP spid="28" grpId="0" animBg="1"/>
      <p:bldP spid="151" grpId="0" animBg="1"/>
      <p:bldP spid="151" grpId="1" animBg="1"/>
      <p:bldP spid="156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Elbow Connector 31"/>
          <p:cNvCxnSpPr>
            <a:stCxn id="163" idx="2"/>
            <a:endCxn id="165" idx="0"/>
          </p:cNvCxnSpPr>
          <p:nvPr/>
        </p:nvCxnSpPr>
        <p:spPr>
          <a:xfrm rot="16200000" flipH="1">
            <a:off x="4604271" y="4960292"/>
            <a:ext cx="757535" cy="838200"/>
          </a:xfrm>
          <a:prstGeom prst="bentConnector3">
            <a:avLst>
              <a:gd name="adj1" fmla="val 50000"/>
            </a:avLst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85799" y="686880"/>
            <a:ext cx="3374642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Exposed pipeline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0679" y="1419225"/>
            <a:ext cx="49776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Every operation has a fixed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latency</a:t>
            </a:r>
          </a:p>
        </p:txBody>
      </p:sp>
      <p:sp>
        <p:nvSpPr>
          <p:cNvPr id="2" name="Rectangle 1"/>
          <p:cNvSpPr/>
          <p:nvPr/>
        </p:nvSpPr>
        <p:spPr>
          <a:xfrm>
            <a:off x="1381125" y="24860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add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2295525" y="24860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err="1" smtClean="0"/>
              <a:t>mul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2295525" y="59150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sub</a:t>
            </a:r>
            <a:endParaRPr lang="en-US" dirty="0"/>
          </a:p>
        </p:txBody>
      </p:sp>
      <p:sp>
        <p:nvSpPr>
          <p:cNvPr id="4" name="Flowchart: Manual Operation 3"/>
          <p:cNvSpPr/>
          <p:nvPr/>
        </p:nvSpPr>
        <p:spPr>
          <a:xfrm>
            <a:off x="4060441" y="2409825"/>
            <a:ext cx="1054484" cy="4572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600" dirty="0" smtClean="0"/>
              <a:t>+</a:t>
            </a:r>
            <a:endParaRPr lang="en-US" sz="3600" dirty="0"/>
          </a:p>
        </p:txBody>
      </p:sp>
      <p:sp>
        <p:nvSpPr>
          <p:cNvPr id="71" name="Flowchart: Manual Operation 70"/>
          <p:cNvSpPr/>
          <p:nvPr/>
        </p:nvSpPr>
        <p:spPr>
          <a:xfrm>
            <a:off x="5127241" y="5762625"/>
            <a:ext cx="1054484" cy="4572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5419725" y="5457825"/>
            <a:ext cx="44114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-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4352925" y="2181225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4810125" y="2181225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6943725" y="2181225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7400925" y="2181225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>
            <a:off x="5403850" y="5534025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5861050" y="5534025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3362325" y="3019425"/>
            <a:ext cx="48006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124325" y="1795760"/>
            <a:ext cx="35035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   b                       c   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8" name="Straight Arrow Connector 77"/>
          <p:cNvCxnSpPr/>
          <p:nvPr/>
        </p:nvCxnSpPr>
        <p:spPr>
          <a:xfrm>
            <a:off x="4581525" y="2867025"/>
            <a:ext cx="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3362325" y="4314825"/>
            <a:ext cx="486196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3362325" y="6448425"/>
            <a:ext cx="4800600" cy="25063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>
            <a:off x="5640298" y="6219825"/>
            <a:ext cx="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Rectangle 131"/>
          <p:cNvSpPr/>
          <p:nvPr/>
        </p:nvSpPr>
        <p:spPr>
          <a:xfrm>
            <a:off x="4810125" y="6677025"/>
            <a:ext cx="1676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/>
              <a:t>a+b</a:t>
            </a:r>
            <a:r>
              <a:rPr lang="en-US" sz="2400" dirty="0" smtClean="0"/>
              <a:t> – c*d</a:t>
            </a:r>
            <a:endParaRPr lang="en-US" sz="2400" dirty="0"/>
          </a:p>
        </p:txBody>
      </p:sp>
      <p:cxnSp>
        <p:nvCxnSpPr>
          <p:cNvPr id="137" name="Straight Arrow Connector 136"/>
          <p:cNvCxnSpPr>
            <a:stCxn id="70" idx="2"/>
          </p:cNvCxnSpPr>
          <p:nvPr/>
        </p:nvCxnSpPr>
        <p:spPr>
          <a:xfrm>
            <a:off x="7166167" y="4086225"/>
            <a:ext cx="6158" cy="606176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Rectangle 138"/>
          <p:cNvSpPr/>
          <p:nvPr/>
        </p:nvSpPr>
        <p:spPr>
          <a:xfrm>
            <a:off x="6791325" y="4695825"/>
            <a:ext cx="760323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c*d</a:t>
            </a:r>
            <a:endParaRPr lang="en-US" sz="2400" dirty="0"/>
          </a:p>
        </p:txBody>
      </p:sp>
      <p:cxnSp>
        <p:nvCxnSpPr>
          <p:cNvPr id="145" name="Elbow Connector 144"/>
          <p:cNvCxnSpPr>
            <a:stCxn id="139" idx="2"/>
            <a:endCxn id="146" idx="0"/>
          </p:cNvCxnSpPr>
          <p:nvPr/>
        </p:nvCxnSpPr>
        <p:spPr>
          <a:xfrm rot="5400000">
            <a:off x="6137412" y="4724084"/>
            <a:ext cx="757535" cy="1310616"/>
          </a:xfrm>
          <a:prstGeom prst="bentConnector3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TextBox 145"/>
          <p:cNvSpPr txBox="1"/>
          <p:nvPr/>
        </p:nvSpPr>
        <p:spPr>
          <a:xfrm>
            <a:off x="5726058" y="5758160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4198813" y="4692650"/>
            <a:ext cx="7239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/>
              <a:t>a+b</a:t>
            </a:r>
            <a:endParaRPr lang="en-US" sz="2400" dirty="0"/>
          </a:p>
        </p:txBody>
      </p:sp>
      <p:cxnSp>
        <p:nvCxnSpPr>
          <p:cNvPr id="158" name="Straight Arrow Connector 157"/>
          <p:cNvCxnSpPr/>
          <p:nvPr/>
        </p:nvCxnSpPr>
        <p:spPr>
          <a:xfrm>
            <a:off x="4581525" y="3629025"/>
            <a:ext cx="0" cy="1063376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Box 162"/>
          <p:cNvSpPr txBox="1"/>
          <p:nvPr/>
        </p:nvSpPr>
        <p:spPr>
          <a:xfrm>
            <a:off x="4429125" y="4538960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5267325" y="5758160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076325" y="1367850"/>
            <a:ext cx="19287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2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+b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– c*d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9105" y="4848225"/>
            <a:ext cx="31005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Who holds this?</a:t>
            </a:r>
          </a:p>
        </p:txBody>
      </p:sp>
      <p:sp>
        <p:nvSpPr>
          <p:cNvPr id="7" name="Oval 6"/>
          <p:cNvSpPr/>
          <p:nvPr/>
        </p:nvSpPr>
        <p:spPr>
          <a:xfrm>
            <a:off x="4060441" y="3164622"/>
            <a:ext cx="1066800" cy="616803"/>
          </a:xfrm>
          <a:prstGeom prst="ellipse">
            <a:avLst/>
          </a:prstGeom>
          <a:noFill/>
          <a:ln w="571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2364944" y="3781425"/>
            <a:ext cx="1695497" cy="1077849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Flowchart: Manual Operation 69"/>
          <p:cNvSpPr/>
          <p:nvPr/>
        </p:nvSpPr>
        <p:spPr>
          <a:xfrm>
            <a:off x="6638925" y="2409825"/>
            <a:ext cx="1054484" cy="16764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6943725" y="2333625"/>
            <a:ext cx="4235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*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231530" y="3324225"/>
            <a:ext cx="7239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/>
              <a:t>a+b</a:t>
            </a:r>
            <a:endParaRPr lang="en-US" sz="2400" dirty="0"/>
          </a:p>
        </p:txBody>
      </p:sp>
      <p:sp>
        <p:nvSpPr>
          <p:cNvPr id="156" name="Rectangle 155"/>
          <p:cNvSpPr/>
          <p:nvPr/>
        </p:nvSpPr>
        <p:spPr>
          <a:xfrm>
            <a:off x="4202954" y="3311524"/>
            <a:ext cx="774700" cy="338328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97364053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/>
      <p:bldP spid="7" grpId="0" animBg="1"/>
      <p:bldP spid="7" grpId="1" animBg="1"/>
      <p:bldP spid="28" grpId="0" animBg="1"/>
      <p:bldP spid="156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7" name="Straight Connector 76"/>
          <p:cNvCxnSpPr/>
          <p:nvPr/>
        </p:nvCxnSpPr>
        <p:spPr>
          <a:xfrm>
            <a:off x="3362325" y="3019425"/>
            <a:ext cx="48006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Flowchart: Manual Operation 69"/>
          <p:cNvSpPr/>
          <p:nvPr/>
        </p:nvSpPr>
        <p:spPr>
          <a:xfrm>
            <a:off x="6638925" y="2409825"/>
            <a:ext cx="1054484" cy="16764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6943725" y="2333625"/>
            <a:ext cx="4235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*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799" y="686880"/>
            <a:ext cx="3374642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Exposed pipeline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0679" y="1419224"/>
            <a:ext cx="49776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Every operation has a fixed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latency</a:t>
            </a:r>
          </a:p>
        </p:txBody>
      </p:sp>
      <p:sp>
        <p:nvSpPr>
          <p:cNvPr id="2" name="Rectangle 1"/>
          <p:cNvSpPr/>
          <p:nvPr/>
        </p:nvSpPr>
        <p:spPr>
          <a:xfrm>
            <a:off x="1381125" y="24860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add</a:t>
            </a:r>
            <a:endParaRPr lang="en-US" dirty="0"/>
          </a:p>
        </p:txBody>
      </p:sp>
      <p:sp>
        <p:nvSpPr>
          <p:cNvPr id="55" name="Rectangle 54"/>
          <p:cNvSpPr/>
          <p:nvPr/>
        </p:nvSpPr>
        <p:spPr>
          <a:xfrm>
            <a:off x="2295525" y="24860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err="1" smtClean="0"/>
              <a:t>mul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2295525" y="59150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sub</a:t>
            </a:r>
            <a:endParaRPr lang="en-US" dirty="0"/>
          </a:p>
        </p:txBody>
      </p:sp>
      <p:sp>
        <p:nvSpPr>
          <p:cNvPr id="71" name="Flowchart: Manual Operation 70"/>
          <p:cNvSpPr/>
          <p:nvPr/>
        </p:nvSpPr>
        <p:spPr>
          <a:xfrm>
            <a:off x="5127241" y="5762625"/>
            <a:ext cx="1054484" cy="4572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5419725" y="5457825"/>
            <a:ext cx="44114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-</a:t>
            </a:r>
          </a:p>
        </p:txBody>
      </p:sp>
      <p:cxnSp>
        <p:nvCxnSpPr>
          <p:cNvPr id="73" name="Straight Arrow Connector 72"/>
          <p:cNvCxnSpPr/>
          <p:nvPr/>
        </p:nvCxnSpPr>
        <p:spPr>
          <a:xfrm>
            <a:off x="6943725" y="2181225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7400925" y="2181225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3362325" y="4314825"/>
            <a:ext cx="486196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>
            <a:stCxn id="163" idx="2"/>
            <a:endCxn id="165" idx="0"/>
          </p:cNvCxnSpPr>
          <p:nvPr/>
        </p:nvCxnSpPr>
        <p:spPr>
          <a:xfrm rot="16200000" flipH="1">
            <a:off x="4604271" y="4960292"/>
            <a:ext cx="757535" cy="838200"/>
          </a:xfrm>
          <a:prstGeom prst="bentConnector3">
            <a:avLst>
              <a:gd name="adj1" fmla="val 50000"/>
            </a:avLst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3362325" y="6448425"/>
            <a:ext cx="4800600" cy="25063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>
            <a:off x="5640298" y="6219825"/>
            <a:ext cx="0" cy="4572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Rectangle 131"/>
          <p:cNvSpPr/>
          <p:nvPr/>
        </p:nvSpPr>
        <p:spPr>
          <a:xfrm>
            <a:off x="4810125" y="6677025"/>
            <a:ext cx="1676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/>
              <a:t>a+b</a:t>
            </a:r>
            <a:r>
              <a:rPr lang="en-US" sz="2400" dirty="0" smtClean="0"/>
              <a:t> – c*d</a:t>
            </a:r>
            <a:endParaRPr lang="en-US" sz="2400" dirty="0"/>
          </a:p>
        </p:txBody>
      </p:sp>
      <p:cxnSp>
        <p:nvCxnSpPr>
          <p:cNvPr id="137" name="Straight Arrow Connector 136"/>
          <p:cNvCxnSpPr>
            <a:stCxn id="70" idx="2"/>
          </p:cNvCxnSpPr>
          <p:nvPr/>
        </p:nvCxnSpPr>
        <p:spPr>
          <a:xfrm>
            <a:off x="7166167" y="4086225"/>
            <a:ext cx="6158" cy="606176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Rectangle 138"/>
          <p:cNvSpPr/>
          <p:nvPr/>
        </p:nvSpPr>
        <p:spPr>
          <a:xfrm>
            <a:off x="6791325" y="4695825"/>
            <a:ext cx="760323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c*d</a:t>
            </a:r>
            <a:endParaRPr lang="en-US" sz="2400" dirty="0"/>
          </a:p>
        </p:txBody>
      </p:sp>
      <p:cxnSp>
        <p:nvCxnSpPr>
          <p:cNvPr id="145" name="Elbow Connector 144"/>
          <p:cNvCxnSpPr>
            <a:stCxn id="139" idx="2"/>
            <a:endCxn id="146" idx="0"/>
          </p:cNvCxnSpPr>
          <p:nvPr/>
        </p:nvCxnSpPr>
        <p:spPr>
          <a:xfrm rot="5400000">
            <a:off x="6137412" y="4724084"/>
            <a:ext cx="757535" cy="1310616"/>
          </a:xfrm>
          <a:prstGeom prst="bentConnector3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TextBox 145"/>
          <p:cNvSpPr txBox="1"/>
          <p:nvPr/>
        </p:nvSpPr>
        <p:spPr>
          <a:xfrm>
            <a:off x="5726058" y="5758160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4199322" y="4692401"/>
            <a:ext cx="7239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/>
              <a:t>a+b</a:t>
            </a:r>
            <a:endParaRPr lang="en-US" sz="2400" dirty="0"/>
          </a:p>
        </p:txBody>
      </p:sp>
      <p:cxnSp>
        <p:nvCxnSpPr>
          <p:cNvPr id="158" name="Straight Arrow Connector 157"/>
          <p:cNvCxnSpPr/>
          <p:nvPr/>
        </p:nvCxnSpPr>
        <p:spPr>
          <a:xfrm>
            <a:off x="4581525" y="3629025"/>
            <a:ext cx="0" cy="1063376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Box 162"/>
          <p:cNvSpPr txBox="1"/>
          <p:nvPr/>
        </p:nvSpPr>
        <p:spPr>
          <a:xfrm>
            <a:off x="4429125" y="4538960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5267325" y="5758160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076325" y="1367850"/>
            <a:ext cx="19287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2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+b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– c*d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4060441" y="1795760"/>
            <a:ext cx="1054484" cy="1071265"/>
            <a:chOff x="4060441" y="1795760"/>
            <a:chExt cx="1054484" cy="1071265"/>
          </a:xfrm>
        </p:grpSpPr>
        <p:sp>
          <p:nvSpPr>
            <p:cNvPr id="4" name="Flowchart: Manual Operation 3"/>
            <p:cNvSpPr/>
            <p:nvPr/>
          </p:nvSpPr>
          <p:spPr>
            <a:xfrm>
              <a:off x="4060441" y="2409825"/>
              <a:ext cx="1054484" cy="457200"/>
            </a:xfrm>
            <a:prstGeom prst="flowChartManualOperation">
              <a:avLst/>
            </a:prstGeom>
            <a:solidFill>
              <a:srgbClr val="00006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3600" dirty="0" smtClean="0"/>
                <a:t>+</a:t>
              </a:r>
              <a:endParaRPr lang="en-US" sz="3600" dirty="0"/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>
              <a:off x="4352925" y="2181225"/>
              <a:ext cx="0" cy="2286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>
              <a:off x="4810125" y="2181225"/>
              <a:ext cx="0" cy="2286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TextBox 2"/>
            <p:cNvSpPr txBox="1"/>
            <p:nvPr/>
          </p:nvSpPr>
          <p:spPr>
            <a:xfrm>
              <a:off x="4124325" y="1795760"/>
              <a:ext cx="86754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a    b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6735644" y="1795760"/>
            <a:ext cx="8499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    d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4581525" y="4041648"/>
            <a:ext cx="0" cy="649224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95325" y="4192965"/>
            <a:ext cx="26574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Belt usage is best when producers feed directly to consumers</a:t>
            </a:r>
          </a:p>
        </p:txBody>
      </p:sp>
      <p:cxnSp>
        <p:nvCxnSpPr>
          <p:cNvPr id="75" name="Straight Arrow Connector 74"/>
          <p:cNvCxnSpPr/>
          <p:nvPr/>
        </p:nvCxnSpPr>
        <p:spPr>
          <a:xfrm>
            <a:off x="5403850" y="5534025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5861050" y="5534025"/>
            <a:ext cx="0" cy="228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25137262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5062E-6 -3.93532E-6 L -0.00063 0.1566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" y="783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49079E-6 -3.01974E-6 L 0.0907 0.1612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35" y="80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>
            <a:off x="2676525" y="4162425"/>
            <a:ext cx="20574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85799" y="686880"/>
            <a:ext cx="3283078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In-flight over call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79109" y="2562225"/>
            <a:ext cx="992616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muls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79109" y="3476625"/>
            <a:ext cx="992616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call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676525" y="3171825"/>
            <a:ext cx="20574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3133725" y="2562225"/>
            <a:ext cx="1054484" cy="2286000"/>
            <a:chOff x="3133725" y="2562225"/>
            <a:chExt cx="1054484" cy="2286000"/>
          </a:xfrm>
        </p:grpSpPr>
        <p:sp>
          <p:nvSpPr>
            <p:cNvPr id="22" name="Flowchart: Manual Operation 21"/>
            <p:cNvSpPr/>
            <p:nvPr/>
          </p:nvSpPr>
          <p:spPr>
            <a:xfrm>
              <a:off x="3133725" y="2790825"/>
              <a:ext cx="1054484" cy="1676400"/>
            </a:xfrm>
            <a:prstGeom prst="flowChartManualOperation">
              <a:avLst/>
            </a:prstGeom>
            <a:solidFill>
              <a:srgbClr val="00006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8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438525" y="2714625"/>
              <a:ext cx="42351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800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*</a:t>
              </a:r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>
              <a:off x="3971925" y="2562225"/>
              <a:ext cx="0" cy="2286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3362325" y="2562225"/>
              <a:ext cx="0" cy="2286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>
              <a:stCxn id="22" idx="2"/>
            </p:cNvCxnSpPr>
            <p:nvPr/>
          </p:nvCxnSpPr>
          <p:spPr>
            <a:xfrm>
              <a:off x="3660967" y="4467225"/>
              <a:ext cx="0" cy="3810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5169536" y="1876425"/>
            <a:ext cx="3728109" cy="1066800"/>
            <a:chOff x="5169536" y="1876425"/>
            <a:chExt cx="3728109" cy="1066800"/>
          </a:xfrm>
        </p:grpSpPr>
        <p:grpSp>
          <p:nvGrpSpPr>
            <p:cNvPr id="33" name="Group 32"/>
            <p:cNvGrpSpPr/>
            <p:nvPr/>
          </p:nvGrpSpPr>
          <p:grpSpPr>
            <a:xfrm>
              <a:off x="5240045" y="2486025"/>
              <a:ext cx="3657600" cy="457200"/>
              <a:chOff x="2295525" y="5000625"/>
              <a:chExt cx="3657600" cy="457200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5038725" y="5000625"/>
                <a:ext cx="457200" cy="4572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/>
                  <a:t>8</a:t>
                </a:r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2295525" y="5000625"/>
                <a:ext cx="457200" cy="457200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/>
                  <a:t>8</a:t>
                </a:r>
                <a:endParaRPr lang="en-US" sz="2400" dirty="0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2752725" y="5000625"/>
                <a:ext cx="457200" cy="457200"/>
              </a:xfrm>
              <a:prstGeom prst="rect">
                <a:avLst/>
              </a:prstGeom>
              <a:solidFill>
                <a:schemeClr val="accent5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/>
                  <a:t>3</a:t>
                </a:r>
                <a:endParaRPr lang="en-US" sz="2400" dirty="0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3209925" y="5000625"/>
                <a:ext cx="457200" cy="457200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/>
                  <a:t>3</a:t>
                </a:r>
                <a:endParaRPr lang="en-US" sz="2400" dirty="0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4590464" y="5000625"/>
                <a:ext cx="457200" cy="457200"/>
              </a:xfrm>
              <a:prstGeom prst="rect">
                <a:avLst/>
              </a:prstGeom>
              <a:solidFill>
                <a:schemeClr val="accent4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/>
                  <a:t>6</a:t>
                </a:r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4133264" y="5000625"/>
                <a:ext cx="457200" cy="457200"/>
              </a:xfrm>
              <a:prstGeom prst="rect">
                <a:avLst/>
              </a:prstGeom>
              <a:solidFill>
                <a:schemeClr val="accent3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/>
                  <a:t>8</a:t>
                </a: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3666539" y="5000625"/>
                <a:ext cx="457200" cy="457200"/>
              </a:xfrm>
              <a:prstGeom prst="rect">
                <a:avLst/>
              </a:prstGeom>
              <a:solidFill>
                <a:schemeClr val="accent6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/>
                  <a:t>8</a:t>
                </a:r>
                <a:endParaRPr lang="en-US" sz="2400" dirty="0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5495925" y="5000625"/>
                <a:ext cx="457200" cy="457200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/>
                  <a:t>3</a:t>
                </a:r>
              </a:p>
            </p:txBody>
          </p:sp>
        </p:grpSp>
        <p:grpSp>
          <p:nvGrpSpPr>
            <p:cNvPr id="47" name="Group 46"/>
            <p:cNvGrpSpPr/>
            <p:nvPr/>
          </p:nvGrpSpPr>
          <p:grpSpPr>
            <a:xfrm>
              <a:off x="8364245" y="1876425"/>
              <a:ext cx="527709" cy="605135"/>
              <a:chOff x="5047664" y="2333625"/>
              <a:chExt cx="527709" cy="605135"/>
            </a:xfrm>
          </p:grpSpPr>
          <p:sp>
            <p:nvSpPr>
              <p:cNvPr id="48" name="TextBox 47"/>
              <p:cNvSpPr txBox="1"/>
              <p:nvPr/>
            </p:nvSpPr>
            <p:spPr>
              <a:xfrm>
                <a:off x="5047664" y="2333625"/>
                <a:ext cx="52770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b7</a:t>
                </a:r>
              </a:p>
            </p:txBody>
          </p:sp>
          <p:cxnSp>
            <p:nvCxnSpPr>
              <p:cNvPr id="49" name="Straight Arrow Connector 48"/>
              <p:cNvCxnSpPr/>
              <p:nvPr/>
            </p:nvCxnSpPr>
            <p:spPr>
              <a:xfrm>
                <a:off x="5311519" y="2714625"/>
                <a:ext cx="3257" cy="224135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" name="Group 49"/>
            <p:cNvGrpSpPr/>
            <p:nvPr/>
          </p:nvGrpSpPr>
          <p:grpSpPr>
            <a:xfrm>
              <a:off x="5169536" y="1876425"/>
              <a:ext cx="527709" cy="605135"/>
              <a:chOff x="5047664" y="2333625"/>
              <a:chExt cx="527709" cy="605135"/>
            </a:xfrm>
          </p:grpSpPr>
          <p:sp>
            <p:nvSpPr>
              <p:cNvPr id="51" name="TextBox 50"/>
              <p:cNvSpPr txBox="1"/>
              <p:nvPr/>
            </p:nvSpPr>
            <p:spPr>
              <a:xfrm>
                <a:off x="5047664" y="2333625"/>
                <a:ext cx="52770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b0</a:t>
                </a:r>
              </a:p>
            </p:txBody>
          </p:sp>
          <p:cxnSp>
            <p:nvCxnSpPr>
              <p:cNvPr id="52" name="Straight Arrow Connector 51"/>
              <p:cNvCxnSpPr/>
              <p:nvPr/>
            </p:nvCxnSpPr>
            <p:spPr>
              <a:xfrm>
                <a:off x="5311519" y="2714625"/>
                <a:ext cx="3257" cy="224135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3" name="Group 52"/>
          <p:cNvGrpSpPr/>
          <p:nvPr/>
        </p:nvGrpSpPr>
        <p:grpSpPr>
          <a:xfrm>
            <a:off x="5267325" y="3324225"/>
            <a:ext cx="3657600" cy="457200"/>
            <a:chOff x="2295525" y="5000625"/>
            <a:chExt cx="3657600" cy="457200"/>
          </a:xfrm>
        </p:grpSpPr>
        <p:sp>
          <p:nvSpPr>
            <p:cNvPr id="54" name="Rectangle 53"/>
            <p:cNvSpPr/>
            <p:nvPr/>
          </p:nvSpPr>
          <p:spPr>
            <a:xfrm>
              <a:off x="5038725" y="5000625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2295525" y="5000625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752725" y="5000625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3209925" y="5000625"/>
              <a:ext cx="457200" cy="4572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4590464" y="50006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6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133264" y="50006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3666539" y="50006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5495925" y="50006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3</a:t>
              </a:r>
            </a:p>
          </p:txBody>
        </p:sp>
      </p:grpSp>
      <p:sp>
        <p:nvSpPr>
          <p:cNvPr id="82" name="TextBox 81"/>
          <p:cNvSpPr txBox="1"/>
          <p:nvPr/>
        </p:nvSpPr>
        <p:spPr>
          <a:xfrm>
            <a:off x="5953125" y="4298486"/>
            <a:ext cx="13163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callee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2676525" y="5076825"/>
            <a:ext cx="20574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80"/>
          <p:cNvSpPr/>
          <p:nvPr/>
        </p:nvSpPr>
        <p:spPr>
          <a:xfrm>
            <a:off x="3438525" y="4467225"/>
            <a:ext cx="457200" cy="457200"/>
          </a:xfrm>
          <a:prstGeom prst="rect">
            <a:avLst/>
          </a:prstGeom>
          <a:solidFill>
            <a:schemeClr val="accent3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9</a:t>
            </a:r>
            <a:endParaRPr lang="en-US" sz="2400" dirty="0"/>
          </a:p>
        </p:txBody>
      </p:sp>
      <p:sp>
        <p:nvSpPr>
          <p:cNvPr id="70" name="TextBox 69"/>
          <p:cNvSpPr txBox="1"/>
          <p:nvPr/>
        </p:nvSpPr>
        <p:spPr>
          <a:xfrm>
            <a:off x="5953125" y="5224760"/>
            <a:ext cx="13163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callee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96492" y="6092250"/>
            <a:ext cx="9140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76325" y="6139160"/>
            <a:ext cx="6247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Should we drop in the middle of the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callee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682286" y="1952625"/>
            <a:ext cx="4547440" cy="1066800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4834686" y="3171825"/>
            <a:ext cx="4547440" cy="838200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5458083" y="4379151"/>
            <a:ext cx="2125616" cy="381000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4261081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98741E-6 3.75577E-6 L 0.18137 0.1107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68" y="5539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82" grpId="0"/>
      <p:bldP spid="81" grpId="0" animBg="1"/>
      <p:bldP spid="81" grpId="1" animBg="1"/>
      <p:bldP spid="70" grpId="0"/>
      <p:bldP spid="2" grpId="0"/>
      <p:bldP spid="5" grpId="0"/>
      <p:bldP spid="39" grpId="0" animBg="1"/>
      <p:bldP spid="72" grpId="0" animBg="1"/>
      <p:bldP spid="85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>
            <a:off x="2676525" y="4162425"/>
            <a:ext cx="20574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2676525" y="4086225"/>
            <a:ext cx="20574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Group 73"/>
          <p:cNvGrpSpPr/>
          <p:nvPr/>
        </p:nvGrpSpPr>
        <p:grpSpPr>
          <a:xfrm>
            <a:off x="5267325" y="5296030"/>
            <a:ext cx="3209339" cy="462811"/>
            <a:chOff x="5267325" y="5296030"/>
            <a:chExt cx="3209339" cy="462811"/>
          </a:xfrm>
        </p:grpSpPr>
        <p:sp>
          <p:nvSpPr>
            <p:cNvPr id="75" name="Rectangle 74"/>
            <p:cNvSpPr/>
            <p:nvPr/>
          </p:nvSpPr>
          <p:spPr>
            <a:xfrm>
              <a:off x="5724525" y="5301641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181725" y="5301641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6638925" y="5301641"/>
              <a:ext cx="457200" cy="4572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8019464" y="5301641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6</a:t>
              </a: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7562264" y="5301641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7095539" y="5301641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5267325" y="5296030"/>
              <a:ext cx="457200" cy="457200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2</a:t>
              </a: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685799" y="686880"/>
            <a:ext cx="3283078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In-flight over call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79109" y="2562225"/>
            <a:ext cx="992616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muls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79109" y="3476625"/>
            <a:ext cx="992616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call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676525" y="3171825"/>
            <a:ext cx="20574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3133725" y="2562225"/>
            <a:ext cx="1054484" cy="2286000"/>
            <a:chOff x="3133725" y="2562225"/>
            <a:chExt cx="1054484" cy="2286000"/>
          </a:xfrm>
        </p:grpSpPr>
        <p:sp>
          <p:nvSpPr>
            <p:cNvPr id="22" name="Flowchart: Manual Operation 21"/>
            <p:cNvSpPr/>
            <p:nvPr/>
          </p:nvSpPr>
          <p:spPr>
            <a:xfrm>
              <a:off x="3133725" y="2790825"/>
              <a:ext cx="1054484" cy="1676400"/>
            </a:xfrm>
            <a:prstGeom prst="flowChartManualOperation">
              <a:avLst/>
            </a:prstGeom>
            <a:solidFill>
              <a:srgbClr val="00006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8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438525" y="2714625"/>
              <a:ext cx="42351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800" dirty="0" smtClean="0">
                  <a:solidFill>
                    <a:schemeClr val="bg2"/>
                  </a:solidFill>
                  <a:latin typeface="Arial" pitchFamily="34" charset="0"/>
                  <a:cs typeface="Arial" pitchFamily="34" charset="0"/>
                </a:rPr>
                <a:t>*</a:t>
              </a:r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>
              <a:off x="3971925" y="2562225"/>
              <a:ext cx="0" cy="2286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3362325" y="2562225"/>
              <a:ext cx="0" cy="2286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>
              <a:stCxn id="22" idx="2"/>
            </p:cNvCxnSpPr>
            <p:nvPr/>
          </p:nvCxnSpPr>
          <p:spPr>
            <a:xfrm>
              <a:off x="3660967" y="4467225"/>
              <a:ext cx="0" cy="3810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5169536" y="1876425"/>
            <a:ext cx="3728109" cy="1066800"/>
            <a:chOff x="5169536" y="1876425"/>
            <a:chExt cx="3728109" cy="1066800"/>
          </a:xfrm>
        </p:grpSpPr>
        <p:grpSp>
          <p:nvGrpSpPr>
            <p:cNvPr id="33" name="Group 32"/>
            <p:cNvGrpSpPr/>
            <p:nvPr/>
          </p:nvGrpSpPr>
          <p:grpSpPr>
            <a:xfrm>
              <a:off x="5240045" y="2486025"/>
              <a:ext cx="3657600" cy="457200"/>
              <a:chOff x="2295525" y="5000625"/>
              <a:chExt cx="3657600" cy="457200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5038725" y="5000625"/>
                <a:ext cx="457200" cy="457200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/>
                  <a:t>8</a:t>
                </a:r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2295525" y="5000625"/>
                <a:ext cx="457200" cy="457200"/>
              </a:xfrm>
              <a:prstGeom prst="rect">
                <a:avLst/>
              </a:prstGeom>
              <a:solidFill>
                <a:schemeClr val="tx2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/>
                  <a:t>8</a:t>
                </a:r>
                <a:endParaRPr lang="en-US" sz="2400" dirty="0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2752725" y="5000625"/>
                <a:ext cx="457200" cy="457200"/>
              </a:xfrm>
              <a:prstGeom prst="rect">
                <a:avLst/>
              </a:prstGeom>
              <a:solidFill>
                <a:schemeClr val="accent5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/>
                  <a:t>3</a:t>
                </a:r>
                <a:endParaRPr lang="en-US" sz="2400" dirty="0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3209925" y="5000625"/>
                <a:ext cx="457200" cy="457200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/>
                  <a:t>3</a:t>
                </a:r>
                <a:endParaRPr lang="en-US" sz="2400" dirty="0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4590464" y="5000625"/>
                <a:ext cx="457200" cy="457200"/>
              </a:xfrm>
              <a:prstGeom prst="rect">
                <a:avLst/>
              </a:prstGeom>
              <a:solidFill>
                <a:schemeClr val="accent4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/>
                  <a:t>6</a:t>
                </a:r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4133264" y="5000625"/>
                <a:ext cx="457200" cy="457200"/>
              </a:xfrm>
              <a:prstGeom prst="rect">
                <a:avLst/>
              </a:prstGeom>
              <a:solidFill>
                <a:schemeClr val="accent3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/>
                  <a:t>8</a:t>
                </a:r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3666539" y="5000625"/>
                <a:ext cx="457200" cy="457200"/>
              </a:xfrm>
              <a:prstGeom prst="rect">
                <a:avLst/>
              </a:prstGeom>
              <a:solidFill>
                <a:schemeClr val="accent6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 smtClean="0"/>
                  <a:t>8</a:t>
                </a:r>
                <a:endParaRPr lang="en-US" sz="2400" dirty="0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5495925" y="5000625"/>
                <a:ext cx="457200" cy="457200"/>
              </a:xfrm>
              <a:prstGeom prst="rect">
                <a:avLst/>
              </a:prstGeom>
              <a:solidFill>
                <a:schemeClr val="accent1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2400" dirty="0"/>
                  <a:t>3</a:t>
                </a:r>
              </a:p>
            </p:txBody>
          </p:sp>
        </p:grpSp>
        <p:grpSp>
          <p:nvGrpSpPr>
            <p:cNvPr id="47" name="Group 46"/>
            <p:cNvGrpSpPr/>
            <p:nvPr/>
          </p:nvGrpSpPr>
          <p:grpSpPr>
            <a:xfrm>
              <a:off x="8364245" y="1876425"/>
              <a:ext cx="527709" cy="605135"/>
              <a:chOff x="5047664" y="2333625"/>
              <a:chExt cx="527709" cy="605135"/>
            </a:xfrm>
          </p:grpSpPr>
          <p:sp>
            <p:nvSpPr>
              <p:cNvPr id="48" name="TextBox 47"/>
              <p:cNvSpPr txBox="1"/>
              <p:nvPr/>
            </p:nvSpPr>
            <p:spPr>
              <a:xfrm>
                <a:off x="5047664" y="2333625"/>
                <a:ext cx="52770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b7</a:t>
                </a:r>
              </a:p>
            </p:txBody>
          </p:sp>
          <p:cxnSp>
            <p:nvCxnSpPr>
              <p:cNvPr id="49" name="Straight Arrow Connector 48"/>
              <p:cNvCxnSpPr/>
              <p:nvPr/>
            </p:nvCxnSpPr>
            <p:spPr>
              <a:xfrm>
                <a:off x="5311519" y="2714625"/>
                <a:ext cx="3257" cy="224135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" name="Group 49"/>
            <p:cNvGrpSpPr/>
            <p:nvPr/>
          </p:nvGrpSpPr>
          <p:grpSpPr>
            <a:xfrm>
              <a:off x="5169536" y="1876425"/>
              <a:ext cx="527709" cy="605135"/>
              <a:chOff x="5047664" y="2333625"/>
              <a:chExt cx="527709" cy="605135"/>
            </a:xfrm>
          </p:grpSpPr>
          <p:sp>
            <p:nvSpPr>
              <p:cNvPr id="51" name="TextBox 50"/>
              <p:cNvSpPr txBox="1"/>
              <p:nvPr/>
            </p:nvSpPr>
            <p:spPr>
              <a:xfrm>
                <a:off x="5047664" y="2333625"/>
                <a:ext cx="52770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b0</a:t>
                </a:r>
              </a:p>
            </p:txBody>
          </p:sp>
          <p:cxnSp>
            <p:nvCxnSpPr>
              <p:cNvPr id="52" name="Straight Arrow Connector 51"/>
              <p:cNvCxnSpPr/>
              <p:nvPr/>
            </p:nvCxnSpPr>
            <p:spPr>
              <a:xfrm>
                <a:off x="5311519" y="2714625"/>
                <a:ext cx="3257" cy="224135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3" name="Group 52"/>
          <p:cNvGrpSpPr/>
          <p:nvPr/>
        </p:nvGrpSpPr>
        <p:grpSpPr>
          <a:xfrm>
            <a:off x="5267325" y="3324225"/>
            <a:ext cx="3657600" cy="457200"/>
            <a:chOff x="2295525" y="5000625"/>
            <a:chExt cx="3657600" cy="457200"/>
          </a:xfrm>
        </p:grpSpPr>
        <p:sp>
          <p:nvSpPr>
            <p:cNvPr id="54" name="Rectangle 53"/>
            <p:cNvSpPr/>
            <p:nvPr/>
          </p:nvSpPr>
          <p:spPr>
            <a:xfrm>
              <a:off x="5038725" y="5000625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2295525" y="5000625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752725" y="5000625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3209925" y="5000625"/>
              <a:ext cx="457200" cy="4572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4590464" y="50006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6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133264" y="50006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3666539" y="50006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5495925" y="5000625"/>
              <a:ext cx="457200" cy="457200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3</a:t>
              </a:r>
            </a:p>
          </p:txBody>
        </p:sp>
      </p:grpSp>
      <p:sp>
        <p:nvSpPr>
          <p:cNvPr id="44" name="Rectangle 43"/>
          <p:cNvSpPr/>
          <p:nvPr/>
        </p:nvSpPr>
        <p:spPr>
          <a:xfrm>
            <a:off x="5267325" y="5305425"/>
            <a:ext cx="457200" cy="457200"/>
          </a:xfrm>
          <a:prstGeom prst="rect">
            <a:avLst/>
          </a:prstGeom>
          <a:solidFill>
            <a:schemeClr val="accent3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9</a:t>
            </a:r>
          </a:p>
        </p:txBody>
      </p:sp>
      <p:grpSp>
        <p:nvGrpSpPr>
          <p:cNvPr id="63" name="Group 62"/>
          <p:cNvGrpSpPr/>
          <p:nvPr/>
        </p:nvGrpSpPr>
        <p:grpSpPr>
          <a:xfrm>
            <a:off x="5267325" y="4387241"/>
            <a:ext cx="3657600" cy="459079"/>
            <a:chOff x="5267325" y="4314825"/>
            <a:chExt cx="3657600" cy="459079"/>
          </a:xfrm>
        </p:grpSpPr>
        <p:sp>
          <p:nvSpPr>
            <p:cNvPr id="64" name="Rectangle 63"/>
            <p:cNvSpPr/>
            <p:nvPr/>
          </p:nvSpPr>
          <p:spPr>
            <a:xfrm>
              <a:off x="8467725" y="4314825"/>
              <a:ext cx="457200" cy="4572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724525" y="4314825"/>
              <a:ext cx="457200" cy="457200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181725" y="4314825"/>
              <a:ext cx="457200" cy="457200"/>
            </a:xfrm>
            <a:prstGeom prst="rect">
              <a:avLst/>
            </a:prstGeom>
            <a:solidFill>
              <a:schemeClr val="accent5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638925" y="4314825"/>
              <a:ext cx="457200" cy="45720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3</a:t>
              </a:r>
              <a:endParaRPr lang="en-US" sz="2400" dirty="0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8019464" y="4314825"/>
              <a:ext cx="457200" cy="4572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6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7562264" y="4314825"/>
              <a:ext cx="457200" cy="457200"/>
            </a:xfrm>
            <a:prstGeom prst="rect">
              <a:avLst/>
            </a:prstGeom>
            <a:solidFill>
              <a:schemeClr val="accent3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8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7095539" y="4314825"/>
              <a:ext cx="457200" cy="457200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/>
                <a:t>8</a:t>
              </a:r>
              <a:endParaRPr lang="en-US" sz="2400" dirty="0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267325" y="4316704"/>
              <a:ext cx="457200" cy="457200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/>
                <a:t>2</a:t>
              </a:r>
            </a:p>
          </p:txBody>
        </p:sp>
      </p:grpSp>
      <p:sp>
        <p:nvSpPr>
          <p:cNvPr id="73" name="Rectangle 72"/>
          <p:cNvSpPr/>
          <p:nvPr/>
        </p:nvSpPr>
        <p:spPr>
          <a:xfrm>
            <a:off x="8467725" y="5301641"/>
            <a:ext cx="457200" cy="457200"/>
          </a:xfrm>
          <a:prstGeom prst="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/>
              <a:t>8</a:t>
            </a:r>
          </a:p>
        </p:txBody>
      </p:sp>
      <p:cxnSp>
        <p:nvCxnSpPr>
          <p:cNvPr id="84" name="Straight Connector 83"/>
          <p:cNvCxnSpPr/>
          <p:nvPr/>
        </p:nvCxnSpPr>
        <p:spPr>
          <a:xfrm>
            <a:off x="2676525" y="5076825"/>
            <a:ext cx="20574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379109" y="5880526"/>
            <a:ext cx="442781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Calls are atomic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In-flights retire after call returns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889549" y="1644732"/>
            <a:ext cx="4191000" cy="1527094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4972759" y="3171824"/>
            <a:ext cx="4191000" cy="762001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5169536" y="4276723"/>
            <a:ext cx="4191000" cy="762001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56964" y="3853160"/>
            <a:ext cx="11961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callee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1844734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1108E-6 -9.69366E-7 L -0.18137 -0.1107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68" y="-55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2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5844E-6 -1.33026E-6 L 0.03778 -1.33026E-6 C 0.05462 -1.33026E-6 0.07556 0.02224 0.07556 0.0405 L 0.07556 0.08099 " pathEditMode="relative" rAng="0" ptsTypes="FfFF">
                                      <p:cBhvr>
                                        <p:cTn id="48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78" y="405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36776E-6 -1.69115E-6 L 0.04487 0.00084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6" y="42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137 -0.11078 L 4.81108E-6 -9.69366E-7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68" y="55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73" grpId="0" animBg="1"/>
      <p:bldP spid="73" grpId="1" animBg="1"/>
      <p:bldP spid="73" grpId="2" animBg="1"/>
      <p:bldP spid="87" grpId="1" animBg="1"/>
      <p:bldP spid="88" grpId="0" animBg="1"/>
      <p:bldP spid="2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5198346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Interrupts, traps and faults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57325" y="1647825"/>
            <a:ext cx="6730369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These are just involuntary calls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Hardware vectors to the entry point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Hardware supplies the arguments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 doubled state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 task switch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 pipeline flush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 restart penalty after return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mispredict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(4 cycles + cache) is the only delay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457325" y="1800225"/>
            <a:ext cx="5206291" cy="458741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1381125" y="2370178"/>
            <a:ext cx="5206291" cy="492566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1381125" y="2943225"/>
            <a:ext cx="5206291" cy="455515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1457325" y="3513178"/>
            <a:ext cx="5206291" cy="344447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1457325" y="4046578"/>
            <a:ext cx="5206291" cy="344447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1457325" y="4579978"/>
            <a:ext cx="5206291" cy="420647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1457325" y="5113378"/>
            <a:ext cx="5206291" cy="496847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1745404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81" grpId="0" animBg="1"/>
      <p:bldP spid="89" grpId="0" animBg="1"/>
      <p:bldP spid="90" grpId="0" animBg="1"/>
      <p:bldP spid="91" grpId="0" animBg="1"/>
      <p:bldP spid="92" grpId="0" animBg="1"/>
      <p:bldP spid="9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685799" y="685799"/>
            <a:ext cx="8605080" cy="456119"/>
          </a:xfrm>
        </p:spPr>
        <p:txBody>
          <a:bodyPr>
            <a:spAutoFit/>
          </a:bodyPr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pPr lvl="0">
              <a:buNone/>
            </a:pPr>
            <a:r>
              <a:rPr lang="en-US"/>
              <a:t>Which is better?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43000" y="5038200"/>
            <a:ext cx="8567345" cy="106182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6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DSP </a:t>
            </a:r>
            <a:r>
              <a:rPr lang="en-US" sz="3600" b="1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efficiency</a:t>
            </a:r>
            <a:endParaRPr lang="en-US" sz="3600" b="1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6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</a:t>
            </a:r>
            <a:r>
              <a:rPr lang="en-US" sz="3600" b="1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-</a:t>
            </a:r>
            <a:r>
              <a:rPr lang="en-US" sz="36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on general-purpose workloads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799" y="686880"/>
            <a:ext cx="7910627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Why 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huge</a:t>
            </a: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cost in both power </a:t>
            </a:r>
            <a:r>
              <a:rPr lang="en-US" sz="3200" b="1" i="1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and</a:t>
            </a: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 price?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98000" y="1600200"/>
            <a:ext cx="5456687" cy="141558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457200" marR="0" lvl="0" indent="-45720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Arial" pitchFamily="34" charset="0"/>
              <a:buChar char="•"/>
              <a:tabLst/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32 vs. 64 bit</a:t>
            </a:r>
          </a:p>
          <a:p>
            <a:pPr marL="457200" marR="0" lvl="0" indent="-45720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Arial" pitchFamily="34" charset="0"/>
              <a:buChar char="•"/>
              <a:tabLst/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3,600 </a:t>
            </a:r>
            <a:r>
              <a:rPr lang="en-US" sz="3200" b="0" i="0" u="none" strike="noStrike" dirty="0" err="1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mips</a:t>
            </a: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vs. 52,800 </a:t>
            </a:r>
            <a:r>
              <a:rPr lang="en-US" sz="3200" b="0" i="0" u="none" strike="noStrike" dirty="0" err="1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mips</a:t>
            </a: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457200" marR="0" lvl="0" indent="-45720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Arial" pitchFamily="34" charset="0"/>
              <a:buChar char="•"/>
              <a:tabLst/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incompatible workloads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39000" y="3200400"/>
            <a:ext cx="7374239" cy="51227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600" b="0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signal processing </a:t>
            </a:r>
            <a:r>
              <a:rPr lang="en-US" sz="3600" b="0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Arial" pitchFamily="34"/>
                <a:cs typeface="Arial" pitchFamily="34"/>
              </a:rPr>
              <a:t>≠ general-purpose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" y="4115880"/>
            <a:ext cx="5573880" cy="45611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0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goal – and technical challenge:</a:t>
            </a:r>
          </a:p>
        </p:txBody>
      </p:sp>
      <p:sp>
        <p:nvSpPr>
          <p:cNvPr id="9" name="Rectangle 8"/>
          <p:cNvSpPr/>
          <p:nvPr/>
        </p:nvSpPr>
        <p:spPr>
          <a:xfrm>
            <a:off x="1600200" y="1291539"/>
            <a:ext cx="6400799" cy="1266826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  <a:tailEnd type="arrow"/>
          </a:ln>
        </p:spPr>
        <p:txBody>
          <a:bodyPr vert="horz" wrap="none" lIns="9000" tIns="9000" rIns="9000" bIns="9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43000" y="2514600"/>
            <a:ext cx="8229600" cy="1371599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  <a:tailEnd type="arrow"/>
          </a:ln>
        </p:spPr>
        <p:txBody>
          <a:bodyPr vert="horz" wrap="none" lIns="9000" tIns="9000" rIns="9000" bIns="9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custDataLst>
      <p:tags r:id="rId1"/>
    </p:custData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Class="entr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2" build="p"/>
      <p:bldP spid="6" grpId="0" build="p"/>
      <p:bldP spid="8" grpId="1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3123484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Data forwarding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452271" y="2778592"/>
            <a:ext cx="36231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Not a shift register!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02955" y="1343025"/>
            <a:ext cx="27863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wo-stage crossbar</a:t>
            </a:r>
          </a:p>
        </p:txBody>
      </p:sp>
      <p:sp>
        <p:nvSpPr>
          <p:cNvPr id="6" name="Flowchart: Manual Operation 5"/>
          <p:cNvSpPr/>
          <p:nvPr/>
        </p:nvSpPr>
        <p:spPr>
          <a:xfrm>
            <a:off x="4661333" y="6056334"/>
            <a:ext cx="838200" cy="4572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FU</a:t>
            </a:r>
            <a:endParaRPr lang="en-US" dirty="0"/>
          </a:p>
        </p:txBody>
      </p:sp>
      <p:sp>
        <p:nvSpPr>
          <p:cNvPr id="20" name="Flowchart: Manual Operation 19"/>
          <p:cNvSpPr/>
          <p:nvPr/>
        </p:nvSpPr>
        <p:spPr>
          <a:xfrm>
            <a:off x="6029325" y="6056334"/>
            <a:ext cx="838200" cy="4572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FU</a:t>
            </a:r>
            <a:endParaRPr lang="en-US" dirty="0"/>
          </a:p>
        </p:txBody>
      </p:sp>
      <p:sp>
        <p:nvSpPr>
          <p:cNvPr id="21" name="Flowchart: Manual Operation 20"/>
          <p:cNvSpPr/>
          <p:nvPr/>
        </p:nvSpPr>
        <p:spPr>
          <a:xfrm>
            <a:off x="7324725" y="6056334"/>
            <a:ext cx="838200" cy="4572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FU</a:t>
            </a:r>
            <a:endParaRPr lang="en-US" dirty="0"/>
          </a:p>
        </p:txBody>
      </p:sp>
      <p:sp>
        <p:nvSpPr>
          <p:cNvPr id="24" name="Flowchart: Manual Operation 23"/>
          <p:cNvSpPr/>
          <p:nvPr/>
        </p:nvSpPr>
        <p:spPr>
          <a:xfrm>
            <a:off x="3268879" y="6067425"/>
            <a:ext cx="838200" cy="4572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FU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053115" y="6524625"/>
            <a:ext cx="8867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sinks</a:t>
            </a:r>
          </a:p>
        </p:txBody>
      </p:sp>
      <p:sp>
        <p:nvSpPr>
          <p:cNvPr id="9" name="Rectangle 8"/>
          <p:cNvSpPr/>
          <p:nvPr/>
        </p:nvSpPr>
        <p:spPr>
          <a:xfrm>
            <a:off x="4048125" y="4772024"/>
            <a:ext cx="3429000" cy="609601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latency-1 crossbar</a:t>
            </a:r>
            <a:endParaRPr lang="en-US" sz="2400" dirty="0"/>
          </a:p>
        </p:txBody>
      </p:sp>
      <p:cxnSp>
        <p:nvCxnSpPr>
          <p:cNvPr id="12" name="Straight Arrow Connector 11"/>
          <p:cNvCxnSpPr>
            <a:endCxn id="24" idx="0"/>
          </p:cNvCxnSpPr>
          <p:nvPr/>
        </p:nvCxnSpPr>
        <p:spPr>
          <a:xfrm flipH="1">
            <a:off x="3687979" y="5381625"/>
            <a:ext cx="793686" cy="6858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6" idx="0"/>
          </p:cNvCxnSpPr>
          <p:nvPr/>
        </p:nvCxnSpPr>
        <p:spPr>
          <a:xfrm>
            <a:off x="5080433" y="5381625"/>
            <a:ext cx="0" cy="674709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410325" y="5381625"/>
            <a:ext cx="0" cy="6858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21" idx="0"/>
          </p:cNvCxnSpPr>
          <p:nvPr/>
        </p:nvCxnSpPr>
        <p:spPr>
          <a:xfrm>
            <a:off x="7096125" y="5381625"/>
            <a:ext cx="647700" cy="674709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Flowchart: Manual Operation 37"/>
          <p:cNvSpPr/>
          <p:nvPr/>
        </p:nvSpPr>
        <p:spPr>
          <a:xfrm>
            <a:off x="2496505" y="3552825"/>
            <a:ext cx="1191474" cy="4572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ALU</a:t>
            </a:r>
            <a:endParaRPr lang="en-US" dirty="0"/>
          </a:p>
        </p:txBody>
      </p:sp>
      <p:sp>
        <p:nvSpPr>
          <p:cNvPr id="39" name="Flowchart: Manual Operation 38"/>
          <p:cNvSpPr/>
          <p:nvPr/>
        </p:nvSpPr>
        <p:spPr>
          <a:xfrm>
            <a:off x="4113472" y="3575398"/>
            <a:ext cx="1191474" cy="4572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ALU</a:t>
            </a:r>
            <a:endParaRPr lang="en-US" dirty="0"/>
          </a:p>
        </p:txBody>
      </p:sp>
      <p:cxnSp>
        <p:nvCxnSpPr>
          <p:cNvPr id="41" name="Straight Arrow Connector 40"/>
          <p:cNvCxnSpPr>
            <a:stCxn id="38" idx="2"/>
          </p:cNvCxnSpPr>
          <p:nvPr/>
        </p:nvCxnSpPr>
        <p:spPr>
          <a:xfrm>
            <a:off x="3092242" y="4010025"/>
            <a:ext cx="1616967" cy="761999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39" idx="2"/>
          </p:cNvCxnSpPr>
          <p:nvPr/>
        </p:nvCxnSpPr>
        <p:spPr>
          <a:xfrm>
            <a:off x="4709209" y="4032598"/>
            <a:ext cx="595737" cy="739426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5915025" y="3552825"/>
            <a:ext cx="3429000" cy="609601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latency-N crossbar</a:t>
            </a:r>
            <a:endParaRPr lang="en-US" sz="2400" dirty="0"/>
          </a:p>
        </p:txBody>
      </p:sp>
      <p:cxnSp>
        <p:nvCxnSpPr>
          <p:cNvPr id="46" name="Straight Arrow Connector 45"/>
          <p:cNvCxnSpPr>
            <a:stCxn id="44" idx="2"/>
          </p:cNvCxnSpPr>
          <p:nvPr/>
        </p:nvCxnSpPr>
        <p:spPr>
          <a:xfrm flipH="1">
            <a:off x="6867525" y="4162426"/>
            <a:ext cx="762000" cy="60959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H="1">
            <a:off x="6181725" y="4162425"/>
            <a:ext cx="533400" cy="609599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Flowchart: Manual Operation 48"/>
          <p:cNvSpPr/>
          <p:nvPr/>
        </p:nvSpPr>
        <p:spPr>
          <a:xfrm>
            <a:off x="4709209" y="2035092"/>
            <a:ext cx="1191474" cy="4572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FPU</a:t>
            </a:r>
            <a:endParaRPr lang="en-US" dirty="0"/>
          </a:p>
        </p:txBody>
      </p:sp>
      <p:sp>
        <p:nvSpPr>
          <p:cNvPr id="50" name="Flowchart: Manual Operation 49"/>
          <p:cNvSpPr/>
          <p:nvPr/>
        </p:nvSpPr>
        <p:spPr>
          <a:xfrm>
            <a:off x="6181725" y="2035092"/>
            <a:ext cx="1562100" cy="4572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shuffle</a:t>
            </a:r>
            <a:endParaRPr lang="en-US" dirty="0"/>
          </a:p>
        </p:txBody>
      </p:sp>
      <p:sp>
        <p:nvSpPr>
          <p:cNvPr id="51" name="Flowchart: Manual Operation 50"/>
          <p:cNvSpPr/>
          <p:nvPr/>
        </p:nvSpPr>
        <p:spPr>
          <a:xfrm>
            <a:off x="8010525" y="2035092"/>
            <a:ext cx="1562100" cy="4572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/>
              <a:t>o</a:t>
            </a:r>
            <a:r>
              <a:rPr lang="en-US" dirty="0" smtClean="0"/>
              <a:t>ther…</a:t>
            </a:r>
            <a:endParaRPr lang="en-US" dirty="0"/>
          </a:p>
        </p:txBody>
      </p:sp>
      <p:cxnSp>
        <p:nvCxnSpPr>
          <p:cNvPr id="53" name="Straight Arrow Connector 52"/>
          <p:cNvCxnSpPr>
            <a:stCxn id="49" idx="2"/>
          </p:cNvCxnSpPr>
          <p:nvPr/>
        </p:nvCxnSpPr>
        <p:spPr>
          <a:xfrm>
            <a:off x="5304946" y="2492292"/>
            <a:ext cx="1410179" cy="1060533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50" idx="2"/>
            <a:endCxn id="44" idx="0"/>
          </p:cNvCxnSpPr>
          <p:nvPr/>
        </p:nvCxnSpPr>
        <p:spPr>
          <a:xfrm>
            <a:off x="6962775" y="2492292"/>
            <a:ext cx="666750" cy="1060533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51" idx="2"/>
          </p:cNvCxnSpPr>
          <p:nvPr/>
        </p:nvCxnSpPr>
        <p:spPr>
          <a:xfrm flipH="1">
            <a:off x="8315325" y="2492292"/>
            <a:ext cx="476250" cy="1060533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728839" y="4553417"/>
            <a:ext cx="26485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Back-to-back forwarding cost is one or two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muxes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053115" y="2867025"/>
            <a:ext cx="12634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sources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990725" y="1952625"/>
            <a:ext cx="26052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Cost is ~0.3 clock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04739747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/>
      <p:bldP spid="6" grpId="0" animBg="1"/>
      <p:bldP spid="20" grpId="0" animBg="1"/>
      <p:bldP spid="21" grpId="0" animBg="1"/>
      <p:bldP spid="24" grpId="0" animBg="1"/>
      <p:bldP spid="7" grpId="0"/>
      <p:bldP spid="9" grpId="0" animBg="1"/>
      <p:bldP spid="38" grpId="0" animBg="1"/>
      <p:bldP spid="39" grpId="0" animBg="1"/>
      <p:bldP spid="44" grpId="0" animBg="1"/>
      <p:bldP spid="49" grpId="0" animBg="1"/>
      <p:bldP spid="50" grpId="0" animBg="1"/>
      <p:bldP spid="51" grpId="0" animBg="1"/>
      <p:bldP spid="58" grpId="0"/>
      <p:bldP spid="59" grpId="0"/>
      <p:bldP spid="60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2120068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Belt timing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6" name="Flowchart: Manual Operation 5"/>
          <p:cNvSpPr/>
          <p:nvPr/>
        </p:nvSpPr>
        <p:spPr>
          <a:xfrm>
            <a:off x="4661333" y="6056334"/>
            <a:ext cx="838200" cy="4572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FU</a:t>
            </a:r>
            <a:endParaRPr lang="en-US" dirty="0"/>
          </a:p>
        </p:txBody>
      </p:sp>
      <p:sp>
        <p:nvSpPr>
          <p:cNvPr id="20" name="Flowchart: Manual Operation 19"/>
          <p:cNvSpPr/>
          <p:nvPr/>
        </p:nvSpPr>
        <p:spPr>
          <a:xfrm>
            <a:off x="6029325" y="6056334"/>
            <a:ext cx="838200" cy="4572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FU</a:t>
            </a:r>
            <a:endParaRPr lang="en-US" dirty="0"/>
          </a:p>
        </p:txBody>
      </p:sp>
      <p:sp>
        <p:nvSpPr>
          <p:cNvPr id="21" name="Flowchart: Manual Operation 20"/>
          <p:cNvSpPr/>
          <p:nvPr/>
        </p:nvSpPr>
        <p:spPr>
          <a:xfrm>
            <a:off x="7324725" y="6056334"/>
            <a:ext cx="838200" cy="4572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FU</a:t>
            </a:r>
            <a:endParaRPr lang="en-US" dirty="0"/>
          </a:p>
        </p:txBody>
      </p:sp>
      <p:sp>
        <p:nvSpPr>
          <p:cNvPr id="24" name="Flowchart: Manual Operation 23"/>
          <p:cNvSpPr/>
          <p:nvPr/>
        </p:nvSpPr>
        <p:spPr>
          <a:xfrm>
            <a:off x="3268879" y="6067425"/>
            <a:ext cx="838200" cy="457200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/>
              <a:t>FU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048125" y="5000625"/>
            <a:ext cx="3429000" cy="3810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latency-1 crossbar</a:t>
            </a:r>
            <a:endParaRPr lang="en-US" sz="2400" dirty="0"/>
          </a:p>
        </p:txBody>
      </p:sp>
      <p:cxnSp>
        <p:nvCxnSpPr>
          <p:cNvPr id="12" name="Straight Arrow Connector 11"/>
          <p:cNvCxnSpPr>
            <a:endCxn id="24" idx="0"/>
          </p:cNvCxnSpPr>
          <p:nvPr/>
        </p:nvCxnSpPr>
        <p:spPr>
          <a:xfrm flipH="1">
            <a:off x="3687979" y="5381625"/>
            <a:ext cx="793686" cy="6858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6" idx="0"/>
          </p:cNvCxnSpPr>
          <p:nvPr/>
        </p:nvCxnSpPr>
        <p:spPr>
          <a:xfrm>
            <a:off x="5080433" y="5381625"/>
            <a:ext cx="0" cy="674709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410325" y="5381625"/>
            <a:ext cx="0" cy="6858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21" idx="0"/>
          </p:cNvCxnSpPr>
          <p:nvPr/>
        </p:nvCxnSpPr>
        <p:spPr>
          <a:xfrm>
            <a:off x="7096125" y="5381625"/>
            <a:ext cx="647700" cy="674709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Flowchart: Manual Operation 37"/>
          <p:cNvSpPr/>
          <p:nvPr/>
        </p:nvSpPr>
        <p:spPr>
          <a:xfrm>
            <a:off x="3895725" y="3271384"/>
            <a:ext cx="1603808" cy="1313742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32-bit add</a:t>
            </a:r>
            <a:endParaRPr lang="en-US" dirty="0"/>
          </a:p>
        </p:txBody>
      </p:sp>
      <p:cxnSp>
        <p:nvCxnSpPr>
          <p:cNvPr id="41" name="Straight Arrow Connector 40"/>
          <p:cNvCxnSpPr>
            <a:stCxn id="38" idx="2"/>
          </p:cNvCxnSpPr>
          <p:nvPr/>
        </p:nvCxnSpPr>
        <p:spPr>
          <a:xfrm>
            <a:off x="4697629" y="4585126"/>
            <a:ext cx="105564" cy="392991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5915025" y="4076632"/>
            <a:ext cx="3429000" cy="455636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latency-N crossbar</a:t>
            </a:r>
            <a:endParaRPr lang="en-US" sz="2400" dirty="0"/>
          </a:p>
        </p:txBody>
      </p:sp>
      <p:cxnSp>
        <p:nvCxnSpPr>
          <p:cNvPr id="46" name="Straight Arrow Connector 45"/>
          <p:cNvCxnSpPr>
            <a:stCxn id="44" idx="2"/>
          </p:cNvCxnSpPr>
          <p:nvPr/>
        </p:nvCxnSpPr>
        <p:spPr>
          <a:xfrm flipH="1">
            <a:off x="6943725" y="4532268"/>
            <a:ext cx="685800" cy="449241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H="1">
            <a:off x="6238875" y="4532268"/>
            <a:ext cx="419100" cy="449241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89" idx="2"/>
          </p:cNvCxnSpPr>
          <p:nvPr/>
        </p:nvCxnSpPr>
        <p:spPr>
          <a:xfrm>
            <a:off x="7353300" y="3781425"/>
            <a:ext cx="0" cy="295207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268879" y="1800225"/>
            <a:ext cx="5427446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3268879" y="3095625"/>
            <a:ext cx="5427446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3268879" y="5718979"/>
            <a:ext cx="5337383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4352925" y="2867025"/>
            <a:ext cx="0" cy="404359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5073631" y="2867025"/>
            <a:ext cx="0" cy="404359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6959513" y="809625"/>
            <a:ext cx="0" cy="312364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>
            <a:off x="7732473" y="809625"/>
            <a:ext cx="11352" cy="312364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149072" y="4169628"/>
            <a:ext cx="17223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lock boundaries</a:t>
            </a:r>
          </a:p>
        </p:txBody>
      </p:sp>
      <p:cxnSp>
        <p:nvCxnSpPr>
          <p:cNvPr id="66" name="Straight Arrow Connector 65"/>
          <p:cNvCxnSpPr>
            <a:stCxn id="64" idx="2"/>
          </p:cNvCxnSpPr>
          <p:nvPr/>
        </p:nvCxnSpPr>
        <p:spPr>
          <a:xfrm>
            <a:off x="2010237" y="5000625"/>
            <a:ext cx="1152965" cy="661400"/>
          </a:xfrm>
          <a:prstGeom prst="straightConnector1">
            <a:avLst/>
          </a:prstGeom>
          <a:ln w="19050">
            <a:solidFill>
              <a:srgbClr val="FFFF0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64" idx="0"/>
          </p:cNvCxnSpPr>
          <p:nvPr/>
        </p:nvCxnSpPr>
        <p:spPr>
          <a:xfrm flipV="1">
            <a:off x="2010237" y="3171825"/>
            <a:ext cx="1123488" cy="997803"/>
          </a:xfrm>
          <a:prstGeom prst="straightConnector1">
            <a:avLst/>
          </a:prstGeom>
          <a:ln w="19050">
            <a:solidFill>
              <a:srgbClr val="FFFF00"/>
            </a:solidFill>
            <a:prstDash val="sys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Flowchart: Manual Operation 88"/>
          <p:cNvSpPr/>
          <p:nvPr/>
        </p:nvSpPr>
        <p:spPr>
          <a:xfrm>
            <a:off x="6486525" y="1155192"/>
            <a:ext cx="1733550" cy="2626233"/>
          </a:xfrm>
          <a:prstGeom prst="flowChartManualOperation">
            <a:avLst/>
          </a:prstGeom>
          <a:solidFill>
            <a:srgbClr val="00006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/>
              <a:t>32-bit </a:t>
            </a:r>
            <a:r>
              <a:rPr lang="en-US" sz="2400" dirty="0" err="1" smtClean="0"/>
              <a:t>mul</a:t>
            </a: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51517311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0" grpId="0" animBg="1"/>
      <p:bldP spid="21" grpId="0" animBg="1"/>
      <p:bldP spid="24" grpId="0" animBg="1"/>
      <p:bldP spid="9" grpId="0" animBg="1"/>
      <p:bldP spid="38" grpId="0" animBg="1"/>
      <p:bldP spid="44" grpId="0" animBg="1"/>
      <p:bldP spid="64" grpId="0"/>
      <p:bldP spid="89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2918684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Multiple retires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00300" y="1270000"/>
            <a:ext cx="67104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Each pipeline can issue one operation per clock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operation will retire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latency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cycles later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50825" y="3552825"/>
            <a:ext cx="25987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One pipeline!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38768" y="3095625"/>
            <a:ext cx="766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time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122046" y="3629025"/>
            <a:ext cx="0" cy="9906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69344785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2918684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Multiple retires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00300" y="1270000"/>
            <a:ext cx="67104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Each pipeline can issue one operation per clock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operation will retire 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latency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cycles later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Ops of different latency can retire together</a:t>
            </a:r>
          </a:p>
        </p:txBody>
      </p:sp>
      <p:sp>
        <p:nvSpPr>
          <p:cNvPr id="3" name="Rectangle 2"/>
          <p:cNvSpPr/>
          <p:nvPr/>
        </p:nvSpPr>
        <p:spPr>
          <a:xfrm>
            <a:off x="1379109" y="2562225"/>
            <a:ext cx="992616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addb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379109" y="3476625"/>
            <a:ext cx="992616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muls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381125" y="4391025"/>
            <a:ext cx="9906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widenm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379109" y="5305425"/>
            <a:ext cx="992616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addu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676525" y="3171825"/>
            <a:ext cx="44196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676525" y="4086225"/>
            <a:ext cx="44196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676525" y="5000625"/>
            <a:ext cx="44196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676525" y="5838825"/>
            <a:ext cx="44196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981325" y="2562225"/>
            <a:ext cx="381000" cy="304800"/>
          </a:xfrm>
          <a:prstGeom prst="rect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938131" y="3462803"/>
            <a:ext cx="381000" cy="304800"/>
          </a:xfrm>
          <a:prstGeom prst="rect">
            <a:avLst/>
          </a:prstGeom>
          <a:solidFill>
            <a:schemeClr val="accent3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28"/>
          <p:cNvGrpSpPr/>
          <p:nvPr/>
        </p:nvGrpSpPr>
        <p:grpSpPr>
          <a:xfrm>
            <a:off x="4886325" y="4391025"/>
            <a:ext cx="762000" cy="304800"/>
            <a:chOff x="4886325" y="4467225"/>
            <a:chExt cx="762000" cy="304800"/>
          </a:xfrm>
        </p:grpSpPr>
        <p:sp>
          <p:nvSpPr>
            <p:cNvPr id="26" name="Rectangle 25"/>
            <p:cNvSpPr/>
            <p:nvPr/>
          </p:nvSpPr>
          <p:spPr>
            <a:xfrm>
              <a:off x="4886325" y="4467225"/>
              <a:ext cx="381000" cy="3048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267325" y="4467225"/>
              <a:ext cx="381000" cy="304800"/>
            </a:xfrm>
            <a:prstGeom prst="rect">
              <a:avLst/>
            </a:prstGeom>
            <a:solidFill>
              <a:schemeClr val="accent4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Rectangle 35"/>
          <p:cNvSpPr/>
          <p:nvPr/>
        </p:nvSpPr>
        <p:spPr>
          <a:xfrm>
            <a:off x="6181725" y="5299814"/>
            <a:ext cx="381000" cy="304800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2371725" y="1340281"/>
            <a:ext cx="6705600" cy="734820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278323" y="6067425"/>
            <a:ext cx="8867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retire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252008" y="6672560"/>
            <a:ext cx="1091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 belt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5343525" y="6903392"/>
            <a:ext cx="10668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494484" y="2522452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(4-cycle op)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553325" y="3488293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(3-cycle op)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553325" y="4402693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(2-cycle op)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553325" y="5240893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(1-cycle op)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15468594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1662E-6 -1.43936E-6 L 0.00078 0.1208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" y="60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8 0.12086 L 0.00157 0.24171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" y="6043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67003E-6 8.72849E-7 L -0.00047 0.12274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" y="61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7 0.24171 L 0.00236 0.36257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" y="6043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7 0.12274 L -0.00047 0.2436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043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3627E-6 -3.56693E-6 L 4.83627E-6 0.12086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0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42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77 0.36257 L 0.00377 0.48343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043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7 0.2436 L -0.00047 0.36446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043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3627E-6 0.12086 L 4.83627E-6 0.24172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043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1033E-6 3.69282E-7 L 4.71033E-6 0.12086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0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4786E-6 0.1217 L 0.17758 0.12253 " pathEditMode="relative" rAng="0" ptsTypes="AA">
                                      <p:cBhvr>
                                        <p:cTn id="10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79" y="42"/>
                                    </p:animMotion>
                                  </p:childTnLst>
                                </p:cTn>
                              </p:par>
                              <p:par>
                                <p:cTn id="10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3627E-6 0.24172 L 0.1738 0.24172 " pathEditMode="relative" rAng="0" ptsTypes="AA">
                                      <p:cBhvr>
                                        <p:cTn id="10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90" y="0"/>
                                    </p:animMotion>
                                  </p:childTnLst>
                                </p:cTn>
                              </p:par>
                              <p:par>
                                <p:cTn id="110" presetID="42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25 0.36446 L 0.17333 0.36446 " pathEditMode="relative" rAng="0" ptsTypes="AA">
                                      <p:cBhvr>
                                        <p:cTn id="11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79" y="0"/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42" presetClass="path" presetSubtype="0" accel="50000" decel="5000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77 0.48343 L 0.17758 0.48343 " pathEditMode="relative" rAng="0" ptsTypes="AA">
                                      <p:cBhvr>
                                        <p:cTn id="11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90" y="0"/>
                                    </p:animMotion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 animBg="1"/>
      <p:bldP spid="17" grpId="0" animBg="1"/>
      <p:bldP spid="17" grpId="1" animBg="1"/>
      <p:bldP spid="17" grpId="2" animBg="1"/>
      <p:bldP spid="17" grpId="3" animBg="1"/>
      <p:bldP spid="17" grpId="4" animBg="1"/>
      <p:bldP spid="17" grpId="5" animBg="1"/>
      <p:bldP spid="17" grpId="6" animBg="1"/>
      <p:bldP spid="21" grpId="0" animBg="1"/>
      <p:bldP spid="21" grpId="1" animBg="1"/>
      <p:bldP spid="21" grpId="2" animBg="1"/>
      <p:bldP spid="21" grpId="3" animBg="1"/>
      <p:bldP spid="21" grpId="4" animBg="1"/>
      <p:bldP spid="21" grpId="5" animBg="1"/>
      <p:bldP spid="36" grpId="0" animBg="1"/>
      <p:bldP spid="36" grpId="1" animBg="1"/>
      <p:bldP spid="36" grpId="2" animBg="1"/>
      <p:bldP spid="36" grpId="3" animBg="1"/>
      <p:bldP spid="39" grpId="0" animBg="1"/>
      <p:bldP spid="41" grpId="0"/>
      <p:bldP spid="42" grpId="0"/>
      <p:bldP spid="6" grpId="0"/>
      <p:bldP spid="23" grpId="0"/>
      <p:bldP spid="24" grpId="0"/>
      <p:bldP spid="25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59"/>
          <p:cNvSpPr/>
          <p:nvPr/>
        </p:nvSpPr>
        <p:spPr>
          <a:xfrm>
            <a:off x="3895725" y="3476625"/>
            <a:ext cx="914400" cy="304800"/>
          </a:xfrm>
          <a:prstGeom prst="rect">
            <a:avLst/>
          </a:prstGeom>
          <a:solidFill>
            <a:schemeClr val="accent3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3895725" y="3476625"/>
            <a:ext cx="914400" cy="304800"/>
          </a:xfrm>
          <a:prstGeom prst="rect">
            <a:avLst/>
          </a:prstGeom>
          <a:solidFill>
            <a:schemeClr val="accent4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3895725" y="3476625"/>
            <a:ext cx="914400" cy="304800"/>
          </a:xfrm>
          <a:prstGeom prst="rect">
            <a:avLst/>
          </a:prstGeom>
          <a:solidFill>
            <a:schemeClr val="accent5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3874769" y="3476625"/>
            <a:ext cx="914400" cy="304800"/>
          </a:xfrm>
          <a:prstGeom prst="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85799" y="686880"/>
            <a:ext cx="3419911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Belt data location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28725" y="1419225"/>
            <a:ext cx="73725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Each FU pipe has an output register for each latency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3590925" y="2714625"/>
            <a:ext cx="1981200" cy="762000"/>
            <a:chOff x="2066925" y="5610225"/>
            <a:chExt cx="1981200" cy="762000"/>
          </a:xfrm>
        </p:grpSpPr>
        <p:sp>
          <p:nvSpPr>
            <p:cNvPr id="30" name="Flowchart: Manual Operation 29"/>
            <p:cNvSpPr/>
            <p:nvPr/>
          </p:nvSpPr>
          <p:spPr>
            <a:xfrm>
              <a:off x="2295524" y="5610225"/>
              <a:ext cx="1752601" cy="457200"/>
            </a:xfrm>
            <a:prstGeom prst="flowChartManualOperation">
              <a:avLst/>
            </a:prstGeom>
            <a:solidFill>
              <a:srgbClr val="000066">
                <a:alpha val="50196"/>
              </a:srgb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err="1" smtClean="0"/>
                <a:t>Mult’er</a:t>
              </a:r>
              <a:endParaRPr lang="en-US" dirty="0"/>
            </a:p>
          </p:txBody>
        </p:sp>
        <p:sp>
          <p:nvSpPr>
            <p:cNvPr id="31" name="Flowchart: Manual Operation 30"/>
            <p:cNvSpPr/>
            <p:nvPr/>
          </p:nvSpPr>
          <p:spPr>
            <a:xfrm>
              <a:off x="2143125" y="5762625"/>
              <a:ext cx="1600200" cy="457200"/>
            </a:xfrm>
            <a:prstGeom prst="flowChartManualOperation">
              <a:avLst/>
            </a:prstGeom>
            <a:solidFill>
              <a:srgbClr val="000066">
                <a:alpha val="50196"/>
              </a:srgb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/>
                <a:t>shifter</a:t>
              </a:r>
              <a:endParaRPr lang="en-US" dirty="0"/>
            </a:p>
          </p:txBody>
        </p:sp>
        <p:sp>
          <p:nvSpPr>
            <p:cNvPr id="32" name="Flowchart: Manual Operation 31"/>
            <p:cNvSpPr/>
            <p:nvPr/>
          </p:nvSpPr>
          <p:spPr>
            <a:xfrm>
              <a:off x="2066925" y="5915025"/>
              <a:ext cx="1371600" cy="457200"/>
            </a:xfrm>
            <a:prstGeom prst="flowChartManualOperation">
              <a:avLst/>
            </a:prstGeom>
            <a:solidFill>
              <a:srgbClr val="000066">
                <a:alpha val="50196"/>
              </a:srgb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/>
                <a:t>adder</a:t>
              </a:r>
              <a:endParaRPr lang="en-US" dirty="0"/>
            </a:p>
          </p:txBody>
        </p:sp>
      </p:grpSp>
      <p:cxnSp>
        <p:nvCxnSpPr>
          <p:cNvPr id="12" name="Straight Arrow Connector 11"/>
          <p:cNvCxnSpPr/>
          <p:nvPr/>
        </p:nvCxnSpPr>
        <p:spPr>
          <a:xfrm>
            <a:off x="4276725" y="2333625"/>
            <a:ext cx="0" cy="3810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962525" y="2333625"/>
            <a:ext cx="0" cy="3810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5572125" y="46958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lat-2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5572125" y="40862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</a:t>
            </a:r>
            <a:r>
              <a:rPr lang="en-US" dirty="0" smtClean="0"/>
              <a:t>at-1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5572125" y="59150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lat-4</a:t>
            </a:r>
            <a:endParaRPr lang="en-US" dirty="0"/>
          </a:p>
        </p:txBody>
      </p:sp>
      <p:cxnSp>
        <p:nvCxnSpPr>
          <p:cNvPr id="23" name="Elbow Connector 22"/>
          <p:cNvCxnSpPr>
            <a:stCxn id="32" idx="2"/>
            <a:endCxn id="43" idx="1"/>
          </p:cNvCxnSpPr>
          <p:nvPr/>
        </p:nvCxnSpPr>
        <p:spPr>
          <a:xfrm rot="16200000" flipH="1">
            <a:off x="3629025" y="4124325"/>
            <a:ext cx="2590800" cy="1295400"/>
          </a:xfrm>
          <a:prstGeom prst="bentConnector2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endCxn id="20" idx="1"/>
          </p:cNvCxnSpPr>
          <p:nvPr/>
        </p:nvCxnSpPr>
        <p:spPr>
          <a:xfrm>
            <a:off x="4276725" y="4848225"/>
            <a:ext cx="12954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37" idx="1"/>
          </p:cNvCxnSpPr>
          <p:nvPr/>
        </p:nvCxnSpPr>
        <p:spPr>
          <a:xfrm>
            <a:off x="4276725" y="4238625"/>
            <a:ext cx="12954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5572125" y="53054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lat-3</a:t>
            </a:r>
            <a:endParaRPr lang="en-US" dirty="0"/>
          </a:p>
        </p:txBody>
      </p:sp>
      <p:cxnSp>
        <p:nvCxnSpPr>
          <p:cNvPr id="47" name="Straight Arrow Connector 46"/>
          <p:cNvCxnSpPr>
            <a:endCxn id="45" idx="1"/>
          </p:cNvCxnSpPr>
          <p:nvPr/>
        </p:nvCxnSpPr>
        <p:spPr>
          <a:xfrm>
            <a:off x="4276725" y="5457825"/>
            <a:ext cx="12954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1457325" y="2409825"/>
            <a:ext cx="914400" cy="381000"/>
          </a:xfrm>
          <a:prstGeom prst="rect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add</a:t>
            </a:r>
            <a:endParaRPr lang="en-US" dirty="0"/>
          </a:p>
        </p:txBody>
      </p:sp>
      <p:cxnSp>
        <p:nvCxnSpPr>
          <p:cNvPr id="50" name="Straight Connector 49"/>
          <p:cNvCxnSpPr/>
          <p:nvPr/>
        </p:nvCxnSpPr>
        <p:spPr>
          <a:xfrm>
            <a:off x="1000125" y="3095625"/>
            <a:ext cx="18288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1457325" y="3400425"/>
            <a:ext cx="914400" cy="381000"/>
          </a:xfrm>
          <a:prstGeom prst="rect">
            <a:avLst/>
          </a:prstGeom>
          <a:solidFill>
            <a:schemeClr val="accent3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add</a:t>
            </a:r>
            <a:endParaRPr lang="en-US" dirty="0"/>
          </a:p>
        </p:txBody>
      </p:sp>
      <p:cxnSp>
        <p:nvCxnSpPr>
          <p:cNvPr id="53" name="Straight Connector 52"/>
          <p:cNvCxnSpPr/>
          <p:nvPr/>
        </p:nvCxnSpPr>
        <p:spPr>
          <a:xfrm>
            <a:off x="1000125" y="4086225"/>
            <a:ext cx="18288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1457325" y="4391025"/>
            <a:ext cx="914400" cy="381000"/>
          </a:xfrm>
          <a:prstGeom prst="rect">
            <a:avLst/>
          </a:prstGeom>
          <a:solidFill>
            <a:schemeClr val="accent4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add</a:t>
            </a:r>
            <a:endParaRPr lang="en-US" dirty="0"/>
          </a:p>
        </p:txBody>
      </p:sp>
      <p:cxnSp>
        <p:nvCxnSpPr>
          <p:cNvPr id="55" name="Straight Connector 54"/>
          <p:cNvCxnSpPr/>
          <p:nvPr/>
        </p:nvCxnSpPr>
        <p:spPr>
          <a:xfrm>
            <a:off x="1000125" y="5076825"/>
            <a:ext cx="18288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1457325" y="5457825"/>
            <a:ext cx="914400" cy="381000"/>
          </a:xfrm>
          <a:prstGeom prst="rect">
            <a:avLst/>
          </a:prstGeom>
          <a:solidFill>
            <a:schemeClr val="accent5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add</a:t>
            </a:r>
            <a:endParaRPr lang="en-US" dirty="0"/>
          </a:p>
        </p:txBody>
      </p:sp>
      <p:cxnSp>
        <p:nvCxnSpPr>
          <p:cNvPr id="57" name="Straight Connector 56"/>
          <p:cNvCxnSpPr/>
          <p:nvPr/>
        </p:nvCxnSpPr>
        <p:spPr>
          <a:xfrm>
            <a:off x="1000125" y="6143625"/>
            <a:ext cx="18288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6486525" y="2943225"/>
            <a:ext cx="27222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Now what?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54489911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0027E-6 -3.98992E-7 L 0.16832 0.08064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8" y="40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832 0.08064 L 0.16832 0.16128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0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0027E-6 -3.98992E-7 L 0.16832 0.08064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8" y="40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832 0.16128 L 0.16832 0.24192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032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832 0.08064 L 0.16832 0.16128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0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0027E-6 -3.98992E-7 L 0.16832 0.08064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8" y="40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0027E-6 -3.98992E-7 L 0.16832 0.08064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08" y="4032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42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832 0.24192 L 0.16832 0.32255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032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627 0.16128 L 0.16627 0.24192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032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832 0.08064 L 0.16832 0.16128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0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0" grpId="1" animBg="1"/>
      <p:bldP spid="60" grpId="2" animBg="1"/>
      <p:bldP spid="60" grpId="3" animBg="1"/>
      <p:bldP spid="61" grpId="0" animBg="1"/>
      <p:bldP spid="61" grpId="1" animBg="1"/>
      <p:bldP spid="61" grpId="2" animBg="1"/>
      <p:bldP spid="62" grpId="0" animBg="1"/>
      <p:bldP spid="62" grpId="1" animBg="1"/>
      <p:bldP spid="58" grpId="0" animBg="1"/>
      <p:bldP spid="58" grpId="1" animBg="1"/>
      <p:bldP spid="58" grpId="2" animBg="1"/>
      <p:bldP spid="58" grpId="3" animBg="1"/>
      <p:bldP spid="58" grpId="4" animBg="1"/>
      <p:bldP spid="49" grpId="0" animBg="1"/>
      <p:bldP spid="52" grpId="0" animBg="1"/>
      <p:bldP spid="54" grpId="0" animBg="1"/>
      <p:bldP spid="56" grpId="0" animBg="1"/>
      <p:bldP spid="63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5566410" y="5915025"/>
            <a:ext cx="914400" cy="304800"/>
          </a:xfrm>
          <a:prstGeom prst="rect">
            <a:avLst/>
          </a:prstGeom>
          <a:solidFill>
            <a:schemeClr val="accent5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>
            <a:off x="8239125" y="4677144"/>
            <a:ext cx="914400" cy="304800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8233410" y="5305425"/>
            <a:ext cx="914400" cy="304800"/>
          </a:xfrm>
          <a:prstGeom prst="rect">
            <a:avLst/>
          </a:prstGeom>
          <a:solidFill>
            <a:schemeClr val="tx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85799" y="686880"/>
            <a:ext cx="3419911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Belt data location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28725" y="1419225"/>
            <a:ext cx="73725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Each FU pipe has an output register for each latency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6257925" y="2714625"/>
            <a:ext cx="1981200" cy="762000"/>
            <a:chOff x="2066925" y="5610225"/>
            <a:chExt cx="1981200" cy="762000"/>
          </a:xfrm>
        </p:grpSpPr>
        <p:sp>
          <p:nvSpPr>
            <p:cNvPr id="30" name="Flowchart: Manual Operation 29"/>
            <p:cNvSpPr/>
            <p:nvPr/>
          </p:nvSpPr>
          <p:spPr>
            <a:xfrm>
              <a:off x="2295524" y="5610225"/>
              <a:ext cx="1752601" cy="457200"/>
            </a:xfrm>
            <a:prstGeom prst="flowChartManualOperation">
              <a:avLst/>
            </a:prstGeom>
            <a:solidFill>
              <a:srgbClr val="000066">
                <a:alpha val="50196"/>
              </a:srgb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err="1" smtClean="0"/>
                <a:t>Mult’er</a:t>
              </a:r>
              <a:endParaRPr lang="en-US" dirty="0"/>
            </a:p>
          </p:txBody>
        </p:sp>
        <p:sp>
          <p:nvSpPr>
            <p:cNvPr id="31" name="Flowchart: Manual Operation 30"/>
            <p:cNvSpPr/>
            <p:nvPr/>
          </p:nvSpPr>
          <p:spPr>
            <a:xfrm>
              <a:off x="2143125" y="5762625"/>
              <a:ext cx="1600200" cy="457200"/>
            </a:xfrm>
            <a:prstGeom prst="flowChartManualOperation">
              <a:avLst/>
            </a:prstGeom>
            <a:solidFill>
              <a:srgbClr val="000066">
                <a:alpha val="50196"/>
              </a:srgb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/>
                <a:t>shifter</a:t>
              </a:r>
              <a:endParaRPr lang="en-US" dirty="0"/>
            </a:p>
          </p:txBody>
        </p:sp>
        <p:sp>
          <p:nvSpPr>
            <p:cNvPr id="32" name="Flowchart: Manual Operation 31"/>
            <p:cNvSpPr/>
            <p:nvPr/>
          </p:nvSpPr>
          <p:spPr>
            <a:xfrm>
              <a:off x="2066925" y="5915025"/>
              <a:ext cx="1371600" cy="457200"/>
            </a:xfrm>
            <a:prstGeom prst="flowChartManualOperation">
              <a:avLst/>
            </a:prstGeom>
            <a:solidFill>
              <a:srgbClr val="000066">
                <a:alpha val="50196"/>
              </a:srgb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/>
                <a:t>adder</a:t>
              </a:r>
              <a:endParaRPr lang="en-US" dirty="0"/>
            </a:p>
          </p:txBody>
        </p:sp>
      </p:grpSp>
      <p:cxnSp>
        <p:nvCxnSpPr>
          <p:cNvPr id="12" name="Straight Arrow Connector 11"/>
          <p:cNvCxnSpPr/>
          <p:nvPr/>
        </p:nvCxnSpPr>
        <p:spPr>
          <a:xfrm>
            <a:off x="6943725" y="2333625"/>
            <a:ext cx="0" cy="3810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7629525" y="2333625"/>
            <a:ext cx="0" cy="3810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8239125" y="46958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lat-2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8239125" y="40862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</a:t>
            </a:r>
            <a:r>
              <a:rPr lang="en-US" dirty="0" smtClean="0"/>
              <a:t>at-1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8239125" y="59150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lat-4</a:t>
            </a:r>
            <a:endParaRPr lang="en-US" dirty="0"/>
          </a:p>
        </p:txBody>
      </p:sp>
      <p:cxnSp>
        <p:nvCxnSpPr>
          <p:cNvPr id="23" name="Elbow Connector 22"/>
          <p:cNvCxnSpPr>
            <a:stCxn id="32" idx="2"/>
            <a:endCxn id="43" idx="1"/>
          </p:cNvCxnSpPr>
          <p:nvPr/>
        </p:nvCxnSpPr>
        <p:spPr>
          <a:xfrm rot="16200000" flipH="1">
            <a:off x="6296025" y="4124325"/>
            <a:ext cx="2590800" cy="1295400"/>
          </a:xfrm>
          <a:prstGeom prst="bentConnector2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endCxn id="20" idx="1"/>
          </p:cNvCxnSpPr>
          <p:nvPr/>
        </p:nvCxnSpPr>
        <p:spPr>
          <a:xfrm>
            <a:off x="6943725" y="4848225"/>
            <a:ext cx="12954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37" idx="1"/>
          </p:cNvCxnSpPr>
          <p:nvPr/>
        </p:nvCxnSpPr>
        <p:spPr>
          <a:xfrm>
            <a:off x="6943725" y="4238625"/>
            <a:ext cx="12954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8239125" y="53054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lat-3</a:t>
            </a:r>
            <a:endParaRPr lang="en-US" dirty="0"/>
          </a:p>
        </p:txBody>
      </p:sp>
      <p:cxnSp>
        <p:nvCxnSpPr>
          <p:cNvPr id="47" name="Straight Arrow Connector 46"/>
          <p:cNvCxnSpPr>
            <a:endCxn id="45" idx="1"/>
          </p:cNvCxnSpPr>
          <p:nvPr/>
        </p:nvCxnSpPr>
        <p:spPr>
          <a:xfrm>
            <a:off x="6943725" y="5457825"/>
            <a:ext cx="12954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1457325" y="2409825"/>
            <a:ext cx="914400" cy="381000"/>
          </a:xfrm>
          <a:prstGeom prst="rect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add</a:t>
            </a:r>
            <a:endParaRPr lang="en-US" dirty="0"/>
          </a:p>
        </p:txBody>
      </p:sp>
      <p:cxnSp>
        <p:nvCxnSpPr>
          <p:cNvPr id="50" name="Straight Connector 49"/>
          <p:cNvCxnSpPr/>
          <p:nvPr/>
        </p:nvCxnSpPr>
        <p:spPr>
          <a:xfrm>
            <a:off x="1000125" y="3095625"/>
            <a:ext cx="18288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1457325" y="3400425"/>
            <a:ext cx="914400" cy="381000"/>
          </a:xfrm>
          <a:prstGeom prst="rect">
            <a:avLst/>
          </a:prstGeom>
          <a:solidFill>
            <a:schemeClr val="accent3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add</a:t>
            </a:r>
            <a:endParaRPr lang="en-US" dirty="0"/>
          </a:p>
        </p:txBody>
      </p:sp>
      <p:cxnSp>
        <p:nvCxnSpPr>
          <p:cNvPr id="53" name="Straight Connector 52"/>
          <p:cNvCxnSpPr/>
          <p:nvPr/>
        </p:nvCxnSpPr>
        <p:spPr>
          <a:xfrm>
            <a:off x="1000125" y="4086225"/>
            <a:ext cx="18288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1457325" y="4391025"/>
            <a:ext cx="914400" cy="381000"/>
          </a:xfrm>
          <a:prstGeom prst="rect">
            <a:avLst/>
          </a:prstGeom>
          <a:solidFill>
            <a:schemeClr val="accent4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add</a:t>
            </a:r>
            <a:endParaRPr lang="en-US" dirty="0"/>
          </a:p>
        </p:txBody>
      </p:sp>
      <p:cxnSp>
        <p:nvCxnSpPr>
          <p:cNvPr id="55" name="Straight Connector 54"/>
          <p:cNvCxnSpPr/>
          <p:nvPr/>
        </p:nvCxnSpPr>
        <p:spPr>
          <a:xfrm>
            <a:off x="1000125" y="5076825"/>
            <a:ext cx="18288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1457325" y="5457825"/>
            <a:ext cx="914400" cy="381000"/>
          </a:xfrm>
          <a:prstGeom prst="rect">
            <a:avLst/>
          </a:prstGeom>
          <a:solidFill>
            <a:schemeClr val="accent5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add</a:t>
            </a:r>
            <a:endParaRPr lang="en-US" dirty="0"/>
          </a:p>
        </p:txBody>
      </p:sp>
      <p:cxnSp>
        <p:nvCxnSpPr>
          <p:cNvPr id="57" name="Straight Connector 56"/>
          <p:cNvCxnSpPr/>
          <p:nvPr/>
        </p:nvCxnSpPr>
        <p:spPr>
          <a:xfrm>
            <a:off x="1000125" y="6143625"/>
            <a:ext cx="1828800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6486525" y="2943225"/>
            <a:ext cx="27222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Now what?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228725" y="1419225"/>
            <a:ext cx="70503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There may be a vacant register in another pipeline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572125" y="4677144"/>
            <a:ext cx="914400" cy="304800"/>
          </a:xfrm>
          <a:prstGeom prst="rect">
            <a:avLst/>
          </a:prstGeom>
          <a:solidFill>
            <a:schemeClr val="accent3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5566410" y="5298936"/>
            <a:ext cx="914400" cy="304800"/>
          </a:xfrm>
          <a:prstGeom prst="rect">
            <a:avLst/>
          </a:prstGeom>
          <a:solidFill>
            <a:schemeClr val="accent4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5572125" y="4086225"/>
            <a:ext cx="914400" cy="304800"/>
          </a:xfrm>
          <a:prstGeom prst="rect">
            <a:avLst/>
          </a:prstGeom>
          <a:solidFill>
            <a:srgbClr val="C0504D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2" name="Group 41"/>
          <p:cNvGrpSpPr/>
          <p:nvPr/>
        </p:nvGrpSpPr>
        <p:grpSpPr>
          <a:xfrm>
            <a:off x="3590925" y="2714625"/>
            <a:ext cx="1981200" cy="762000"/>
            <a:chOff x="2066925" y="5610225"/>
            <a:chExt cx="1981200" cy="762000"/>
          </a:xfrm>
        </p:grpSpPr>
        <p:sp>
          <p:nvSpPr>
            <p:cNvPr id="44" name="Flowchart: Manual Operation 43"/>
            <p:cNvSpPr/>
            <p:nvPr/>
          </p:nvSpPr>
          <p:spPr>
            <a:xfrm>
              <a:off x="2295524" y="5610225"/>
              <a:ext cx="1752601" cy="457200"/>
            </a:xfrm>
            <a:prstGeom prst="flowChartManualOperation">
              <a:avLst/>
            </a:prstGeom>
            <a:solidFill>
              <a:srgbClr val="000066">
                <a:alpha val="50196"/>
              </a:srgb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err="1" smtClean="0"/>
                <a:t>Mult’er</a:t>
              </a:r>
              <a:endParaRPr lang="en-US" dirty="0"/>
            </a:p>
          </p:txBody>
        </p:sp>
        <p:sp>
          <p:nvSpPr>
            <p:cNvPr id="46" name="Flowchart: Manual Operation 45"/>
            <p:cNvSpPr/>
            <p:nvPr/>
          </p:nvSpPr>
          <p:spPr>
            <a:xfrm>
              <a:off x="2143125" y="5762625"/>
              <a:ext cx="1600200" cy="457200"/>
            </a:xfrm>
            <a:prstGeom prst="flowChartManualOperation">
              <a:avLst/>
            </a:prstGeom>
            <a:solidFill>
              <a:srgbClr val="000066">
                <a:alpha val="50196"/>
              </a:srgb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/>
                <a:t>shifter</a:t>
              </a:r>
              <a:endParaRPr lang="en-US" dirty="0"/>
            </a:p>
          </p:txBody>
        </p:sp>
        <p:sp>
          <p:nvSpPr>
            <p:cNvPr id="48" name="Flowchart: Manual Operation 47"/>
            <p:cNvSpPr/>
            <p:nvPr/>
          </p:nvSpPr>
          <p:spPr>
            <a:xfrm>
              <a:off x="2066925" y="5915025"/>
              <a:ext cx="1371600" cy="457200"/>
            </a:xfrm>
            <a:prstGeom prst="flowChartManualOperation">
              <a:avLst/>
            </a:prstGeom>
            <a:solidFill>
              <a:srgbClr val="000066">
                <a:alpha val="50196"/>
              </a:srgb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dirty="0" smtClean="0"/>
                <a:t>adder</a:t>
              </a:r>
              <a:endParaRPr lang="en-US" dirty="0"/>
            </a:p>
          </p:txBody>
        </p:sp>
      </p:grpSp>
      <p:cxnSp>
        <p:nvCxnSpPr>
          <p:cNvPr id="51" name="Straight Arrow Connector 50"/>
          <p:cNvCxnSpPr/>
          <p:nvPr/>
        </p:nvCxnSpPr>
        <p:spPr>
          <a:xfrm>
            <a:off x="4276725" y="2333625"/>
            <a:ext cx="0" cy="3810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4962525" y="2333625"/>
            <a:ext cx="0" cy="38100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5572125" y="46958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lat-2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5572125" y="40862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</a:t>
            </a:r>
            <a:r>
              <a:rPr lang="en-US" dirty="0" smtClean="0"/>
              <a:t>at-1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5572125" y="59150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lat-4</a:t>
            </a:r>
            <a:endParaRPr lang="en-US" dirty="0"/>
          </a:p>
        </p:txBody>
      </p:sp>
      <p:cxnSp>
        <p:nvCxnSpPr>
          <p:cNvPr id="67" name="Elbow Connector 66"/>
          <p:cNvCxnSpPr>
            <a:stCxn id="48" idx="2"/>
            <a:endCxn id="66" idx="1"/>
          </p:cNvCxnSpPr>
          <p:nvPr/>
        </p:nvCxnSpPr>
        <p:spPr>
          <a:xfrm rot="16200000" flipH="1">
            <a:off x="3629025" y="4124325"/>
            <a:ext cx="2590800" cy="1295400"/>
          </a:xfrm>
          <a:prstGeom prst="bentConnector2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endCxn id="64" idx="1"/>
          </p:cNvCxnSpPr>
          <p:nvPr/>
        </p:nvCxnSpPr>
        <p:spPr>
          <a:xfrm>
            <a:off x="4276725" y="4848225"/>
            <a:ext cx="12954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endCxn id="65" idx="1"/>
          </p:cNvCxnSpPr>
          <p:nvPr/>
        </p:nvCxnSpPr>
        <p:spPr>
          <a:xfrm>
            <a:off x="4276725" y="4238625"/>
            <a:ext cx="12954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5572125" y="5305425"/>
            <a:ext cx="914400" cy="3048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lat-3</a:t>
            </a:r>
            <a:endParaRPr lang="en-US" dirty="0"/>
          </a:p>
        </p:txBody>
      </p:sp>
      <p:cxnSp>
        <p:nvCxnSpPr>
          <p:cNvPr id="71" name="Straight Arrow Connector 70"/>
          <p:cNvCxnSpPr>
            <a:endCxn id="70" idx="1"/>
          </p:cNvCxnSpPr>
          <p:nvPr/>
        </p:nvCxnSpPr>
        <p:spPr>
          <a:xfrm>
            <a:off x="4276725" y="5457825"/>
            <a:ext cx="129540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694269621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3954E-6 1.21378E-6 L 3.93954E-6 0.08064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032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3954E-6 2.82654E-6 L 3.93954E-6 0.08064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032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3 -0.00168 L 0.00126 0.07979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" y="4074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6 -0.00168 L 0.26641 -0.24359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58" y="-12096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3207E-6 2.77614E-6 L -1.33207E-6 0.08316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158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3 4.43931E-6 L 0.00126 0.08063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" y="40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60" grpId="0" animBg="1"/>
      <p:bldP spid="60" grpId="1" animBg="1"/>
      <p:bldP spid="62" grpId="0" animBg="1"/>
      <p:bldP spid="62" grpId="1" animBg="1"/>
      <p:bldP spid="8" grpId="0"/>
      <p:bldP spid="20" grpId="0" animBg="1"/>
      <p:bldP spid="37" grpId="0" animBg="1"/>
      <p:bldP spid="43" grpId="0" animBg="1"/>
      <p:bldP spid="45" grpId="0" animBg="1"/>
      <p:bldP spid="63" grpId="0"/>
      <p:bldP spid="36" grpId="0"/>
      <p:bldP spid="38" grpId="0" animBg="1"/>
      <p:bldP spid="39" grpId="0" animBg="1"/>
      <p:bldP spid="41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685799" y="686880"/>
            <a:ext cx="3419911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Belt data location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81125" y="1590496"/>
            <a:ext cx="7086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If there are more latency-registers than belt positions, every live operand has a place to go.</a:t>
            </a:r>
          </a:p>
          <a:p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If necessary, add buffer registers.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81125" y="3472160"/>
            <a:ext cx="45849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Other possible implementations: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28418" y="3933825"/>
            <a:ext cx="181171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Register file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CAM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More…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81125" y="5520690"/>
            <a:ext cx="78654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Transparent to software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Choose based on power/clock rate tradeoff, design tools</a:t>
            </a:r>
          </a:p>
        </p:txBody>
      </p:sp>
      <p:sp>
        <p:nvSpPr>
          <p:cNvPr id="58" name="Rectangle 57"/>
          <p:cNvSpPr/>
          <p:nvPr/>
        </p:nvSpPr>
        <p:spPr>
          <a:xfrm>
            <a:off x="1171193" y="1640505"/>
            <a:ext cx="6915531" cy="845519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1287017" y="3472160"/>
            <a:ext cx="5123307" cy="1661994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1381125" y="2638424"/>
            <a:ext cx="5029200" cy="542667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33657814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8" grpId="0" animBg="1"/>
      <p:bldP spid="61" grpId="0" animBg="1"/>
      <p:bldP spid="72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2713692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Keeping track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30213" y="1495425"/>
            <a:ext cx="13484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38325" y="3629025"/>
            <a:ext cx="41713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Is statically scheduled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38325" y="2181225"/>
            <a:ext cx="20281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Is in-order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00325" y="2862560"/>
            <a:ext cx="5218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Operations execute in program order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52725" y="4314825"/>
            <a:ext cx="53383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compiler controls when ops issue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38325" y="5229225"/>
            <a:ext cx="46714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Has an exposed pipeline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52725" y="5890200"/>
            <a:ext cx="5115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compiler knows when ops retire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88888946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2" grpId="0"/>
      <p:bldP spid="13" grpId="0"/>
      <p:bldP spid="14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2713692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Keeping track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30213" y="1495425"/>
            <a:ext cx="13484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38325" y="3629025"/>
            <a:ext cx="33265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Does not rename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38325" y="2181225"/>
            <a:ext cx="46474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Has no general registers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00325" y="2862560"/>
            <a:ext cx="43889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Transient data lives on the Belt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52725" y="4314825"/>
            <a:ext cx="65037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Single-assignment data cannot cause hazards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38325" y="5229225"/>
            <a:ext cx="73805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Has no issue, schedule, or retire stages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52725" y="5890200"/>
            <a:ext cx="63209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Short pipeline; </a:t>
            </a:r>
            <a:r>
              <a:rPr lang="en-US" sz="24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mispredict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is 4 + cache cycles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6142248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2" grpId="0"/>
      <p:bldP spid="13" grpId="0"/>
      <p:bldP spid="14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5799" y="686880"/>
            <a:ext cx="2713692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Keeping track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30213" y="1495425"/>
            <a:ext cx="13484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38325" y="3629025"/>
            <a:ext cx="62424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Naturally handles multi-result ops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38325" y="2181225"/>
            <a:ext cx="64011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Does not encode result addresses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00325" y="2862560"/>
            <a:ext cx="61959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Compact code saves </a:t>
            </a:r>
            <a:r>
              <a:rPr lang="en-US" sz="24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iCache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and bandwidth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52725" y="4314825"/>
            <a:ext cx="48942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Simpler for hardware and compiler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38325" y="5229225"/>
            <a:ext cx="74029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Has one operation, one cycle call/return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52725" y="5890200"/>
            <a:ext cx="6247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 prelude or postlude, unlimited arguments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9137450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2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799" y="686880"/>
            <a:ext cx="2097626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Our result: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14885" y="1959465"/>
            <a:ext cx="6857640" cy="22791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657600" algn="r"/>
                <a:tab pos="45720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cores:	2	cores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657600" algn="r"/>
                <a:tab pos="45720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issuing:	33	operations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657600" algn="r"/>
                <a:tab pos="45720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clock rate:	1200	MHz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657600" algn="r"/>
                <a:tab pos="45720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power:	28	</a:t>
            </a:r>
            <a:r>
              <a:rPr lang="en-US" sz="32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Watts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657600" algn="r"/>
                <a:tab pos="4572000" algn="l"/>
              </a:tabLst>
            </a:pPr>
            <a:r>
              <a:rPr lang="en-US" sz="3200" dirty="0" smtClean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performance:	79.3	</a:t>
            </a:r>
            <a:r>
              <a:rPr lang="en-US" sz="3200" dirty="0" err="1" smtClean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Gips</a:t>
            </a:r>
            <a:r>
              <a:rPr lang="en-US" sz="3200" dirty="0" smtClean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	</a:t>
            </a: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imesNewRomanPSMT" pitchFamily="18"/>
              <a:cs typeface="TimesNewRomanPSMT" pitchFamily="18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657600" algn="r"/>
                <a:tab pos="45720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price:	</a:t>
            </a:r>
            <a:r>
              <a:rPr lang="en-US" sz="32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$225</a:t>
            </a: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	dollars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62600" y="5530908"/>
            <a:ext cx="3716658" cy="4718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OOTBC Mill Gold.x2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53125" y="5305425"/>
            <a:ext cx="2348848" cy="94372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2832	</a:t>
            </a:r>
            <a:r>
              <a:rPr lang="en-US" sz="3200" i="0" u="none" strike="noStrike" dirty="0" err="1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Mips</a:t>
            </a:r>
            <a:r>
              <a:rPr lang="en-US" sz="320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/W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352	</a:t>
            </a:r>
            <a:r>
              <a:rPr lang="en-US" sz="3200" dirty="0" err="1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</a:t>
            </a:r>
            <a:r>
              <a:rPr lang="en-US" sz="3200" i="0" u="none" strike="noStrike" dirty="0" err="1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ips</a:t>
            </a:r>
            <a:r>
              <a:rPr lang="en-US" sz="320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/$</a:t>
            </a:r>
            <a:endParaRPr lang="en-US" sz="320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5550" y="1959465"/>
            <a:ext cx="7546975" cy="3041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31444" y="5229225"/>
            <a:ext cx="79351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lock, power: our best estimate after several years in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sim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Price: wild guess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0466469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  <p:bldP spid="14" grpId="0" build="p"/>
      <p:bldP spid="15" grpId="0" build="p"/>
      <p:bldP spid="2" grpId="0"/>
      <p:bldP spid="2" grpId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3320" y="685799"/>
            <a:ext cx="2355709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vert="horz" wrap="none" lIns="0" tIns="0" rIns="0" bIns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Want m</a:t>
            </a: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ore?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04925" y="2638425"/>
            <a:ext cx="792075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Sign up for technical announcements, white papers, etc.: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ootbcomp.com       </a:t>
            </a:r>
          </a:p>
        </p:txBody>
      </p:sp>
    </p:spTree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799" y="686880"/>
            <a:ext cx="1960986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Our result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85924" y="3507165"/>
            <a:ext cx="3142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vs. OOO superscalar: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85925" y="1343539"/>
            <a:ext cx="22172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vs. VLIW DSP: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2815" y="1830765"/>
            <a:ext cx="537679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11x 		</a:t>
            </a:r>
            <a:r>
              <a:rPr lang="en-US" sz="32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more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performance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12x 		</a:t>
            </a:r>
            <a:r>
              <a:rPr lang="en-US" sz="32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more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power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6.5x	 	</a:t>
            </a:r>
            <a:r>
              <a:rPr lang="en-US" sz="32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more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money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362600" y="5305425"/>
            <a:ext cx="6939373" cy="943720"/>
            <a:chOff x="1362600" y="5305425"/>
            <a:chExt cx="6939373" cy="943720"/>
          </a:xfrm>
        </p:grpSpPr>
        <p:sp>
          <p:nvSpPr>
            <p:cNvPr id="11" name="TextBox 10"/>
            <p:cNvSpPr txBox="1"/>
            <p:nvPr/>
          </p:nvSpPr>
          <p:spPr>
            <a:xfrm>
              <a:off x="1362600" y="5530908"/>
              <a:ext cx="3716658" cy="47186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0" tIns="0" rIns="0" bIns="0" anchorCtr="0" compatLnSpc="0">
              <a:sp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en-US" sz="3200" i="0" u="none" strike="noStrike" dirty="0">
                  <a:ln>
                    <a:noFill/>
                  </a:ln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OOTBC Mill Gold.x2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953125" y="5305425"/>
              <a:ext cx="2348848" cy="94372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none" lIns="0" tIns="0" rIns="0" bIns="0" anchorCtr="0" compatLnSpc="0">
              <a:spAutoFit/>
            </a:bodyPr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en-US" sz="3200" i="0" u="none" strike="noStrike" dirty="0" smtClean="0">
                  <a:ln>
                    <a:noFill/>
                  </a:ln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2832	</a:t>
              </a:r>
              <a:r>
                <a:rPr lang="en-US" sz="3200" i="0" u="none" strike="noStrike" dirty="0" err="1" smtClean="0">
                  <a:ln>
                    <a:noFill/>
                  </a:ln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Mips</a:t>
              </a:r>
              <a:r>
                <a:rPr lang="en-US" sz="3200" i="0" u="none" strike="noStrike" dirty="0" smtClean="0">
                  <a:ln>
                    <a:noFill/>
                  </a:ln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/W</a:t>
              </a:r>
            </a:p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en-US" sz="3200" dirty="0" smtClean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352</a:t>
              </a:r>
              <a:r>
                <a:rPr lang="en-US" sz="3200" i="0" u="none" strike="noStrike" dirty="0" smtClean="0">
                  <a:ln>
                    <a:noFill/>
                  </a:ln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	</a:t>
              </a:r>
              <a:r>
                <a:rPr lang="en-US" sz="3200" dirty="0" err="1" smtClean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M</a:t>
              </a:r>
              <a:r>
                <a:rPr lang="en-US" sz="3200" i="0" u="none" strike="noStrike" dirty="0" err="1" smtClean="0">
                  <a:ln>
                    <a:noFill/>
                  </a:ln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ips</a:t>
              </a:r>
              <a:r>
                <a:rPr lang="en-US" sz="3200" i="0" u="none" strike="noStrike" dirty="0" smtClean="0">
                  <a:ln>
                    <a:noFill/>
                  </a:ln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/$</a:t>
              </a:r>
              <a:endParaRPr lang="en-US" sz="320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5239916" y="807392"/>
            <a:ext cx="30620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Comparison per core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486726" y="1343025"/>
            <a:ext cx="7132882" cy="2057400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152525" y="5153026"/>
            <a:ext cx="7239000" cy="1981200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42815" y="4040565"/>
            <a:ext cx="537679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2.3x	 	</a:t>
            </a:r>
            <a:r>
              <a:rPr lang="en-US" sz="32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more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performance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2.3x	 	</a:t>
            </a:r>
            <a:r>
              <a:rPr lang="en-US" sz="32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less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power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1.9x	 	</a:t>
            </a:r>
            <a:r>
              <a:rPr lang="en-US" sz="32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less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money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66704779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45523E-6 4.20168E-6 L -0.0022 0.0686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" y="342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5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799" y="686880"/>
            <a:ext cx="2097626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Our result: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83097" y="2943225"/>
            <a:ext cx="7543799" cy="1870320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14885" y="1959465"/>
            <a:ext cx="6857640" cy="22791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657600" algn="r"/>
                <a:tab pos="45720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cores:	2	cores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657600" algn="r"/>
                <a:tab pos="45720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issuing:	33	operations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657600" algn="r"/>
                <a:tab pos="45720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clock rate:	1200	MHz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657600" algn="r"/>
                <a:tab pos="45720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power:	28	</a:t>
            </a:r>
            <a:r>
              <a:rPr lang="en-US" sz="32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Watts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657600" algn="r"/>
                <a:tab pos="4572000" algn="l"/>
              </a:tabLst>
            </a:pPr>
            <a:r>
              <a:rPr lang="en-US" sz="3200" dirty="0" smtClean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performance:	79.3	</a:t>
            </a:r>
            <a:r>
              <a:rPr lang="en-US" sz="3200" dirty="0" err="1" smtClean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Gips</a:t>
            </a:r>
            <a:r>
              <a:rPr lang="en-US" sz="3200" dirty="0" smtClean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	</a:t>
            </a: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imesNewRomanPSMT" pitchFamily="18"/>
              <a:cs typeface="TimesNewRomanPSMT" pitchFamily="18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657600" algn="r"/>
                <a:tab pos="4572000" algn="l"/>
              </a:tabLst>
            </a:pP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price:	</a:t>
            </a:r>
            <a:r>
              <a:rPr lang="en-US" sz="32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$</a:t>
            </a:r>
            <a:r>
              <a:rPr lang="en-US" sz="3200" dirty="0" smtClean="0"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225</a:t>
            </a: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	dollars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216" y="1853996"/>
            <a:ext cx="7546975" cy="599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362600" y="5530908"/>
            <a:ext cx="3864239" cy="45611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OOTBC Mill Gold.x2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53125" y="5305425"/>
            <a:ext cx="2348848" cy="94372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2832	</a:t>
            </a:r>
            <a:r>
              <a:rPr lang="en-US" sz="3200" b="1" i="0" u="none" strike="noStrike" dirty="0" err="1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Mips</a:t>
            </a:r>
            <a:r>
              <a:rPr lang="en-US" sz="3200" b="1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/W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352</a:t>
            </a:r>
            <a:r>
              <a:rPr lang="en-US" sz="3200" b="1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</a:t>
            </a:r>
            <a:r>
              <a:rPr lang="en-US" sz="3200" b="1" dirty="0" err="1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M</a:t>
            </a:r>
            <a:r>
              <a:rPr lang="en-US" sz="3200" b="1" i="0" u="none" strike="noStrike" dirty="0" err="1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ips</a:t>
            </a:r>
            <a:r>
              <a:rPr lang="en-US" sz="3200" b="1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/$</a:t>
            </a:r>
            <a:endParaRPr lang="en-US" sz="3200" b="1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883" y="2953399"/>
            <a:ext cx="7546975" cy="3385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99580143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799" y="686880"/>
            <a:ext cx="1663789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Caution!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65017" y="3476625"/>
            <a:ext cx="715933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33 independent MIMD operations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NOT counting each SIMD vector element!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(if counting elements, Gold peak is ~500 ops/cycle)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35869" y="5153025"/>
            <a:ext cx="59186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Ops must match functional unit population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NOT 33 adds!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33 mixed ops including up to 8 adds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1590224" y="3446429"/>
            <a:ext cx="7543799" cy="487396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609725" y="3933825"/>
            <a:ext cx="7543799" cy="743129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742624" y="5122829"/>
            <a:ext cx="7543799" cy="487396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742624" y="5607907"/>
            <a:ext cx="7543799" cy="773325"/>
          </a:xfrm>
          <a:prstGeom prst="rect">
            <a:avLst/>
          </a:prstGeom>
          <a:solidFill>
            <a:srgbClr val="000080">
              <a:alpha val="5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14885" y="1959465"/>
            <a:ext cx="6857640" cy="105996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657600" algn="r"/>
                <a:tab pos="4572000" algn="l"/>
              </a:tabLst>
            </a:pPr>
            <a:r>
              <a:rPr lang="en-US" sz="32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 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657600" algn="r"/>
                <a:tab pos="4572000" algn="l"/>
              </a:tabLst>
            </a:pPr>
            <a:r>
              <a:rPr lang="en-US" sz="32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issuing</a:t>
            </a:r>
            <a:r>
              <a:rPr lang="en-US" sz="3200" b="0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:	33	</a:t>
            </a:r>
            <a:r>
              <a:rPr lang="en-US" sz="3200" b="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imesNewRomanPSMT" pitchFamily="18"/>
                <a:cs typeface="TimesNewRomanPSMT" pitchFamily="18"/>
              </a:rPr>
              <a:t>operations</a:t>
            </a: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imesNewRomanPSMT" pitchFamily="18"/>
              <a:cs typeface="TimesNewRomanPSMT" pitchFamily="1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6504784"/>
      </p:ext>
    </p:extLst>
  </p:cSld>
  <p:clrMapOvr>
    <a:masterClrMapping/>
  </p:clrMapOvr>
  <p:transition xmlns:p14="http://schemas.microsoft.com/office/powerpoint/2010/main" spd="slow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 animBg="1"/>
      <p:bldP spid="17" grpId="0" animBg="1"/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20.1|5.7|4.1|4|4|7.8|17.4|2.2|2.9|4.3|3.1|3.5|5.5|5.1|6.7|2.8|9.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3.1|9.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7.1|2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8|5.9|9.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5|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12.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4|3.9|8.4|4|4.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2.1|1.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5|14.8|2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2.8|4.9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6.3|6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6.7|1.2|7.2|1.2|3.4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11.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5.3|20.9|54.9|2|9.9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9.6|8.1|10.6|4.5|4.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7|5.4|10.7|3.4|10.8|2.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5|7|7.5|1.4|12.1|10.5|2.7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4|4|1.6|15.3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2.4|2.3|1.4|1.7|1|1.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6.6|3.3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4.1|1.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|7.6|7.5|6.1|30.5|7.1|1.8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0|8.3|15.4|2.5|14.7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5|8.1|2.9|8.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25.3|10.4|16.6|25.5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4|9.3|7.6|13.6|22.2|10.5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5|35.1|4.8|5.4|6.5|2.5|2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5.8|23|2.7|4|5.1|9.3|6.7|6.2|3.5|2.6|9.6|11.1|2.4|6.2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4|28.6|14.3|12.3|13.2|9.3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19.6|17.5|5.8|5.9|9.8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5.8|12.2|2.7|10.2|4.6|15.4|7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4.7|4.8|5.8|3.1|5.3|2.9|25.3|6.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6|5.6|17.4|5.8|3.1|4.4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4.8|6.4|7.7|5.8|1.6|8.6|2.7|4.7|5|2.3|10.3|1.5|1.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2|2.4|8.1|2.4|2.1|5.3|2.8|1.7|3.6|3.7|2.3|2.5|8.4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|7.5|9.9|2.6|1.7|17.5|16.5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9|3.2|3.3|11.3|10.4|3|5.2|18.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7|8.9|32.6|44|28.5|18.9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16.1|5.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5.8|20.1|9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2.3|5.6|9.1|6.3|2.2|6.2|4.8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1|0.2|0.3|0.2|0.2|0.3|0.7|0.3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7|10.1|1.5|5|3.7|29.2|1.8|5.5|7|1.4|1|1.3|1.9|36|1.1|1|6.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4.3|4.4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15.2|3.6|4|11.1|5.8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5|4.9|9.5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4.2|13.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1|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9|6.9|17.5|8.8|7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6|35.6|3|1.4|37.3|2.8|1.6|11.6|45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1|6.4|26.1"/>
</p:tagLst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chDetail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FF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FFFF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smtClean="0">
            <a:solidFill>
              <a:srgbClr val="FFFF00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138034</TotalTime>
  <Words>2345</Words>
  <Application>Microsoft Macintosh PowerPoint</Application>
  <PresentationFormat>Custom</PresentationFormat>
  <Paragraphs>826</Paragraphs>
  <Slides>60</Slides>
  <Notes>60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60</vt:i4>
      </vt:variant>
    </vt:vector>
  </HeadingPairs>
  <TitlesOfParts>
    <vt:vector size="62" baseType="lpstr">
      <vt:lpstr>Default</vt:lpstr>
      <vt:lpstr>TechDetail1</vt:lpstr>
      <vt:lpstr>PowerPoint Presentation</vt:lpstr>
      <vt:lpstr>PowerPoint Presentation</vt:lpstr>
      <vt:lpstr>Two architectures</vt:lpstr>
      <vt:lpstr>Two architectures</vt:lpstr>
      <vt:lpstr>Which is better?</vt:lpstr>
      <vt:lpstr>PowerPoint Presentation</vt:lpstr>
      <vt:lpstr>PowerPoint Presentation</vt:lpstr>
      <vt:lpstr>PowerPoint Presentation</vt:lpstr>
      <vt:lpstr>PowerPoint Presentation</vt:lpstr>
      <vt:lpstr>Which is better?</vt:lpstr>
      <vt:lpstr>Which is better?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Ivan Godard</dc:creator>
  <cp:lastModifiedBy>Dave Yost</cp:lastModifiedBy>
  <cp:revision>600</cp:revision>
  <cp:lastPrinted>2004-01-09T12:06:43Z</cp:lastPrinted>
  <dcterms:created xsi:type="dcterms:W3CDTF">2003-11-29T13:45:59Z</dcterms:created>
  <dcterms:modified xsi:type="dcterms:W3CDTF">2013-07-30T04:52:20Z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