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6.xml" ContentType="application/vnd.openxmlformats-officedocument.presentationml.tags+xml"/>
  <Override PartName="/ppt/notesSlides/notesSlide38.xml" ContentType="application/vnd.openxmlformats-officedocument.presentationml.notesSlide+xml"/>
  <Override PartName="/ppt/tags/tag27.xml" ContentType="application/vnd.openxmlformats-officedocument.presentationml.tags+xml"/>
  <Override PartName="/ppt/notesSlides/notesSlide39.xml" ContentType="application/vnd.openxmlformats-officedocument.presentationml.notesSlide+xml"/>
  <Override PartName="/ppt/tags/tag28.xml" ContentType="application/vnd.openxmlformats-officedocument.presentationml.tags+xml"/>
  <Override PartName="/ppt/notesSlides/notesSlide40.xml" ContentType="application/vnd.openxmlformats-officedocument.presentationml.notesSlide+xml"/>
  <Override PartName="/ppt/tags/tag29.xml" ContentType="application/vnd.openxmlformats-officedocument.presentationml.tags+xml"/>
  <Override PartName="/ppt/notesSlides/notesSlide41.xml" ContentType="application/vnd.openxmlformats-officedocument.presentationml.notesSlide+xml"/>
  <Override PartName="/ppt/tags/tag30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1"/>
  </p:notesMasterIdLst>
  <p:sldIdLst>
    <p:sldId id="401" r:id="rId3"/>
    <p:sldId id="466" r:id="rId4"/>
    <p:sldId id="403" r:id="rId5"/>
    <p:sldId id="468" r:id="rId6"/>
    <p:sldId id="467" r:id="rId7"/>
    <p:sldId id="405" r:id="rId8"/>
    <p:sldId id="407" r:id="rId9"/>
    <p:sldId id="523" r:id="rId10"/>
    <p:sldId id="408" r:id="rId11"/>
    <p:sldId id="470" r:id="rId12"/>
    <p:sldId id="471" r:id="rId13"/>
    <p:sldId id="469" r:id="rId14"/>
    <p:sldId id="473" r:id="rId15"/>
    <p:sldId id="472" r:id="rId16"/>
    <p:sldId id="409" r:id="rId17"/>
    <p:sldId id="474" r:id="rId18"/>
    <p:sldId id="475" r:id="rId19"/>
    <p:sldId id="476" r:id="rId20"/>
    <p:sldId id="477" r:id="rId21"/>
    <p:sldId id="479" r:id="rId22"/>
    <p:sldId id="480" r:id="rId23"/>
    <p:sldId id="481" r:id="rId24"/>
    <p:sldId id="482" r:id="rId25"/>
    <p:sldId id="483" r:id="rId26"/>
    <p:sldId id="485" r:id="rId27"/>
    <p:sldId id="486" r:id="rId28"/>
    <p:sldId id="487" r:id="rId29"/>
    <p:sldId id="488" r:id="rId30"/>
    <p:sldId id="489" r:id="rId31"/>
    <p:sldId id="484" r:id="rId32"/>
    <p:sldId id="503" r:id="rId33"/>
    <p:sldId id="502" r:id="rId34"/>
    <p:sldId id="504" r:id="rId35"/>
    <p:sldId id="512" r:id="rId36"/>
    <p:sldId id="516" r:id="rId37"/>
    <p:sldId id="517" r:id="rId38"/>
    <p:sldId id="518" r:id="rId39"/>
    <p:sldId id="519" r:id="rId40"/>
    <p:sldId id="491" r:id="rId41"/>
    <p:sldId id="492" r:id="rId42"/>
    <p:sldId id="493" r:id="rId43"/>
    <p:sldId id="410" r:id="rId44"/>
    <p:sldId id="521" r:id="rId45"/>
    <p:sldId id="522" r:id="rId46"/>
    <p:sldId id="520" r:id="rId47"/>
    <p:sldId id="412" r:id="rId48"/>
    <p:sldId id="428" r:id="rId49"/>
    <p:sldId id="47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3" autoAdjust="0"/>
    <p:restoredTop sz="94616" autoAdjust="0"/>
  </p:normalViewPr>
  <p:slideViewPr>
    <p:cSldViewPr snapToGrid="0">
      <p:cViewPr>
        <p:scale>
          <a:sx n="111" d="100"/>
          <a:sy n="111" d="100"/>
        </p:scale>
        <p:origin x="-6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3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280A3-ADE7-49B4-A03B-8FB25BE284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BCE2-0FE0-4C82-BE09-35DD81E28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587500" y="1006475"/>
            <a:ext cx="4595813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185121" y="4787639"/>
            <a:ext cx="5407199" cy="382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13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41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41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41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414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414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339850" y="914400"/>
            <a:ext cx="4176713" cy="3133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045695" y="4352399"/>
            <a:ext cx="4771058" cy="34785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587500" y="1006475"/>
            <a:ext cx="4595813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185121" y="4787639"/>
            <a:ext cx="5407199" cy="382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163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0457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1344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134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587500" y="1006475"/>
            <a:ext cx="4595813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185121" y="4787639"/>
            <a:ext cx="5407199" cy="382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163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13444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13444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8114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22375" y="971550"/>
            <a:ext cx="4435475" cy="3327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29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9984" y="4622410"/>
            <a:ext cx="4787470" cy="307777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  <a:buSzPct val="45000"/>
              <a:buFont typeface="StarSymbol"/>
              <a:buChar char="●"/>
            </a:pPr>
            <a:endParaRPr smtClean="0">
              <a:solidFill>
                <a:srgbClr val="000000"/>
              </a:solidFill>
              <a:latin typeface="Thorndale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4548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22375" y="971550"/>
            <a:ext cx="4435475" cy="3327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29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9984" y="4622410"/>
            <a:ext cx="4787470" cy="307777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  <a:buSzPct val="45000"/>
              <a:buFont typeface="StarSymbol"/>
              <a:buChar char="●"/>
            </a:pPr>
            <a:endParaRPr smtClean="0">
              <a:solidFill>
                <a:srgbClr val="000000"/>
              </a:solidFill>
              <a:latin typeface="Thorndale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45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587500" y="1006475"/>
            <a:ext cx="4595813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85121" y="4787639"/>
            <a:ext cx="5407199" cy="382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87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6713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41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2130529"/>
            <a:ext cx="7772688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886781"/>
            <a:ext cx="6401376" cy="1751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25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18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8137" y="568622"/>
            <a:ext cx="1951815" cy="56574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251" y="568622"/>
            <a:ext cx="5718602" cy="56574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16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2130529"/>
            <a:ext cx="7772688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886781"/>
            <a:ext cx="6401376" cy="1751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91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4406458"/>
            <a:ext cx="7772688" cy="1361811"/>
          </a:xfrm>
        </p:spPr>
        <p:txBody>
          <a:bodyPr anchor="t"/>
          <a:lstStyle>
            <a:lvl1pPr algn="l">
              <a:defRPr sz="36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579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2pPr>
            <a:lvl3pPr marL="82915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3736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8315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289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7472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2050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662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48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254" y="1905960"/>
            <a:ext cx="3834488" cy="4320080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5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25" y="1905960"/>
            <a:ext cx="3835928" cy="4320080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5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93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534561"/>
            <a:ext cx="4040472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79" indent="0">
              <a:buNone/>
              <a:defRPr sz="1815" b="1"/>
            </a:lvl2pPr>
            <a:lvl3pPr marL="829158" indent="0">
              <a:buNone/>
              <a:defRPr sz="1632" b="1"/>
            </a:lvl3pPr>
            <a:lvl4pPr marL="1243736" indent="0">
              <a:buNone/>
              <a:defRPr sz="1451" b="1"/>
            </a:lvl4pPr>
            <a:lvl5pPr marL="1658315" indent="0">
              <a:buNone/>
              <a:defRPr sz="1451" b="1"/>
            </a:lvl5pPr>
            <a:lvl6pPr marL="2072894" indent="0">
              <a:buNone/>
              <a:defRPr sz="1451" b="1"/>
            </a:lvl6pPr>
            <a:lvl7pPr marL="2487472" indent="0">
              <a:buNone/>
              <a:defRPr sz="1451" b="1"/>
            </a:lvl7pPr>
            <a:lvl8pPr marL="2902050" indent="0">
              <a:buNone/>
              <a:defRPr sz="1451" b="1"/>
            </a:lvl8pPr>
            <a:lvl9pPr marL="331662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2175161"/>
            <a:ext cx="4040472" cy="3951555"/>
          </a:xfrm>
        </p:spPr>
        <p:txBody>
          <a:bodyPr/>
          <a:lstStyle>
            <a:lvl1pPr>
              <a:defRPr sz="2176"/>
            </a:lvl1pPr>
            <a:lvl2pPr>
              <a:defRPr sz="1815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6" y="1534561"/>
            <a:ext cx="4041913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79" indent="0">
              <a:buNone/>
              <a:defRPr sz="1815" b="1"/>
            </a:lvl2pPr>
            <a:lvl3pPr marL="829158" indent="0">
              <a:buNone/>
              <a:defRPr sz="1632" b="1"/>
            </a:lvl3pPr>
            <a:lvl4pPr marL="1243736" indent="0">
              <a:buNone/>
              <a:defRPr sz="1451" b="1"/>
            </a:lvl4pPr>
            <a:lvl5pPr marL="1658315" indent="0">
              <a:buNone/>
              <a:defRPr sz="1451" b="1"/>
            </a:lvl5pPr>
            <a:lvl6pPr marL="2072894" indent="0">
              <a:buNone/>
              <a:defRPr sz="1451" b="1"/>
            </a:lvl6pPr>
            <a:lvl7pPr marL="2487472" indent="0">
              <a:buNone/>
              <a:defRPr sz="1451" b="1"/>
            </a:lvl7pPr>
            <a:lvl8pPr marL="2902050" indent="0">
              <a:buNone/>
              <a:defRPr sz="1451" b="1"/>
            </a:lvl8pPr>
            <a:lvl9pPr marL="331662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6" y="2175161"/>
            <a:ext cx="4041913" cy="3951555"/>
          </a:xfrm>
        </p:spPr>
        <p:txBody>
          <a:bodyPr/>
          <a:lstStyle>
            <a:lvl1pPr>
              <a:defRPr sz="2176"/>
            </a:lvl1pPr>
            <a:lvl2pPr>
              <a:defRPr sz="1815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7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7" y="273519"/>
            <a:ext cx="3009107" cy="1161715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7" y="273515"/>
            <a:ext cx="5112170" cy="5853196"/>
          </a:xfrm>
        </p:spPr>
        <p:txBody>
          <a:bodyPr/>
          <a:lstStyle>
            <a:lvl1pPr>
              <a:defRPr sz="2903"/>
            </a:lvl1pPr>
            <a:lvl2pPr>
              <a:defRPr sz="2539"/>
            </a:lvl2pPr>
            <a:lvl3pPr>
              <a:defRPr sz="2176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7" y="1435228"/>
            <a:ext cx="3009107" cy="4691482"/>
          </a:xfrm>
        </p:spPr>
        <p:txBody>
          <a:bodyPr/>
          <a:lstStyle>
            <a:lvl1pPr marL="0" indent="0">
              <a:buNone/>
              <a:defRPr sz="1271"/>
            </a:lvl1pPr>
            <a:lvl2pPr marL="414579" indent="0">
              <a:buNone/>
              <a:defRPr sz="1088"/>
            </a:lvl2pPr>
            <a:lvl3pPr marL="829158" indent="0">
              <a:buNone/>
              <a:defRPr sz="907"/>
            </a:lvl3pPr>
            <a:lvl4pPr marL="1243736" indent="0">
              <a:buNone/>
              <a:defRPr sz="816"/>
            </a:lvl4pPr>
            <a:lvl5pPr marL="1658315" indent="0">
              <a:buNone/>
              <a:defRPr sz="816"/>
            </a:lvl5pPr>
            <a:lvl6pPr marL="2072894" indent="0">
              <a:buNone/>
              <a:defRPr sz="816"/>
            </a:lvl6pPr>
            <a:lvl7pPr marL="2487472" indent="0">
              <a:buNone/>
              <a:defRPr sz="816"/>
            </a:lvl7pPr>
            <a:lvl8pPr marL="2902050" indent="0">
              <a:buNone/>
              <a:defRPr sz="816"/>
            </a:lvl8pPr>
            <a:lvl9pPr marL="331662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6422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950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6" y="4800894"/>
            <a:ext cx="5486689" cy="565741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6" y="613247"/>
            <a:ext cx="5486689" cy="4114224"/>
          </a:xfrm>
        </p:spPr>
        <p:txBody>
          <a:bodyPr/>
          <a:lstStyle>
            <a:lvl1pPr marL="0" indent="0">
              <a:buNone/>
              <a:defRPr sz="2903"/>
            </a:lvl1pPr>
            <a:lvl2pPr marL="414579" indent="0">
              <a:buNone/>
              <a:defRPr sz="2539"/>
            </a:lvl2pPr>
            <a:lvl3pPr marL="829158" indent="0">
              <a:buNone/>
              <a:defRPr sz="2176"/>
            </a:lvl3pPr>
            <a:lvl4pPr marL="1243736" indent="0">
              <a:buNone/>
              <a:defRPr sz="1815"/>
            </a:lvl4pPr>
            <a:lvl5pPr marL="1658315" indent="0">
              <a:buNone/>
              <a:defRPr sz="1815"/>
            </a:lvl5pPr>
            <a:lvl6pPr marL="2072894" indent="0">
              <a:buNone/>
              <a:defRPr sz="1815"/>
            </a:lvl6pPr>
            <a:lvl7pPr marL="2487472" indent="0">
              <a:buNone/>
              <a:defRPr sz="1815"/>
            </a:lvl7pPr>
            <a:lvl8pPr marL="2902050" indent="0">
              <a:buNone/>
              <a:defRPr sz="1815"/>
            </a:lvl8pPr>
            <a:lvl9pPr marL="3316629" indent="0">
              <a:buNone/>
              <a:defRPr sz="181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6" y="5366630"/>
            <a:ext cx="5486689" cy="806146"/>
          </a:xfrm>
        </p:spPr>
        <p:txBody>
          <a:bodyPr/>
          <a:lstStyle>
            <a:lvl1pPr marL="0" indent="0">
              <a:buNone/>
              <a:defRPr sz="1271"/>
            </a:lvl1pPr>
            <a:lvl2pPr marL="414579" indent="0">
              <a:buNone/>
              <a:defRPr sz="1088"/>
            </a:lvl2pPr>
            <a:lvl3pPr marL="829158" indent="0">
              <a:buNone/>
              <a:defRPr sz="907"/>
            </a:lvl3pPr>
            <a:lvl4pPr marL="1243736" indent="0">
              <a:buNone/>
              <a:defRPr sz="816"/>
            </a:lvl4pPr>
            <a:lvl5pPr marL="1658315" indent="0">
              <a:buNone/>
              <a:defRPr sz="816"/>
            </a:lvl5pPr>
            <a:lvl6pPr marL="2072894" indent="0">
              <a:buNone/>
              <a:defRPr sz="816"/>
            </a:lvl6pPr>
            <a:lvl7pPr marL="2487472" indent="0">
              <a:buNone/>
              <a:defRPr sz="816"/>
            </a:lvl7pPr>
            <a:lvl8pPr marL="2902050" indent="0">
              <a:buNone/>
              <a:defRPr sz="816"/>
            </a:lvl8pPr>
            <a:lvl9pPr marL="331662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2740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213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8137" y="568622"/>
            <a:ext cx="1951815" cy="56574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251" y="568622"/>
            <a:ext cx="5718602" cy="56574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49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4406458"/>
            <a:ext cx="7772688" cy="1361811"/>
          </a:xfrm>
        </p:spPr>
        <p:txBody>
          <a:bodyPr anchor="t"/>
          <a:lstStyle>
            <a:lvl1pPr algn="l">
              <a:defRPr sz="36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579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2pPr>
            <a:lvl3pPr marL="82915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3736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8315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289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7472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2050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662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8456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254" y="1905960"/>
            <a:ext cx="3834488" cy="4320080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5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25" y="1905960"/>
            <a:ext cx="3835928" cy="4320080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5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79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534561"/>
            <a:ext cx="4040472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79" indent="0">
              <a:buNone/>
              <a:defRPr sz="1815" b="1"/>
            </a:lvl2pPr>
            <a:lvl3pPr marL="829158" indent="0">
              <a:buNone/>
              <a:defRPr sz="1632" b="1"/>
            </a:lvl3pPr>
            <a:lvl4pPr marL="1243736" indent="0">
              <a:buNone/>
              <a:defRPr sz="1451" b="1"/>
            </a:lvl4pPr>
            <a:lvl5pPr marL="1658315" indent="0">
              <a:buNone/>
              <a:defRPr sz="1451" b="1"/>
            </a:lvl5pPr>
            <a:lvl6pPr marL="2072894" indent="0">
              <a:buNone/>
              <a:defRPr sz="1451" b="1"/>
            </a:lvl6pPr>
            <a:lvl7pPr marL="2487472" indent="0">
              <a:buNone/>
              <a:defRPr sz="1451" b="1"/>
            </a:lvl7pPr>
            <a:lvl8pPr marL="2902050" indent="0">
              <a:buNone/>
              <a:defRPr sz="1451" b="1"/>
            </a:lvl8pPr>
            <a:lvl9pPr marL="331662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2175161"/>
            <a:ext cx="4040472" cy="3951555"/>
          </a:xfrm>
        </p:spPr>
        <p:txBody>
          <a:bodyPr/>
          <a:lstStyle>
            <a:lvl1pPr>
              <a:defRPr sz="2176"/>
            </a:lvl1pPr>
            <a:lvl2pPr>
              <a:defRPr sz="1815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6" y="1534561"/>
            <a:ext cx="4041913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79" indent="0">
              <a:buNone/>
              <a:defRPr sz="1815" b="1"/>
            </a:lvl2pPr>
            <a:lvl3pPr marL="829158" indent="0">
              <a:buNone/>
              <a:defRPr sz="1632" b="1"/>
            </a:lvl3pPr>
            <a:lvl4pPr marL="1243736" indent="0">
              <a:buNone/>
              <a:defRPr sz="1451" b="1"/>
            </a:lvl4pPr>
            <a:lvl5pPr marL="1658315" indent="0">
              <a:buNone/>
              <a:defRPr sz="1451" b="1"/>
            </a:lvl5pPr>
            <a:lvl6pPr marL="2072894" indent="0">
              <a:buNone/>
              <a:defRPr sz="1451" b="1"/>
            </a:lvl6pPr>
            <a:lvl7pPr marL="2487472" indent="0">
              <a:buNone/>
              <a:defRPr sz="1451" b="1"/>
            </a:lvl7pPr>
            <a:lvl8pPr marL="2902050" indent="0">
              <a:buNone/>
              <a:defRPr sz="1451" b="1"/>
            </a:lvl8pPr>
            <a:lvl9pPr marL="331662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6" y="2175161"/>
            <a:ext cx="4041913" cy="3951555"/>
          </a:xfrm>
        </p:spPr>
        <p:txBody>
          <a:bodyPr/>
          <a:lstStyle>
            <a:lvl1pPr>
              <a:defRPr sz="2176"/>
            </a:lvl1pPr>
            <a:lvl2pPr>
              <a:defRPr sz="1815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10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97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6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7" y="273515"/>
            <a:ext cx="5112170" cy="5853196"/>
          </a:xfrm>
        </p:spPr>
        <p:txBody>
          <a:bodyPr/>
          <a:lstStyle>
            <a:lvl1pPr>
              <a:defRPr sz="2903"/>
            </a:lvl1pPr>
            <a:lvl2pPr>
              <a:defRPr sz="2539"/>
            </a:lvl2pPr>
            <a:lvl3pPr>
              <a:defRPr sz="2176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7" y="1435228"/>
            <a:ext cx="3009107" cy="4691482"/>
          </a:xfrm>
        </p:spPr>
        <p:txBody>
          <a:bodyPr/>
          <a:lstStyle>
            <a:lvl1pPr marL="0" indent="0">
              <a:buNone/>
              <a:defRPr sz="1271"/>
            </a:lvl1pPr>
            <a:lvl2pPr marL="414579" indent="0">
              <a:buNone/>
              <a:defRPr sz="1088"/>
            </a:lvl2pPr>
            <a:lvl3pPr marL="829158" indent="0">
              <a:buNone/>
              <a:defRPr sz="907"/>
            </a:lvl3pPr>
            <a:lvl4pPr marL="1243736" indent="0">
              <a:buNone/>
              <a:defRPr sz="816"/>
            </a:lvl4pPr>
            <a:lvl5pPr marL="1658315" indent="0">
              <a:buNone/>
              <a:defRPr sz="816"/>
            </a:lvl5pPr>
            <a:lvl6pPr marL="2072894" indent="0">
              <a:buNone/>
              <a:defRPr sz="816"/>
            </a:lvl6pPr>
            <a:lvl7pPr marL="2487472" indent="0">
              <a:buNone/>
              <a:defRPr sz="816"/>
            </a:lvl7pPr>
            <a:lvl8pPr marL="2902050" indent="0">
              <a:buNone/>
              <a:defRPr sz="816"/>
            </a:lvl8pPr>
            <a:lvl9pPr marL="331662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0920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6" y="4800894"/>
            <a:ext cx="5486689" cy="565741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6" y="613247"/>
            <a:ext cx="5486689" cy="4114224"/>
          </a:xfrm>
        </p:spPr>
        <p:txBody>
          <a:bodyPr/>
          <a:lstStyle>
            <a:lvl1pPr marL="0" indent="0">
              <a:buNone/>
              <a:defRPr sz="2903"/>
            </a:lvl1pPr>
            <a:lvl2pPr marL="414579" indent="0">
              <a:buNone/>
              <a:defRPr sz="2539"/>
            </a:lvl2pPr>
            <a:lvl3pPr marL="829158" indent="0">
              <a:buNone/>
              <a:defRPr sz="2176"/>
            </a:lvl3pPr>
            <a:lvl4pPr marL="1243736" indent="0">
              <a:buNone/>
              <a:defRPr sz="1815"/>
            </a:lvl4pPr>
            <a:lvl5pPr marL="1658315" indent="0">
              <a:buNone/>
              <a:defRPr sz="1815"/>
            </a:lvl5pPr>
            <a:lvl6pPr marL="2072894" indent="0">
              <a:buNone/>
              <a:defRPr sz="1815"/>
            </a:lvl6pPr>
            <a:lvl7pPr marL="2487472" indent="0">
              <a:buNone/>
              <a:defRPr sz="1815"/>
            </a:lvl7pPr>
            <a:lvl8pPr marL="2902050" indent="0">
              <a:buNone/>
              <a:defRPr sz="1815"/>
            </a:lvl8pPr>
            <a:lvl9pPr marL="3316629" indent="0">
              <a:buNone/>
              <a:defRPr sz="181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6" y="5366630"/>
            <a:ext cx="5486689" cy="806146"/>
          </a:xfrm>
        </p:spPr>
        <p:txBody>
          <a:bodyPr/>
          <a:lstStyle>
            <a:lvl1pPr marL="0" indent="0">
              <a:buNone/>
              <a:defRPr sz="1271"/>
            </a:lvl1pPr>
            <a:lvl2pPr marL="414579" indent="0">
              <a:buNone/>
              <a:defRPr sz="1088"/>
            </a:lvl2pPr>
            <a:lvl3pPr marL="829158" indent="0">
              <a:buNone/>
              <a:defRPr sz="907"/>
            </a:lvl3pPr>
            <a:lvl4pPr marL="1243736" indent="0">
              <a:buNone/>
              <a:defRPr sz="816"/>
            </a:lvl4pPr>
            <a:lvl5pPr marL="1658315" indent="0">
              <a:buNone/>
              <a:defRPr sz="816"/>
            </a:lvl5pPr>
            <a:lvl6pPr marL="2072894" indent="0">
              <a:buNone/>
              <a:defRPr sz="816"/>
            </a:lvl6pPr>
            <a:lvl7pPr marL="2487472" indent="0">
              <a:buNone/>
              <a:defRPr sz="816"/>
            </a:lvl7pPr>
            <a:lvl8pPr marL="2902050" indent="0">
              <a:buNone/>
              <a:defRPr sz="816"/>
            </a:lvl8pPr>
            <a:lvl9pPr marL="331662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13323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0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5962608"/>
            <a:ext cx="1495191" cy="8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23" y="6633436"/>
            <a:ext cx="831141" cy="2087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1" b="1" dirty="0" smtClean="0">
                <a:solidFill>
                  <a:srgbClr val="C0C0C0"/>
                </a:solidFill>
                <a:latin typeface="Times New Roman" pitchFamily="18"/>
                <a:ea typeface="Tahoma" pitchFamily="2"/>
                <a:cs typeface="Tahoma" pitchFamily="2"/>
              </a:rPr>
              <a:t>14 March 2018</a:t>
            </a:r>
            <a:endParaRPr lang="en-US" sz="1451" b="1" dirty="0">
              <a:solidFill>
                <a:srgbClr val="C0C0C0"/>
              </a:solidFill>
              <a:latin typeface="Times New Roman" pitchFamily="18"/>
              <a:ea typeface="Tahoma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26" y="6528350"/>
            <a:ext cx="255776" cy="2416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ED9C81C-C869-485F-AD06-6734BEBEBB8B}" type="slidenum">
              <a:rPr sz="1632">
                <a:solidFill>
                  <a:schemeClr val="bg2"/>
                </a:solidFill>
                <a:latin typeface="+mn-lt"/>
                <a:cs typeface="+mn-cs"/>
              </a:rPr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15" b="1">
              <a:solidFill>
                <a:schemeClr val="bg2"/>
              </a:solidFill>
              <a:latin typeface="Times New Roman" pitchFamily="18"/>
              <a:ea typeface="Tahoma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107" y="6634876"/>
            <a:ext cx="1581651" cy="21396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1" smtClean="0">
                <a:solidFill>
                  <a:srgbClr val="C0C0C0"/>
                </a:solidFill>
                <a:latin typeface="Times New Roman" pitchFamily="18"/>
                <a:ea typeface="Tahoma" pitchFamily="2"/>
                <a:cs typeface="Tahoma" pitchFamily="2"/>
              </a:rPr>
              <a:t>Mill</a:t>
            </a:r>
            <a:r>
              <a:rPr lang="en-US" sz="1451" baseline="0" smtClean="0">
                <a:solidFill>
                  <a:srgbClr val="C0C0C0"/>
                </a:solidFill>
                <a:latin typeface="Times New Roman" pitchFamily="18"/>
                <a:ea typeface="Tahoma" pitchFamily="2"/>
                <a:cs typeface="Tahoma" pitchFamily="2"/>
              </a:rPr>
              <a:t> </a:t>
            </a:r>
            <a:r>
              <a:rPr lang="en-US" sz="1451" smtClean="0">
                <a:solidFill>
                  <a:srgbClr val="C0C0C0"/>
                </a:solidFill>
                <a:latin typeface="Times New Roman" pitchFamily="18"/>
                <a:ea typeface="Tahoma" pitchFamily="2"/>
                <a:cs typeface="Tahoma" pitchFamily="2"/>
              </a:rPr>
              <a:t>Computing, Inc.</a:t>
            </a:r>
            <a:endParaRPr lang="en-US" sz="1451">
              <a:solidFill>
                <a:srgbClr val="C0C0C0"/>
              </a:solidFill>
              <a:latin typeface="Times New Roman" pitchFamily="18"/>
              <a:ea typeface="Tahoma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7215" y="6634876"/>
            <a:ext cx="1183466" cy="21396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1">
                <a:solidFill>
                  <a:srgbClr val="C0C0C0"/>
                </a:solidFill>
                <a:latin typeface="Times New Roman" pitchFamily="18"/>
                <a:ea typeface="Tahoma" pitchFamily="2"/>
                <a:cs typeface="Tahoma" pitchFamily="2"/>
              </a:rPr>
              <a:t>Patents pending</a:t>
            </a:r>
          </a:p>
        </p:txBody>
      </p:sp>
      <p:sp>
        <p:nvSpPr>
          <p:cNvPr id="2055" name="Title Placeholder 6"/>
          <p:cNvSpPr txBox="1">
            <a:spLocks noGrp="1"/>
          </p:cNvSpPr>
          <p:nvPr>
            <p:ph type="title"/>
          </p:nvPr>
        </p:nvSpPr>
        <p:spPr bwMode="auto">
          <a:xfrm>
            <a:off x="671252" y="568626"/>
            <a:ext cx="7808700" cy="11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6" name="Text Placeholder 7"/>
          <p:cNvSpPr txBox="1">
            <a:spLocks noGrp="1"/>
          </p:cNvSpPr>
          <p:nvPr>
            <p:ph type="body" idx="1"/>
          </p:nvPr>
        </p:nvSpPr>
        <p:spPr bwMode="auto">
          <a:xfrm>
            <a:off x="671252" y="1905960"/>
            <a:ext cx="7808700" cy="43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04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903" b="1">
          <a:solidFill>
            <a:srgbClr val="00FF00"/>
          </a:solidFill>
          <a:latin typeface="Arial" pitchFamily="34"/>
          <a:ea typeface="Arial Unicode MS" pitchFamily="34" charset="-128"/>
          <a:cs typeface="Arial Unicode MS" pitchFamily="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14579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829158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243736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658315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91546" indent="-293659" algn="l" rtl="0" eaLnBrk="1" fontAlgn="base" hangingPunct="1">
        <a:spcBef>
          <a:spcPct val="0"/>
        </a:spcBef>
        <a:spcAft>
          <a:spcPts val="1281"/>
        </a:spcAft>
        <a:defRPr lang="en-US" sz="2176" b="1">
          <a:solidFill>
            <a:srgbClr val="FFFF00"/>
          </a:solidFill>
          <a:latin typeface="Arial" pitchFamily="34"/>
          <a:ea typeface="Arial Unicode MS" pitchFamily="34" charset="-128"/>
          <a:cs typeface="Arial Unicode MS" pitchFamily="2"/>
        </a:defRPr>
      </a:lvl1pPr>
      <a:lvl2pPr marL="673690" indent="-259112" algn="l" rtl="0" eaLnBrk="1" fontAlgn="base" hangingPunct="1">
        <a:spcBef>
          <a:spcPct val="20000"/>
        </a:spcBef>
        <a:spcAft>
          <a:spcPct val="0"/>
        </a:spcAft>
        <a:buChar char="–"/>
        <a:defRPr sz="2539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036446" indent="-207289" algn="l" rtl="0" eaLnBrk="1" fontAlgn="base" hangingPunct="1">
        <a:spcBef>
          <a:spcPct val="20000"/>
        </a:spcBef>
        <a:spcAft>
          <a:spcPct val="0"/>
        </a:spcAft>
        <a:buChar char="•"/>
        <a:defRPr sz="2176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451025" indent="-207289" algn="l" rtl="0" eaLnBrk="1" fontAlgn="base" hangingPunct="1">
        <a:spcBef>
          <a:spcPct val="20000"/>
        </a:spcBef>
        <a:spcAft>
          <a:spcPct val="0"/>
        </a:spcAft>
        <a:buChar char="–"/>
        <a:defRPr sz="1815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1865604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280182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694761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109340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523919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0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71252" y="568626"/>
            <a:ext cx="7808700" cy="11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71252" y="1905960"/>
            <a:ext cx="7808700" cy="43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7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903" b="1">
          <a:solidFill>
            <a:srgbClr val="00FF00"/>
          </a:solidFill>
          <a:latin typeface="Arial" pitchFamily="34"/>
          <a:ea typeface="Tahoma" pitchFamily="2"/>
          <a:cs typeface="Tahoma" pitchFamily="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5pPr>
      <a:lvl6pPr marL="414579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6pPr>
      <a:lvl7pPr marL="829158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7pPr>
      <a:lvl8pPr marL="1243736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8pPr>
      <a:lvl9pPr marL="1658315" algn="l" rtl="0" eaLnBrk="1" fontAlgn="base" hangingPunct="1">
        <a:spcBef>
          <a:spcPct val="0"/>
        </a:spcBef>
        <a:spcAft>
          <a:spcPct val="0"/>
        </a:spcAft>
        <a:defRPr sz="2903" b="1">
          <a:solidFill>
            <a:srgbClr val="00FF00"/>
          </a:solidFill>
          <a:latin typeface="Arial" pitchFamily="34" charset="0"/>
          <a:cs typeface="Tahoma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281"/>
        </a:spcAft>
        <a:defRPr lang="en-US" sz="2903">
          <a:solidFill>
            <a:schemeClr val="tx1"/>
          </a:solidFill>
          <a:latin typeface="Times New Roman" pitchFamily="18"/>
          <a:ea typeface="Tahoma" pitchFamily="2"/>
          <a:cs typeface="Tahoma" pitchFamily="2"/>
        </a:defRPr>
      </a:lvl1pPr>
      <a:lvl2pPr marL="673690" indent="-259112" algn="l" rtl="0" eaLnBrk="1" fontAlgn="base" hangingPunct="1">
        <a:spcBef>
          <a:spcPct val="20000"/>
        </a:spcBef>
        <a:spcAft>
          <a:spcPct val="0"/>
        </a:spcAft>
        <a:buChar char="–"/>
        <a:defRPr sz="2539">
          <a:solidFill>
            <a:schemeClr val="tx1"/>
          </a:solidFill>
          <a:latin typeface="Arial" pitchFamily="34" charset="0"/>
          <a:cs typeface="Tahoma" pitchFamily="34" charset="0"/>
        </a:defRPr>
      </a:lvl2pPr>
      <a:lvl3pPr marL="1036446" indent="-207289" algn="l" rtl="0" eaLnBrk="1" fontAlgn="base" hangingPunct="1">
        <a:spcBef>
          <a:spcPct val="20000"/>
        </a:spcBef>
        <a:spcAft>
          <a:spcPct val="0"/>
        </a:spcAft>
        <a:buChar char="•"/>
        <a:defRPr sz="2176">
          <a:solidFill>
            <a:schemeClr val="tx1"/>
          </a:solidFill>
          <a:latin typeface="Arial" pitchFamily="34" charset="0"/>
          <a:cs typeface="Tahoma" pitchFamily="34" charset="0"/>
        </a:defRPr>
      </a:lvl3pPr>
      <a:lvl4pPr marL="1451025" indent="-207289" algn="l" rtl="0" eaLnBrk="1" fontAlgn="base" hangingPunct="1">
        <a:spcBef>
          <a:spcPct val="20000"/>
        </a:spcBef>
        <a:spcAft>
          <a:spcPct val="0"/>
        </a:spcAft>
        <a:buChar char="–"/>
        <a:defRPr sz="1815">
          <a:solidFill>
            <a:schemeClr val="tx1"/>
          </a:solidFill>
          <a:latin typeface="Arial" pitchFamily="34" charset="0"/>
          <a:cs typeface="Tahoma" pitchFamily="34" charset="0"/>
        </a:defRPr>
      </a:lvl4pPr>
      <a:lvl5pPr marL="1865604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cs typeface="Tahoma" pitchFamily="34" charset="0"/>
        </a:defRPr>
      </a:lvl5pPr>
      <a:lvl6pPr marL="2280182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cs typeface="Tahoma" pitchFamily="34" charset="0"/>
        </a:defRPr>
      </a:lvl6pPr>
      <a:lvl7pPr marL="2694761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cs typeface="Tahoma" pitchFamily="34" charset="0"/>
        </a:defRPr>
      </a:lvl7pPr>
      <a:lvl8pPr marL="3109340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cs typeface="Tahoma" pitchFamily="34" charset="0"/>
        </a:defRPr>
      </a:lvl8pPr>
      <a:lvl9pPr marL="3523919" indent="-207289" algn="l" rtl="0" eaLnBrk="1" fontAlgn="base" hangingPunct="1">
        <a:spcBef>
          <a:spcPct val="20000"/>
        </a:spcBef>
        <a:spcAft>
          <a:spcPct val="0"/>
        </a:spcAft>
        <a:buChar char="»"/>
        <a:defRPr sz="1815">
          <a:solidFill>
            <a:schemeClr val="tx1"/>
          </a:solidFill>
          <a:latin typeface="Arial" pitchFamily="34" charset="0"/>
          <a:cs typeface="Tahoma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11.jpe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733940" y="731522"/>
            <a:ext cx="5932171" cy="497911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fourteen of 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series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906159" y="2158401"/>
            <a:ext cx="7314411" cy="3220422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 algn="ctr">
              <a:buClr>
                <a:srgbClr val="FFFF00"/>
              </a:buClr>
              <a:buSzPct val="25000"/>
            </a:pPr>
            <a:r>
              <a:rPr lang="en-US" sz="4262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Drinking from the Firehose</a:t>
            </a:r>
          </a:p>
          <a:p>
            <a:pPr algn="ctr">
              <a:buClr>
                <a:srgbClr val="FFFF00"/>
              </a:buClr>
              <a:buSzPct val="25000"/>
            </a:pPr>
            <a:endParaRPr lang="sv-SE" sz="2539" b="1" i="1" dirty="0" smtClean="0">
              <a:solidFill>
                <a:srgbClr val="FFFF00"/>
              </a:solidFill>
            </a:endParaRPr>
          </a:p>
          <a:p>
            <a:pPr algn="ctr">
              <a:buClr>
                <a:srgbClr val="FFFF00"/>
              </a:buClr>
              <a:buSzPct val="25000"/>
            </a:pPr>
            <a:endParaRPr lang="en-US" sz="2539" b="1" i="1" dirty="0">
              <a:solidFill>
                <a:srgbClr val="FFFF00"/>
              </a:solidFill>
            </a:endParaRPr>
          </a:p>
          <a:p>
            <a:pPr algn="ctr">
              <a:buClr>
                <a:srgbClr val="FFFF00"/>
              </a:buClr>
              <a:buSzPct val="25000"/>
            </a:pPr>
            <a:r>
              <a:rPr lang="en-US" sz="2539" b="1" i="1" dirty="0" smtClean="0">
                <a:solidFill>
                  <a:srgbClr val="FFFF00"/>
                </a:solidFill>
              </a:rPr>
              <a:t>Mill CPU 1, </a:t>
            </a:r>
            <a:r>
              <a:rPr lang="en-US" sz="2539" b="1" i="1" dirty="0" err="1" smtClean="0">
                <a:solidFill>
                  <a:srgbClr val="FFFF00"/>
                </a:solidFill>
              </a:rPr>
              <a:t>Spectre</a:t>
            </a:r>
            <a:r>
              <a:rPr lang="en-US" sz="2539" b="1" i="1" dirty="0" smtClean="0">
                <a:solidFill>
                  <a:srgbClr val="FFFF00"/>
                </a:solidFill>
              </a:rPr>
              <a:t> </a:t>
            </a:r>
            <a:r>
              <a:rPr lang="en-US" sz="2539" b="1" i="1" dirty="0" smtClean="0">
                <a:solidFill>
                  <a:srgbClr val="FFFF00"/>
                </a:solidFill>
              </a:rPr>
              <a:t>0</a:t>
            </a:r>
          </a:p>
          <a:p>
            <a:pPr algn="ctr">
              <a:buClr>
                <a:srgbClr val="FFFF00"/>
              </a:buClr>
              <a:buSzPct val="25000"/>
            </a:pPr>
            <a:endParaRPr lang="en-US" sz="2539" b="1" i="1" dirty="0" smtClean="0">
              <a:solidFill>
                <a:srgbClr val="FFFF00"/>
              </a:solidFill>
            </a:endParaRPr>
          </a:p>
          <a:p>
            <a:pPr algn="ctr">
              <a:buClr>
                <a:srgbClr val="FFFF00"/>
              </a:buClr>
              <a:buSzPct val="25000"/>
            </a:pPr>
            <a:r>
              <a:rPr lang="en-US" sz="2539" b="1" i="1" dirty="0" smtClean="0">
                <a:solidFill>
                  <a:srgbClr val="FFFF00"/>
                </a:solidFill>
              </a:rPr>
              <a:t>“A clever person solves a problem, a wise person avoids it”</a:t>
            </a:r>
            <a:r>
              <a:rPr lang="en-US" sz="2539" b="1" i="1" dirty="0" smtClean="0">
                <a:solidFill>
                  <a:srgbClr val="FFFF00"/>
                </a:solidFill>
              </a:rPr>
              <a:t> </a:t>
            </a:r>
            <a:endParaRPr lang="en-US" sz="2539" b="1" i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5120" y="5029200"/>
            <a:ext cx="1164101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Einstein</a:t>
            </a: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86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395813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Dramatis personae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AutoShape 2" descr="Image result for mustachioed vill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mustachioed vill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mustachioed villa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7344" y="5783543"/>
            <a:ext cx="1624163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Ingénue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54" y="1576833"/>
            <a:ext cx="29146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97" y="2043378"/>
            <a:ext cx="3408688" cy="222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3150" y="4351352"/>
            <a:ext cx="1882247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 Residence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82930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395813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Dramatis personae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AutoShape 2" descr="Image result for mustachioed vill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mustachioed vill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mustachioed villa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5720" y="4826429"/>
            <a:ext cx="136768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Chest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4" b="96450" l="2165" r="99134">
                        <a14:foregroundMark x1="19913" y1="24852" x2="19913" y2="24852"/>
                        <a14:foregroundMark x1="19048" y1="53846" x2="19048" y2="53846"/>
                        <a14:foregroundMark x1="83550" y1="20118" x2="83550" y2="20118"/>
                        <a14:foregroundMark x1="94805" y1="59763" x2="94805" y2="59763"/>
                        <a14:foregroundMark x1="89610" y1="12426" x2="89610" y2="12426"/>
                        <a14:foregroundMark x1="78788" y1="5325" x2="78788" y2="5325"/>
                        <a14:foregroundMark x1="7359" y1="20710" x2="7359" y2="20710"/>
                        <a14:foregroundMark x1="4762" y1="25444" x2="4762" y2="25444"/>
                        <a14:foregroundMark x1="2165" y1="31953" x2="2165" y2="31953"/>
                        <a14:foregroundMark x1="33333" y1="96450" x2="33333" y2="96450"/>
                        <a14:foregroundMark x1="99134" y1="31953" x2="99134" y2="3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76" y="2600583"/>
            <a:ext cx="3005849" cy="21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72" b="96133" l="424" r="96186">
                        <a14:foregroundMark x1="5932" y1="28177" x2="5932" y2="28177"/>
                        <a14:foregroundMark x1="847" y1="23204" x2="847" y2="23204"/>
                        <a14:foregroundMark x1="4661" y1="49724" x2="4661" y2="49724"/>
                        <a14:foregroundMark x1="3390" y1="46961" x2="3390" y2="46961"/>
                        <a14:foregroundMark x1="3814" y1="65746" x2="3814" y2="65746"/>
                        <a14:foregroundMark x1="8475" y1="86740" x2="8475" y2="86740"/>
                        <a14:foregroundMark x1="9746" y1="93370" x2="9746" y2="93370"/>
                        <a14:foregroundMark x1="16949" y1="96133" x2="16949" y2="96133"/>
                        <a14:foregroundMark x1="42373" y1="92818" x2="42373" y2="92818"/>
                        <a14:foregroundMark x1="94492" y1="93370" x2="94492" y2="93370"/>
                        <a14:foregroundMark x1="96610" y1="18785" x2="96610" y2="18785"/>
                        <a14:foregroundMark x1="69915" y1="93370" x2="69915" y2="93370"/>
                        <a14:foregroundMark x1="58051" y1="4972" x2="58051" y2="4972"/>
                        <a14:foregroundMark x1="77542" y1="6630" x2="77542" y2="6630"/>
                        <a14:foregroundMark x1="4661" y1="8840" x2="4661" y2="8840"/>
                        <a14:foregroundMark x1="22034" y1="90608" x2="22034" y2="90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17" y="2495399"/>
            <a:ext cx="22479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6060" y="4253607"/>
            <a:ext cx="1438214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28109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794127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As our story opens…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4598" y="1777525"/>
            <a:ext cx="2536272" cy="2862322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inside the Chest…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 the Residence…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2" b="96133" l="424" r="96186">
                        <a14:foregroundMark x1="5932" y1="28177" x2="5932" y2="28177"/>
                        <a14:foregroundMark x1="847" y1="23204" x2="847" y2="23204"/>
                        <a14:foregroundMark x1="4661" y1="49724" x2="4661" y2="49724"/>
                        <a14:foregroundMark x1="3390" y1="46961" x2="3390" y2="46961"/>
                        <a14:foregroundMark x1="3814" y1="65746" x2="3814" y2="65746"/>
                        <a14:foregroundMark x1="8475" y1="86740" x2="8475" y2="86740"/>
                        <a14:foregroundMark x1="9746" y1="93370" x2="9746" y2="93370"/>
                        <a14:foregroundMark x1="16949" y1="96133" x2="16949" y2="96133"/>
                        <a14:foregroundMark x1="42373" y1="92818" x2="42373" y2="92818"/>
                        <a14:foregroundMark x1="94492" y1="93370" x2="94492" y2="93370"/>
                        <a14:foregroundMark x1="96610" y1="18785" x2="96610" y2="18785"/>
                        <a14:foregroundMark x1="69915" y1="93370" x2="69915" y2="93370"/>
                        <a14:foregroundMark x1="58051" y1="4972" x2="58051" y2="4972"/>
                        <a14:foregroundMark x1="77542" y1="6630" x2="77542" y2="6630"/>
                        <a14:foregroundMark x1="4661" y1="8840" x2="4661" y2="8840"/>
                        <a14:foregroundMark x1="22034" y1="90608" x2="22034" y2="90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35" y="1503271"/>
            <a:ext cx="874861" cy="6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4" b="96450" l="2165" r="99134">
                        <a14:foregroundMark x1="19913" y1="24852" x2="19913" y2="24852"/>
                        <a14:foregroundMark x1="19048" y1="53846" x2="19048" y2="53846"/>
                        <a14:foregroundMark x1="83550" y1="20118" x2="83550" y2="20118"/>
                        <a14:foregroundMark x1="94805" y1="59763" x2="94805" y2="59763"/>
                        <a14:foregroundMark x1="89610" y1="12426" x2="89610" y2="12426"/>
                        <a14:foregroundMark x1="78788" y1="5325" x2="78788" y2="5325"/>
                        <a14:foregroundMark x1="7359" y1="20710" x2="7359" y2="20710"/>
                        <a14:foregroundMark x1="4762" y1="25444" x2="4762" y2="25444"/>
                        <a14:foregroundMark x1="2165" y1="31953" x2="2165" y2="31953"/>
                        <a14:foregroundMark x1="33333" y1="96450" x2="33333" y2="96450"/>
                        <a14:foregroundMark x1="99134" y1="31953" x2="99134" y2="3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5" y="2241659"/>
            <a:ext cx="2373460" cy="173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16" y="4178931"/>
            <a:ext cx="2732829" cy="178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043666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4955E-7 L -2.77778E-7 0.171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365 L -2.77778E-7 0.39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794127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As our story opens…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pic>
        <p:nvPicPr>
          <p:cNvPr id="7" name="Picture 4" descr="Image result for mustachioed vil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82" y="2311181"/>
            <a:ext cx="1651928" cy="12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0" y="4555184"/>
            <a:ext cx="1580092" cy="113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99" y="2311181"/>
            <a:ext cx="1145494" cy="15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08" y="4623226"/>
            <a:ext cx="1634306" cy="10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tele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63" y="2962339"/>
            <a:ext cx="1627548" cy="11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4598" y="1786071"/>
            <a:ext cx="1342034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villain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4598" y="4088594"/>
            <a:ext cx="1197764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his lair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6302" y="2441486"/>
            <a:ext cx="2108269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ends messages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3852" y="1786071"/>
            <a:ext cx="1808508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ngénue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6329" y="4088594"/>
            <a:ext cx="2021707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her residence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9114" y="4355129"/>
            <a:ext cx="250421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sking her for favors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7520" y="5055641"/>
            <a:ext cx="2834640" cy="113877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– if he asks for the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she will say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482994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1559156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The plot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pic>
        <p:nvPicPr>
          <p:cNvPr id="3" name="Picture 4" descr="Image result for mustachioed vil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0" y="1852736"/>
            <a:ext cx="1651928" cy="12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0455" y="1413348"/>
            <a:ext cx="1380699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illain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28" y="2523838"/>
            <a:ext cx="1145494" cy="15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775" y="1685271"/>
            <a:ext cx="1751407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ries to get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Ingénue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9629" y="2393157"/>
            <a:ext cx="2206053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open the Chest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4" b="96450" l="2165" r="99134">
                        <a14:foregroundMark x1="19913" y1="24852" x2="19913" y2="24852"/>
                        <a14:foregroundMark x1="19048" y1="53846" x2="19048" y2="53846"/>
                        <a14:foregroundMark x1="83550" y1="20118" x2="83550" y2="20118"/>
                        <a14:foregroundMark x1="94805" y1="59763" x2="94805" y2="59763"/>
                        <a14:foregroundMark x1="89610" y1="12426" x2="89610" y2="12426"/>
                        <a14:foregroundMark x1="78788" y1="5325" x2="78788" y2="5325"/>
                        <a14:foregroundMark x1="7359" y1="20710" x2="7359" y2="20710"/>
                        <a14:foregroundMark x1="4762" y1="25444" x2="4762" y2="25444"/>
                        <a14:foregroundMark x1="2165" y1="31953" x2="2165" y2="31953"/>
                        <a14:foregroundMark x1="33333" y1="96450" x2="33333" y2="96450"/>
                        <a14:foregroundMark x1="99134" y1="31953" x2="99134" y2="3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88" y="2778998"/>
            <a:ext cx="1626625" cy="119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94107" y="2793275"/>
            <a:ext cx="1862985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move the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the Residence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07" y="3808938"/>
            <a:ext cx="1634306" cy="10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8956" y="4107211"/>
            <a:ext cx="2223696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he will move it to his Lair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67" y="4893571"/>
            <a:ext cx="1637873" cy="11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72" b="96133" l="424" r="96186">
                        <a14:foregroundMark x1="5932" y1="28177" x2="5932" y2="28177"/>
                        <a14:foregroundMark x1="847" y1="23204" x2="847" y2="23204"/>
                        <a14:foregroundMark x1="4661" y1="49724" x2="4661" y2="49724"/>
                        <a14:foregroundMark x1="3390" y1="46961" x2="3390" y2="46961"/>
                        <a14:foregroundMark x1="3814" y1="65746" x2="3814" y2="65746"/>
                        <a14:foregroundMark x1="8475" y1="86740" x2="8475" y2="86740"/>
                        <a14:foregroundMark x1="9746" y1="93370" x2="9746" y2="93370"/>
                        <a14:foregroundMark x1="16949" y1="96133" x2="16949" y2="96133"/>
                        <a14:foregroundMark x1="42373" y1="92818" x2="42373" y2="92818"/>
                        <a14:foregroundMark x1="94492" y1="93370" x2="94492" y2="93370"/>
                        <a14:foregroundMark x1="96610" y1="18785" x2="96610" y2="18785"/>
                        <a14:foregroundMark x1="69915" y1="93370" x2="69915" y2="93370"/>
                        <a14:foregroundMark x1="58051" y1="4972" x2="58051" y2="4972"/>
                        <a14:foregroundMark x1="77542" y1="6630" x2="77542" y2="6630"/>
                        <a14:foregroundMark x1="4661" y1="8840" x2="4661" y2="8840"/>
                        <a14:foregroundMark x1="22034" y1="90608" x2="22034" y2="90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91" y="3084410"/>
            <a:ext cx="755220" cy="5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 result for telegra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22" y="2558461"/>
            <a:ext cx="1033825" cy="7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4248496" y="1487813"/>
            <a:ext cx="4734371" cy="3409772"/>
          </a:xfrm>
          <a:prstGeom prst="ellipse">
            <a:avLst/>
          </a:prstGeom>
          <a:noFill/>
          <a:ln w="63500">
            <a:solidFill>
              <a:srgbClr val="00B0F0"/>
            </a:solidFill>
          </a:ln>
          <a:scene3d>
            <a:camera prst="orthographicFront">
              <a:rot lat="0" lon="0" rev="9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17136" y="2136449"/>
            <a:ext cx="1694124" cy="642549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2736" y="820396"/>
            <a:ext cx="2768707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is called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access</a:t>
            </a:r>
          </a:p>
        </p:txBody>
      </p:sp>
      <p:sp>
        <p:nvSpPr>
          <p:cNvPr id="22" name="Oval 21"/>
          <p:cNvSpPr/>
          <p:nvPr/>
        </p:nvSpPr>
        <p:spPr>
          <a:xfrm>
            <a:off x="316195" y="3663625"/>
            <a:ext cx="8511612" cy="2608987"/>
          </a:xfrm>
          <a:prstGeom prst="ellipse">
            <a:avLst/>
          </a:prstGeom>
          <a:noFill/>
          <a:ln w="63500">
            <a:solidFill>
              <a:srgbClr val="00B0F0"/>
            </a:solidFill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998257" y="4314256"/>
            <a:ext cx="3344461" cy="897059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24375" y="5211315"/>
            <a:ext cx="3312125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is called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exfiltration</a:t>
            </a:r>
            <a:endParaRPr lang="en-US" sz="20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574603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78 0.13116 L 0.10347 0.13116 C 0.06024 0.13116 4.72222E-6 0.09415 4.72222E-6 0.06524 L 4.72222E-6 -4.49456E-6 " pathEditMode="relative" rAng="0" ptsTypes="FfFF">
                                      <p:cBhvr>
                                        <p:cTn id="22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65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29 0.13093 L 0.09445 0.13093 C 0.054 0.13093 -3.05556E-6 0.09438 -3.05556E-6 0.06524 L -3.05556E-6 -4.52695E-6 " pathEditMode="relative" rAng="0" ptsTypes="FfFF">
                                      <p:cBhvr>
                                        <p:cTn id="52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65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47 0.31506 L -0.07309 0.31506 C 0.04167 0.31506 0.18229 0.24867 0.18229 0.195 L 0.18229 0.07471 " pathEditMode="relative" rAng="0" ptsTypes="FfFF">
                                      <p:cBhvr>
                                        <p:cTn id="71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8" y="-1202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5" grpId="0" animBg="1"/>
      <p:bldP spid="15" grpId="1" animBg="1"/>
      <p:bldP spid="18" grpId="0"/>
      <p:bldP spid="18" grpId="1"/>
      <p:bldP spid="22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309379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To steal a </a:t>
            </a:r>
            <a:r>
              <a:rPr lang="en-US" sz="2800" b="1" i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secret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…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40" y="1463040"/>
            <a:ext cx="7031480" cy="507831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Villain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must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first cause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secret owner (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Ingénue) to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it in memory (the Chest) and bring it into the CPU (the Residence).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exfiltrate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secret, the Villain must then cause the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Ingénue to use the accessed secret in a way that leaves tracks the Villain can see.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 attack can be stopped by blocking either of these steps.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CPU chips permit easy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to get performance.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designers thought that secrets were safe because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exfiltration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was blocked.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proved them wrong.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749626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994566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Access vs. Exfiltration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651760"/>
            <a:ext cx="3721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foo(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A2[A1[x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64];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440" y="219456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ngénue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040" y="2194560"/>
            <a:ext cx="867738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illain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0" y="2651760"/>
            <a:ext cx="2844048" cy="1200329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foo(10000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OK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foo(123456789);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foo(42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// OK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7280" y="1459468"/>
            <a:ext cx="6664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Ingénue has some public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functions; Villain can call these.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51760" y="2926080"/>
            <a:ext cx="822960" cy="36576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5920" y="4114800"/>
            <a:ext cx="6309360" cy="255454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code may be a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gadget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accidentally present, or may be JIT from Villain-supplied JavaScript, or …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By calling with the right argument, Villain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make the Ingénue </a:t>
            </a:r>
            <a:r>
              <a:rPr lang="en-US" sz="200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(A1[x])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any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he pleases.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 still has to </a:t>
            </a:r>
            <a:r>
              <a:rPr lang="en-US" sz="200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exfiltrate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what is at that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(later).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425812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2" grpId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994566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Access vs. Exfiltration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651760"/>
            <a:ext cx="3721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foo(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7440" y="219456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ngénue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040" y="2194560"/>
            <a:ext cx="867738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illain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0" y="2651760"/>
            <a:ext cx="3350597" cy="1200329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foo(10000);     //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Oops!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foo(123456789); //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Oops!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foo(42);        // OK!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7280" y="1459468"/>
            <a:ext cx="7035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Ingénue doesn’t want anyone forcing access anywhere -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so she tests the arguments:</a:t>
            </a:r>
          </a:p>
        </p:txBody>
      </p:sp>
      <p:sp>
        <p:nvSpPr>
          <p:cNvPr id="13" name="Oval 12"/>
          <p:cNvSpPr/>
          <p:nvPr/>
        </p:nvSpPr>
        <p:spPr>
          <a:xfrm>
            <a:off x="1554480" y="2926080"/>
            <a:ext cx="2926080" cy="64008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5920" y="4754880"/>
            <a:ext cx="6309360" cy="155448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Now Villain is blocked out of everywhere he’s not supposed to touch…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 is he?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7360" y="2926080"/>
            <a:ext cx="2441694" cy="70788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(x &gt; A1_size)</a:t>
            </a:r>
          </a:p>
          <a:p>
            <a:r>
              <a:rPr lang="en-US" sz="2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return 0;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5920" y="2926080"/>
            <a:ext cx="283464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 = A2[A1[x] * 64];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..;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4560" y="4114800"/>
            <a:ext cx="4740272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 missing test is just a software bug, not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659112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73676E-7 L 4.16667E-6 0.077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8" grpId="1"/>
      <p:bldP spid="9" grpId="0"/>
      <p:bldP spid="9" grpId="1"/>
      <p:bldP spid="12" grpId="0"/>
      <p:bldP spid="12" grpId="1"/>
      <p:bldP spid="13" grpId="0" animBg="1"/>
      <p:bldP spid="13" grpId="2" animBg="1"/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934485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Speculative execution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651760"/>
            <a:ext cx="3721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foo(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(x &gt; A1_size)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return 0;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A2[A1[x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64];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440" y="219456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ngénue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1459468"/>
            <a:ext cx="5238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Ingénue argument test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looks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like it does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4960" y="2377440"/>
            <a:ext cx="2210862" cy="1477328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bounds compare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- return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ccess A1[x]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A2[…]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452" y="4389120"/>
            <a:ext cx="2853793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modern hardware actually does this: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4960" y="4206240"/>
            <a:ext cx="2210862" cy="175432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bounds compare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A1[x]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A2[…]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ore…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- return</a:t>
            </a:r>
          </a:p>
          <a:p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60" y="5905144"/>
            <a:ext cx="4664931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Villain can access A1[anywhere]!</a:t>
            </a:r>
          </a:p>
        </p:txBody>
      </p:sp>
      <p:sp>
        <p:nvSpPr>
          <p:cNvPr id="11" name="Oval 10"/>
          <p:cNvSpPr/>
          <p:nvPr/>
        </p:nvSpPr>
        <p:spPr>
          <a:xfrm>
            <a:off x="5394960" y="2560320"/>
            <a:ext cx="2194560" cy="54864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4960" y="5212080"/>
            <a:ext cx="2194560" cy="54864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40" y="5029200"/>
            <a:ext cx="2926080" cy="58477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(not under control of Ingénue or compiler or OS)</a:t>
            </a: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01955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  <p:bldP spid="3" grpId="0"/>
      <p:bldP spid="3" grpId="1"/>
      <p:bldP spid="14" grpId="0"/>
      <p:bldP spid="14" grpId="1"/>
      <p:bldP spid="5" grpId="0"/>
      <p:bldP spid="11" grpId="0" animBg="1"/>
      <p:bldP spid="11" grpId="1" animBg="1"/>
      <p:bldP spid="15" grpId="0" animBg="1"/>
      <p:bldP spid="1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934485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Speculative execution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1459468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does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013389"/>
            <a:ext cx="2210862" cy="1477328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bounds compare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- return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ccess A1[x]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A2[…]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ore…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7760" y="2011680"/>
            <a:ext cx="2210862" cy="175432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bounds compare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A1[x]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A2[…]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ore…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- return</a:t>
            </a:r>
          </a:p>
          <a:p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560" y="1459468"/>
            <a:ext cx="1799019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Turn into this?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0640" y="393192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-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3931920"/>
            <a:ext cx="2747868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takes a long time: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4389120"/>
            <a:ext cx="2975495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takes a longer time: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0640" y="4389120"/>
            <a:ext cx="1704313" cy="369332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A1[x]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0160" y="5029200"/>
            <a:ext cx="6232796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Solution: do them both at once (and figure it out later)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0" y="5669280"/>
            <a:ext cx="5501827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is called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run-ahead speculative execution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02397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  <p:bldP spid="14" grpId="0"/>
      <p:bldP spid="14" grpId="1"/>
      <p:bldP spid="6" grpId="0"/>
      <p:bldP spid="6" grpId="1"/>
      <p:bldP spid="8" grpId="0"/>
      <p:bldP spid="8" grpId="1"/>
      <p:bldP spid="9" grpId="0"/>
      <p:bldP spid="9" grpId="1"/>
      <p:bldP spid="15" grpId="0"/>
      <p:bldP spid="15" grpId="1"/>
      <p:bldP spid="16" grpId="0"/>
      <p:bldP spid="16" grpId="1"/>
      <p:bldP spid="18" grpId="0"/>
      <p:bldP spid="18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1911928" y="1243768"/>
            <a:ext cx="5227118" cy="5306745"/>
          </a:xfrm>
          <a:prstGeom prst="rect">
            <a:avLst/>
          </a:prstGeom>
          <a:noFill/>
          <a:ln>
            <a:noFill/>
          </a:ln>
        </p:spPr>
        <p:txBody>
          <a:bodyPr lIns="82036" tIns="41006" rIns="82036" bIns="41006" anchor="t" anchorCtr="0">
            <a:noAutofit/>
          </a:bodyPr>
          <a:lstStyle/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Encoding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The Belt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Memory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Prediction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Metadata and speculation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Execution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Security and reliability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Specification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Software pipelines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The compiler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Switches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Inter-process communication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Threading</a:t>
            </a: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Spectre</a:t>
            </a:r>
            <a:endParaRPr lang="en-US" sz="22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Wide </a:t>
            </a:r>
            <a:r>
              <a:rPr lang="en-US" sz="22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Data</a:t>
            </a:r>
            <a:endParaRPr lang="en-US" sz="22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410249" indent="-410249">
              <a:buClr>
                <a:srgbClr val="FFFF00"/>
              </a:buClr>
              <a:buSzPct val="100000"/>
              <a:buFont typeface="Arial"/>
              <a:buAutoNum type="arabicPeriod"/>
            </a:pPr>
            <a:endParaRPr lang="en-US" sz="22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1662546" y="5303520"/>
            <a:ext cx="5400105" cy="418638"/>
          </a:xfrm>
          <a:prstGeom prst="rect">
            <a:avLst/>
          </a:prstGeom>
          <a:noFill/>
          <a:ln>
            <a:noFill/>
          </a:ln>
        </p:spPr>
        <p:txBody>
          <a:bodyPr lIns="82036" tIns="41006" rIns="82036" bIns="41006" anchor="t" anchorCtr="0">
            <a:noAutofit/>
          </a:bodyPr>
          <a:lstStyle/>
          <a:p>
            <a:pPr>
              <a:buSzPct val="25000"/>
            </a:pPr>
            <a:r>
              <a:rPr lang="en-US" sz="2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Slides and videos of other talks are at: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662546" y="5760720"/>
            <a:ext cx="5098473" cy="624706"/>
          </a:xfrm>
          <a:prstGeom prst="rect">
            <a:avLst/>
          </a:prstGeom>
          <a:noFill/>
          <a:ln>
            <a:noFill/>
          </a:ln>
        </p:spPr>
        <p:txBody>
          <a:bodyPr lIns="82036" tIns="41006" rIns="82036" bIns="41006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0099FF"/>
                </a:solidFill>
              </a:rPr>
              <a:t>millcomputing</a:t>
            </a:r>
            <a:r>
              <a:rPr lang="en-US" sz="3600" dirty="0">
                <a:solidFill>
                  <a:srgbClr val="0099FF"/>
                </a:solidFill>
                <a:latin typeface="Arial"/>
                <a:ea typeface="Arial"/>
                <a:cs typeface="Arial"/>
                <a:sym typeface="Arial"/>
              </a:rPr>
              <a:t>.com/docs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86790" y="4480560"/>
            <a:ext cx="2293999" cy="223648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7760" y="4754880"/>
            <a:ext cx="2673176" cy="586093"/>
          </a:xfrm>
          <a:prstGeom prst="rect">
            <a:avLst/>
          </a:prstGeom>
          <a:noFill/>
        </p:spPr>
        <p:txBody>
          <a:bodyPr wrap="none" lIns="82050" tIns="41025" rIns="82050" bIns="41025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You are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9479" y="0"/>
            <a:ext cx="6871339" cy="1243768"/>
          </a:xfrm>
          <a:prstGeom prst="rect">
            <a:avLst/>
          </a:prstGeom>
          <a:solidFill>
            <a:srgbClr val="070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0" tIns="41025" rIns="82050" bIns="41025" rtlCol="0" anchor="ctr"/>
          <a:lstStyle/>
          <a:p>
            <a:pPr algn="ctr"/>
            <a:endParaRPr lang="en-US"/>
          </a:p>
        </p:txBody>
      </p:sp>
      <p:sp>
        <p:nvSpPr>
          <p:cNvPr id="55" name="Shape 55"/>
          <p:cNvSpPr txBox="1"/>
          <p:nvPr/>
        </p:nvSpPr>
        <p:spPr>
          <a:xfrm>
            <a:off x="663762" y="663343"/>
            <a:ext cx="3478342" cy="497817"/>
          </a:xfrm>
          <a:prstGeom prst="rect">
            <a:avLst/>
          </a:prstGeom>
          <a:noFill/>
          <a:ln>
            <a:noFill/>
          </a:ln>
        </p:spPr>
        <p:txBody>
          <a:bodyPr lIns="82036" tIns="41006" rIns="82036" bIns="41006" anchor="t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2900" b="1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Talks in this series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733656" y="4297680"/>
            <a:ext cx="248910" cy="248754"/>
          </a:xfrm>
          <a:prstGeom prst="rightBrace">
            <a:avLst/>
          </a:prstGeom>
          <a:ln w="38100">
            <a:solidFill>
              <a:srgbClr val="FFFF00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0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229E-6 6.38119E-7 L -0.00189 -0.207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0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7" grpId="0"/>
      <p:bldP spid="58" grpId="0"/>
      <p:bldP spid="7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934485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Speculative execution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1459468"/>
            <a:ext cx="4810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does the hardware know to try this,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2011680"/>
            <a:ext cx="2210862" cy="175432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bounds compare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A1[x]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A2[…]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ore…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- return</a:t>
            </a:r>
          </a:p>
          <a:p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7760" y="2011680"/>
            <a:ext cx="2210862" cy="1477328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bounds compare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A1[x]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A2[…]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more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0" y="2560320"/>
            <a:ext cx="654346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3931065"/>
            <a:ext cx="658368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knows because the last umpteen times it did the test, the branch did not go to the return, so the hardware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predicts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that it won’t the next time either.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560" y="5366759"/>
            <a:ext cx="441204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it starts the A1[x] access anyway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245401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4" grpId="2"/>
      <p:bldP spid="13" grpId="0"/>
      <p:bldP spid="13" grpId="1"/>
      <p:bldP spid="3" grpId="0"/>
      <p:bldP spid="3" grpId="1"/>
      <p:bldP spid="4" grpId="0"/>
      <p:bldP spid="4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5689453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How to drive a branch predictor: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pic>
        <p:nvPicPr>
          <p:cNvPr id="9" name="Picture 4" descr="Image result for mustachioed vil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0240"/>
            <a:ext cx="1651928" cy="12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7280" y="1371600"/>
            <a:ext cx="2167581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villain sends: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645920"/>
            <a:ext cx="3857146" cy="175432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oo(0);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until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foo(0);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predictor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oo(0);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gets the idea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foo(0);</a:t>
            </a:r>
          </a:p>
          <a:p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foo(&amp;</a:t>
            </a:r>
            <a:r>
              <a:rPr lang="en-US" i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secret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A1); // 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Gotcha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4480560"/>
            <a:ext cx="1145494" cy="15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97280" y="3657600"/>
            <a:ext cx="4480560" cy="7315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Ingénue opens the memory chest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peeks at the secret: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4624" y="4754880"/>
            <a:ext cx="2844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 = A2[A1[x] *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64];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// </a:t>
            </a:r>
            <a:r>
              <a:rPr lang="en-US" i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secret</a:t>
            </a:r>
            <a:endParaRPr lang="en-US" i="1" dirty="0"/>
          </a:p>
        </p:txBody>
      </p:sp>
      <p:sp>
        <p:nvSpPr>
          <p:cNvPr id="17" name="Oval 16"/>
          <p:cNvSpPr/>
          <p:nvPr/>
        </p:nvSpPr>
        <p:spPr>
          <a:xfrm>
            <a:off x="5577840" y="4754880"/>
            <a:ext cx="822960" cy="36576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4640" y="5486400"/>
            <a:ext cx="5566204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 rather, run-ahead speculating hardware has.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0648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  <p:bldP spid="7" grpId="0"/>
      <p:bldP spid="7" grpId="1"/>
      <p:bldP spid="17" grpId="0" animBg="1"/>
      <p:bldP spid="17" grpId="1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075981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Our  story so far: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700613"/>
            <a:ext cx="6675120" cy="317009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Villain has trained the branch predictor to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expect valid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input, and has then sent invalid input.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run-ahead speculating hardware has executed the predicted access. 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secret is laid bare – in the ingénue residence.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Now – to exfiltrate it to the Lair!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08" y="5120640"/>
            <a:ext cx="165795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5116408"/>
            <a:ext cx="182441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06240" y="5614814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371785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2157845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Exfiltration: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1760" y="1920240"/>
            <a:ext cx="3721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foo(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(x &gt; A1_size)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return 0;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A2[A1[x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64];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4957" y="1463040"/>
            <a:ext cx="374192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Remember the Ingénue's code:</a:t>
            </a:r>
          </a:p>
        </p:txBody>
      </p:sp>
      <p:sp>
        <p:nvSpPr>
          <p:cNvPr id="11" name="Oval 10"/>
          <p:cNvSpPr/>
          <p:nvPr/>
        </p:nvSpPr>
        <p:spPr>
          <a:xfrm>
            <a:off x="3919955" y="2743200"/>
            <a:ext cx="822960" cy="36576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507" y="1920240"/>
            <a:ext cx="267573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part is for access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42915" y="2286000"/>
            <a:ext cx="982767" cy="45312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889365" y="2743200"/>
            <a:ext cx="3143966" cy="36576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9212" y="3291840"/>
            <a:ext cx="3046027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part is for exfiltration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946880" y="3108960"/>
            <a:ext cx="488245" cy="37744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7280" y="3749040"/>
            <a:ext cx="7217778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Villain uses cache to exfiltrate, by using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3040" y="4297680"/>
            <a:ext cx="1680268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value: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1840" y="4297680"/>
            <a:ext cx="2380780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Calculated address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37360" y="4663440"/>
            <a:ext cx="3716684" cy="163121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             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</a:t>
            </a:r>
            <a:endParaRPr lang="en-US" sz="20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          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A2+64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            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A2+128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           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A2+192</a:t>
            </a:r>
            <a:endParaRPr lang="en-US" sz="20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              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sz="20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2160" y="4297680"/>
            <a:ext cx="1752403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cache lines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5040" y="4663440"/>
            <a:ext cx="1595309" cy="163121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A2+1 line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A2+2 lines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A2+3 lines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914689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1" grpId="0" animBg="1"/>
      <p:bldP spid="11" grpId="1" animBg="1"/>
      <p:bldP spid="4" grpId="0"/>
      <p:bldP spid="4" grpId="1"/>
      <p:bldP spid="15" grpId="0" animBg="1"/>
      <p:bldP spid="15" grpId="1" animBg="1"/>
      <p:bldP spid="12" grpId="0"/>
      <p:bldP spid="12" grpId="1"/>
      <p:bldP spid="18" grpId="0"/>
      <p:bldP spid="18" grpId="1"/>
      <p:bldP spid="20" grpId="0"/>
      <p:bldP spid="21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5570061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On 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caches and cache pollution: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586015"/>
            <a:ext cx="7303859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cache is two-dimensional array of bytes copied from 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2560320"/>
            <a:ext cx="2390398" cy="369332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Lines (64 bytes each)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63440" y="2743200"/>
            <a:ext cx="769121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54480" y="2194560"/>
            <a:ext cx="2743200" cy="2589376"/>
            <a:chOff x="1737360" y="2194560"/>
            <a:chExt cx="2743200" cy="2589376"/>
          </a:xfrm>
        </p:grpSpPr>
        <p:sp>
          <p:nvSpPr>
            <p:cNvPr id="5" name="Rectangle 4"/>
            <p:cNvSpPr/>
            <p:nvPr/>
          </p:nvSpPr>
          <p:spPr>
            <a:xfrm>
              <a:off x="1737360" y="2194560"/>
              <a:ext cx="2743200" cy="19202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2860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28800" y="27432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28800" y="32004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28800" y="36576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5" idx="2"/>
            </p:cNvCxnSpPr>
            <p:nvPr/>
          </p:nvCxnSpPr>
          <p:spPr>
            <a:xfrm>
              <a:off x="3108960" y="4114800"/>
              <a:ext cx="0" cy="669136"/>
            </a:xfrm>
            <a:prstGeom prst="straightConnector1">
              <a:avLst/>
            </a:prstGeom>
            <a:ln w="2540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291840" y="4295033"/>
            <a:ext cx="1107996" cy="369332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512 lines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4880" y="3108960"/>
            <a:ext cx="3168303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Total 64*512 bytes = 32kB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63440" y="3383280"/>
            <a:ext cx="3409395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(there’s a lot more – see Wikipedia)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7760" y="4206240"/>
            <a:ext cx="3578124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in cache = fast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not in cache = slow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4480" y="5394960"/>
            <a:ext cx="5577840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puts the desired line into the cache, replacing something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else if necessary</a:t>
            </a:r>
            <a:endParaRPr lang="en-US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449213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2157845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Exfiltration: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54480" y="2194560"/>
            <a:ext cx="2743200" cy="2194560"/>
            <a:chOff x="1554480" y="2194560"/>
            <a:chExt cx="2743200" cy="2194560"/>
          </a:xfrm>
        </p:grpSpPr>
        <p:sp>
          <p:nvSpPr>
            <p:cNvPr id="5" name="Rectangle 4"/>
            <p:cNvSpPr/>
            <p:nvPr/>
          </p:nvSpPr>
          <p:spPr>
            <a:xfrm>
              <a:off x="1554480" y="2194560"/>
              <a:ext cx="2743200" cy="19202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45920" y="22860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45920" y="27432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45920" y="32004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45920" y="3657600"/>
              <a:ext cx="256032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926080" y="4114800"/>
              <a:ext cx="0" cy="274320"/>
            </a:xfrm>
            <a:prstGeom prst="straightConnector1">
              <a:avLst/>
            </a:prstGeom>
            <a:ln w="2540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371600" y="1580972"/>
            <a:ext cx="4163319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villain loads 512 lines to cache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5920" y="2286000"/>
            <a:ext cx="2560320" cy="2103122"/>
            <a:chOff x="4114800" y="2286000"/>
            <a:chExt cx="2560320" cy="2128825"/>
          </a:xfrm>
        </p:grpSpPr>
        <p:sp>
          <p:nvSpPr>
            <p:cNvPr id="19" name="Rectangle 18"/>
            <p:cNvSpPr/>
            <p:nvPr/>
          </p:nvSpPr>
          <p:spPr>
            <a:xfrm>
              <a:off x="4114800" y="2286000"/>
              <a:ext cx="256032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14800" y="2743200"/>
              <a:ext cx="256032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3200400"/>
              <a:ext cx="256032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14800" y="3657600"/>
              <a:ext cx="256032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394960" y="4044595"/>
              <a:ext cx="0" cy="37023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754880" y="2194560"/>
            <a:ext cx="2634054" cy="70788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calls: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foo(&amp;secret-A1);</a:t>
            </a:r>
            <a:endParaRPr lang="en-US" sz="20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80" y="3307222"/>
            <a:ext cx="3785203" cy="1323439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Ingenue’s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hardware runs ahead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Gets secret (say == 2)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Figures address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A2+2 lines</a:t>
            </a:r>
            <a:endParaRPr lang="en-US" sz="20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Copies line to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cache[2]</a:t>
            </a:r>
            <a:endParaRPr lang="en-US" sz="20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46320" y="4663440"/>
            <a:ext cx="2560320" cy="36576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98080" y="4663440"/>
            <a:ext cx="941283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599" y="5029200"/>
            <a:ext cx="6583680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finally figures out branch predictor was wrong, discards everything done speculatively, and returns zero.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7360" y="5943600"/>
            <a:ext cx="5681555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–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leaves cache changes in place!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46320" y="4663440"/>
            <a:ext cx="2560320" cy="36576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412191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3065E-6 L -0.17553 -2.53065E-6 C -0.25417 -2.53065E-6 -0.35087 -0.05852 -0.35087 -0.10594 L -0.35087 -0.21189 " pathEditMode="relative" rAng="0" ptsTypes="FfFF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10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8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5" grpId="1" animBg="1"/>
      <p:bldP spid="25" grpId="2" animBg="1"/>
      <p:bldP spid="8" grpId="0"/>
      <p:bldP spid="8" grpId="1"/>
      <p:bldP spid="9" grpId="0"/>
      <p:bldP spid="9" grpId="1"/>
      <p:bldP spid="11" grpId="0"/>
      <p:bldP spid="29" grpId="0" animBg="1"/>
      <p:bldP spid="2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4931809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Meanwhile, back at the Lair: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480" y="2194560"/>
            <a:ext cx="2743200" cy="19202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1580972"/>
            <a:ext cx="3049233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cache looks like this: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5920" y="2286000"/>
            <a:ext cx="2560320" cy="2103122"/>
            <a:chOff x="4114800" y="2286000"/>
            <a:chExt cx="2560320" cy="2128825"/>
          </a:xfrm>
        </p:grpSpPr>
        <p:sp>
          <p:nvSpPr>
            <p:cNvPr id="19" name="Rectangle 18"/>
            <p:cNvSpPr/>
            <p:nvPr/>
          </p:nvSpPr>
          <p:spPr>
            <a:xfrm>
              <a:off x="4114800" y="2286000"/>
              <a:ext cx="256032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14800" y="2743200"/>
              <a:ext cx="256032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3200400"/>
              <a:ext cx="2560320" cy="36576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14800" y="3657600"/>
              <a:ext cx="256032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394960" y="4044595"/>
              <a:ext cx="0" cy="37023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754880" y="2286000"/>
            <a:ext cx="329184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Villain reads from the same addresses used to fill the cache, and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times the reads</a:t>
            </a:r>
          </a:p>
        </p:txBody>
      </p:sp>
      <p:pic>
        <p:nvPicPr>
          <p:cNvPr id="1026" name="Picture 2" descr="Image result for old cl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667" l="6803" r="91837">
                        <a14:foregroundMark x1="25170" y1="13333" x2="25170" y2="13333"/>
                        <a14:foregroundMark x1="43537" y1="6667" x2="43537" y2="6667"/>
                        <a14:foregroundMark x1="71429" y1="84444" x2="71429" y2="84444"/>
                        <a14:foregroundMark x1="51701" y1="87111" x2="51701" y2="87111"/>
                        <a14:foregroundMark x1="29252" y1="93778" x2="29252" y2="93778"/>
                        <a14:foregroundMark x1="57823" y1="98667" x2="57823" y2="98667"/>
                        <a14:foregroundMark x1="85714" y1="24889" x2="85714" y2="24889"/>
                        <a14:foregroundMark x1="61224" y1="9333" x2="61224" y2="9333"/>
                        <a14:foregroundMark x1="48980" y1="4000" x2="48980" y2="4000"/>
                        <a14:foregroundMark x1="12925" y1="32889" x2="12925" y2="32889"/>
                        <a14:foregroundMark x1="6803" y1="93778" x2="6803" y2="93778"/>
                        <a14:foregroundMark x1="91837" y1="92889" x2="91837" y2="9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89120"/>
            <a:ext cx="955378" cy="14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657600" y="2466672"/>
            <a:ext cx="1371600" cy="1301393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17122" y="3584887"/>
            <a:ext cx="697627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0320" y="2286000"/>
            <a:ext cx="633507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0320" y="2743200"/>
            <a:ext cx="633507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60320" y="3200400"/>
            <a:ext cx="633507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slow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0320" y="3657600"/>
            <a:ext cx="633507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fast</a:t>
            </a:r>
          </a:p>
        </p:txBody>
      </p:sp>
      <p:cxnSp>
        <p:nvCxnSpPr>
          <p:cNvPr id="1024" name="Straight Arrow Connector 1023"/>
          <p:cNvCxnSpPr/>
          <p:nvPr/>
        </p:nvCxnSpPr>
        <p:spPr>
          <a:xfrm flipH="1" flipV="1">
            <a:off x="3657600" y="2918352"/>
            <a:ext cx="1371600" cy="86659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 flipH="1" flipV="1">
            <a:off x="3657600" y="3351647"/>
            <a:ext cx="1316052" cy="41641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/>
          <p:nvPr/>
        </p:nvCxnSpPr>
        <p:spPr>
          <a:xfrm flipH="1">
            <a:off x="3657600" y="3768065"/>
            <a:ext cx="1371600" cy="53647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1371600" y="4480560"/>
            <a:ext cx="5943600" cy="193899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Reading line number two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slow, so the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Ingenue’s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 two must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have replaced the Villain’s. But that means the speculated address must have been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A2[64 * 2].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Aha! So the Secret value is TWO!</a:t>
            </a:r>
          </a:p>
        </p:txBody>
      </p:sp>
      <p:sp>
        <p:nvSpPr>
          <p:cNvPr id="25" name="Oval 24"/>
          <p:cNvSpPr/>
          <p:nvPr/>
        </p:nvSpPr>
        <p:spPr>
          <a:xfrm>
            <a:off x="2743200" y="5394960"/>
            <a:ext cx="640080" cy="36576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213032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16" grpId="1"/>
      <p:bldP spid="16" grpId="2"/>
      <p:bldP spid="16" grpId="3"/>
      <p:bldP spid="16" grpId="4"/>
      <p:bldP spid="17" grpId="0"/>
      <p:bldP spid="29" grpId="0"/>
      <p:bldP spid="30" grpId="0"/>
      <p:bldP spid="31" grpId="0"/>
      <p:bldP spid="25" grpId="0" animBg="1"/>
      <p:bldP spid="2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4931809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Meanwhile, back at the Lair: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20" y="2315910"/>
            <a:ext cx="6318781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Access AND exfiltration accomplished!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920" y="3649054"/>
            <a:ext cx="6224974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(Exit Villain, carrying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laughing maniacally)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140238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2497553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Some details: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1737360"/>
            <a:ext cx="6949440" cy="409342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is a family of attacks that vary significantly in detail.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attacks depend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hardware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run-ahead speculative access to the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Exfiltration methods vary.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speculation is essential for the performance of modern out-of-order CPUs, produced by many vendors.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Any CPU that does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do run-ahead speculation is immune to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include most extreme low-end and embedded chips, which sacrifice performance for power or cost.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159686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1977860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Mitigation: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1554480"/>
            <a:ext cx="6949440" cy="356616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easy to fix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Shut off all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runahead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speculation</a:t>
            </a:r>
            <a:b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performance penalty 30% or more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 instructions that stop speculation where needed</a:t>
            </a:r>
            <a:b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performance penalty 10% or more</a:t>
            </a:r>
            <a:b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how do you find where needed?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Don’t let speculated values be used in addresses</a:t>
            </a:r>
            <a:b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performance penalty 10% or more</a:t>
            </a:r>
            <a:b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there are other exfiltration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Issue press releases, buggy patches, etc.</a:t>
            </a:r>
            <a:b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there’s a lot of that going around</a:t>
            </a:r>
          </a:p>
          <a:p>
            <a:pPr lvl="1"/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212080"/>
            <a:ext cx="6497291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Fixing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easy – don’t do run-ahead speculation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734228"/>
            <a:ext cx="5507085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What’s hard is no run-ahead AND performance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810621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33938" y="731521"/>
            <a:ext cx="2838203" cy="497817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2800" b="1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dirty="0" smtClean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talk</a:t>
            </a:r>
            <a:endParaRPr lang="en-US" sz="2800" b="1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1393483" y="1425151"/>
            <a:ext cx="59" cy="1283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902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endParaRPr lang="en-US" sz="2902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1371600" y="3657600"/>
            <a:ext cx="7756015" cy="1645920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>
              <a:buSzPct val="25000"/>
            </a:pPr>
            <a:r>
              <a:rPr lang="en-US"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This talk will explain:</a:t>
            </a:r>
          </a:p>
          <a:p>
            <a:pPr marL="440596" indent="-342751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FF00"/>
                </a:solidFill>
              </a:rPr>
              <a:t>The Spectre </a:t>
            </a:r>
            <a:r>
              <a:rPr lang="sv-SE" dirty="0" smtClean="0">
                <a:solidFill>
                  <a:srgbClr val="FFFF00"/>
                </a:solidFill>
              </a:rPr>
              <a:t>malware </a:t>
            </a:r>
            <a:r>
              <a:rPr lang="sv-SE" dirty="0" smtClean="0">
                <a:solidFill>
                  <a:srgbClr val="FFFF00"/>
                </a:solidFill>
              </a:rPr>
              <a:t>attack </a:t>
            </a:r>
            <a:r>
              <a:rPr lang="sv-SE" dirty="0" smtClean="0">
                <a:solidFill>
                  <a:srgbClr val="FFFF00"/>
                </a:solidFill>
              </a:rPr>
              <a:t>vector</a:t>
            </a:r>
          </a:p>
          <a:p>
            <a:pPr marL="440596" indent="-342751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FF00"/>
                </a:solidFill>
              </a:rPr>
              <a:t>Spectre mitigation – and its costs</a:t>
            </a:r>
          </a:p>
          <a:p>
            <a:pPr marL="440596" indent="-342751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FF00"/>
                </a:solidFill>
              </a:rPr>
              <a:t>Immunity </a:t>
            </a:r>
            <a:r>
              <a:rPr lang="sv-SE" dirty="0" smtClean="0">
                <a:solidFill>
                  <a:srgbClr val="FFFF00"/>
                </a:solidFill>
              </a:rPr>
              <a:t>– and its costs</a:t>
            </a:r>
          </a:p>
          <a:p>
            <a:pPr marL="440596" indent="-342751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FF00"/>
                </a:solidFill>
              </a:rPr>
              <a:t>Mill performant immunity</a:t>
            </a:r>
            <a:endParaRPr lang="sv-SE" sz="1632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520080"/>
            <a:ext cx="7223760" cy="224676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abbreviated talk is about the newly (2017) discovered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Meltdown malware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that has caused such consternation in the industry, and how these attacks impact CPU architecture, including that of the Mill.</a:t>
            </a:r>
          </a:p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talk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does not present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 of the Mill architecture.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599" y="5303520"/>
            <a:ext cx="640080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Meltdown attack is different than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also requires hardware run-ahead. The Mill is also immune.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06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31520" y="731520"/>
            <a:ext cx="7052461" cy="41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328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sz="2800" dirty="0" smtClean="0">
                <a:solidFill>
                  <a:srgbClr val="00FF00"/>
                </a:solidFill>
              </a:rPr>
              <a:t>Memory hierarchy </a:t>
            </a:r>
            <a:r>
              <a:rPr lang="en-US" altLang="en-US" sz="2800" dirty="0">
                <a:solidFill>
                  <a:srgbClr val="00FF00"/>
                </a:solidFill>
              </a:rPr>
              <a:t>from 40,000 ft.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733656" y="1492522"/>
            <a:ext cx="1866828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FF00"/>
                </a:solidFill>
              </a:rPr>
              <a:t>load/store FUs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5642" y="1492522"/>
            <a:ext cx="1866828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FF00"/>
                </a:solidFill>
              </a:rPr>
              <a:t>retire stations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07022" y="1110147"/>
            <a:ext cx="1057293" cy="2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7" tIns="23907" rIns="8077" bIns="8077"/>
          <a:lstStyle>
            <a:lvl1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b="0" dirty="0">
                <a:solidFill>
                  <a:srgbClr val="FFFF00"/>
                </a:solidFill>
              </a:rPr>
              <a:t>CPU core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492240" y="1492522"/>
            <a:ext cx="1005840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/>
          <a:p>
            <a:pPr algn="ctr"/>
            <a:r>
              <a:rPr lang="en-US" altLang="en-US" b="0" dirty="0" smtClean="0">
                <a:solidFill>
                  <a:srgbClr val="FFFF00"/>
                </a:solidFill>
              </a:rPr>
              <a:t>decode</a:t>
            </a:r>
            <a:endParaRPr lang="en-US" altLang="en-US" b="0" dirty="0">
              <a:solidFill>
                <a:srgbClr val="FFFF00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38015" y="2733700"/>
            <a:ext cx="1244552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FF00"/>
                </a:solidFill>
              </a:rPr>
              <a:t>D$1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779525" y="2736291"/>
            <a:ext cx="775115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 dirty="0" smtClean="0">
                <a:solidFill>
                  <a:srgbClr val="FFFF00"/>
                </a:solidFill>
              </a:rPr>
              <a:t>I$1</a:t>
            </a:r>
            <a:endParaRPr lang="en-US" altLang="en-US" b="0" dirty="0">
              <a:solidFill>
                <a:srgbClr val="FFFF00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899597" y="3399634"/>
            <a:ext cx="2074254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FF00"/>
                </a:solidFill>
              </a:rPr>
              <a:t>L$2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63219" y="2831589"/>
            <a:ext cx="1653641" cy="2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7" tIns="23907" rIns="8077" bIns="8077"/>
          <a:lstStyle>
            <a:lvl1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b="0" dirty="0">
                <a:solidFill>
                  <a:srgbClr val="FFFF00"/>
                </a:solidFill>
              </a:rPr>
              <a:t>Harvard level 1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2277" y="3464989"/>
            <a:ext cx="1541285" cy="2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7" tIns="23907" rIns="8077" bIns="8077"/>
          <a:lstStyle>
            <a:lvl1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b="0" dirty="0">
                <a:solidFill>
                  <a:srgbClr val="FFFF00"/>
                </a:solidFill>
              </a:rPr>
              <a:t>shared level 2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18806" y="5505298"/>
            <a:ext cx="1037126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770783" y="5505298"/>
            <a:ext cx="1037126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FF00"/>
                </a:solidFill>
              </a:rPr>
              <a:t>ROM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825343" y="5505298"/>
            <a:ext cx="1037126" cy="414589"/>
          </a:xfrm>
          <a:prstGeom prst="roundRect">
            <a:avLst>
              <a:gd name="adj" fmla="val 347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 anchor="ctr" anchorCtr="1"/>
          <a:lstStyle>
            <a:lvl1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FF00"/>
                </a:solidFill>
              </a:rPr>
              <a:t>MMIO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2277" y="4686772"/>
            <a:ext cx="1463501" cy="5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/>
          <a:lstStyle>
            <a:lvl1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b="0" dirty="0">
                <a:solidFill>
                  <a:srgbClr val="FFFF00"/>
                </a:solidFill>
              </a:rPr>
              <a:t>device controllers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22276" y="5515952"/>
            <a:ext cx="861391" cy="2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7" tIns="23907" rIns="8077" bIns="8077"/>
          <a:lstStyle>
            <a:lvl1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b="0" dirty="0">
                <a:solidFill>
                  <a:srgbClr val="FFFF00"/>
                </a:solidFill>
              </a:rPr>
              <a:t>devices</a:t>
            </a: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484746" y="4759037"/>
            <a:ext cx="622276" cy="316700"/>
          </a:xfrm>
          <a:prstGeom prst="roundRect">
            <a:avLst>
              <a:gd name="adj" fmla="val 454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4397417" y="4759037"/>
            <a:ext cx="622276" cy="321019"/>
          </a:xfrm>
          <a:prstGeom prst="roundRect">
            <a:avLst>
              <a:gd name="adj" fmla="val 449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2655044" y="4759037"/>
            <a:ext cx="622276" cy="321019"/>
          </a:xfrm>
          <a:prstGeom prst="roundRect">
            <a:avLst>
              <a:gd name="adj" fmla="val 449"/>
            </a:avLst>
          </a:prstGeom>
          <a:solidFill>
            <a:srgbClr val="0066CC"/>
          </a:solidFill>
          <a:ln w="18360" cap="flat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1865388" y="1926114"/>
            <a:ext cx="1040007" cy="809025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3732217" y="1939071"/>
            <a:ext cx="1040007" cy="794629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6426437" y="1907111"/>
            <a:ext cx="568722" cy="829180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493478" y="3148289"/>
            <a:ext cx="414851" cy="414589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5973850" y="3150879"/>
            <a:ext cx="248910" cy="468897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4708555" y="4309551"/>
            <a:ext cx="0" cy="468530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 type="triangle" w="lg" len="lg"/>
            <a:tailEnd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2280240" y="5101362"/>
            <a:ext cx="625157" cy="414589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 flipV="1">
            <a:off x="4769343" y="5099922"/>
            <a:ext cx="625157" cy="417469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806255" y="5080055"/>
            <a:ext cx="10371" cy="425243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cxnSp>
        <p:nvCxnSpPr>
          <p:cNvPr id="41" name="AutoShape 40"/>
          <p:cNvCxnSpPr>
            <a:cxnSpLocks noChangeShapeType="1"/>
            <a:stCxn id="13" idx="2"/>
            <a:endCxn id="28" idx="0"/>
          </p:cNvCxnSpPr>
          <p:nvPr/>
        </p:nvCxnSpPr>
        <p:spPr bwMode="auto">
          <a:xfrm rot="5400000">
            <a:off x="3479046" y="3301360"/>
            <a:ext cx="944814" cy="1970541"/>
          </a:xfrm>
          <a:prstGeom prst="bentConnector3">
            <a:avLst>
              <a:gd name="adj1" fmla="val 50000"/>
            </a:avLst>
          </a:prstGeom>
          <a:noFill/>
          <a:ln w="18360" cap="flat">
            <a:solidFill>
              <a:srgbClr val="FFFF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3795884" y="4309552"/>
            <a:ext cx="0" cy="449484"/>
          </a:xfrm>
          <a:prstGeom prst="line">
            <a:avLst/>
          </a:prstGeom>
          <a:noFill/>
          <a:ln w="18360" cap="flat">
            <a:solidFill>
              <a:srgbClr val="FFFF00"/>
            </a:solidFill>
            <a:round/>
            <a:headEnd type="triangle" w="lg" len="lg"/>
            <a:tailEnd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22760" y="4515859"/>
            <a:ext cx="2696529" cy="106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7" tIns="23907" rIns="8077" bIns="8077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b="0" dirty="0">
                <a:solidFill>
                  <a:srgbClr val="FFFF00"/>
                </a:solidFill>
              </a:rPr>
              <a:t>View is representative</a:t>
            </a:r>
            <a:r>
              <a:rPr lang="en-US" altLang="en-US" b="0" dirty="0" smtClean="0">
                <a:solidFill>
                  <a:srgbClr val="FFFF00"/>
                </a:solidFill>
              </a:rPr>
              <a:t>. </a:t>
            </a:r>
            <a:r>
              <a:rPr lang="en-US" altLang="en-US" b="0" dirty="0">
                <a:solidFill>
                  <a:srgbClr val="FFFF00"/>
                </a:solidFill>
              </a:rPr>
              <a:t>Actual hierarchy is configured in each chip specification.</a:t>
            </a:r>
          </a:p>
        </p:txBody>
      </p:sp>
    </p:spTree>
    <p:extLst>
      <p:ext uri="{BB962C8B-B14F-4D97-AF65-F5344CB8AC3E}">
        <p14:creationId xmlns:p14="http://schemas.microsoft.com/office/powerpoint/2010/main" val="1471496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7" grpId="0" animBg="1"/>
      <p:bldP spid="19" grpId="0" animBg="1"/>
      <p:bldP spid="20" grpId="0" animBg="1"/>
      <p:bldP spid="21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993939" cy="42788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The memory hierarchy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2337" y="1217857"/>
            <a:ext cx="789475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2896" y="2189281"/>
            <a:ext cx="1087400" cy="345491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tx2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16740" y="3223729"/>
            <a:ext cx="3294627" cy="412565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tx2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3195" y="4327277"/>
            <a:ext cx="5807909" cy="1589259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tx2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1176" y="1770643"/>
            <a:ext cx="681007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D$1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3269" y="2807116"/>
            <a:ext cx="681007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D$2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3119" y="3912688"/>
            <a:ext cx="990820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DRAM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704561" y="1427175"/>
            <a:ext cx="314305" cy="1107597"/>
          </a:xfrm>
          <a:prstGeom prst="rightBrac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599" y="1770643"/>
            <a:ext cx="1339904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~3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470843" y="1427175"/>
            <a:ext cx="414851" cy="2209120"/>
          </a:xfrm>
          <a:prstGeom prst="rightBrac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36645" y="2323429"/>
            <a:ext cx="1495538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~10 cycles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337671" y="1427175"/>
            <a:ext cx="414851" cy="4489361"/>
          </a:xfrm>
          <a:prstGeom prst="rightBrace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52523" y="3290804"/>
            <a:ext cx="967984" cy="75354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~300+ cycles</a:t>
            </a:r>
          </a:p>
        </p:txBody>
      </p:sp>
    </p:spTree>
    <p:extLst>
      <p:ext uri="{BB962C8B-B14F-4D97-AF65-F5344CB8AC3E}">
        <p14:creationId xmlns:p14="http://schemas.microsoft.com/office/powerpoint/2010/main" val="2442078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4" grpId="0"/>
      <p:bldP spid="6" grpId="0"/>
      <p:bldP spid="8" grpId="0"/>
      <p:bldP spid="9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2896445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Why speculate?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572426"/>
            <a:ext cx="659308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Memory latency is the reason to speculate. If you can start a load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early,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it can be fetching while the core  does other things.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651760"/>
            <a:ext cx="869149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Code: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7360" y="3017520"/>
            <a:ext cx="1830950" cy="92333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&lt;other stuff&gt;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oad	x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&lt;use&gt;	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4908" y="2651760"/>
            <a:ext cx="938077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Better: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760" y="3017520"/>
            <a:ext cx="1957587" cy="1200329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&lt;start load&gt; x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&lt;other stuff&gt;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&lt;end load&gt; x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&lt;use&gt; 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4572000"/>
            <a:ext cx="6450805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Mill has a deferred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load, which splits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start and end.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1189" y="5375305"/>
            <a:ext cx="3905236" cy="58477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 implementation details at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https://millcomputing.com/docs/#memory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035626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099375" cy="42768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+mj-lt"/>
                <a:ea typeface="Tahoma" pitchFamily="2"/>
                <a:cs typeface="Tahoma" pitchFamily="2"/>
              </a:rPr>
              <a:t>The </a:t>
            </a:r>
            <a:r>
              <a:rPr lang="en-US" sz="2800" b="1" dirty="0">
                <a:solidFill>
                  <a:srgbClr val="00FF00"/>
                </a:solidFill>
                <a:latin typeface="+mj-lt"/>
                <a:ea typeface="Tahoma" pitchFamily="2"/>
                <a:cs typeface="Courier New" panose="02070309020205020404" pitchFamily="49" charset="0"/>
              </a:rPr>
              <a:t>load</a:t>
            </a:r>
            <a:r>
              <a:rPr lang="en-US" sz="2800" b="1" dirty="0">
                <a:solidFill>
                  <a:srgbClr val="00FF00"/>
                </a:solidFill>
                <a:latin typeface="+mj-lt"/>
                <a:ea typeface="Tahoma" pitchFamily="2"/>
                <a:cs typeface="Tahoma" pitchFamily="2"/>
              </a:rPr>
              <a:t>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69" y="2736291"/>
            <a:ext cx="84718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969" y="2321701"/>
            <a:ext cx="677265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1970" y="4809238"/>
            <a:ext cx="1017102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shift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1970" y="5223827"/>
            <a:ext cx="1017102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1969" y="3150880"/>
            <a:ext cx="733371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stall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78208" y="2736290"/>
            <a:ext cx="2281679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78208" y="3150880"/>
            <a:ext cx="2281679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8208" y="5223827"/>
            <a:ext cx="2281679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3462" y="1658358"/>
            <a:ext cx="1384064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 write: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42373" y="2321701"/>
            <a:ext cx="1017102" cy="143797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  <a:p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</a:p>
          <a:p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3059" y="1658358"/>
            <a:ext cx="1181885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 get: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978208" y="3565469"/>
            <a:ext cx="2281679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8208" y="3980058"/>
            <a:ext cx="2281679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41969" y="3565470"/>
            <a:ext cx="733371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stall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1969" y="3980059"/>
            <a:ext cx="733371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stall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1969" y="4394648"/>
            <a:ext cx="733371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stall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978208" y="4394648"/>
            <a:ext cx="2281679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78208" y="4809237"/>
            <a:ext cx="2281679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13546" y="4177073"/>
            <a:ext cx="2827535" cy="125591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500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US" sz="25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architecture must deal with this problem.</a:t>
            </a:r>
          </a:p>
        </p:txBody>
      </p:sp>
    </p:spTree>
    <p:extLst>
      <p:ext uri="{BB962C8B-B14F-4D97-AF65-F5344CB8AC3E}">
        <p14:creationId xmlns:p14="http://schemas.microsoft.com/office/powerpoint/2010/main" val="310911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2" grpId="0" build="allAtOnce"/>
      <p:bldP spid="2" grpId="1" build="allAtOnce"/>
      <p:bldP spid="6" grpId="0"/>
      <p:bldP spid="29" grpId="0"/>
      <p:bldP spid="32" grpId="0" build="allAtOnce"/>
      <p:bldP spid="32" grpId="1" build="allAtOnce"/>
      <p:bldP spid="33" grpId="0" build="allAtOnce"/>
      <p:bldP spid="33" grpId="1" build="allAtOnce"/>
      <p:bldP spid="34" grpId="0" build="allAtOnce"/>
      <p:bldP spid="34" grpId="1" build="allAtOnce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652418" cy="42788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Mill “deferred loads”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4254" y="1990030"/>
            <a:ext cx="81191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load(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9623" y="1409605"/>
            <a:ext cx="3571139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Generic Mill load operation: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034" y="2530723"/>
            <a:ext cx="7055614" cy="109941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address: 	64-bit base; offset; optional scaled index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width:		scalar 1/2/4/8/16 byte, or vector of same</a:t>
            </a:r>
          </a:p>
          <a:p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delay:		number of issue cycles before retire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2896" y="3961542"/>
            <a:ext cx="2376448" cy="211508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load(…, …, 4)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instruction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instruction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instruction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instruction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consumer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75471" y="4327277"/>
            <a:ext cx="2549495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75471" y="4672768"/>
            <a:ext cx="2549495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75471" y="5018259"/>
            <a:ext cx="2549495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75471" y="5363751"/>
            <a:ext cx="2549495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75471" y="5640144"/>
            <a:ext cx="2549495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12267" y="3897141"/>
            <a:ext cx="2203890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load issues here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314447" y="4062977"/>
            <a:ext cx="492743" cy="13617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12268" y="5932793"/>
            <a:ext cx="2531157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 available here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880583" y="5851487"/>
            <a:ext cx="790754" cy="290624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51760" y="1990277"/>
            <a:ext cx="1307246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&lt;address&gt;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9040" y="1987776"/>
            <a:ext cx="1307246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&lt;width&gt;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760" y="1992424"/>
            <a:ext cx="14338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&lt;delay&gt;)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671337" y="4327277"/>
            <a:ext cx="377798" cy="1312866"/>
          </a:xfrm>
          <a:prstGeom prst="rightBrace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81564" y="4631363"/>
            <a:ext cx="2649405" cy="75354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retire is deferred for four instructions</a:t>
            </a:r>
          </a:p>
        </p:txBody>
      </p:sp>
      <p:sp>
        <p:nvSpPr>
          <p:cNvPr id="8" name="Oval 7"/>
          <p:cNvSpPr/>
          <p:nvPr/>
        </p:nvSpPr>
        <p:spPr>
          <a:xfrm>
            <a:off x="3880091" y="3985094"/>
            <a:ext cx="390448" cy="38689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81563" y="5032994"/>
            <a:ext cx="2209736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load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retires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here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430714" y="5266905"/>
            <a:ext cx="769620" cy="36945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61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8" grpId="0" build="allAtOnce"/>
      <p:bldP spid="22" grpId="0"/>
      <p:bldP spid="30" grpId="0"/>
      <p:bldP spid="2" grpId="0"/>
      <p:bldP spid="2" grpId="1"/>
      <p:bldP spid="3" grpId="0"/>
      <p:bldP spid="3" grpId="1"/>
      <p:bldP spid="4" grpId="0"/>
      <p:bldP spid="4" grpId="1"/>
      <p:bldP spid="5" grpId="0" animBg="1"/>
      <p:bldP spid="7" grpId="0"/>
      <p:bldP spid="8" grpId="0" animBg="1"/>
      <p:bldP spid="26" grpId="0"/>
      <p:bldP spid="2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5669373" cy="42788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Reordering can hide more stalls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1582" y="1373714"/>
            <a:ext cx="7120571" cy="10994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program may be re-written to change the operation order, or the compiler or hardware may re-order ops if the change preserves the semantics of program order.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2373" y="3067962"/>
            <a:ext cx="5601690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Loads may be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hoisted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over prior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7522" y="5804252"/>
            <a:ext cx="6417619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Consumers may be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lowered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over later operations.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9268" y="3731305"/>
            <a:ext cx="677265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9560" y="4394648"/>
            <a:ext cx="677265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20797" y="5057744"/>
            <a:ext cx="677265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0798" y="4062977"/>
            <a:ext cx="84718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798" y="4726320"/>
            <a:ext cx="1526857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consumer</a:t>
            </a:r>
          </a:p>
        </p:txBody>
      </p:sp>
      <p:sp>
        <p:nvSpPr>
          <p:cNvPr id="26" name="Freeform 25"/>
          <p:cNvSpPr/>
          <p:nvPr/>
        </p:nvSpPr>
        <p:spPr>
          <a:xfrm flipV="1">
            <a:off x="3733656" y="3813804"/>
            <a:ext cx="345709" cy="498345"/>
          </a:xfrm>
          <a:custGeom>
            <a:avLst/>
            <a:gdLst>
              <a:gd name="connsiteX0" fmla="*/ 457450 w 565010"/>
              <a:gd name="connsiteY0" fmla="*/ 637465 h 637465"/>
              <a:gd name="connsiteX1" fmla="*/ 250 w 565010"/>
              <a:gd name="connsiteY1" fmla="*/ 368524 h 637465"/>
              <a:gd name="connsiteX2" fmla="*/ 511238 w 565010"/>
              <a:gd name="connsiteY2" fmla="*/ 32348 h 637465"/>
              <a:gd name="connsiteX3" fmla="*/ 524685 w 565010"/>
              <a:gd name="connsiteY3" fmla="*/ 32348 h 63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010" h="637465">
                <a:moveTo>
                  <a:pt x="457450" y="637465"/>
                </a:moveTo>
                <a:cubicBezTo>
                  <a:pt x="224367" y="553421"/>
                  <a:pt x="-8715" y="469377"/>
                  <a:pt x="250" y="368524"/>
                </a:cubicBezTo>
                <a:cubicBezTo>
                  <a:pt x="9215" y="267671"/>
                  <a:pt x="423832" y="88377"/>
                  <a:pt x="511238" y="32348"/>
                </a:cubicBezTo>
                <a:cubicBezTo>
                  <a:pt x="598644" y="-23681"/>
                  <a:pt x="561664" y="4333"/>
                  <a:pt x="524685" y="3234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733656" y="4945289"/>
            <a:ext cx="345709" cy="498345"/>
          </a:xfrm>
          <a:custGeom>
            <a:avLst/>
            <a:gdLst>
              <a:gd name="connsiteX0" fmla="*/ 457450 w 565010"/>
              <a:gd name="connsiteY0" fmla="*/ 637465 h 637465"/>
              <a:gd name="connsiteX1" fmla="*/ 250 w 565010"/>
              <a:gd name="connsiteY1" fmla="*/ 368524 h 637465"/>
              <a:gd name="connsiteX2" fmla="*/ 511238 w 565010"/>
              <a:gd name="connsiteY2" fmla="*/ 32348 h 637465"/>
              <a:gd name="connsiteX3" fmla="*/ 524685 w 565010"/>
              <a:gd name="connsiteY3" fmla="*/ 32348 h 63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010" h="637465">
                <a:moveTo>
                  <a:pt x="457450" y="637465"/>
                </a:moveTo>
                <a:cubicBezTo>
                  <a:pt x="224367" y="553421"/>
                  <a:pt x="-8715" y="469377"/>
                  <a:pt x="250" y="368524"/>
                </a:cubicBezTo>
                <a:cubicBezTo>
                  <a:pt x="9215" y="267671"/>
                  <a:pt x="423832" y="88377"/>
                  <a:pt x="511238" y="32348"/>
                </a:cubicBezTo>
                <a:cubicBezTo>
                  <a:pt x="598644" y="-23681"/>
                  <a:pt x="561664" y="4333"/>
                  <a:pt x="524685" y="3234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lg" len="lg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07910" y="4145895"/>
            <a:ext cx="1955167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hides one stall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4960" y="4140521"/>
            <a:ext cx="2264979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hides three stalls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17476" y="4140592"/>
            <a:ext cx="2062801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hides two stalls</a:t>
            </a:r>
          </a:p>
        </p:txBody>
      </p:sp>
    </p:spTree>
    <p:extLst>
      <p:ext uri="{BB962C8B-B14F-4D97-AF65-F5344CB8AC3E}">
        <p14:creationId xmlns:p14="http://schemas.microsoft.com/office/powerpoint/2010/main" val="2958942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-0.00063 L 0.00142 0.0491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247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881E-6 3.9009E-6 L 0.00016 -0.04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9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6777E-7 -2.25278E-6 L 6.06777E-7 -0.0482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108E-6 3.70355E-6 L 4.27108E-6 0.051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3" grpId="0"/>
      <p:bldP spid="3" grpId="1"/>
      <p:bldP spid="21" grpId="0"/>
      <p:bldP spid="25" grpId="0"/>
      <p:bldP spid="25" grpId="1"/>
      <p:bldP spid="4" grpId="0"/>
      <p:bldP spid="4" grpId="1"/>
      <p:bldP spid="5" grpId="0"/>
      <p:bldP spid="5" grpId="1"/>
      <p:bldP spid="26" grpId="0" animBg="1"/>
      <p:bldP spid="26" grpId="1" animBg="1"/>
      <p:bldP spid="27" grpId="0" animBg="1"/>
      <p:bldP spid="28" grpId="0"/>
      <p:bldP spid="28" grpId="1"/>
      <p:bldP spid="29" grpId="0"/>
      <p:bldP spid="30" grpId="0"/>
      <p:bldP spid="3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31520" y="731520"/>
            <a:ext cx="4242419" cy="427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Reordering constraints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554480"/>
            <a:ext cx="5771608" cy="76086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Can’t hoist a consumer over its producer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- must preserve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dataflow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partial order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2651760"/>
            <a:ext cx="7316457" cy="75354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Producers can communicate with consumers via memory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- cannot hoist a load over a store to same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3840480"/>
            <a:ext cx="5600087" cy="76086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knows if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addresses are the same</a:t>
            </a:r>
            <a:r>
              <a:rPr lang="en-US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this is called </a:t>
            </a:r>
            <a:r>
              <a:rPr lang="en-US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aliasing</a:t>
            </a:r>
            <a:endParaRPr lang="en-US" sz="22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754880"/>
            <a:ext cx="6903328" cy="109941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Compiler often cannot tell if load and store are aliases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- must assume worst case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- static schedules suffer from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false aliasing</a:t>
            </a:r>
          </a:p>
        </p:txBody>
      </p:sp>
    </p:spTree>
    <p:extLst>
      <p:ext uri="{BB962C8B-B14F-4D97-AF65-F5344CB8AC3E}">
        <p14:creationId xmlns:p14="http://schemas.microsoft.com/office/powerpoint/2010/main" val="2682205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4552" y="3399633"/>
            <a:ext cx="7444010" cy="245363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instruction: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load</a:t>
            </a:r>
            <a:r>
              <a:rPr lang="en-US" sz="22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(&amp;z,,</a:t>
            </a:r>
            <a:r>
              <a:rPr lang="en-US" sz="2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7)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means: 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“Give me the value of </a:t>
            </a:r>
            <a:r>
              <a:rPr lang="en-US" sz="22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seven instructions from now”.</a:t>
            </a:r>
          </a:p>
          <a:p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also means: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“Give me the value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it will be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after seven instructions”.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731520"/>
            <a:ext cx="3683138" cy="42788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So eliminate aliasing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4552" y="1409604"/>
            <a:ext cx="7369058" cy="10994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load sees memory as-of some point in its execution. It sees the effect of stores from before that point, and does not see the effect of stores after that point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8313" y="2570455"/>
            <a:ext cx="5051860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5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Mill loads see memory as of </a:t>
            </a:r>
            <a:r>
              <a:rPr lang="en-US" sz="2500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retire</a:t>
            </a:r>
            <a:r>
              <a:rPr lang="en-US" sz="25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37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2648391" cy="42788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Alias immunity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552" y="1243769"/>
            <a:ext cx="6735864" cy="75354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the Mill, load issue may be hoisted over stores, including stores that alias.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4254" y="2487537"/>
            <a:ext cx="1526857" cy="279219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op1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op2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store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op3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store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op4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load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consumer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3059" y="2487536"/>
            <a:ext cx="1017102" cy="211508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op1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op2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store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op3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store</a:t>
            </a:r>
          </a:p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op4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3059" y="4491425"/>
            <a:ext cx="84718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3059" y="4822335"/>
            <a:ext cx="1526857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consumer</a:t>
            </a:r>
          </a:p>
        </p:txBody>
      </p:sp>
      <p:sp>
        <p:nvSpPr>
          <p:cNvPr id="15" name="Freeform 14"/>
          <p:cNvSpPr/>
          <p:nvPr/>
        </p:nvSpPr>
        <p:spPr>
          <a:xfrm flipV="1">
            <a:off x="5030644" y="2607549"/>
            <a:ext cx="345709" cy="2133048"/>
          </a:xfrm>
          <a:custGeom>
            <a:avLst/>
            <a:gdLst>
              <a:gd name="connsiteX0" fmla="*/ 457450 w 565010"/>
              <a:gd name="connsiteY0" fmla="*/ 637465 h 637465"/>
              <a:gd name="connsiteX1" fmla="*/ 250 w 565010"/>
              <a:gd name="connsiteY1" fmla="*/ 368524 h 637465"/>
              <a:gd name="connsiteX2" fmla="*/ 511238 w 565010"/>
              <a:gd name="connsiteY2" fmla="*/ 32348 h 637465"/>
              <a:gd name="connsiteX3" fmla="*/ 524685 w 565010"/>
              <a:gd name="connsiteY3" fmla="*/ 32348 h 63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010" h="637465">
                <a:moveTo>
                  <a:pt x="457450" y="637465"/>
                </a:moveTo>
                <a:cubicBezTo>
                  <a:pt x="224367" y="553421"/>
                  <a:pt x="-8715" y="469377"/>
                  <a:pt x="250" y="368524"/>
                </a:cubicBezTo>
                <a:cubicBezTo>
                  <a:pt x="9215" y="267671"/>
                  <a:pt x="423832" y="88377"/>
                  <a:pt x="511238" y="32348"/>
                </a:cubicBezTo>
                <a:cubicBezTo>
                  <a:pt x="598644" y="-23681"/>
                  <a:pt x="561664" y="4333"/>
                  <a:pt x="524685" y="3234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94382" y="4580727"/>
            <a:ext cx="622276" cy="32933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52461" y="4339736"/>
            <a:ext cx="804641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2153" y="4339736"/>
            <a:ext cx="804641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retire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29752" y="4577085"/>
            <a:ext cx="622276" cy="32933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6471" y="5498766"/>
            <a:ext cx="4782556" cy="76086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Same semantics; same value loaded</a:t>
            </a:r>
          </a:p>
          <a:p>
            <a:pPr algn="ctr"/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Even if a store is to same 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8551" y="2487537"/>
            <a:ext cx="1017102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(,,6)</a:t>
            </a:r>
          </a:p>
        </p:txBody>
      </p:sp>
      <p:sp>
        <p:nvSpPr>
          <p:cNvPr id="26" name="Oval 25"/>
          <p:cNvSpPr/>
          <p:nvPr/>
        </p:nvSpPr>
        <p:spPr>
          <a:xfrm>
            <a:off x="6547408" y="2511302"/>
            <a:ext cx="360265" cy="3711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4552" y="2155866"/>
            <a:ext cx="1147908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original: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0388" y="2155866"/>
            <a:ext cx="1674444" cy="41863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modified:</a:t>
            </a:r>
          </a:p>
        </p:txBody>
      </p:sp>
    </p:spTree>
    <p:extLst>
      <p:ext uri="{BB962C8B-B14F-4D97-AF65-F5344CB8AC3E}">
        <p14:creationId xmlns:p14="http://schemas.microsoft.com/office/powerpoint/2010/main" val="3320725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627E-7 4.86469E-6 L -0.0011 0.04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24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71E-6 2.86134E-6 L -0.00111 -0.292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46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1" grpId="1"/>
      <p:bldP spid="7" grpId="0"/>
      <p:bldP spid="7" grpId="1"/>
      <p:bldP spid="8" grpId="0"/>
      <p:bldP spid="15" grpId="0" animBg="1"/>
      <p:bldP spid="15" grpId="1" animBg="1"/>
      <p:bldP spid="19" grpId="0"/>
      <p:bldP spid="20" grpId="0"/>
      <p:bldP spid="22" grpId="0"/>
      <p:bldP spid="26" grpId="0" animBg="1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1964" y="1387560"/>
            <a:ext cx="2653579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= b ? *p : *q;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291" y="2061883"/>
            <a:ext cx="3421418" cy="1098522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 *p; load *q;</a:t>
            </a:r>
          </a:p>
          <a:p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pick	b : &lt;*p&gt; : &lt;*q&gt;</a:t>
            </a:r>
          </a:p>
          <a:p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	x, &lt;b?*p:*q&gt;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6909" y="3388659"/>
            <a:ext cx="7433606" cy="75996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Loading both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*p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*q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is speculative; one is unnecessary,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we don’t know which one.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0073" y="4359089"/>
            <a:ext cx="4061016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if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null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pointer?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5836" y="4762500"/>
            <a:ext cx="1287065" cy="570292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Oops!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1182" y="5546912"/>
            <a:ext cx="5441202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null load would fault, even if not used.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731520"/>
            <a:ext cx="6467252" cy="510541"/>
          </a:xfrm>
          <a:prstGeom prst="rect">
            <a:avLst/>
          </a:prstGeom>
          <a:noFill/>
          <a:ln>
            <a:noFill/>
          </a:ln>
        </p:spPr>
        <p:txBody>
          <a:bodyPr vert="horz" wrap="none" lIns="82058" tIns="41029" rIns="82058" bIns="41029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What if speculation gets in trouble?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57354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  <p:bldP spid="13" grpId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33938" y="731521"/>
            <a:ext cx="2838203" cy="497817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2800" b="1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The Mill CPU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393483" y="1425151"/>
            <a:ext cx="59" cy="1283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902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endParaRPr lang="en-US" sz="2902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371600" y="1371602"/>
            <a:ext cx="7499029" cy="1758279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>
              <a:buSzPct val="25000"/>
            </a:pPr>
            <a:r>
              <a:rPr lang="en-US"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Mill is a new general-purpose commercial CPU family.</a:t>
            </a:r>
          </a:p>
          <a:p>
            <a:endParaRPr lang="en-US" sz="2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r>
              <a:rPr lang="en-US"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Mill has a 10x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-thread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area/power/performance </a:t>
            </a:r>
            <a:r>
              <a:rPr lang="en-US"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gain over conventional out-of-order superscalar architectures, yet runs the same programs, without rewrite.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553943"/>
            <a:ext cx="6558424" cy="1737360"/>
          </a:xfrm>
          <a:prstGeom prst="rect">
            <a:avLst/>
          </a:prstGeom>
          <a:noFill/>
        </p:spPr>
        <p:txBody>
          <a:bodyPr wrap="none" lIns="82023" tIns="41011" rIns="82023" bIns="41011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Mill is </a:t>
            </a:r>
            <a:r>
              <a:rPr lang="en-US" sz="2000" i="1" dirty="0">
                <a:solidFill>
                  <a:srgbClr val="FFFF00"/>
                </a:solidFill>
              </a:rPr>
              <a:t>wide-issue</a:t>
            </a:r>
            <a:r>
              <a:rPr lang="en-US" sz="2000" dirty="0">
                <a:solidFill>
                  <a:srgbClr val="FFFF00"/>
                </a:solidFill>
              </a:rPr>
              <a:t> – 30+ MIMD ops per </a:t>
            </a:r>
            <a:r>
              <a:rPr lang="en-US" sz="2000" dirty="0" smtClean="0">
                <a:solidFill>
                  <a:srgbClr val="FFFF00"/>
                </a:solidFill>
              </a:rPr>
              <a:t>cycle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Mill is </a:t>
            </a:r>
            <a:r>
              <a:rPr lang="en-US" sz="2000" i="1" dirty="0">
                <a:solidFill>
                  <a:srgbClr val="FFFF00"/>
                </a:solidFill>
              </a:rPr>
              <a:t>statically scheduled </a:t>
            </a:r>
            <a:r>
              <a:rPr lang="en-US" sz="2000" dirty="0">
                <a:solidFill>
                  <a:srgbClr val="FFFF00"/>
                </a:solidFill>
              </a:rPr>
              <a:t>– no issue hazards or </a:t>
            </a:r>
            <a:r>
              <a:rPr lang="en-US" sz="2000" dirty="0" smtClean="0">
                <a:solidFill>
                  <a:srgbClr val="FFFF00"/>
                </a:solidFill>
              </a:rPr>
              <a:t>OOO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Mill is </a:t>
            </a:r>
            <a:r>
              <a:rPr lang="en-US" sz="2000" i="1" dirty="0">
                <a:solidFill>
                  <a:srgbClr val="FFFF00"/>
                </a:solidFill>
              </a:rPr>
              <a:t>exposed pipeline </a:t>
            </a:r>
            <a:r>
              <a:rPr lang="en-US" sz="2000" dirty="0">
                <a:solidFill>
                  <a:srgbClr val="FFFF00"/>
                </a:solidFill>
              </a:rPr>
              <a:t>– all ops have fixed latency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Mill </a:t>
            </a:r>
            <a:r>
              <a:rPr lang="en-US" sz="2000" dirty="0">
                <a:solidFill>
                  <a:srgbClr val="FFFF00"/>
                </a:solidFill>
              </a:rPr>
              <a:t>has </a:t>
            </a:r>
            <a:r>
              <a:rPr lang="en-US" sz="2000" i="1" dirty="0">
                <a:solidFill>
                  <a:srgbClr val="FFFF00"/>
                </a:solidFill>
              </a:rPr>
              <a:t>integrated vectors </a:t>
            </a:r>
            <a:r>
              <a:rPr lang="en-US" sz="2000" dirty="0">
                <a:solidFill>
                  <a:srgbClr val="FFFF00"/>
                </a:solidFill>
              </a:rPr>
              <a:t>– all scalar ops are vector </a:t>
            </a:r>
            <a:r>
              <a:rPr lang="en-US" sz="2000" dirty="0" smtClean="0">
                <a:solidFill>
                  <a:srgbClr val="FFFF00"/>
                </a:solidFill>
              </a:rPr>
              <a:t>too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Mill has </a:t>
            </a:r>
            <a:r>
              <a:rPr lang="en-US" sz="2000" i="1" dirty="0">
                <a:solidFill>
                  <a:srgbClr val="FFFF00"/>
                </a:solidFill>
              </a:rPr>
              <a:t>hardware SSA </a:t>
            </a:r>
            <a:r>
              <a:rPr lang="en-US" sz="2000" dirty="0">
                <a:solidFill>
                  <a:srgbClr val="FFFF00"/>
                </a:solidFill>
              </a:rPr>
              <a:t>– no general registers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21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636" y="1669677"/>
            <a:ext cx="6627091" cy="109852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Every data element has a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NaR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(Not A Result) bit in the element metadata. The bit is set whenever a detected error precludes producing a valid value.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4436" y="4034118"/>
            <a:ext cx="332509" cy="322729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tx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6945" y="4034118"/>
            <a:ext cx="1496291" cy="3227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05101" y="3619180"/>
            <a:ext cx="463138" cy="299677"/>
          </a:xfrm>
          <a:prstGeom prst="straightConnector1">
            <a:avLst/>
          </a:prstGeom>
          <a:ln w="34925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0712" y="3500126"/>
            <a:ext cx="572881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02628" y="3619180"/>
            <a:ext cx="461127" cy="299677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8758" y="3480867"/>
            <a:ext cx="778066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oops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8255" y="4032196"/>
            <a:ext cx="332509" cy="322729"/>
          </a:xfrm>
          <a:prstGeom prst="rect">
            <a:avLst/>
          </a:prstGeom>
          <a:pattFill prst="lgCheck">
            <a:fgClr>
              <a:srgbClr val="C00000"/>
            </a:fgClr>
            <a:bgClr>
              <a:schemeClr val="tx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0764" y="4032196"/>
            <a:ext cx="1496291" cy="3227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0764" y="4034118"/>
            <a:ext cx="1496291" cy="3227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23854" y="4921624"/>
            <a:ext cx="831273" cy="48409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55493" y="4921624"/>
            <a:ext cx="1413164" cy="48409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819" y="5002306"/>
            <a:ext cx="1140344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error kind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7036" y="4852466"/>
            <a:ext cx="2018805" cy="63685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failing operation location</a:t>
            </a:r>
          </a:p>
        </p:txBody>
      </p:sp>
      <p:sp>
        <p:nvSpPr>
          <p:cNvPr id="25" name="Oval 24"/>
          <p:cNvSpPr/>
          <p:nvPr/>
        </p:nvSpPr>
        <p:spPr>
          <a:xfrm>
            <a:off x="3552994" y="3064329"/>
            <a:ext cx="1900055" cy="3829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operation</a:t>
            </a:r>
            <a:endParaRPr lang="en-US" sz="22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5310" y="3500126"/>
            <a:ext cx="2117565" cy="948163"/>
          </a:xfrm>
          <a:prstGeom prst="rect">
            <a:avLst/>
          </a:prstGeom>
          <a:solidFill>
            <a:srgbClr val="0E0797">
              <a:alpha val="49804"/>
            </a:srgbClr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b="1" dirty="0"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673" y="5809130"/>
            <a:ext cx="5786296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debugger displays the fault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point.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1520" y="731520"/>
            <a:ext cx="1674209" cy="510541"/>
          </a:xfrm>
          <a:prstGeom prst="rect">
            <a:avLst/>
          </a:prstGeom>
          <a:noFill/>
          <a:ln>
            <a:noFill/>
          </a:ln>
        </p:spPr>
        <p:txBody>
          <a:bodyPr vert="horz" wrap="none" lIns="82058" tIns="41029" rIns="82058" bIns="41029" anchorCtr="0" compatLnSpc="0">
            <a:spAutoFit/>
          </a:bodyPr>
          <a:lstStyle/>
          <a:p>
            <a:pPr hangingPunct="0"/>
            <a:r>
              <a:rPr lang="en-US" sz="2900" b="1" dirty="0" err="1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NaR</a:t>
            </a:r>
            <a:r>
              <a:rPr lang="en-US" sz="29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 bits</a:t>
            </a:r>
            <a:endParaRPr lang="en-US" sz="29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960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323E-6 3.92157E-7 L -0.0947 0.143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5" y="719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  <p:bldP spid="14" grpId="0" animBg="1"/>
      <p:bldP spid="15" grpId="0" animBg="1"/>
      <p:bldP spid="15" grpId="1" animBg="1"/>
      <p:bldP spid="15" grpId="2" animBg="1"/>
      <p:bldP spid="18" grpId="0" animBg="1"/>
      <p:bldP spid="19" grpId="0" animBg="1"/>
      <p:bldP spid="20" grpId="0" animBg="1"/>
      <p:bldP spid="22" grpId="0"/>
      <p:bldP spid="23" grpId="0"/>
      <p:bldP spid="25" grpId="0" animBg="1"/>
      <p:bldP spid="21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650182" y="1452282"/>
            <a:ext cx="207818" cy="806824"/>
          </a:xfrm>
          <a:prstGeom prst="roundRect">
            <a:avLst>
              <a:gd name="adj" fmla="val 694"/>
            </a:avLst>
          </a:prstGeom>
          <a:noFill/>
          <a:ln w="31750" cap="flat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065818" y="1452282"/>
            <a:ext cx="207818" cy="806824"/>
          </a:xfrm>
          <a:prstGeom prst="roundRect">
            <a:avLst>
              <a:gd name="adj" fmla="val 694"/>
            </a:avLst>
          </a:prstGeom>
          <a:noFill/>
          <a:ln w="3175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6858000" y="4034117"/>
            <a:ext cx="207818" cy="806824"/>
          </a:xfrm>
          <a:prstGeom prst="roundRect">
            <a:avLst>
              <a:gd name="adj" fmla="val 694"/>
            </a:avLst>
          </a:prstGeom>
          <a:noFill/>
          <a:ln w="31750" cap="flat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6957580" y="2412066"/>
            <a:ext cx="1443" cy="1414743"/>
          </a:xfrm>
          <a:prstGeom prst="line">
            <a:avLst/>
          </a:prstGeom>
          <a:noFill/>
          <a:ln w="36720" cap="flat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7980219" y="3223093"/>
            <a:ext cx="1443" cy="614922"/>
          </a:xfrm>
          <a:prstGeom prst="line">
            <a:avLst/>
          </a:prstGeom>
          <a:noFill/>
          <a:ln w="36720" cap="flat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647709" y="1452282"/>
            <a:ext cx="623455" cy="1613647"/>
            <a:chOff x="8458200" y="1592263"/>
            <a:chExt cx="685800" cy="182880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8915400" y="1592263"/>
              <a:ext cx="228600" cy="1828800"/>
            </a:xfrm>
            <a:prstGeom prst="roundRect">
              <a:avLst>
                <a:gd name="adj" fmla="val 694"/>
              </a:avLst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8458200" y="1592263"/>
              <a:ext cx="228600" cy="1828800"/>
            </a:xfrm>
            <a:prstGeom prst="roundRect">
              <a:avLst>
                <a:gd name="adj" fmla="val 694"/>
              </a:avLst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458200" y="29638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8458200" y="31924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458200" y="27352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8458200" y="25066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8458200" y="22780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8458200" y="20494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8458200" y="18208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8915400" y="29638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915400" y="31924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8915400" y="27352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8915400" y="25066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915400" y="22780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8915400" y="20494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8915400" y="1820863"/>
              <a:ext cx="228600" cy="1587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8458200" y="2049463"/>
              <a:ext cx="228600" cy="228600"/>
            </a:xfrm>
            <a:prstGeom prst="roundRect">
              <a:avLst>
                <a:gd name="adj" fmla="val 694"/>
              </a:avLst>
            </a:prstGeom>
            <a:noFill/>
            <a:ln w="31750" cap="flat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8915400" y="2735263"/>
              <a:ext cx="228600" cy="228600"/>
            </a:xfrm>
            <a:prstGeom prst="roundRect">
              <a:avLst>
                <a:gd name="adj" fmla="val 694"/>
              </a:avLst>
            </a:prstGeom>
            <a:noFill/>
            <a:ln w="31750" cap="flat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97091" y="4045324"/>
            <a:ext cx="207818" cy="1613647"/>
            <a:chOff x="8686800" y="4572000"/>
            <a:chExt cx="228600" cy="1828800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8686800" y="4572000"/>
              <a:ext cx="228600" cy="1828800"/>
            </a:xfrm>
            <a:prstGeom prst="roundRect">
              <a:avLst>
                <a:gd name="adj" fmla="val 694"/>
              </a:avLst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8686800" y="5943600"/>
              <a:ext cx="228600" cy="1588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686800" y="6172200"/>
              <a:ext cx="228600" cy="1588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8686800" y="5715000"/>
              <a:ext cx="228600" cy="1588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8686800" y="5486400"/>
              <a:ext cx="228600" cy="1588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8686800" y="5257800"/>
              <a:ext cx="228600" cy="1588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8686800" y="5029200"/>
              <a:ext cx="228600" cy="1588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8686800" y="4800600"/>
              <a:ext cx="228600" cy="1588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8686800" y="5029200"/>
              <a:ext cx="228600" cy="228600"/>
            </a:xfrm>
            <a:prstGeom prst="roundRect">
              <a:avLst>
                <a:gd name="adj" fmla="val 694"/>
              </a:avLst>
            </a:prstGeom>
            <a:noFill/>
            <a:ln w="31750" cap="flat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8686800" y="5715000"/>
              <a:ext cx="228600" cy="228600"/>
            </a:xfrm>
            <a:prstGeom prst="roundRect">
              <a:avLst>
                <a:gd name="adj" fmla="val 694"/>
              </a:avLst>
            </a:prstGeom>
            <a:noFill/>
            <a:ln w="31750" cap="flat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246909" y="1452283"/>
            <a:ext cx="4961371" cy="96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3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sz="2200" b="0" i="1" dirty="0">
                <a:solidFill>
                  <a:srgbClr val="FFFF00"/>
                </a:solidFill>
              </a:rPr>
              <a:t>A </a:t>
            </a:r>
            <a:r>
              <a:rPr lang="en-US" altLang="en-US" sz="2200" b="0" i="1" dirty="0" err="1">
                <a:solidFill>
                  <a:srgbClr val="FFFF00"/>
                </a:solidFill>
              </a:rPr>
              <a:t>speculable</a:t>
            </a:r>
            <a:r>
              <a:rPr lang="en-US" altLang="en-US" sz="2200" b="0" dirty="0">
                <a:solidFill>
                  <a:srgbClr val="FFFF00"/>
                </a:solidFill>
              </a:rPr>
              <a:t> operation has no side-effects and </a:t>
            </a:r>
            <a:r>
              <a:rPr lang="en-US" altLang="en-US" sz="2200" b="0" i="1" dirty="0">
                <a:solidFill>
                  <a:srgbClr val="FFFF00"/>
                </a:solidFill>
              </a:rPr>
              <a:t>propagates</a:t>
            </a:r>
            <a:r>
              <a:rPr lang="en-US" altLang="en-US" sz="2200" b="0" dirty="0">
                <a:solidFill>
                  <a:srgbClr val="FFFF00"/>
                </a:solidFill>
              </a:rPr>
              <a:t> </a:t>
            </a:r>
            <a:r>
              <a:rPr lang="en-US" altLang="en-US" sz="2200" b="0" dirty="0" err="1">
                <a:solidFill>
                  <a:srgbClr val="FFFF00"/>
                </a:solidFill>
              </a:rPr>
              <a:t>NaRs</a:t>
            </a:r>
            <a:r>
              <a:rPr lang="en-US" altLang="en-US" sz="2200" b="0" dirty="0">
                <a:solidFill>
                  <a:srgbClr val="FFFF00"/>
                </a:solidFill>
              </a:rPr>
              <a:t> through both scalar- and vector operations.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66455" y="2818280"/>
            <a:ext cx="4024147" cy="75996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Speculable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load, add, shift, pick, 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6909" y="4157383"/>
            <a:ext cx="5207000" cy="75996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speculable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operation has side-effects and faults on a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NaR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argument.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5000" y="5245754"/>
            <a:ext cx="3177762" cy="75996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speculable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store, branch, …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51920" y="1290918"/>
            <a:ext cx="1116678" cy="3575293"/>
          </a:xfrm>
          <a:prstGeom prst="rect">
            <a:avLst/>
          </a:prstGeom>
          <a:solidFill>
            <a:srgbClr val="0E0797">
              <a:alpha val="49804"/>
            </a:srgbClr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b="1" dirty="0"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50" name="Explosion 1 49"/>
          <p:cNvSpPr/>
          <p:nvPr/>
        </p:nvSpPr>
        <p:spPr>
          <a:xfrm>
            <a:off x="5024871" y="4840941"/>
            <a:ext cx="2366818" cy="1671078"/>
          </a:xfrm>
          <a:prstGeom prst="irregularSeal1">
            <a:avLst/>
          </a:prstGeom>
          <a:noFill/>
          <a:ln w="317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b="1" dirty="0">
                <a:solidFill>
                  <a:srgbClr val="FF3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FAULT!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77206" y="1452282"/>
            <a:ext cx="5231074" cy="2268071"/>
          </a:xfrm>
          <a:prstGeom prst="rect">
            <a:avLst/>
          </a:prstGeom>
          <a:solidFill>
            <a:srgbClr val="0E0797">
              <a:alpha val="49804"/>
            </a:srgbClr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b="1" dirty="0"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38752" y="1331790"/>
            <a:ext cx="1116678" cy="4461651"/>
          </a:xfrm>
          <a:prstGeom prst="rect">
            <a:avLst/>
          </a:prstGeom>
          <a:solidFill>
            <a:srgbClr val="0E0797">
              <a:alpha val="49804"/>
            </a:srgbClr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b="1" dirty="0"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1520" y="731520"/>
            <a:ext cx="5186901" cy="510541"/>
          </a:xfrm>
          <a:prstGeom prst="rect">
            <a:avLst/>
          </a:prstGeom>
          <a:noFill/>
          <a:ln>
            <a:noFill/>
          </a:ln>
        </p:spPr>
        <p:txBody>
          <a:bodyPr vert="horz" wrap="none" lIns="82058" tIns="41029" rIns="82058" bIns="41029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(Non-)speculable operations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32827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35" grpId="0" animBg="1"/>
      <p:bldP spid="36" grpId="0" animBg="1"/>
      <p:bldP spid="42" grpId="0"/>
      <p:bldP spid="48" grpId="0"/>
      <p:bldP spid="49" grpId="0"/>
      <p:bldP spid="51" grpId="0"/>
      <p:bldP spid="52" grpId="0" animBg="1"/>
      <p:bldP spid="50" grpId="0" animBg="1"/>
      <p:bldP spid="54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1779088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Our story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463040"/>
            <a:ext cx="132440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code: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7360" y="2011680"/>
            <a:ext cx="3721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foo(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(x &gt; A1_size)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return 0;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A2[A1[x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64];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212080"/>
            <a:ext cx="713232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A1[x] is </a:t>
            </a:r>
            <a:r>
              <a:rPr lang="en-US" sz="20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the address space but </a:t>
            </a:r>
            <a:r>
              <a:rPr lang="en-US" sz="20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bounds in A1? 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the load is speculated before the branch – OOPS!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4114800"/>
            <a:ext cx="6922094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A1[x] is out of the Ingénue’s address space then the load will return a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NaR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not the </a:t>
            </a:r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and A2 will </a:t>
            </a:r>
            <a:r>
              <a:rPr lang="en-US" sz="20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be loaded – no exfiltration.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785490"/>
      </p:ext>
    </p:extLst>
  </p:cSld>
  <p:clrMapOvr>
    <a:masterClrMapping/>
  </p:clrMapOvr>
  <p:transition spd="slow" advTm="179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036483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Predicated loads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371600"/>
            <a:ext cx="132440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code: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7360" y="2011680"/>
            <a:ext cx="3721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foo(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(x &gt; A1_size)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return 0;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A2[A1[x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64];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..;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114800"/>
            <a:ext cx="6309360" cy="193899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Mill loads can be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predicated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with a Boolean argument.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predicate is true, loading proceeds normally.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predicate is false, load returns 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NaR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Consequently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loads can be hoisted over branches.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2080" y="1371600"/>
            <a:ext cx="2465740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ith predicated load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2080" y="2011680"/>
            <a:ext cx="2858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bounds compare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(maybe!) access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A1[x]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(maybe!) access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A2[…]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more…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branch  -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loads retire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A2[A1[x]]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875540"/>
      </p:ext>
    </p:extLst>
  </p:cSld>
  <p:clrMapOvr>
    <a:masterClrMapping/>
  </p:clrMapOvr>
  <p:transition spd="slow" advTm="179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4013802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Speculation compared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54480" y="1463040"/>
            <a:ext cx="6946132" cy="1938992"/>
            <a:chOff x="1554480" y="1463040"/>
            <a:chExt cx="6946132" cy="1938992"/>
          </a:xfrm>
        </p:grpSpPr>
        <p:sp>
          <p:nvSpPr>
            <p:cNvPr id="2" name="TextBox 1"/>
            <p:cNvSpPr txBox="1"/>
            <p:nvPr/>
          </p:nvSpPr>
          <p:spPr>
            <a:xfrm>
              <a:off x="1554480" y="1463040"/>
              <a:ext cx="6946132" cy="1938992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                              raw               mitigated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      in-order       run-ahead        </a:t>
              </a:r>
              <a:r>
                <a:rPr lang="en-US" sz="2000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run-ahead</a:t>
              </a:r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  Mill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    --------------------------------------------------------------------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Safety    immune         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unsafe</a:t>
              </a:r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2000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maybe</a:t>
              </a:r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*         immune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Speed      slow              fast                slower              fast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Power       low               high                </a:t>
              </a:r>
              <a:r>
                <a:rPr lang="en-US" sz="2000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high</a:t>
              </a:r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         low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2486826" y="2432536"/>
              <a:ext cx="8546" cy="969496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51760" y="3383280"/>
            <a:ext cx="5432898" cy="338554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*”maybe” depends on degree of mitigation; safer is slower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7705" y="4206240"/>
            <a:ext cx="6712094" cy="163121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Mill was not designed to be immune to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Mill was designed to be simple and transparent.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complex techniques like run-ahead and SMT.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next attack may hit Mill too.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- but simple and transparent makes that less likely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807839"/>
      </p:ext>
    </p:extLst>
  </p:cSld>
  <p:clrMapOvr>
    <a:masterClrMapping/>
  </p:clrMapOvr>
  <p:transition spd="slow" advTm="179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181010" cy="497931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Some philosophy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566" y="2743200"/>
            <a:ext cx="7925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Security must be unobtrusive, unavoidable, and cheap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3372" y="4356847"/>
            <a:ext cx="2460930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18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 it won’t be used.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333865"/>
      </p:ext>
    </p:extLst>
  </p:cSld>
  <p:clrMapOvr>
    <a:masterClrMapping/>
  </p:clrMapOvr>
  <p:transition spd="slow" advTm="179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4548949" cy="497931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The Mill protection model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656" y="2000251"/>
            <a:ext cx="61373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 can see only what I give you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can see only what you give me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Fast, cheap, no third-parties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900238"/>
      </p:ext>
    </p:extLst>
  </p:cSld>
  <p:clrMapOvr>
    <a:masterClrMapping/>
  </p:clrMapOvr>
  <p:transition spd="slow" advTm="22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1237070" cy="412934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wrap="none"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Credits</a:t>
            </a:r>
            <a:endParaRPr lang="en-US" sz="2800" b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0" y="1371600"/>
            <a:ext cx="5032147" cy="4247317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Villain…………………...Eric Campbell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Lair……………………....Not Revealed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Ingénue……………..…..Mary Pickford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Residence………Davies Guest House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Victims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…………..…..…..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------------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Hero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9360" y="3291840"/>
            <a:ext cx="1192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AMD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ARM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Intel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RISC-V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5212080"/>
            <a:ext cx="386035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.……………………………….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0320" y="3657600"/>
            <a:ext cx="1914307" cy="307777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(in alphabetical order)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99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2136482" cy="427938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wrap="none"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Want more?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572419" y="2072948"/>
            <a:ext cx="8365175" cy="165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sz="2176" dirty="0">
              <a:solidFill>
                <a:srgbClr val="FFFF00"/>
              </a:solidFill>
              <a:latin typeface="Arial" pitchFamily="34" charset="0"/>
            </a:endParaRPr>
          </a:p>
          <a:p>
            <a:pPr algn="ctr"/>
            <a:r>
              <a:rPr lang="en-US" sz="2176" dirty="0">
                <a:solidFill>
                  <a:srgbClr val="FFFF00"/>
                </a:solidFill>
                <a:latin typeface="Arial" pitchFamily="34" charset="0"/>
              </a:rPr>
              <a:t>Sign up for technical announcements, white papers, etc.:</a:t>
            </a:r>
          </a:p>
          <a:p>
            <a:pPr algn="ctr"/>
            <a:endParaRPr lang="en-US" sz="2176" dirty="0">
              <a:solidFill>
                <a:srgbClr val="FFFF00"/>
              </a:solidFill>
              <a:latin typeface="Arial" pitchFamily="34" charset="0"/>
            </a:endParaRPr>
          </a:p>
          <a:p>
            <a:pPr algn="ctr"/>
            <a:r>
              <a:rPr lang="en-US" sz="3627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27" b="1" dirty="0">
                <a:solidFill>
                  <a:schemeClr val="accent6"/>
                </a:solidFill>
                <a:latin typeface="Arial" pitchFamily="34" charset="0"/>
              </a:rPr>
              <a:t>www.millcomputing.com/mailing-list</a:t>
            </a:r>
          </a:p>
        </p:txBody>
      </p:sp>
    </p:spTree>
    <p:extLst>
      <p:ext uri="{BB962C8B-B14F-4D97-AF65-F5344CB8AC3E}">
        <p14:creationId xmlns:p14="http://schemas.microsoft.com/office/powerpoint/2010/main" val="205410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989458" cy="510541"/>
          </a:xfrm>
          <a:prstGeom prst="rect">
            <a:avLst/>
          </a:prstGeom>
          <a:noFill/>
          <a:ln>
            <a:noFill/>
          </a:ln>
        </p:spPr>
        <p:txBody>
          <a:bodyPr vert="horz" wrap="none" lIns="82058" tIns="41029" rIns="82058" bIns="41029" anchorCtr="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Mechanism vs. policy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909" y="1452283"/>
            <a:ext cx="6590554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talk is about mechanism – how Mill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immunity works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0" y="2178424"/>
            <a:ext cx="5946147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not about policy – how the mechanism is used.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6909" y="2904565"/>
            <a:ext cx="5566236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Mill is a general-purpose CPU architecture.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3819" y="3550024"/>
            <a:ext cx="3892060" cy="131396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not a Unix machine.</a:t>
            </a:r>
          </a:p>
          <a:p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not a Windows, …, machine.</a:t>
            </a:r>
          </a:p>
          <a:p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not a C machine.</a:t>
            </a:r>
          </a:p>
          <a:p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not a Java, …, machine.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6909" y="5082989"/>
            <a:ext cx="6829572" cy="69841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a platform in which each of those can implement their own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policies and models.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409" y="5970495"/>
            <a:ext cx="4024660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the extent that they have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them.</a:t>
            </a:r>
            <a:endParaRPr lang="en-US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176378"/>
      </p:ext>
    </p:extLst>
  </p:cSld>
  <p:clrMapOvr>
    <a:masterClrMapping/>
  </p:clrMapOvr>
  <p:transition spd="slow" advTm="805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733938" y="731521"/>
            <a:ext cx="1679356" cy="497817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2800" b="1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Caution!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393483" y="1425151"/>
            <a:ext cx="59" cy="1283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902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endParaRPr lang="en-US" sz="2902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978893" y="2185234"/>
            <a:ext cx="7214529" cy="837275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 algn="ctr">
              <a:buSzPct val="25000"/>
            </a:pPr>
            <a:r>
              <a:rPr lang="en-US" sz="4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Gross</a:t>
            </a:r>
            <a:r>
              <a:rPr lang="en-US" sz="4806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over-simplification!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606442" y="3359902"/>
            <a:ext cx="5870256" cy="1645920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This talk tries to convey an intuitive understanding to the non-specialist.</a:t>
            </a:r>
          </a:p>
          <a:p>
            <a:endParaRPr lang="en-US"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ct val="25000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reality is more complicated.</a:t>
            </a:r>
          </a:p>
          <a:p>
            <a:endParaRPr lang="en-US"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828800" y="5558117"/>
            <a:ext cx="5756922" cy="407351"/>
          </a:xfrm>
          <a:prstGeom prst="rect">
            <a:avLst/>
          </a:prstGeom>
          <a:noFill/>
          <a:ln>
            <a:noFill/>
          </a:ln>
        </p:spPr>
        <p:txBody>
          <a:bodyPr lIns="82009" tIns="40993" rIns="82009" bIns="40993" anchor="t" anchorCtr="0">
            <a:noAutofit/>
          </a:bodyPr>
          <a:lstStyle/>
          <a:p>
            <a:pPr>
              <a:buSzPct val="25000"/>
            </a:pPr>
            <a:r>
              <a:rPr lang="en-US" sz="2000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(we try not to over-simplify, but sometimes…)</a:t>
            </a:r>
          </a:p>
        </p:txBody>
      </p:sp>
    </p:spTree>
    <p:extLst>
      <p:ext uri="{BB962C8B-B14F-4D97-AF65-F5344CB8AC3E}">
        <p14:creationId xmlns:p14="http://schemas.microsoft.com/office/powerpoint/2010/main" val="248731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1981985" cy="495793"/>
          </a:xfrm>
          <a:prstGeom prst="rect">
            <a:avLst/>
          </a:prstGeom>
          <a:noFill/>
          <a:ln>
            <a:noFill/>
          </a:ln>
        </p:spPr>
        <p:txBody>
          <a:bodyPr vert="horz" wrap="none" lIns="82058" tIns="41029" rIns="82058" bIns="41029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Disclaimer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160" y="1452283"/>
            <a:ext cx="4506651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Mill team are not security experts.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2178424"/>
            <a:ext cx="5840542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 did not foresee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nor design to avoid it.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160" y="2904565"/>
            <a:ext cx="7264702" cy="1006189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Mill immunity to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is a serendipitous consequence of the general Mill WYSIWYG design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philosophy – what you see in the source code is what happens inside the chip.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160" y="4114800"/>
            <a:ext cx="6766560" cy="69841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much easier to avoid trouble when things are simple, regular, and orthogonal.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760" y="5212080"/>
            <a:ext cx="3895779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sometimes you get lucky.</a:t>
            </a:r>
            <a:endParaRPr lang="en-US" sz="22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750834"/>
      </p:ext>
    </p:extLst>
  </p:cSld>
  <p:clrMapOvr>
    <a:masterClrMapping/>
  </p:clrMapOvr>
  <p:transition spd="slow" advTm="805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1543147" cy="495793"/>
          </a:xfrm>
          <a:prstGeom prst="rect">
            <a:avLst/>
          </a:prstGeom>
          <a:noFill/>
          <a:ln>
            <a:noFill/>
          </a:ln>
        </p:spPr>
        <p:txBody>
          <a:bodyPr vert="horz" wrap="none" lIns="82058" tIns="41029" rIns="82058" bIns="41029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Trickery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598" y="1463040"/>
            <a:ext cx="7040880" cy="470898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 genre of attack called </a:t>
            </a:r>
            <a:r>
              <a:rPr lang="en-US" sz="2000" dirty="0" err="1">
                <a:solidFill>
                  <a:srgbClr val="FFFF00"/>
                </a:solidFill>
              </a:rPr>
              <a:t>S</a:t>
            </a:r>
            <a:r>
              <a:rPr lang="en-US" sz="2000" dirty="0" err="1" smtClean="0">
                <a:solidFill>
                  <a:srgbClr val="FFFF00"/>
                </a:solidFill>
              </a:rPr>
              <a:t>pectre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takes advantage of hardware-run-ahead </a:t>
            </a:r>
            <a:r>
              <a:rPr lang="en-US" sz="2000" dirty="0" smtClean="0">
                <a:solidFill>
                  <a:srgbClr val="FFFF00"/>
                </a:solidFill>
              </a:rPr>
              <a:t>speculation to do operations not actually intended by the code.</a:t>
            </a:r>
          </a:p>
          <a:p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There </a:t>
            </a:r>
            <a:r>
              <a:rPr lang="en-US" sz="2000" dirty="0">
                <a:solidFill>
                  <a:srgbClr val="FFFF00"/>
                </a:solidFill>
              </a:rPr>
              <a:t>are many variations. We will walk through one concrete </a:t>
            </a:r>
            <a:r>
              <a:rPr lang="en-US" sz="2000" dirty="0" smtClean="0">
                <a:solidFill>
                  <a:srgbClr val="FFFF00"/>
                </a:solidFill>
              </a:rPr>
              <a:t>example. The attacker tricks </a:t>
            </a:r>
            <a:r>
              <a:rPr lang="en-US" sz="2000" dirty="0">
                <a:solidFill>
                  <a:srgbClr val="FFFF00"/>
                </a:solidFill>
              </a:rPr>
              <a:t>the code into accessing the secret </a:t>
            </a:r>
            <a:r>
              <a:rPr lang="en-US" sz="2000" dirty="0" smtClean="0">
                <a:solidFill>
                  <a:srgbClr val="FFFF00"/>
                </a:solidFill>
              </a:rPr>
              <a:t>and then revealing </a:t>
            </a:r>
            <a:r>
              <a:rPr lang="en-US" sz="2000" dirty="0">
                <a:solidFill>
                  <a:srgbClr val="FFFF00"/>
                </a:solidFill>
              </a:rPr>
              <a:t>its </a:t>
            </a:r>
            <a:r>
              <a:rPr lang="en-US" sz="2000" dirty="0" smtClean="0">
                <a:solidFill>
                  <a:srgbClr val="FFFF00"/>
                </a:solidFill>
              </a:rPr>
              <a:t>value through </a:t>
            </a:r>
            <a:r>
              <a:rPr lang="en-US" sz="2000" dirty="0">
                <a:solidFill>
                  <a:srgbClr val="FFFF00"/>
                </a:solidFill>
              </a:rPr>
              <a:t>use of a cache side channel.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If the attacker does not know the address of the secret, </a:t>
            </a:r>
            <a:r>
              <a:rPr lang="en-US" sz="2000" dirty="0" err="1" smtClean="0">
                <a:solidFill>
                  <a:srgbClr val="FFFF00"/>
                </a:solidFill>
              </a:rPr>
              <a:t>Spectre</a:t>
            </a:r>
            <a:r>
              <a:rPr lang="en-US" sz="2000" dirty="0" smtClean="0">
                <a:solidFill>
                  <a:srgbClr val="FFFF00"/>
                </a:solidFill>
              </a:rPr>
              <a:t> can be used to read all of memory for inspection.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Specifically</a:t>
            </a:r>
            <a:r>
              <a:rPr lang="en-US" sz="2000" dirty="0">
                <a:solidFill>
                  <a:srgbClr val="FFFF00"/>
                </a:solidFill>
              </a:rPr>
              <a:t>, the hardware speculatively runs code that both accesses the secret and enables exfiltration through a side channel involving timing cache performance.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025156"/>
      </p:ext>
    </p:extLst>
  </p:cSld>
  <p:clrMapOvr>
    <a:masterClrMapping/>
  </p:clrMapOvr>
  <p:transition spd="slow" advTm="805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1520" y="731520"/>
            <a:ext cx="3395813" cy="494403"/>
          </a:xfrm>
          <a:prstGeom prst="rect">
            <a:avLst/>
          </a:prstGeom>
          <a:noFill/>
          <a:ln>
            <a:noFill/>
          </a:ln>
        </p:spPr>
        <p:txBody>
          <a:bodyPr vert="horz" wrap="none" lIns="80682" tIns="40341" rIns="80682" bIns="40341" anchorCtr="0" compatLnSpc="0">
            <a:spAutoFit/>
          </a:bodyPr>
          <a:lstStyle/>
          <a:p>
            <a:pPr hangingPunct="0"/>
            <a:r>
              <a:rPr lang="en-US" sz="2800" b="1" dirty="0" smtClean="0">
                <a:solidFill>
                  <a:srgbClr val="00FF00"/>
                </a:solidFill>
                <a:latin typeface="Arial" pitchFamily="34"/>
                <a:ea typeface="Tahoma" pitchFamily="2"/>
                <a:cs typeface="Tahoma" pitchFamily="2"/>
              </a:rPr>
              <a:t>Dramatis personae</a:t>
            </a:r>
            <a:endParaRPr lang="en-US" sz="2800" b="1" i="1" dirty="0">
              <a:solidFill>
                <a:srgbClr val="00FF00"/>
              </a:solidFill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AutoShape 2" descr="Image result for mustachioed vill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mustachioed vil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29" y="1886128"/>
            <a:ext cx="2971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Image result for mustachioed vill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mustachioed villa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5450" y="4437967"/>
            <a:ext cx="1380699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Villain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0781" y="5614587"/>
            <a:ext cx="1055097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 Lair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60" y="3305070"/>
            <a:ext cx="3160185" cy="226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769367"/>
      </p:ext>
    </p:extLst>
  </p:cSld>
  <p:clrMapOvr>
    <a:masterClrMapping/>
  </p:clrMapOvr>
  <p:transition spd="slow" advTm="157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5|7.2|22.1|4|3.4|5|4.3|1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5|7.2|22.1|4|3.4|5|4.3|1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5|7.2|22.1|4|3.4|5|4.3|15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2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16|22.1|9.7|9.3|4.6|5.8|6.5|6|4.1|3.1|2.5|6.7"/>
</p:tagLst>
</file>

<file path=ppt/theme/theme1.xml><?xml version="1.0" encoding="utf-8"?>
<a:theme xmlns:a="http://schemas.openxmlformats.org/drawingml/2006/main" name="TechDetai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FF00"/>
          </a:solidFill>
          <a:headEnd type="none"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2225">
          <a:noFill/>
        </a:ln>
      </a:spPr>
      <a:bodyPr wrap="none" rtlCol="0">
        <a:spAutoFit/>
      </a:bodyPr>
      <a:lstStyle>
        <a:defPPr>
          <a:defRPr sz="2000" dirty="0" smtClean="0">
            <a:solidFill>
              <a:srgbClr val="FFFF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awesomeIT.2.03</Template>
  <TotalTime>8787</TotalTime>
  <Words>2619</Words>
  <Application>Microsoft Office PowerPoint</Application>
  <PresentationFormat>On-screen Show (4:3)</PresentationFormat>
  <Paragraphs>556</Paragraphs>
  <Slides>48</Slides>
  <Notes>44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TechDetail1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Varfar</dc:creator>
  <cp:lastModifiedBy>ivan</cp:lastModifiedBy>
  <cp:revision>210</cp:revision>
  <dcterms:created xsi:type="dcterms:W3CDTF">2017-09-28T06:49:04Z</dcterms:created>
  <dcterms:modified xsi:type="dcterms:W3CDTF">2018-03-15T02:04:54Z</dcterms:modified>
</cp:coreProperties>
</file>