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2"/>
  </p:notesMasterIdLst>
  <p:handoutMasterIdLst>
    <p:handoutMasterId r:id="rId83"/>
  </p:handoutMasterIdLst>
  <p:sldIdLst>
    <p:sldId id="256" r:id="rId3"/>
    <p:sldId id="526" r:id="rId4"/>
    <p:sldId id="257" r:id="rId5"/>
    <p:sldId id="295" r:id="rId6"/>
    <p:sldId id="490" r:id="rId7"/>
    <p:sldId id="402" r:id="rId8"/>
    <p:sldId id="363" r:id="rId9"/>
    <p:sldId id="364" r:id="rId10"/>
    <p:sldId id="365" r:id="rId11"/>
    <p:sldId id="366" r:id="rId12"/>
    <p:sldId id="424" r:id="rId13"/>
    <p:sldId id="372" r:id="rId14"/>
    <p:sldId id="491" r:id="rId15"/>
    <p:sldId id="398" r:id="rId16"/>
    <p:sldId id="375" r:id="rId17"/>
    <p:sldId id="376" r:id="rId18"/>
    <p:sldId id="512" r:id="rId19"/>
    <p:sldId id="513" r:id="rId20"/>
    <p:sldId id="514" r:id="rId21"/>
    <p:sldId id="516" r:id="rId22"/>
    <p:sldId id="379" r:id="rId23"/>
    <p:sldId id="388" r:id="rId24"/>
    <p:sldId id="497" r:id="rId25"/>
    <p:sldId id="498" r:id="rId26"/>
    <p:sldId id="413" r:id="rId27"/>
    <p:sldId id="401" r:id="rId28"/>
    <p:sldId id="415" r:id="rId29"/>
    <p:sldId id="416" r:id="rId30"/>
    <p:sldId id="421" r:id="rId31"/>
    <p:sldId id="422" r:id="rId32"/>
    <p:sldId id="417" r:id="rId33"/>
    <p:sldId id="524" r:id="rId34"/>
    <p:sldId id="525" r:id="rId35"/>
    <p:sldId id="414" r:id="rId36"/>
    <p:sldId id="418" r:id="rId37"/>
    <p:sldId id="528" r:id="rId38"/>
    <p:sldId id="419" r:id="rId39"/>
    <p:sldId id="435" r:id="rId40"/>
    <p:sldId id="436" r:id="rId41"/>
    <p:sldId id="430" r:id="rId42"/>
    <p:sldId id="431" r:id="rId43"/>
    <p:sldId id="440" r:id="rId44"/>
    <p:sldId id="441" r:id="rId45"/>
    <p:sldId id="442" r:id="rId46"/>
    <p:sldId id="447" r:id="rId47"/>
    <p:sldId id="445" r:id="rId48"/>
    <p:sldId id="446" r:id="rId49"/>
    <p:sldId id="439" r:id="rId50"/>
    <p:sldId id="455" r:id="rId51"/>
    <p:sldId id="466" r:id="rId52"/>
    <p:sldId id="464" r:id="rId53"/>
    <p:sldId id="482" r:id="rId54"/>
    <p:sldId id="483" r:id="rId55"/>
    <p:sldId id="457" r:id="rId56"/>
    <p:sldId id="487" r:id="rId57"/>
    <p:sldId id="488" r:id="rId58"/>
    <p:sldId id="489" r:id="rId59"/>
    <p:sldId id="509" r:id="rId60"/>
    <p:sldId id="499" r:id="rId61"/>
    <p:sldId id="500" r:id="rId62"/>
    <p:sldId id="501" r:id="rId63"/>
    <p:sldId id="502" r:id="rId64"/>
    <p:sldId id="503" r:id="rId65"/>
    <p:sldId id="504" r:id="rId66"/>
    <p:sldId id="505" r:id="rId67"/>
    <p:sldId id="506" r:id="rId68"/>
    <p:sldId id="507" r:id="rId69"/>
    <p:sldId id="510" r:id="rId70"/>
    <p:sldId id="519" r:id="rId71"/>
    <p:sldId id="456" r:id="rId72"/>
    <p:sldId id="520" r:id="rId73"/>
    <p:sldId id="521" r:id="rId74"/>
    <p:sldId id="522" r:id="rId75"/>
    <p:sldId id="523" r:id="rId76"/>
    <p:sldId id="493" r:id="rId77"/>
    <p:sldId id="494" r:id="rId78"/>
    <p:sldId id="495" r:id="rId79"/>
    <p:sldId id="496" r:id="rId80"/>
    <p:sldId id="492" r:id="rId81"/>
  </p:sldIdLst>
  <p:sldSz cx="10077450" cy="75628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CC33"/>
    <a:srgbClr val="FF0000"/>
    <a:srgbClr val="0099FF"/>
    <a:srgbClr val="0000CC"/>
    <a:srgbClr val="C0504D"/>
    <a:srgbClr val="00FF00"/>
    <a:srgbClr val="FF66FF"/>
    <a:srgbClr val="2A9DC6"/>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8" autoAdjust="0"/>
    <p:restoredTop sz="94708" autoAdjust="0"/>
  </p:normalViewPr>
  <p:slideViewPr>
    <p:cSldViewPr snapToGrid="0">
      <p:cViewPr varScale="1">
        <p:scale>
          <a:sx n="77" d="100"/>
          <a:sy n="77" d="100"/>
        </p:scale>
        <p:origin x="-408" y="-90"/>
      </p:cViewPr>
      <p:guideLst>
        <p:guide orient="horz" pos="2382"/>
        <p:guide pos="317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244"/>
    </p:cViewPr>
  </p:sorterViewPr>
  <p:notesViewPr>
    <p:cSldViewPr snapToGrid="0">
      <p:cViewPr varScale="1">
        <p:scale>
          <a:sx n="63" d="100"/>
          <a:sy n="63" d="100"/>
        </p:scale>
        <p:origin x="-2622" y="-108"/>
      </p:cViewPr>
      <p:guideLst>
        <p:guide orient="horz" pos="3168"/>
        <p:guide pos="2448"/>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notesMaster" Target="notesMasters/notesMaster1.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833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587960" y="1005840"/>
            <a:ext cx="4596120" cy="3447000"/>
          </a:xfrm>
          <a:prstGeom prst="rect">
            <a:avLst/>
          </a:prstGeom>
          <a:noFill/>
          <a:ln>
            <a:noFill/>
            <a:prstDash val="solid"/>
          </a:ln>
        </p:spPr>
      </p:sp>
      <p:sp>
        <p:nvSpPr>
          <p:cNvPr id="3" name="Notes Placeholder 2"/>
          <p:cNvSpPr txBox="1">
            <a:spLocks noGrp="1"/>
          </p:cNvSpPr>
          <p:nvPr>
            <p:ph type="body" sz="quarter" idx="3"/>
          </p:nvPr>
        </p:nvSpPr>
        <p:spPr>
          <a:xfrm>
            <a:off x="1185120" y="4787640"/>
            <a:ext cx="5407200" cy="3826079"/>
          </a:xfrm>
          <a:prstGeom prst="rect">
            <a:avLst/>
          </a:prstGeom>
          <a:noFill/>
          <a:ln>
            <a:noFill/>
          </a:ln>
        </p:spPr>
        <p:txBody>
          <a:bodyPr lIns="0" tIns="0" rIns="0" bIns="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Tree>
    <p:extLst>
      <p:ext uri="{BB962C8B-B14F-4D97-AF65-F5344CB8AC3E}">
        <p14:creationId xmlns:p14="http://schemas.microsoft.com/office/powerpoint/2010/main" val="2769933240"/>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a:ln>
          <a:noFill/>
        </a:ln>
        <a:latin typeface="Times New Roman" pitchFamily="18"/>
        <a:ea typeface="Tahoma" pitchFamily="2"/>
        <a:cs typeface="Tahoma"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spAutoFit/>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90675" y="1006475"/>
            <a:ext cx="4589463"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spAutoFit/>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spAutoFit/>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dirty="0">
              <a:solidFill>
                <a:srgbClr val="000000"/>
              </a:solidFill>
              <a:latin typeface="Thorndale" pitchFamily="18"/>
              <a:cs typeface="Arial Unicode MS" pitchFamily="2"/>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ln>
        </p:spPr>
      </p:sp>
      <p:sp>
        <p:nvSpPr>
          <p:cNvPr id="82947" name="Notes Placeholder 2"/>
          <p:cNvSpPr txBox="1">
            <a:spLocks noGrp="1"/>
          </p:cNvSpPr>
          <p:nvPr>
            <p:ph type="body" sz="quarter" idx="1"/>
          </p:nvPr>
        </p:nvSpPr>
        <p:spPr>
          <a:ln/>
        </p:spPr>
        <p:txBody>
          <a:bodyPr>
            <a:spAutoFit/>
          </a:bodyPr>
          <a:lstStyle/>
          <a:p>
            <a:pPr eaLnBrk="1">
              <a:spcBef>
                <a:spcPct val="0"/>
              </a:spcBef>
              <a:buSzPct val="45000"/>
              <a:buFont typeface="StarSymbol"/>
              <a:buChar char="●"/>
            </a:pPr>
            <a:endParaRPr smtClean="0">
              <a:solidFill>
                <a:srgbClr val="000000"/>
              </a:solidFill>
              <a:latin typeface="Thorndale"/>
              <a:ea typeface="Arial Unicode MS" pitchFamily="34" charset="-128"/>
              <a:cs typeface="Arial Unicode MS"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589088" y="1006475"/>
            <a:ext cx="4592637" cy="344646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1185120" y="4787640"/>
            <a:ext cx="5407200" cy="3826440"/>
          </a:xfrm>
        </p:spPr>
        <p:txBody>
          <a:bodyPr/>
          <a:lstStyle/>
          <a:p>
            <a:endParaRPr lang="en-US">
              <a:solidFill>
                <a:srgbClr val="000000"/>
              </a:solidFill>
              <a:latin typeface="Thorndale" pitchFamily="18"/>
              <a:cs typeface="Arial Unicode MS"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9500"/>
            <a:ext cx="8566150" cy="16208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1300" y="4286250"/>
            <a:ext cx="7054850"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50436524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418487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8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62018897"/>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9500"/>
            <a:ext cx="8566150" cy="16208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1300" y="4286250"/>
            <a:ext cx="7054850"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76530454"/>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5360597"/>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59338"/>
            <a:ext cx="8566150"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05163"/>
            <a:ext cx="8566150"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737032412"/>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6824196"/>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70975" cy="12604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92275"/>
            <a:ext cx="4452937"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98713"/>
            <a:ext cx="4452937"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9688"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9688"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5921297"/>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38909050"/>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625210"/>
      </p:ext>
    </p:extLst>
  </p:cSld>
  <p:clrMapOvr>
    <a:masterClrMapping/>
  </p:clrMapOvr>
  <p:transition spd="slow">
    <p:fade/>
  </p:transition>
  <p:timing>
    <p:tnLst>
      <p:par>
        <p:cTn id="1" dur="indefinite" restart="never" nodeType="tmRoot"/>
      </p:par>
    </p:tnLst>
  </p:timing>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3316287" cy="12811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0175" y="301625"/>
            <a:ext cx="5634038"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82738"/>
            <a:ext cx="3316287"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3354984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6883397"/>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4850" y="5294313"/>
            <a:ext cx="6046788" cy="6238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4850" y="676275"/>
            <a:ext cx="6046788"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74850" y="5918200"/>
            <a:ext cx="6046788"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96742905"/>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4570135"/>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8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5454344"/>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59338"/>
            <a:ext cx="8566150"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05163"/>
            <a:ext cx="8566150"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59416751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686391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70975" cy="12604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92275"/>
            <a:ext cx="4452937"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98713"/>
            <a:ext cx="4452937"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9688"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9688"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067206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77557698"/>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1966951"/>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3316287" cy="12811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0175" y="301625"/>
            <a:ext cx="5634038"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82738"/>
            <a:ext cx="3316287"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63365"/>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4850" y="5294313"/>
            <a:ext cx="6046788" cy="6238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4850" y="676275"/>
            <a:ext cx="6046788"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74850" y="5918200"/>
            <a:ext cx="6046788"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1427726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740520" y="627480"/>
            <a:ext cx="8605080" cy="126252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a:t>Click to edit the title text format</a:t>
            </a:r>
          </a:p>
        </p:txBody>
      </p:sp>
      <p:sp>
        <p:nvSpPr>
          <p:cNvPr id="3" name="Text Placeholder 2"/>
          <p:cNvSpPr txBox="1">
            <a:spLocks noGrp="1"/>
          </p:cNvSpPr>
          <p:nvPr>
            <p:ph type="body" idx="1"/>
          </p:nvPr>
        </p:nvSpPr>
        <p:spPr>
          <a:xfrm>
            <a:off x="740520" y="2102040"/>
            <a:ext cx="8605080" cy="476388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en-US" sz="3200" b="0" i="0" u="none" strike="noStrike">
                <a:ln>
                  <a:noFill/>
                </a:ln>
                <a:latin typeface="Times New Roman" pitchFamily="18"/>
                <a:ea typeface="Tahoma" pitchFamily="2"/>
                <a:cs typeface="Tahoma" pitchFamily="2"/>
              </a:defRPr>
            </a:defPPr>
            <a:lvl1pPr marL="432000" marR="0" lvl="0" indent="-324000">
              <a:spcBef>
                <a:spcPts val="0"/>
              </a:spcBef>
              <a:spcAft>
                <a:spcPts val="1417"/>
              </a:spcAft>
              <a:buSzPct val="45000"/>
              <a:buFont typeface="StarSymbol"/>
              <a:buChar char="●"/>
              <a:defRPr lang="en-US" sz="3200" b="0" i="0" u="none" strike="noStrike">
                <a:ln>
                  <a:noFill/>
                </a:ln>
                <a:latin typeface="Times New Roman" pitchFamily="18"/>
                <a:ea typeface="Tahoma" pitchFamily="2"/>
                <a:cs typeface="Tahoma" pitchFamily="2"/>
              </a:defRPr>
            </a:lvl1pPr>
            <a:lvl2pPr marL="864000" marR="0" lvl="1" indent="-288000">
              <a:spcBef>
                <a:spcPts val="0"/>
              </a:spcBef>
              <a:spcAft>
                <a:spcPts val="1134"/>
              </a:spcAft>
              <a:buSzPct val="75000"/>
              <a:buFont typeface="StarSymbol"/>
              <a:buChar char="–"/>
              <a:defRPr lang="en-US" sz="2800" b="0" i="0" u="none" strike="noStrike">
                <a:ln>
                  <a:noFill/>
                </a:ln>
                <a:latin typeface="Times New Roman" pitchFamily="18"/>
                <a:ea typeface="Tahoma" pitchFamily="2"/>
                <a:cs typeface="Tahoma" pitchFamily="2"/>
              </a:defRPr>
            </a:lvl2pPr>
            <a:lvl3pPr marL="1296000" marR="0" lvl="2" indent="-216000">
              <a:spcBef>
                <a:spcPts val="0"/>
              </a:spcBef>
              <a:spcAft>
                <a:spcPts val="850"/>
              </a:spcAft>
              <a:buSzPct val="45000"/>
              <a:buFont typeface="StarSymbol"/>
              <a:buChar char="●"/>
              <a:defRPr lang="en-US" sz="2400" b="0" i="0" u="none" strike="noStrike">
                <a:ln>
                  <a:noFill/>
                </a:ln>
                <a:latin typeface="Times New Roman" pitchFamily="18"/>
                <a:ea typeface="Tahoma" pitchFamily="2"/>
                <a:cs typeface="Tahoma" pitchFamily="2"/>
              </a:defRPr>
            </a:lvl3pPr>
            <a:lvl4pPr marL="1728000" marR="0" lvl="3" indent="-216000">
              <a:spcBef>
                <a:spcPts val="0"/>
              </a:spcBef>
              <a:spcAft>
                <a:spcPts val="567"/>
              </a:spcAft>
              <a:buSzPct val="75000"/>
              <a:buFont typeface="StarSymbol"/>
              <a:buChar char="–"/>
              <a:defRPr lang="en-US" sz="2000" b="0" i="0" u="none" strike="noStrike">
                <a:ln>
                  <a:noFill/>
                </a:ln>
                <a:latin typeface="Times New Roman" pitchFamily="18"/>
                <a:ea typeface="Tahoma" pitchFamily="2"/>
                <a:cs typeface="Tahoma" pitchFamily="2"/>
              </a:defRPr>
            </a:lvl4pPr>
            <a:lvl5pPr marL="2160000" marR="0" lvl="4" indent="-216000">
              <a:spcBef>
                <a:spcPts val="0"/>
              </a:spcBef>
              <a:spcAft>
                <a:spcPts val="283"/>
              </a:spcAft>
              <a:buSzPct val="45000"/>
              <a:buFont typeface="StarSymbol"/>
              <a:buChar char="●"/>
              <a:defRPr lang="en-US" sz="2000" b="0" i="0" u="none" strike="noStrike">
                <a:ln>
                  <a:noFill/>
                </a:ln>
                <a:latin typeface="Times New Roman" pitchFamily="18"/>
                <a:ea typeface="Tahoma" pitchFamily="2"/>
                <a:cs typeface="Tahoma" pitchFamily="2"/>
              </a:defRPr>
            </a:lvl5pPr>
            <a:lvl6pPr marL="2592000" marR="0" lvl="5" indent="-216000">
              <a:spcBef>
                <a:spcPts val="0"/>
              </a:spcBef>
              <a:spcAft>
                <a:spcPts val="283"/>
              </a:spcAft>
              <a:buSzPct val="45000"/>
              <a:buFont typeface="StarSymbol"/>
              <a:buChar char="●"/>
              <a:defRPr lang="en-US" sz="2000" b="0" i="0" u="none" strike="noStrike">
                <a:ln>
                  <a:noFill/>
                </a:ln>
                <a:latin typeface="Times New Roman" pitchFamily="18"/>
                <a:ea typeface="Tahoma" pitchFamily="2"/>
                <a:cs typeface="Tahoma" pitchFamily="2"/>
              </a:defRPr>
            </a:lvl6pPr>
            <a:lvl7pPr marL="3024000" marR="0" lvl="6" indent="-216000">
              <a:spcBef>
                <a:spcPts val="0"/>
              </a:spcBef>
              <a:spcAft>
                <a:spcPts val="283"/>
              </a:spcAft>
              <a:buSzPct val="45000"/>
              <a:buFont typeface="StarSymbol"/>
              <a:buChar char="●"/>
              <a:defRPr lang="en-US" sz="2000" b="0" i="0" u="none" strike="noStrike">
                <a:ln>
                  <a:noFill/>
                </a:ln>
                <a:latin typeface="Times New Roman" pitchFamily="18"/>
                <a:ea typeface="Tahoma" pitchFamily="2"/>
                <a:cs typeface="Tahoma" pitchFamily="2"/>
              </a:defRPr>
            </a:lvl7pPr>
            <a:lvl8pPr marL="3456000" marR="0" lvl="7" indent="-216000">
              <a:spcBef>
                <a:spcPts val="0"/>
              </a:spcBef>
              <a:spcAft>
                <a:spcPts val="283"/>
              </a:spcAft>
              <a:buSzPct val="45000"/>
              <a:buFont typeface="StarSymbol"/>
              <a:buChar char="●"/>
              <a:defRPr lang="en-US" sz="2000" b="0" i="0" u="none" strike="noStrike">
                <a:ln>
                  <a:noFill/>
                </a:ln>
                <a:latin typeface="Times New Roman" pitchFamily="18"/>
                <a:ea typeface="Tahoma" pitchFamily="2"/>
                <a:cs typeface="Tahoma" pitchFamily="2"/>
              </a:defRPr>
            </a:lvl8pPr>
            <a:lvl9pPr marL="3887999" marR="0" lvl="8" indent="-216000">
              <a:spcBef>
                <a:spcPts val="0"/>
              </a:spcBef>
              <a:spcAft>
                <a:spcPts val="283"/>
              </a:spcAft>
              <a:buSzPct val="45000"/>
              <a:buFont typeface="StarSymbol"/>
              <a:buChar char="●"/>
              <a:defRPr lang="en-US" sz="2000" b="0" i="0" u="none" strike="noStrike">
                <a:ln>
                  <a:noFill/>
                </a:ln>
                <a:latin typeface="Times New Roman" pitchFamily="18"/>
                <a:ea typeface="Tahoma" pitchFamily="2"/>
                <a:cs typeface="Tahoma"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marL="0" marR="0" lvl="0" indent="0" algn="l" rtl="0" hangingPunct="0">
        <a:buNone/>
        <a:tabLst/>
        <a:defRPr lang="en-US" sz="3200" b="1" i="0" u="none" strike="noStrike">
          <a:ln>
            <a:noFill/>
          </a:ln>
          <a:solidFill>
            <a:srgbClr val="00FF00"/>
          </a:solidFill>
          <a:latin typeface="Arial" pitchFamily="34"/>
          <a:ea typeface="Tahoma" pitchFamily="2"/>
          <a:cs typeface="Tahoma" pitchFamily="2"/>
        </a:defRPr>
      </a:lvl1pPr>
    </p:titleStyle>
    <p:bodyStyle>
      <a:lvl1pPr marL="0" marR="0" indent="0" rtl="0" hangingPunct="0">
        <a:spcBef>
          <a:spcPts val="0"/>
        </a:spcBef>
        <a:spcAft>
          <a:spcPts val="1417"/>
        </a:spcAft>
        <a:tabLst/>
        <a:defRPr lang="en-US" sz="3200" b="0" i="0" u="none" strike="noStrike">
          <a:ln>
            <a:noFill/>
          </a:ln>
          <a:latin typeface="Times New Roman" pitchFamily="18"/>
          <a:ea typeface="Tahoma" pitchFamily="2"/>
          <a:cs typeface="Tahoma"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8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13">
            <a:lum/>
            <a:alphaModFix/>
          </a:blip>
          <a:srcRect/>
          <a:stretch>
            <a:fillRect/>
          </a:stretch>
        </p:blipFill>
        <p:spPr>
          <a:xfrm>
            <a:off x="8356320" y="6574679"/>
            <a:ext cx="1648080" cy="971280"/>
          </a:xfrm>
          <a:prstGeom prst="rect">
            <a:avLst/>
          </a:prstGeom>
          <a:noFill/>
          <a:ln>
            <a:noFill/>
          </a:ln>
        </p:spPr>
      </p:pic>
      <p:sp>
        <p:nvSpPr>
          <p:cNvPr id="3" name="TextBox 2"/>
          <p:cNvSpPr txBox="1"/>
          <p:nvPr/>
        </p:nvSpPr>
        <p:spPr>
          <a:xfrm>
            <a:off x="72000" y="7315200"/>
            <a:ext cx="914760" cy="230400"/>
          </a:xfrm>
          <a:prstGeom prst="rect">
            <a:avLst/>
          </a:prstGeom>
          <a:noFill/>
          <a:ln>
            <a:noFill/>
          </a:ln>
        </p:spPr>
        <p:txBody>
          <a:bodyPr vert="horz" wrap="none" lIns="0" tIns="0" rIns="0" bIns="0" compatLnSpc="0"/>
          <a:lstStyle/>
          <a:p>
            <a:pPr marL="0" marR="0" lvl="0" indent="0" rtl="0" hangingPunct="0">
              <a:lnSpc>
                <a:spcPct val="100000"/>
              </a:lnSpc>
              <a:spcBef>
                <a:spcPts val="0"/>
              </a:spcBef>
              <a:spcAft>
                <a:spcPts val="0"/>
              </a:spcAft>
              <a:buNone/>
              <a:tabLst/>
            </a:pPr>
            <a:fld id="{1D81C881-9B7A-4A8F-9AFE-94F9898D953A}" type="datetime1">
              <a:rPr lang="en-US" sz="1600" b="1" i="0" u="none" strike="noStrike">
                <a:ln>
                  <a:noFill/>
                </a:ln>
                <a:solidFill>
                  <a:srgbClr val="C0C0C0"/>
                </a:solidFill>
                <a:latin typeface="Times New Roman" pitchFamily="18"/>
                <a:ea typeface="Tahoma" pitchFamily="2"/>
                <a:cs typeface="Tahoma" pitchFamily="2"/>
              </a:rPr>
              <a:pPr marL="0" marR="0" lvl="0" indent="0" rtl="0" hangingPunct="0">
                <a:lnSpc>
                  <a:spcPct val="100000"/>
                </a:lnSpc>
                <a:spcBef>
                  <a:spcPts val="0"/>
                </a:spcBef>
                <a:spcAft>
                  <a:spcPts val="0"/>
                </a:spcAft>
                <a:buNone/>
                <a:tabLst/>
              </a:pPr>
              <a:t>10/21/2013</a:t>
            </a:fld>
            <a:endParaRPr lang="en-US" sz="1600" b="1" i="0" u="none" strike="noStrike" dirty="0">
              <a:ln>
                <a:noFill/>
              </a:ln>
              <a:solidFill>
                <a:srgbClr val="C0C0C0"/>
              </a:solidFill>
              <a:latin typeface="Times New Roman" pitchFamily="18"/>
              <a:ea typeface="Tahoma" pitchFamily="2"/>
              <a:cs typeface="Tahoma" pitchFamily="2"/>
            </a:endParaRPr>
          </a:p>
        </p:txBody>
      </p:sp>
      <p:sp>
        <p:nvSpPr>
          <p:cNvPr id="4" name="TextBox 3"/>
          <p:cNvSpPr txBox="1"/>
          <p:nvPr/>
        </p:nvSpPr>
        <p:spPr>
          <a:xfrm>
            <a:off x="4870495" y="7199640"/>
            <a:ext cx="282129" cy="266483"/>
          </a:xfrm>
          <a:prstGeom prst="rect">
            <a:avLst/>
          </a:prstGeom>
          <a:noFill/>
          <a:ln>
            <a:noFill/>
          </a:ln>
        </p:spPr>
        <p:txBody>
          <a:bodyPr vert="horz" wrap="none" lIns="0" tIns="0" rIns="0" bIns="0" compatLnSpc="0">
            <a:spAutoFit/>
          </a:bodyPr>
          <a:lstStyle/>
          <a:p>
            <a:pPr marL="0" marR="0" lvl="0" indent="0" algn="ctr" rtl="0" hangingPunct="0">
              <a:lnSpc>
                <a:spcPct val="100000"/>
              </a:lnSpc>
              <a:spcBef>
                <a:spcPts val="0"/>
              </a:spcBef>
              <a:spcAft>
                <a:spcPts val="0"/>
              </a:spcAft>
              <a:buNone/>
              <a:tabLst/>
            </a:pPr>
            <a:fld id="{C293888C-9E57-4001-A07E-1BDBB3BC0C5D}" type="slidenum">
              <a:rPr>
                <a:solidFill>
                  <a:schemeClr val="bg2"/>
                </a:solidFill>
              </a:rPr>
              <a:t>‹#›</a:t>
            </a:fld>
            <a:endParaRPr lang="en-US" sz="2000" b="1" i="0" u="none" strike="noStrike" dirty="0">
              <a:ln>
                <a:noFill/>
              </a:ln>
              <a:solidFill>
                <a:schemeClr val="bg2"/>
              </a:solidFill>
              <a:latin typeface="Times New Roman" pitchFamily="18"/>
              <a:ea typeface="Tahoma" pitchFamily="2"/>
              <a:cs typeface="Tahoma" pitchFamily="2"/>
            </a:endParaRPr>
          </a:p>
        </p:txBody>
      </p:sp>
      <p:sp>
        <p:nvSpPr>
          <p:cNvPr id="5" name="TextBox 4"/>
          <p:cNvSpPr txBox="1"/>
          <p:nvPr/>
        </p:nvSpPr>
        <p:spPr>
          <a:xfrm>
            <a:off x="1903680" y="7316640"/>
            <a:ext cx="2228760" cy="230400"/>
          </a:xfrm>
          <a:prstGeom prst="rect">
            <a:avLst/>
          </a:prstGeom>
          <a:no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1600" b="0" i="0" u="none" strike="noStrike" dirty="0">
                <a:ln>
                  <a:noFill/>
                </a:ln>
                <a:solidFill>
                  <a:srgbClr val="C0C0C0"/>
                </a:solidFill>
                <a:latin typeface="Times New Roman" pitchFamily="18"/>
                <a:ea typeface="Tahoma" pitchFamily="2"/>
                <a:cs typeface="Tahoma" pitchFamily="2"/>
              </a:rPr>
              <a:t>Out-of-the-Box Computing</a:t>
            </a:r>
          </a:p>
        </p:txBody>
      </p:sp>
      <p:sp>
        <p:nvSpPr>
          <p:cNvPr id="6" name="TextBox 5"/>
          <p:cNvSpPr txBox="1"/>
          <p:nvPr/>
        </p:nvSpPr>
        <p:spPr>
          <a:xfrm>
            <a:off x="5925599" y="7317000"/>
            <a:ext cx="1304973" cy="235962"/>
          </a:xfrm>
          <a:prstGeom prst="rect">
            <a:avLst/>
          </a:prstGeom>
          <a:no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1600" b="0" i="0" u="none" strike="noStrike" dirty="0" smtClean="0">
                <a:ln>
                  <a:noFill/>
                </a:ln>
                <a:solidFill>
                  <a:srgbClr val="C0C0C0"/>
                </a:solidFill>
                <a:latin typeface="Times New Roman" pitchFamily="18"/>
                <a:ea typeface="Tahoma" pitchFamily="2"/>
                <a:cs typeface="Tahoma" pitchFamily="2"/>
              </a:rPr>
              <a:t>Patents</a:t>
            </a:r>
            <a:r>
              <a:rPr lang="en-US" sz="1600" b="0" i="0" u="none" strike="noStrike" baseline="0" dirty="0" smtClean="0">
                <a:ln>
                  <a:noFill/>
                </a:ln>
                <a:solidFill>
                  <a:srgbClr val="C0C0C0"/>
                </a:solidFill>
                <a:latin typeface="Times New Roman" pitchFamily="18"/>
                <a:ea typeface="Tahoma" pitchFamily="2"/>
                <a:cs typeface="Tahoma" pitchFamily="2"/>
              </a:rPr>
              <a:t> pending</a:t>
            </a:r>
            <a:endParaRPr lang="en-US" sz="1600" b="0" i="0" u="none" strike="noStrike" dirty="0">
              <a:ln>
                <a:noFill/>
              </a:ln>
              <a:solidFill>
                <a:srgbClr val="C0C0C0"/>
              </a:solidFill>
              <a:latin typeface="Times New Roman" pitchFamily="18"/>
              <a:ea typeface="Tahoma" pitchFamily="2"/>
              <a:cs typeface="Tahoma" pitchFamily="2"/>
            </a:endParaRPr>
          </a:p>
        </p:txBody>
      </p:sp>
      <p:sp>
        <p:nvSpPr>
          <p:cNvPr id="7" name="Title Placeholder 6"/>
          <p:cNvSpPr txBox="1">
            <a:spLocks noGrp="1"/>
          </p:cNvSpPr>
          <p:nvPr>
            <p:ph type="title"/>
          </p:nvPr>
        </p:nvSpPr>
        <p:spPr>
          <a:xfrm>
            <a:off x="740520" y="627480"/>
            <a:ext cx="8605080" cy="126252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n-US"/>
          </a:p>
        </p:txBody>
      </p:sp>
      <p:sp>
        <p:nvSpPr>
          <p:cNvPr id="8" name="Text Placeholder 7"/>
          <p:cNvSpPr txBox="1">
            <a:spLocks noGrp="1"/>
          </p:cNvSpPr>
          <p:nvPr>
            <p:ph type="body" idx="1"/>
          </p:nvPr>
        </p:nvSpPr>
        <p:spPr>
          <a:xfrm>
            <a:off x="740520" y="2102040"/>
            <a:ext cx="8605080" cy="4763880"/>
          </a:xfrm>
          <a:prstGeom prst="rect">
            <a:avLst/>
          </a:prstGeom>
          <a:noFill/>
          <a:ln>
            <a:noFill/>
          </a:ln>
        </p:spPr>
        <p:txBody>
          <a:bodyPr lIns="0" tIns="0" rIns="0" bIns="0"/>
          <a:lstStyle>
            <a:defPPr marL="432000" marR="0" lvl="0" indent="-324000" algn="l">
              <a:spcBef>
                <a:spcPts val="0"/>
              </a:spcBef>
              <a:spcAft>
                <a:spcPts val="1417"/>
              </a:spcAft>
              <a:buClr>
                <a:srgbClr val="FFFF00"/>
              </a:buClr>
              <a:buSzPct val="45000"/>
              <a:buFont typeface="StarSymbol"/>
              <a:buNone/>
              <a:defRPr lang="en-US" sz="2400" b="1" i="0" u="none" strike="noStrike">
                <a:ln>
                  <a:noFill/>
                </a:ln>
                <a:solidFill>
                  <a:srgbClr val="FFFF00"/>
                </a:solidFill>
                <a:latin typeface="Arial" pitchFamily="34"/>
                <a:ea typeface="HG Mincho Light J" pitchFamily="2"/>
                <a:cs typeface="Arial Unicode MS" pitchFamily="2"/>
              </a:defRPr>
            </a:defPPr>
            <a:lvl1pPr marL="432000" marR="0" lvl="0" indent="-324000" algn="l">
              <a:spcBef>
                <a:spcPts val="0"/>
              </a:spcBef>
              <a:spcAft>
                <a:spcPts val="1417"/>
              </a:spcAft>
              <a:buClr>
                <a:srgbClr val="FFFF00"/>
              </a:buClr>
              <a:buSzPct val="45000"/>
              <a:buFont typeface="StarSymbol"/>
              <a:buChar char="●"/>
              <a:defRPr lang="en-US" sz="2400" b="1" i="0" u="none" strike="noStrike">
                <a:ln>
                  <a:noFill/>
                </a:ln>
                <a:solidFill>
                  <a:srgbClr val="FFFF00"/>
                </a:solidFill>
                <a:latin typeface="Arial" pitchFamily="34"/>
                <a:ea typeface="HG Mincho Light J" pitchFamily="2"/>
                <a:cs typeface="Arial Unicode MS" pitchFamily="2"/>
              </a:defRPr>
            </a:lvl1pPr>
            <a:lvl2pPr marL="767880" marR="0" lvl="1" indent="-191880" algn="l">
              <a:spcBef>
                <a:spcPts val="0"/>
              </a:spcBef>
              <a:spcAft>
                <a:spcPts val="1134"/>
              </a:spcAft>
              <a:buClr>
                <a:srgbClr val="FFFF00"/>
              </a:buClr>
              <a:buSzPct val="7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2pPr>
            <a:lvl3pPr marL="1296000" marR="0" lvl="2" indent="-216000" algn="l">
              <a:spcBef>
                <a:spcPts val="0"/>
              </a:spcBef>
              <a:spcAft>
                <a:spcPts val="850"/>
              </a:spcAft>
              <a:buClr>
                <a:srgbClr val="FFFF00"/>
              </a:buClr>
              <a:buSzPct val="4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3pPr>
            <a:lvl4pPr marL="1728000" marR="0" lvl="3" indent="-216000" algn="l">
              <a:spcBef>
                <a:spcPts val="0"/>
              </a:spcBef>
              <a:spcAft>
                <a:spcPts val="567"/>
              </a:spcAft>
              <a:buClr>
                <a:srgbClr val="FFFF00"/>
              </a:buClr>
              <a:buSzPct val="7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4pPr>
            <a:lvl5pPr marL="2160000" marR="0" lvl="4" indent="-216000" algn="l">
              <a:spcBef>
                <a:spcPts val="0"/>
              </a:spcBef>
              <a:spcAft>
                <a:spcPts val="283"/>
              </a:spcAft>
              <a:buClr>
                <a:srgbClr val="FFFF00"/>
              </a:buClr>
              <a:buSzPct val="4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5pPr>
            <a:lvl6pPr marL="2592000" marR="0" lvl="5" indent="-216000" algn="l">
              <a:spcBef>
                <a:spcPts val="0"/>
              </a:spcBef>
              <a:spcAft>
                <a:spcPts val="283"/>
              </a:spcAft>
              <a:buClr>
                <a:srgbClr val="FFFF00"/>
              </a:buClr>
              <a:buSzPct val="4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6pPr>
            <a:lvl7pPr marL="3024000" marR="0" lvl="6" indent="-216000" algn="l">
              <a:spcBef>
                <a:spcPts val="0"/>
              </a:spcBef>
              <a:spcAft>
                <a:spcPts val="283"/>
              </a:spcAft>
              <a:buClr>
                <a:srgbClr val="FFFF00"/>
              </a:buClr>
              <a:buSzPct val="4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7pPr>
            <a:lvl8pPr marL="3456000" marR="0" lvl="7" indent="-216000" algn="l">
              <a:spcBef>
                <a:spcPts val="0"/>
              </a:spcBef>
              <a:spcAft>
                <a:spcPts val="283"/>
              </a:spcAft>
              <a:buClr>
                <a:srgbClr val="FFFF00"/>
              </a:buClr>
              <a:buSzPct val="4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8pPr>
            <a:lvl9pPr marL="3887999" marR="0" lvl="8" indent="-216000" algn="l">
              <a:spcBef>
                <a:spcPts val="0"/>
              </a:spcBef>
              <a:spcAft>
                <a:spcPts val="283"/>
              </a:spcAft>
              <a:buClr>
                <a:srgbClr val="FFFF00"/>
              </a:buClr>
              <a:buSzPct val="45000"/>
              <a:buFont typeface="StarSymbol"/>
              <a:buChar char="●"/>
              <a:defRPr lang="en-US" sz="2000" b="1" i="0" u="none" strike="noStrike">
                <a:ln>
                  <a:noFill/>
                </a:ln>
                <a:solidFill>
                  <a:srgbClr val="FFFF00"/>
                </a:solidFill>
                <a:latin typeface="Arial" pitchFamily="34"/>
                <a:ea typeface="HG Mincho Light J" pitchFamily="2"/>
                <a:cs typeface="Arial Unicode MS"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iming>
    <p:tnLst>
      <p:par>
        <p:cTn id="1" dur="indefinite" restart="never" nodeType="tmRoot"/>
      </p:par>
    </p:tnLst>
  </p:timing>
  <p:txStyles>
    <p:titleStyle>
      <a:lvl1pPr algn="l" rtl="0" hangingPunct="0">
        <a:tabLst/>
        <a:defRPr lang="en-US" sz="3200" b="1" i="0" u="none" strike="noStrike">
          <a:ln>
            <a:noFill/>
          </a:ln>
          <a:solidFill>
            <a:srgbClr val="00FF00"/>
          </a:solidFill>
          <a:latin typeface="Arial" pitchFamily="34"/>
          <a:cs typeface="Arial Unicode MS" pitchFamily="2"/>
        </a:defRPr>
      </a:lvl1pPr>
    </p:titleStyle>
    <p:bodyStyle>
      <a:lvl1pPr marL="432000" marR="0" indent="-324000" algn="l" rtl="0" hangingPunct="0">
        <a:spcBef>
          <a:spcPts val="0"/>
        </a:spcBef>
        <a:spcAft>
          <a:spcPts val="1417"/>
        </a:spcAft>
        <a:tabLst/>
        <a:defRPr lang="en-US" sz="2400" b="1" i="0" u="none" strike="noStrike">
          <a:ln>
            <a:noFill/>
          </a:ln>
          <a:solidFill>
            <a:srgbClr val="FFFF00"/>
          </a:solidFill>
          <a:latin typeface="Arial" pitchFamily="34"/>
          <a:cs typeface="Arial Unicode MS"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8.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8.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Tech">
    <p:spTree>
      <p:nvGrpSpPr>
        <p:cNvPr id="1" name=""/>
        <p:cNvGrpSpPr/>
        <p:nvPr/>
      </p:nvGrpSpPr>
      <p:grpSpPr>
        <a:xfrm>
          <a:off x="0" y="0"/>
          <a:ext cx="0" cy="0"/>
          <a:chOff x="0" y="0"/>
          <a:chExt cx="0" cy="0"/>
        </a:xfrm>
      </p:grpSpPr>
      <p:sp>
        <p:nvSpPr>
          <p:cNvPr id="2" name="TextBox 1"/>
          <p:cNvSpPr txBox="1"/>
          <p:nvPr/>
        </p:nvSpPr>
        <p:spPr>
          <a:xfrm>
            <a:off x="731520" y="731520"/>
            <a:ext cx="6859006" cy="430200"/>
          </a:xfrm>
          <a:prstGeom prst="rect">
            <a:avLst/>
          </a:prstGeom>
          <a:noFill/>
          <a:ln>
            <a:noFill/>
          </a:ln>
        </p:spPr>
        <p:txBody>
          <a:bodyPr vert="horz" wrap="none" lIns="0" tIns="0" rIns="0" bIns="0" compatLnSpc="0"/>
          <a:lstStyle/>
          <a:p>
            <a:pPr marL="0" marR="0" lvl="0" indent="0" rtl="0" hangingPunct="0">
              <a:lnSpc>
                <a:spcPct val="100000"/>
              </a:lnSpc>
              <a:spcBef>
                <a:spcPts val="0"/>
              </a:spcBef>
              <a:spcAft>
                <a:spcPts val="0"/>
              </a:spcAft>
              <a:buNone/>
              <a:tabLst/>
            </a:pPr>
            <a:r>
              <a:rPr lang="en-US" sz="2400" b="1" i="0" u="none" strike="noStrike" dirty="0" smtClean="0">
                <a:ln>
                  <a:noFill/>
                </a:ln>
                <a:solidFill>
                  <a:srgbClr val="00FF00"/>
                </a:solidFill>
                <a:latin typeface="Arial Black" pitchFamily="34"/>
                <a:ea typeface="Tahoma" pitchFamily="2"/>
                <a:cs typeface="Tahoma" pitchFamily="2"/>
              </a:rPr>
              <a:t>Number three of a series</a:t>
            </a:r>
            <a:endParaRPr lang="en-US" sz="2400" b="1" i="0" u="none" strike="noStrike" dirty="0">
              <a:ln>
                <a:noFill/>
              </a:ln>
              <a:solidFill>
                <a:srgbClr val="00FF00"/>
              </a:solidFill>
              <a:latin typeface="Arial Black" pitchFamily="34"/>
              <a:ea typeface="Tahoma" pitchFamily="2"/>
              <a:cs typeface="Tahoma" pitchFamily="2"/>
            </a:endParaRPr>
          </a:p>
        </p:txBody>
      </p:sp>
      <p:sp>
        <p:nvSpPr>
          <p:cNvPr id="3" name="TextBox 2"/>
          <p:cNvSpPr txBox="1"/>
          <p:nvPr/>
        </p:nvSpPr>
        <p:spPr>
          <a:xfrm>
            <a:off x="914400" y="2880720"/>
            <a:ext cx="8229600" cy="1919880"/>
          </a:xfrm>
          <a:prstGeom prst="rect">
            <a:avLst/>
          </a:prstGeom>
          <a:noFill/>
          <a:ln>
            <a:noFill/>
          </a:ln>
        </p:spPr>
        <p:txBody>
          <a:bodyPr vert="horz" wrap="none" lIns="0" tIns="0" rIns="0" bIns="0" compatLnSpc="0"/>
          <a:lstStyle/>
          <a:p>
            <a:pPr marL="0" marR="0" lvl="0" indent="0" algn="ctr" rtl="0" hangingPunct="0">
              <a:lnSpc>
                <a:spcPct val="100000"/>
              </a:lnSpc>
              <a:spcBef>
                <a:spcPts val="0"/>
              </a:spcBef>
              <a:spcAft>
                <a:spcPts val="0"/>
              </a:spcAft>
              <a:buNone/>
              <a:tabLst/>
            </a:pPr>
            <a:r>
              <a:rPr lang="en-US" sz="4800" b="1" i="0" u="none" strike="noStrike" dirty="0">
                <a:ln>
                  <a:noFill/>
                </a:ln>
                <a:solidFill>
                  <a:srgbClr val="FFFF00"/>
                </a:solidFill>
                <a:latin typeface="Arial" pitchFamily="34"/>
                <a:ea typeface="Tahoma" pitchFamily="2"/>
                <a:cs typeface="Tahoma" pitchFamily="2"/>
              </a:rPr>
              <a:t>Drinking from the Firehose</a:t>
            </a:r>
          </a:p>
          <a:p>
            <a:pPr marL="0" marR="0" lvl="0" indent="0" algn="ctr" rtl="0" hangingPunct="0">
              <a:lnSpc>
                <a:spcPct val="100000"/>
              </a:lnSpc>
              <a:spcBef>
                <a:spcPts val="0"/>
              </a:spcBef>
              <a:spcAft>
                <a:spcPts val="0"/>
              </a:spcAft>
              <a:buNone/>
              <a:tabLst/>
            </a:pPr>
            <a:endParaRPr lang="en-US" sz="3200" b="1" i="0" u="none" strike="noStrike" dirty="0">
              <a:ln>
                <a:noFill/>
              </a:ln>
              <a:solidFill>
                <a:srgbClr val="FFFF00"/>
              </a:solidFill>
              <a:latin typeface="Arial" pitchFamily="34"/>
              <a:ea typeface="Tahoma" pitchFamily="2"/>
              <a:cs typeface="Tahoma" pitchFamily="2"/>
            </a:endParaRPr>
          </a:p>
          <a:p>
            <a:pPr marL="0" marR="0" lvl="0" indent="0" algn="ctr" rtl="0" hangingPunct="0">
              <a:lnSpc>
                <a:spcPct val="100000"/>
              </a:lnSpc>
              <a:spcBef>
                <a:spcPts val="0"/>
              </a:spcBef>
              <a:spcAft>
                <a:spcPts val="0"/>
              </a:spcAft>
              <a:buNone/>
              <a:tabLst/>
            </a:pPr>
            <a:r>
              <a:rPr lang="en-US" sz="2800" b="1" i="1" u="none" strike="noStrike" dirty="0" smtClean="0">
                <a:ln>
                  <a:noFill/>
                </a:ln>
                <a:solidFill>
                  <a:srgbClr val="FFFF00"/>
                </a:solidFill>
                <a:latin typeface="Arial" pitchFamily="34"/>
                <a:ea typeface="Tahoma" pitchFamily="2"/>
                <a:cs typeface="Tahoma" pitchFamily="2"/>
              </a:rPr>
              <a:t>Mostly missless memory</a:t>
            </a:r>
          </a:p>
          <a:p>
            <a:pPr marL="0" marR="0" lvl="0" indent="0" algn="ctr" rtl="0" hangingPunct="0">
              <a:lnSpc>
                <a:spcPct val="100000"/>
              </a:lnSpc>
              <a:spcBef>
                <a:spcPts val="0"/>
              </a:spcBef>
              <a:spcAft>
                <a:spcPts val="0"/>
              </a:spcAft>
              <a:buNone/>
              <a:tabLst/>
            </a:pPr>
            <a:r>
              <a:rPr lang="en-US" sz="2800" b="1" i="1" u="none" strike="noStrike" dirty="0" smtClean="0">
                <a:ln>
                  <a:noFill/>
                </a:ln>
                <a:solidFill>
                  <a:srgbClr val="FFFF00"/>
                </a:solidFill>
                <a:latin typeface="Arial" pitchFamily="34"/>
                <a:ea typeface="Tahoma" pitchFamily="2"/>
                <a:cs typeface="Tahoma" pitchFamily="2"/>
              </a:rPr>
              <a:t>in </a:t>
            </a:r>
            <a:r>
              <a:rPr lang="en-US" sz="2800" b="1" i="1" u="none" strike="noStrike" dirty="0">
                <a:ln>
                  <a:noFill/>
                </a:ln>
                <a:solidFill>
                  <a:srgbClr val="FFFF00"/>
                </a:solidFill>
                <a:latin typeface="Arial" pitchFamily="34"/>
                <a:ea typeface="Tahoma" pitchFamily="2"/>
                <a:cs typeface="Tahoma" pitchFamily="2"/>
              </a:rPr>
              <a:t>the Mill</a:t>
            </a:r>
            <a:r>
              <a:rPr lang="en-US" sz="2800" b="1" i="1" u="none" strike="noStrike" dirty="0">
                <a:ln>
                  <a:noFill/>
                </a:ln>
                <a:solidFill>
                  <a:srgbClr val="FFFF00"/>
                </a:solidFill>
                <a:latin typeface="Arial" pitchFamily="34"/>
                <a:ea typeface="Arial" pitchFamily="34"/>
                <a:cs typeface="Arial" pitchFamily="34"/>
              </a:rPr>
              <a:t>™</a:t>
            </a:r>
            <a:r>
              <a:rPr lang="en-US" sz="2800" b="1" i="1" u="none" strike="noStrike" dirty="0">
                <a:ln>
                  <a:noFill/>
                </a:ln>
                <a:solidFill>
                  <a:srgbClr val="FFFF00"/>
                </a:solidFill>
                <a:latin typeface="Arial" pitchFamily="34"/>
                <a:ea typeface="Tahoma" pitchFamily="2"/>
                <a:cs typeface="Tahoma" pitchFamily="2"/>
              </a:rPr>
              <a:t> CPU Architecture</a:t>
            </a:r>
          </a:p>
        </p:txBody>
      </p:sp>
      <p:sp>
        <p:nvSpPr>
          <p:cNvPr id="4" name="Rectangle 1"/>
          <p:cNvSpPr>
            <a:spLocks noChangeArrowheads="1"/>
          </p:cNvSpPr>
          <p:nvPr/>
        </p:nvSpPr>
        <p:spPr bwMode="auto">
          <a:xfrm>
            <a:off x="0" y="0"/>
            <a:ext cx="10077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pitchFamily="34" charset="-128"/>
                <a:cs typeface="Arial" pitchFamily="34" charset="0"/>
              </a:rPr>
              <a:t>LTCG</a:t>
            </a:r>
            <a:r>
              <a:rPr kumimoji="0" lang="en-US" altLang="en-US" sz="7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152400" y="152400"/>
            <a:ext cx="10077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pitchFamily="34" charset="-128"/>
                <a:cs typeface="Arial" pitchFamily="34" charset="0"/>
              </a:rPr>
              <a:t>LTCG</a:t>
            </a:r>
            <a:r>
              <a:rPr kumimoji="0" lang="en-US" altLang="en-US" sz="7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7" name="Straight Connector 76"/>
          <p:cNvCxnSpPr/>
          <p:nvPr/>
        </p:nvCxnSpPr>
        <p:spPr>
          <a:xfrm>
            <a:off x="3362325" y="3019425"/>
            <a:ext cx="4800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Flowchart: Manual Operation 69"/>
          <p:cNvSpPr/>
          <p:nvPr/>
        </p:nvSpPr>
        <p:spPr>
          <a:xfrm>
            <a:off x="6638925" y="2409825"/>
            <a:ext cx="1054484" cy="16764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800" dirty="0"/>
          </a:p>
        </p:txBody>
      </p:sp>
      <p:sp>
        <p:nvSpPr>
          <p:cNvPr id="8" name="TextBox 7"/>
          <p:cNvSpPr txBox="1"/>
          <p:nvPr/>
        </p:nvSpPr>
        <p:spPr>
          <a:xfrm>
            <a:off x="6943725" y="2333625"/>
            <a:ext cx="423514" cy="830997"/>
          </a:xfrm>
          <a:prstGeom prst="rect">
            <a:avLst/>
          </a:prstGeom>
          <a:noFill/>
        </p:spPr>
        <p:txBody>
          <a:bodyPr wrap="none" rtlCol="0">
            <a:spAutoFit/>
          </a:bodyPr>
          <a:lstStyle/>
          <a:p>
            <a:r>
              <a:rPr lang="en-US" sz="4800" dirty="0" smtClean="0">
                <a:solidFill>
                  <a:schemeClr val="bg2"/>
                </a:solidFill>
                <a:latin typeface="Arial" pitchFamily="34" charset="0"/>
                <a:cs typeface="Arial" pitchFamily="34" charset="0"/>
              </a:rPr>
              <a:t>*</a:t>
            </a:r>
          </a:p>
        </p:txBody>
      </p:sp>
      <p:sp>
        <p:nvSpPr>
          <p:cNvPr id="10" name="TextBox 9"/>
          <p:cNvSpPr txBox="1"/>
          <p:nvPr/>
        </p:nvSpPr>
        <p:spPr>
          <a:xfrm>
            <a:off x="731520" y="731520"/>
            <a:ext cx="337464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Exposed pipeline</a:t>
            </a:r>
            <a:endParaRPr lang="en-US" sz="3200" b="1" i="0" u="none" strike="noStrike" dirty="0">
              <a:ln>
                <a:noFill/>
              </a:ln>
              <a:solidFill>
                <a:srgbClr val="00FF00"/>
              </a:solidFill>
              <a:latin typeface="Arial" pitchFamily="34"/>
              <a:ea typeface="Tahoma" pitchFamily="2"/>
              <a:cs typeface="Tahoma" pitchFamily="2"/>
            </a:endParaRPr>
          </a:p>
        </p:txBody>
      </p:sp>
      <p:sp>
        <p:nvSpPr>
          <p:cNvPr id="5" name="TextBox 4"/>
          <p:cNvSpPr txBox="1"/>
          <p:nvPr/>
        </p:nvSpPr>
        <p:spPr>
          <a:xfrm>
            <a:off x="4480679" y="1419224"/>
            <a:ext cx="49776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Every operation has a fixed </a:t>
            </a:r>
            <a:r>
              <a:rPr lang="en-US" sz="2400" i="1" dirty="0" smtClean="0">
                <a:solidFill>
                  <a:srgbClr val="FFFF00"/>
                </a:solidFill>
                <a:latin typeface="Arial" pitchFamily="34" charset="0"/>
                <a:cs typeface="Arial" pitchFamily="34" charset="0"/>
              </a:rPr>
              <a:t>latency</a:t>
            </a:r>
          </a:p>
        </p:txBody>
      </p:sp>
      <p:sp>
        <p:nvSpPr>
          <p:cNvPr id="2" name="Rectangle 1"/>
          <p:cNvSpPr/>
          <p:nvPr/>
        </p:nvSpPr>
        <p:spPr>
          <a:xfrm>
            <a:off x="1381125" y="2486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a:t>
            </a:r>
            <a:endParaRPr lang="en-US" dirty="0"/>
          </a:p>
        </p:txBody>
      </p:sp>
      <p:sp>
        <p:nvSpPr>
          <p:cNvPr id="55" name="Rectangle 54"/>
          <p:cNvSpPr/>
          <p:nvPr/>
        </p:nvSpPr>
        <p:spPr>
          <a:xfrm>
            <a:off x="2295525" y="2486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mul</a:t>
            </a:r>
            <a:endParaRPr lang="en-US" dirty="0"/>
          </a:p>
        </p:txBody>
      </p:sp>
      <p:sp>
        <p:nvSpPr>
          <p:cNvPr id="69" name="Rectangle 68"/>
          <p:cNvSpPr/>
          <p:nvPr/>
        </p:nvSpPr>
        <p:spPr>
          <a:xfrm>
            <a:off x="2295525" y="5915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sub</a:t>
            </a:r>
            <a:endParaRPr lang="en-US" dirty="0"/>
          </a:p>
        </p:txBody>
      </p:sp>
      <p:sp>
        <p:nvSpPr>
          <p:cNvPr id="71" name="Flowchart: Manual Operation 70"/>
          <p:cNvSpPr/>
          <p:nvPr/>
        </p:nvSpPr>
        <p:spPr>
          <a:xfrm>
            <a:off x="5127241" y="57626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p:txBody>
      </p:sp>
      <p:sp>
        <p:nvSpPr>
          <p:cNvPr id="12" name="TextBox 11"/>
          <p:cNvSpPr txBox="1"/>
          <p:nvPr/>
        </p:nvSpPr>
        <p:spPr>
          <a:xfrm>
            <a:off x="5419725" y="5457825"/>
            <a:ext cx="441146" cy="1015663"/>
          </a:xfrm>
          <a:prstGeom prst="rect">
            <a:avLst/>
          </a:prstGeom>
          <a:noFill/>
        </p:spPr>
        <p:txBody>
          <a:bodyPr wrap="none" rtlCol="0">
            <a:spAutoFit/>
          </a:bodyPr>
          <a:lstStyle/>
          <a:p>
            <a:r>
              <a:rPr lang="en-US" sz="6000" dirty="0" smtClean="0">
                <a:solidFill>
                  <a:schemeClr val="bg2"/>
                </a:solidFill>
                <a:latin typeface="Arial" pitchFamily="34" charset="0"/>
                <a:cs typeface="Arial" pitchFamily="34" charset="0"/>
              </a:rPr>
              <a:t>-</a:t>
            </a:r>
          </a:p>
        </p:txBody>
      </p:sp>
      <p:cxnSp>
        <p:nvCxnSpPr>
          <p:cNvPr id="73" name="Straight Arrow Connector 72"/>
          <p:cNvCxnSpPr/>
          <p:nvPr/>
        </p:nvCxnSpPr>
        <p:spPr>
          <a:xfrm>
            <a:off x="69437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74009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5419725" y="55340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5876925" y="5549646"/>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3362325" y="4314825"/>
            <a:ext cx="486196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63" idx="2"/>
            <a:endCxn id="165" idx="0"/>
          </p:cNvCxnSpPr>
          <p:nvPr/>
        </p:nvCxnSpPr>
        <p:spPr>
          <a:xfrm rot="16200000" flipH="1">
            <a:off x="4604271" y="4960292"/>
            <a:ext cx="757535" cy="838200"/>
          </a:xfrm>
          <a:prstGeom prst="bentConnector3">
            <a:avLst>
              <a:gd name="adj1" fmla="val 50000"/>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3362325" y="6448425"/>
            <a:ext cx="4800600" cy="25063"/>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a:off x="5640298" y="6219825"/>
            <a:ext cx="0" cy="4572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2" name="Rectangle 131"/>
          <p:cNvSpPr/>
          <p:nvPr/>
        </p:nvSpPr>
        <p:spPr>
          <a:xfrm>
            <a:off x="4810125" y="6677025"/>
            <a:ext cx="1676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 – c*d</a:t>
            </a:r>
            <a:endParaRPr lang="en-US" sz="2400" dirty="0"/>
          </a:p>
        </p:txBody>
      </p:sp>
      <p:cxnSp>
        <p:nvCxnSpPr>
          <p:cNvPr id="137" name="Straight Arrow Connector 136"/>
          <p:cNvCxnSpPr>
            <a:stCxn id="70" idx="2"/>
          </p:cNvCxnSpPr>
          <p:nvPr/>
        </p:nvCxnSpPr>
        <p:spPr>
          <a:xfrm>
            <a:off x="7166167" y="4086225"/>
            <a:ext cx="6158" cy="6061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6791325" y="4695825"/>
            <a:ext cx="760323"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c*d</a:t>
            </a:r>
            <a:endParaRPr lang="en-US" sz="2400" dirty="0"/>
          </a:p>
        </p:txBody>
      </p:sp>
      <p:cxnSp>
        <p:nvCxnSpPr>
          <p:cNvPr id="145" name="Elbow Connector 144"/>
          <p:cNvCxnSpPr>
            <a:stCxn id="139" idx="2"/>
            <a:endCxn id="146" idx="0"/>
          </p:cNvCxnSpPr>
          <p:nvPr/>
        </p:nvCxnSpPr>
        <p:spPr>
          <a:xfrm rot="5400000">
            <a:off x="6137412" y="4724084"/>
            <a:ext cx="757535" cy="1310616"/>
          </a:xfrm>
          <a:prstGeom prst="bentConnector3">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46" name="TextBox 145"/>
          <p:cNvSpPr txBox="1"/>
          <p:nvPr/>
        </p:nvSpPr>
        <p:spPr>
          <a:xfrm>
            <a:off x="5726058" y="5758160"/>
            <a:ext cx="2696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 </a:t>
            </a:r>
          </a:p>
        </p:txBody>
      </p:sp>
      <p:sp>
        <p:nvSpPr>
          <p:cNvPr id="151" name="Rectangle 150"/>
          <p:cNvSpPr/>
          <p:nvPr/>
        </p:nvSpPr>
        <p:spPr>
          <a:xfrm>
            <a:off x="4196147" y="4692401"/>
            <a:ext cx="7239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a:t>
            </a:r>
            <a:endParaRPr lang="en-US" sz="2400" dirty="0"/>
          </a:p>
        </p:txBody>
      </p:sp>
      <p:cxnSp>
        <p:nvCxnSpPr>
          <p:cNvPr id="158" name="Straight Arrow Connector 157"/>
          <p:cNvCxnSpPr/>
          <p:nvPr/>
        </p:nvCxnSpPr>
        <p:spPr>
          <a:xfrm>
            <a:off x="4581525" y="3629025"/>
            <a:ext cx="0" cy="10633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63" name="TextBox 162"/>
          <p:cNvSpPr txBox="1"/>
          <p:nvPr/>
        </p:nvSpPr>
        <p:spPr>
          <a:xfrm>
            <a:off x="4429125" y="4538960"/>
            <a:ext cx="2696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 </a:t>
            </a:r>
          </a:p>
        </p:txBody>
      </p:sp>
      <p:sp>
        <p:nvSpPr>
          <p:cNvPr id="165" name="TextBox 164"/>
          <p:cNvSpPr txBox="1"/>
          <p:nvPr/>
        </p:nvSpPr>
        <p:spPr>
          <a:xfrm>
            <a:off x="5267325" y="5758160"/>
            <a:ext cx="269626" cy="461665"/>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 </a:t>
            </a:r>
            <a:endParaRPr lang="en-US" sz="2400" dirty="0" smtClean="0">
              <a:solidFill>
                <a:srgbClr val="FFFF00"/>
              </a:solidFill>
              <a:latin typeface="Arial" pitchFamily="34" charset="0"/>
              <a:cs typeface="Arial" pitchFamily="34" charset="0"/>
            </a:endParaRPr>
          </a:p>
        </p:txBody>
      </p:sp>
      <p:sp>
        <p:nvSpPr>
          <p:cNvPr id="39" name="TextBox 38"/>
          <p:cNvSpPr txBox="1"/>
          <p:nvPr/>
        </p:nvSpPr>
        <p:spPr>
          <a:xfrm>
            <a:off x="1076325" y="1367850"/>
            <a:ext cx="1928733" cy="584775"/>
          </a:xfrm>
          <a:prstGeom prst="rect">
            <a:avLst/>
          </a:prstGeom>
          <a:noFill/>
        </p:spPr>
        <p:txBody>
          <a:bodyPr wrap="none" rtlCol="0">
            <a:spAutoFit/>
          </a:bodyPr>
          <a:lstStyle/>
          <a:p>
            <a:r>
              <a:rPr lang="en-US" sz="3200" dirty="0">
                <a:solidFill>
                  <a:srgbClr val="FFFF00"/>
                </a:solidFill>
                <a:latin typeface="Arial" pitchFamily="34" charset="0"/>
                <a:cs typeface="Arial" pitchFamily="34" charset="0"/>
              </a:rPr>
              <a:t>a</a:t>
            </a:r>
            <a:r>
              <a:rPr lang="en-US" sz="3200" dirty="0" smtClean="0">
                <a:solidFill>
                  <a:srgbClr val="FFFF00"/>
                </a:solidFill>
                <a:latin typeface="Arial" pitchFamily="34" charset="0"/>
                <a:cs typeface="Arial" pitchFamily="34" charset="0"/>
              </a:rPr>
              <a:t>+b – c*d</a:t>
            </a:r>
          </a:p>
        </p:txBody>
      </p:sp>
      <p:grpSp>
        <p:nvGrpSpPr>
          <p:cNvPr id="13" name="Group 12"/>
          <p:cNvGrpSpPr/>
          <p:nvPr/>
        </p:nvGrpSpPr>
        <p:grpSpPr>
          <a:xfrm>
            <a:off x="4060441" y="1795760"/>
            <a:ext cx="1054484" cy="1071265"/>
            <a:chOff x="4060441" y="1795760"/>
            <a:chExt cx="1054484" cy="1071265"/>
          </a:xfrm>
        </p:grpSpPr>
        <p:sp>
          <p:nvSpPr>
            <p:cNvPr id="4" name="Flowchart: Manual Operation 3"/>
            <p:cNvSpPr/>
            <p:nvPr/>
          </p:nvSpPr>
          <p:spPr>
            <a:xfrm>
              <a:off x="4060441" y="24098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dirty="0" smtClean="0"/>
                <a:t>+</a:t>
              </a:r>
              <a:endParaRPr lang="en-US" sz="3600" dirty="0"/>
            </a:p>
          </p:txBody>
        </p:sp>
        <p:cxnSp>
          <p:nvCxnSpPr>
            <p:cNvPr id="23" name="Straight Arrow Connector 22"/>
            <p:cNvCxnSpPr/>
            <p:nvPr/>
          </p:nvCxnSpPr>
          <p:spPr>
            <a:xfrm>
              <a:off x="43529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48101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124325" y="1795760"/>
              <a:ext cx="86754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    b</a:t>
              </a:r>
            </a:p>
          </p:txBody>
        </p:sp>
      </p:grpSp>
      <p:sp>
        <p:nvSpPr>
          <p:cNvPr id="9" name="TextBox 8"/>
          <p:cNvSpPr txBox="1"/>
          <p:nvPr/>
        </p:nvSpPr>
        <p:spPr>
          <a:xfrm>
            <a:off x="6735644" y="1795760"/>
            <a:ext cx="84991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    d</a:t>
            </a:r>
          </a:p>
        </p:txBody>
      </p:sp>
      <p:cxnSp>
        <p:nvCxnSpPr>
          <p:cNvPr id="16" name="Straight Arrow Connector 15"/>
          <p:cNvCxnSpPr/>
          <p:nvPr/>
        </p:nvCxnSpPr>
        <p:spPr>
          <a:xfrm>
            <a:off x="4581525" y="4086225"/>
            <a:ext cx="0" cy="6061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95325" y="4192965"/>
            <a:ext cx="2657475"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Code is best when producers feed directly to consumers</a:t>
            </a:r>
          </a:p>
        </p:txBody>
      </p:sp>
      <p:sp>
        <p:nvSpPr>
          <p:cNvPr id="7" name="TextBox 6"/>
          <p:cNvSpPr txBox="1"/>
          <p:nvPr/>
        </p:nvSpPr>
        <p:spPr>
          <a:xfrm>
            <a:off x="777170" y="6537037"/>
            <a:ext cx="3283271" cy="584775"/>
          </a:xfrm>
          <a:prstGeom prst="rect">
            <a:avLst/>
          </a:prstGeom>
          <a:noFill/>
        </p:spPr>
        <p:txBody>
          <a:bodyPr wrap="none" rtlCol="0">
            <a:spAutoFit/>
          </a:bodyPr>
          <a:lstStyle/>
          <a:p>
            <a:r>
              <a:rPr lang="en-US" sz="3200" i="1" dirty="0" smtClean="0">
                <a:solidFill>
                  <a:srgbClr val="FFFF00"/>
                </a:solidFill>
                <a:latin typeface="Arial" pitchFamily="34" charset="0"/>
                <a:cs typeface="Arial" pitchFamily="34" charset="0"/>
              </a:rPr>
              <a:t>Static scheduling</a:t>
            </a:r>
          </a:p>
        </p:txBody>
      </p:sp>
    </p:spTree>
    <p:extLst>
      <p:ext uri="{BB962C8B-B14F-4D97-AF65-F5344CB8AC3E}">
        <p14:creationId xmlns:p14="http://schemas.microsoft.com/office/powerpoint/2010/main" val="39284291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55062E-6 -3.93532E-6 L -0.00063 0.15666 " pathEditMode="relative" rAng="0" ptsTypes="AA">
                                      <p:cBhvr>
                                        <p:cTn id="6" dur="2000" fill="hold"/>
                                        <p:tgtEl>
                                          <p:spTgt spid="13"/>
                                        </p:tgtEl>
                                        <p:attrNameLst>
                                          <p:attrName>ppt_x</p:attrName>
                                          <p:attrName>ppt_y</p:attrName>
                                        </p:attrNameLst>
                                      </p:cBhvr>
                                      <p:rCtr x="-31" y="7833"/>
                                    </p:animMotion>
                                  </p:childTnLst>
                                </p:cTn>
                              </p:par>
                              <p:par>
                                <p:cTn id="7" presetID="10" presetClass="exit" presetSubtype="0" fill="hold" nodeType="withEffect">
                                  <p:stCondLst>
                                    <p:cond delay="0"/>
                                  </p:stCondLst>
                                  <p:childTnLst>
                                    <p:animEffect transition="out" filter="fade">
                                      <p:cBhvr>
                                        <p:cTn id="8" dur="1000"/>
                                        <p:tgtEl>
                                          <p:spTgt spid="158"/>
                                        </p:tgtEl>
                                      </p:cBhvr>
                                    </p:animEffect>
                                    <p:set>
                                      <p:cBhvr>
                                        <p:cTn id="9" dur="1" fill="hold">
                                          <p:stCondLst>
                                            <p:cond delay="999"/>
                                          </p:stCondLst>
                                        </p:cTn>
                                        <p:tgtEl>
                                          <p:spTgt spid="158"/>
                                        </p:tgtEl>
                                        <p:attrNameLst>
                                          <p:attrName>style.visibility</p:attrName>
                                        </p:attrNameLst>
                                      </p:cBhvr>
                                      <p:to>
                                        <p:strVal val="hidden"/>
                                      </p:to>
                                    </p:set>
                                  </p:childTnLst>
                                </p:cTn>
                              </p:par>
                              <p:par>
                                <p:cTn id="10" presetID="10"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childTnLst>
                                </p:cTn>
                              </p:par>
                              <p:par>
                                <p:cTn id="13" presetID="42" presetClass="path" presetSubtype="0" accel="50000" decel="50000" fill="hold" grpId="0" nodeType="withEffect">
                                  <p:stCondLst>
                                    <p:cond delay="0"/>
                                  </p:stCondLst>
                                  <p:childTnLst>
                                    <p:animMotion origin="layout" path="M -3.49079E-6 -3.01974E-6 L 0.0907 0.16128 " pathEditMode="relative" rAng="0" ptsTypes="AA">
                                      <p:cBhvr>
                                        <p:cTn id="14" dur="2000" fill="hold"/>
                                        <p:tgtEl>
                                          <p:spTgt spid="2"/>
                                        </p:tgtEl>
                                        <p:attrNameLst>
                                          <p:attrName>ppt_x</p:attrName>
                                          <p:attrName>ppt_y</p:attrName>
                                        </p:attrNameLst>
                                      </p:cBhvr>
                                      <p:rCtr x="4535" y="8064"/>
                                    </p:animMotion>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371601" y="1600200"/>
            <a:ext cx="7426410" cy="4278094"/>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Exposed pipeline machines deliver their performance throughput </a:t>
            </a:r>
            <a:r>
              <a:rPr lang="en-US" sz="2400" i="1" u="sng" dirty="0" smtClean="0">
                <a:solidFill>
                  <a:srgbClr val="FFFF00"/>
                </a:solidFill>
                <a:latin typeface="Arial" pitchFamily="34" charset="0"/>
                <a:cs typeface="Arial" pitchFamily="34" charset="0"/>
              </a:rPr>
              <a:t>only</a:t>
            </a:r>
            <a:r>
              <a:rPr lang="en-US" sz="2400" dirty="0" smtClean="0">
                <a:solidFill>
                  <a:srgbClr val="FFFF00"/>
                </a:solidFill>
                <a:latin typeface="Arial" pitchFamily="34" charset="0"/>
                <a:cs typeface="Arial" pitchFamily="34" charset="0"/>
              </a:rPr>
              <a:t> when all operation have a statically (compiler) known latency.</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If latencies can vary, the compiler must assume the common case.</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If the compiler is wrong, then all instruction issue stalls until the operation is done.</a:t>
            </a:r>
          </a:p>
          <a:p>
            <a:endParaRPr lang="en-US" sz="2400" dirty="0">
              <a:solidFill>
                <a:srgbClr val="FFFF00"/>
              </a:solidFill>
              <a:latin typeface="Arial" pitchFamily="34" charset="0"/>
              <a:cs typeface="Arial" pitchFamily="34" charset="0"/>
            </a:endParaRPr>
          </a:p>
          <a:p>
            <a:pPr algn="ctr"/>
            <a:r>
              <a:rPr lang="en-US" sz="3200" dirty="0" smtClean="0">
                <a:solidFill>
                  <a:srgbClr val="FFFF00"/>
                </a:solidFill>
                <a:latin typeface="Arial" pitchFamily="34" charset="0"/>
                <a:cs typeface="Arial" pitchFamily="34" charset="0"/>
              </a:rPr>
              <a:t>Ouch!</a:t>
            </a:r>
          </a:p>
        </p:txBody>
      </p:sp>
      <p:sp>
        <p:nvSpPr>
          <p:cNvPr id="21" name="Rectangle 20"/>
          <p:cNvSpPr/>
          <p:nvPr/>
        </p:nvSpPr>
        <p:spPr>
          <a:xfrm>
            <a:off x="1211527" y="4018546"/>
            <a:ext cx="7282768" cy="1022686"/>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0" name="TextBox 9"/>
          <p:cNvSpPr txBox="1"/>
          <p:nvPr/>
        </p:nvSpPr>
        <p:spPr>
          <a:xfrm>
            <a:off x="731520" y="731520"/>
            <a:ext cx="1915396"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catch</a:t>
            </a:r>
            <a:endParaRPr lang="en-US" sz="3200" b="1" i="0" u="none" strike="noStrike" dirty="0">
              <a:ln>
                <a:noFill/>
              </a:ln>
              <a:solidFill>
                <a:srgbClr val="00FF00"/>
              </a:solidFill>
              <a:latin typeface="Arial" pitchFamily="34"/>
              <a:ea typeface="Tahoma" pitchFamily="2"/>
              <a:cs typeface="Tahoma" pitchFamily="2"/>
            </a:endParaRPr>
          </a:p>
        </p:txBody>
      </p:sp>
      <p:sp>
        <p:nvSpPr>
          <p:cNvPr id="18" name="TextBox 17"/>
          <p:cNvSpPr txBox="1"/>
          <p:nvPr/>
        </p:nvSpPr>
        <p:spPr>
          <a:xfrm>
            <a:off x="2143976" y="5943600"/>
            <a:ext cx="5807676" cy="830997"/>
          </a:xfrm>
          <a:prstGeom prst="rect">
            <a:avLst/>
          </a:prstGeom>
          <a:noFill/>
        </p:spPr>
        <p:txBody>
          <a:bodyPr wrap="square" rtlCol="0">
            <a:spAutoFit/>
          </a:bodyPr>
          <a:lstStyle/>
          <a:p>
            <a:pPr algn="ctr"/>
            <a:r>
              <a:rPr lang="en-US" sz="2400" dirty="0" smtClean="0">
                <a:solidFill>
                  <a:srgbClr val="FFFF00"/>
                </a:solidFill>
                <a:latin typeface="Arial" pitchFamily="34" charset="0"/>
                <a:cs typeface="Arial" pitchFamily="34" charset="0"/>
              </a:rPr>
              <a:t>In practice the only varying-latency operation that matters is </a:t>
            </a:r>
            <a:r>
              <a:rPr lang="en-US" sz="2400" dirty="0" smtClean="0">
                <a:solidFill>
                  <a:srgbClr val="FFFF00"/>
                </a:solidFill>
                <a:latin typeface="Courier New" panose="02070309020205020404" pitchFamily="49" charset="0"/>
                <a:cs typeface="Courier New" panose="02070309020205020404" pitchFamily="49" charset="0"/>
              </a:rPr>
              <a:t>load</a:t>
            </a:r>
            <a:r>
              <a:rPr lang="en-US" sz="2400" dirty="0" smtClean="0">
                <a:solidFill>
                  <a:srgbClr val="FFFF00"/>
                </a:solidFill>
                <a:latin typeface="Arial" pitchFamily="34" charset="0"/>
                <a:cs typeface="Arial" pitchFamily="34" charset="0"/>
              </a:rPr>
              <a:t>.</a:t>
            </a:r>
          </a:p>
        </p:txBody>
      </p:sp>
      <p:sp>
        <p:nvSpPr>
          <p:cNvPr id="19" name="Rectangle 18"/>
          <p:cNvSpPr/>
          <p:nvPr/>
        </p:nvSpPr>
        <p:spPr>
          <a:xfrm>
            <a:off x="1211527" y="1600200"/>
            <a:ext cx="7788093" cy="137160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20" name="Rectangle 19"/>
          <p:cNvSpPr/>
          <p:nvPr/>
        </p:nvSpPr>
        <p:spPr>
          <a:xfrm>
            <a:off x="1211527" y="3020796"/>
            <a:ext cx="7586484" cy="973687"/>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28447917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10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10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7">
                                            <p:txEl>
                                              <p:pRg st="4" end="4"/>
                                            </p:txEl>
                                          </p:spTgt>
                                        </p:tgtEl>
                                        <p:attrNameLst>
                                          <p:attrName>style.visibility</p:attrName>
                                        </p:attrNameLst>
                                      </p:cBhvr>
                                      <p:to>
                                        <p:strVal val="visible"/>
                                      </p:to>
                                    </p:set>
                                    <p:animEffect transition="in" filter="fade">
                                      <p:cBhvr>
                                        <p:cTn id="20" dur="1000"/>
                                        <p:tgtEl>
                                          <p:spTgt spid="17">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7">
                                            <p:txEl>
                                              <p:pRg st="6" end="6"/>
                                            </p:txEl>
                                          </p:spTgt>
                                        </p:tgtEl>
                                        <p:attrNameLst>
                                          <p:attrName>style.visibility</p:attrName>
                                        </p:attrNameLst>
                                      </p:cBhvr>
                                      <p:to>
                                        <p:strVal val="visible"/>
                                      </p:to>
                                    </p:set>
                                    <p:animEffect transition="in" filter="fade">
                                      <p:cBhvr>
                                        <p:cTn id="28" dur="1000"/>
                                        <p:tgtEl>
                                          <p:spTgt spid="17">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4401654"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memory hierarchy</a:t>
            </a:r>
            <a:endParaRPr lang="en-US" sz="3200" b="1" i="0" u="none" strike="noStrike" dirty="0">
              <a:ln>
                <a:noFill/>
              </a:ln>
              <a:solidFill>
                <a:srgbClr val="00FF00"/>
              </a:solidFill>
              <a:latin typeface="Arial" pitchFamily="34"/>
              <a:ea typeface="Tahoma" pitchFamily="2"/>
              <a:cs typeface="Tahoma" pitchFamily="2"/>
            </a:endParaRPr>
          </a:p>
        </p:txBody>
      </p:sp>
      <p:sp>
        <p:nvSpPr>
          <p:cNvPr id="7" name="TextBox 6"/>
          <p:cNvSpPr txBox="1"/>
          <p:nvPr/>
        </p:nvSpPr>
        <p:spPr>
          <a:xfrm>
            <a:off x="1457325" y="1343025"/>
            <a:ext cx="922047"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p:txBody>
      </p:sp>
      <p:sp>
        <p:nvSpPr>
          <p:cNvPr id="2" name="Rectangle 1"/>
          <p:cNvSpPr/>
          <p:nvPr/>
        </p:nvSpPr>
        <p:spPr>
          <a:xfrm>
            <a:off x="2295525" y="2414290"/>
            <a:ext cx="1198405" cy="381000"/>
          </a:xfrm>
          <a:prstGeom prst="rect">
            <a:avLst/>
          </a:prstGeom>
          <a:pattFill prst="lgGrid">
            <a:fgClr>
              <a:srgbClr val="FFFF99"/>
            </a:fgClr>
            <a:bgClr>
              <a:schemeClr val="tx2"/>
            </a:bgClr>
          </a:patt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2002199" y="3555057"/>
            <a:ext cx="3630954" cy="454968"/>
          </a:xfrm>
          <a:prstGeom prst="rect">
            <a:avLst/>
          </a:prstGeom>
          <a:pattFill prst="lgGrid">
            <a:fgClr>
              <a:srgbClr val="FFFF99"/>
            </a:fgClr>
            <a:bgClr>
              <a:schemeClr val="tx2"/>
            </a:bgClr>
          </a:patt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1381125" y="4772025"/>
            <a:ext cx="6400800" cy="1752600"/>
          </a:xfrm>
          <a:prstGeom prst="rect">
            <a:avLst/>
          </a:prstGeom>
          <a:pattFill prst="lgGrid">
            <a:fgClr>
              <a:srgbClr val="FFFF99"/>
            </a:fgClr>
            <a:bgClr>
              <a:schemeClr val="tx2"/>
            </a:bgClr>
          </a:patt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2866713" y="1952625"/>
            <a:ext cx="7505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a:t>
            </a:r>
          </a:p>
        </p:txBody>
      </p:sp>
      <p:sp>
        <p:nvSpPr>
          <p:cNvPr id="6" name="TextBox 5"/>
          <p:cNvSpPr txBox="1"/>
          <p:nvPr/>
        </p:nvSpPr>
        <p:spPr>
          <a:xfrm>
            <a:off x="4973999" y="3095625"/>
            <a:ext cx="7505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a:t>
            </a:r>
          </a:p>
        </p:txBody>
      </p:sp>
      <p:sp>
        <p:nvSpPr>
          <p:cNvPr id="8" name="TextBox 7"/>
          <p:cNvSpPr txBox="1"/>
          <p:nvPr/>
        </p:nvSpPr>
        <p:spPr>
          <a:xfrm>
            <a:off x="6715125" y="4314825"/>
            <a:ext cx="109196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DRAM</a:t>
            </a:r>
          </a:p>
        </p:txBody>
      </p:sp>
      <p:sp>
        <p:nvSpPr>
          <p:cNvPr id="9" name="Right Brace 8"/>
          <p:cNvSpPr/>
          <p:nvPr/>
        </p:nvSpPr>
        <p:spPr>
          <a:xfrm>
            <a:off x="4082735" y="1573857"/>
            <a:ext cx="346390" cy="1221433"/>
          </a:xfrm>
          <a:prstGeom prst="rightBrac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TextBox 10"/>
          <p:cNvSpPr txBox="1"/>
          <p:nvPr/>
        </p:nvSpPr>
        <p:spPr>
          <a:xfrm>
            <a:off x="4450873" y="1952625"/>
            <a:ext cx="1476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~3 cycles</a:t>
            </a:r>
          </a:p>
        </p:txBody>
      </p:sp>
      <p:sp>
        <p:nvSpPr>
          <p:cNvPr id="12" name="Right Brace 11"/>
          <p:cNvSpPr/>
          <p:nvPr/>
        </p:nvSpPr>
        <p:spPr>
          <a:xfrm>
            <a:off x="6029325" y="1573857"/>
            <a:ext cx="457200" cy="2436168"/>
          </a:xfrm>
          <a:prstGeom prst="rightBrac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TextBox 12"/>
          <p:cNvSpPr txBox="1"/>
          <p:nvPr/>
        </p:nvSpPr>
        <p:spPr>
          <a:xfrm>
            <a:off x="6542677" y="2562225"/>
            <a:ext cx="164820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~10 cycles</a:t>
            </a:r>
          </a:p>
        </p:txBody>
      </p:sp>
      <p:sp>
        <p:nvSpPr>
          <p:cNvPr id="14" name="Right Brace 13"/>
          <p:cNvSpPr/>
          <p:nvPr/>
        </p:nvSpPr>
        <p:spPr>
          <a:xfrm>
            <a:off x="8086725" y="1573857"/>
            <a:ext cx="457200" cy="4950768"/>
          </a:xfrm>
          <a:prstGeom prst="rightBrac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TextBox 14"/>
          <p:cNvSpPr txBox="1"/>
          <p:nvPr/>
        </p:nvSpPr>
        <p:spPr>
          <a:xfrm>
            <a:off x="8543926" y="3629025"/>
            <a:ext cx="1066799"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~300+ cycles</a:t>
            </a:r>
          </a:p>
        </p:txBody>
      </p:sp>
    </p:spTree>
    <p:extLst>
      <p:ext uri="{BB962C8B-B14F-4D97-AF65-F5344CB8AC3E}">
        <p14:creationId xmlns:p14="http://schemas.microsoft.com/office/powerpoint/2010/main" val="30038268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1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1000"/>
                                        <p:tgtEl>
                                          <p:spTgt spid="1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1000"/>
                                        <p:tgtEl>
                                          <p:spTgt spid="1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19" grpId="0" animBg="1"/>
      <p:bldP spid="4" grpId="0"/>
      <p:bldP spid="6" grpId="0"/>
      <p:bldP spid="8" grpId="0"/>
      <p:bldP spid="9" grpId="0" animBg="1"/>
      <p:bldP spid="11" grpId="0"/>
      <p:bldP spid="12" grpId="0" animBg="1"/>
      <p:bldP spid="13" grpId="0"/>
      <p:bldP spid="14" grpId="0" animBg="1"/>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561424" cy="508152"/>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a:t>
            </a:r>
            <a:r>
              <a:rPr lang="en-US" sz="3200" b="1" dirty="0" smtClean="0">
                <a:solidFill>
                  <a:srgbClr val="00FF00"/>
                </a:solidFill>
                <a:latin typeface="Courier New" panose="02070309020205020404" pitchFamily="49" charset="0"/>
                <a:ea typeface="Tahoma" pitchFamily="2"/>
                <a:cs typeface="Courier New" panose="02070309020205020404" pitchFamily="49" charset="0"/>
              </a:rPr>
              <a:t>load</a:t>
            </a:r>
            <a:r>
              <a:rPr lang="en-US" sz="3200" b="1" dirty="0" smtClean="0">
                <a:solidFill>
                  <a:srgbClr val="00FF00"/>
                </a:solidFill>
                <a:latin typeface="Arial" pitchFamily="34"/>
                <a:ea typeface="Tahoma" pitchFamily="2"/>
                <a:cs typeface="Tahoma" pitchFamily="2"/>
              </a:rPr>
              <a:t> problem</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6217920" y="3017520"/>
            <a:ext cx="922047" cy="461665"/>
          </a:xfrm>
          <a:prstGeom prst="rect">
            <a:avLst/>
          </a:prstGeom>
          <a:noFill/>
        </p:spPr>
        <p:txBody>
          <a:bodyPr wrap="none" rtlCol="0">
            <a:spAutoFit/>
          </a:bodyPr>
          <a:lstStyle/>
          <a:p>
            <a:r>
              <a:rPr lang="en-US" sz="2400" b="1" dirty="0" smtClean="0">
                <a:solidFill>
                  <a:srgbClr val="FFFF00"/>
                </a:solidFill>
                <a:latin typeface="Courier New" pitchFamily="49" charset="0"/>
                <a:cs typeface="Courier New" pitchFamily="49" charset="0"/>
              </a:rPr>
              <a:t>load</a:t>
            </a:r>
          </a:p>
        </p:txBody>
      </p:sp>
      <p:sp>
        <p:nvSpPr>
          <p:cNvPr id="7" name="TextBox 6"/>
          <p:cNvSpPr txBox="1"/>
          <p:nvPr/>
        </p:nvSpPr>
        <p:spPr>
          <a:xfrm>
            <a:off x="6217920" y="2560320"/>
            <a:ext cx="737702" cy="461665"/>
          </a:xfrm>
          <a:prstGeom prst="rect">
            <a:avLst/>
          </a:prstGeom>
          <a:noFill/>
        </p:spPr>
        <p:txBody>
          <a:bodyPr wrap="none" rtlCol="0">
            <a:spAutoFit/>
          </a:bodyPr>
          <a:lstStyle/>
          <a:p>
            <a:r>
              <a:rPr lang="en-US" sz="2400" b="1" dirty="0" smtClean="0">
                <a:solidFill>
                  <a:srgbClr val="FFFF00"/>
                </a:solidFill>
                <a:latin typeface="Courier New" pitchFamily="49" charset="0"/>
                <a:cs typeface="Courier New" pitchFamily="49" charset="0"/>
              </a:rPr>
              <a:t>add</a:t>
            </a:r>
          </a:p>
        </p:txBody>
      </p:sp>
      <p:sp>
        <p:nvSpPr>
          <p:cNvPr id="8" name="TextBox 7"/>
          <p:cNvSpPr txBox="1"/>
          <p:nvPr/>
        </p:nvSpPr>
        <p:spPr>
          <a:xfrm>
            <a:off x="6217920" y="5303520"/>
            <a:ext cx="1106393" cy="461665"/>
          </a:xfrm>
          <a:prstGeom prst="rect">
            <a:avLst/>
          </a:prstGeom>
          <a:noFill/>
        </p:spPr>
        <p:txBody>
          <a:bodyPr wrap="none" rtlCol="0">
            <a:spAutoFit/>
          </a:bodyPr>
          <a:lstStyle/>
          <a:p>
            <a:r>
              <a:rPr lang="en-US" sz="2400" b="1" dirty="0" smtClean="0">
                <a:solidFill>
                  <a:srgbClr val="FFFF00"/>
                </a:solidFill>
                <a:latin typeface="Courier New" pitchFamily="49" charset="0"/>
                <a:cs typeface="Courier New" pitchFamily="49" charset="0"/>
              </a:rPr>
              <a:t>shift</a:t>
            </a:r>
          </a:p>
        </p:txBody>
      </p:sp>
      <p:sp>
        <p:nvSpPr>
          <p:cNvPr id="9" name="TextBox 8"/>
          <p:cNvSpPr txBox="1"/>
          <p:nvPr/>
        </p:nvSpPr>
        <p:spPr>
          <a:xfrm>
            <a:off x="6217920" y="5760720"/>
            <a:ext cx="1106393" cy="461665"/>
          </a:xfrm>
          <a:prstGeom prst="rect">
            <a:avLst/>
          </a:prstGeom>
          <a:noFill/>
        </p:spPr>
        <p:txBody>
          <a:bodyPr wrap="none" rtlCol="0">
            <a:spAutoFit/>
          </a:bodyPr>
          <a:lstStyle/>
          <a:p>
            <a:r>
              <a:rPr lang="en-US" sz="2400" b="1" dirty="0" smtClean="0">
                <a:solidFill>
                  <a:srgbClr val="FFFF00"/>
                </a:solidFill>
                <a:latin typeface="Courier New" pitchFamily="49" charset="0"/>
                <a:cs typeface="Courier New" pitchFamily="49" charset="0"/>
              </a:rPr>
              <a:t>store</a:t>
            </a:r>
          </a:p>
        </p:txBody>
      </p:sp>
      <p:sp>
        <p:nvSpPr>
          <p:cNvPr id="2" name="TextBox 1"/>
          <p:cNvSpPr txBox="1"/>
          <p:nvPr/>
        </p:nvSpPr>
        <p:spPr>
          <a:xfrm>
            <a:off x="6217920" y="3474720"/>
            <a:ext cx="800219" cy="461665"/>
          </a:xfrm>
          <a:prstGeom prst="rect">
            <a:avLst/>
          </a:prstGeom>
          <a:noFill/>
        </p:spPr>
        <p:txBody>
          <a:bodyPr wrap="none" rtlCol="0">
            <a:spAutoFit/>
          </a:bodyPr>
          <a:lstStyle/>
          <a:p>
            <a:r>
              <a:rPr lang="en-US" sz="2400" b="1" i="1" dirty="0" smtClean="0">
                <a:solidFill>
                  <a:srgbClr val="FF3300"/>
                </a:solidFill>
                <a:latin typeface="Arial" pitchFamily="34" charset="0"/>
                <a:cs typeface="Arial" pitchFamily="34" charset="0"/>
              </a:rPr>
              <a:t>stall</a:t>
            </a:r>
          </a:p>
        </p:txBody>
      </p:sp>
      <p:cxnSp>
        <p:nvCxnSpPr>
          <p:cNvPr id="11" name="Straight Connector 10"/>
          <p:cNvCxnSpPr/>
          <p:nvPr/>
        </p:nvCxnSpPr>
        <p:spPr>
          <a:xfrm>
            <a:off x="5486400" y="30175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86400" y="34747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486400" y="57607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645920" y="1828800"/>
            <a:ext cx="152535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You write:</a:t>
            </a:r>
          </a:p>
        </p:txBody>
      </p:sp>
      <p:sp>
        <p:nvSpPr>
          <p:cNvPr id="28" name="TextBox 27"/>
          <p:cNvSpPr txBox="1"/>
          <p:nvPr/>
        </p:nvSpPr>
        <p:spPr>
          <a:xfrm>
            <a:off x="1920240" y="2560320"/>
            <a:ext cx="1106393" cy="1569660"/>
          </a:xfrm>
          <a:prstGeom prst="rect">
            <a:avLst/>
          </a:prstGeom>
          <a:noFill/>
        </p:spPr>
        <p:txBody>
          <a:bodyPr wrap="none" rtlCol="0">
            <a:spAutoFit/>
          </a:bodyPr>
          <a:lstStyle/>
          <a:p>
            <a:r>
              <a:rPr lang="en-US" sz="2400" b="1" dirty="0" smtClean="0">
                <a:solidFill>
                  <a:srgbClr val="FFFF00"/>
                </a:solidFill>
                <a:latin typeface="Courier New" panose="02070309020205020404" pitchFamily="49" charset="0"/>
                <a:cs typeface="Courier New" panose="02070309020205020404" pitchFamily="49" charset="0"/>
              </a:rPr>
              <a:t>add</a:t>
            </a:r>
          </a:p>
          <a:p>
            <a:r>
              <a:rPr lang="en-US" sz="2400" b="1" dirty="0" smtClean="0">
                <a:solidFill>
                  <a:srgbClr val="FFFF00"/>
                </a:solidFill>
                <a:latin typeface="Courier New" panose="02070309020205020404" pitchFamily="49" charset="0"/>
                <a:cs typeface="Courier New" panose="02070309020205020404" pitchFamily="49" charset="0"/>
              </a:rPr>
              <a:t>load</a:t>
            </a:r>
          </a:p>
          <a:p>
            <a:r>
              <a:rPr lang="en-US" sz="2400" b="1" dirty="0" smtClean="0">
                <a:solidFill>
                  <a:srgbClr val="FFFF00"/>
                </a:solidFill>
                <a:latin typeface="Courier New" panose="02070309020205020404" pitchFamily="49" charset="0"/>
                <a:cs typeface="Courier New" panose="02070309020205020404" pitchFamily="49" charset="0"/>
              </a:rPr>
              <a:t>shift</a:t>
            </a:r>
          </a:p>
          <a:p>
            <a:r>
              <a:rPr lang="en-US" sz="2400" b="1" dirty="0" smtClean="0">
                <a:solidFill>
                  <a:srgbClr val="FFFF00"/>
                </a:solidFill>
                <a:latin typeface="Courier New" panose="02070309020205020404" pitchFamily="49" charset="0"/>
                <a:cs typeface="Courier New" panose="02070309020205020404" pitchFamily="49" charset="0"/>
              </a:rPr>
              <a:t>store</a:t>
            </a:r>
          </a:p>
        </p:txBody>
      </p:sp>
      <p:sp>
        <p:nvSpPr>
          <p:cNvPr id="29" name="TextBox 28"/>
          <p:cNvSpPr txBox="1"/>
          <p:nvPr/>
        </p:nvSpPr>
        <p:spPr>
          <a:xfrm>
            <a:off x="5943600" y="1828800"/>
            <a:ext cx="130253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You get:</a:t>
            </a:r>
          </a:p>
        </p:txBody>
      </p:sp>
      <p:cxnSp>
        <p:nvCxnSpPr>
          <p:cNvPr id="30" name="Straight Connector 29"/>
          <p:cNvCxnSpPr/>
          <p:nvPr/>
        </p:nvCxnSpPr>
        <p:spPr>
          <a:xfrm>
            <a:off x="5486400" y="39319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486400" y="43891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217920" y="3931920"/>
            <a:ext cx="800219" cy="461665"/>
          </a:xfrm>
          <a:prstGeom prst="rect">
            <a:avLst/>
          </a:prstGeom>
          <a:noFill/>
        </p:spPr>
        <p:txBody>
          <a:bodyPr wrap="none" rtlCol="0">
            <a:spAutoFit/>
          </a:bodyPr>
          <a:lstStyle/>
          <a:p>
            <a:r>
              <a:rPr lang="en-US" sz="2400" b="1" i="1" dirty="0" smtClean="0">
                <a:solidFill>
                  <a:srgbClr val="FF3300"/>
                </a:solidFill>
                <a:latin typeface="Arial" pitchFamily="34" charset="0"/>
                <a:cs typeface="Arial" pitchFamily="34" charset="0"/>
              </a:rPr>
              <a:t>stall</a:t>
            </a:r>
          </a:p>
        </p:txBody>
      </p:sp>
      <p:sp>
        <p:nvSpPr>
          <p:cNvPr id="33" name="TextBox 32"/>
          <p:cNvSpPr txBox="1"/>
          <p:nvPr/>
        </p:nvSpPr>
        <p:spPr>
          <a:xfrm>
            <a:off x="6217920" y="4389120"/>
            <a:ext cx="800219" cy="461665"/>
          </a:xfrm>
          <a:prstGeom prst="rect">
            <a:avLst/>
          </a:prstGeom>
          <a:noFill/>
        </p:spPr>
        <p:txBody>
          <a:bodyPr wrap="none" rtlCol="0">
            <a:spAutoFit/>
          </a:bodyPr>
          <a:lstStyle/>
          <a:p>
            <a:r>
              <a:rPr lang="en-US" sz="2400" b="1" i="1" dirty="0" smtClean="0">
                <a:solidFill>
                  <a:srgbClr val="FF3300"/>
                </a:solidFill>
                <a:latin typeface="Arial" pitchFamily="34" charset="0"/>
                <a:cs typeface="Arial" pitchFamily="34" charset="0"/>
              </a:rPr>
              <a:t>stall</a:t>
            </a:r>
          </a:p>
        </p:txBody>
      </p:sp>
      <p:sp>
        <p:nvSpPr>
          <p:cNvPr id="34" name="TextBox 33"/>
          <p:cNvSpPr txBox="1"/>
          <p:nvPr/>
        </p:nvSpPr>
        <p:spPr>
          <a:xfrm>
            <a:off x="6217920" y="4846320"/>
            <a:ext cx="800219" cy="461665"/>
          </a:xfrm>
          <a:prstGeom prst="rect">
            <a:avLst/>
          </a:prstGeom>
          <a:noFill/>
        </p:spPr>
        <p:txBody>
          <a:bodyPr wrap="none" rtlCol="0">
            <a:spAutoFit/>
          </a:bodyPr>
          <a:lstStyle/>
          <a:p>
            <a:r>
              <a:rPr lang="en-US" sz="2400" b="1" i="1" dirty="0" smtClean="0">
                <a:solidFill>
                  <a:srgbClr val="FF3300"/>
                </a:solidFill>
                <a:latin typeface="Arial" pitchFamily="34" charset="0"/>
                <a:cs typeface="Arial" pitchFamily="34" charset="0"/>
              </a:rPr>
              <a:t>stall</a:t>
            </a:r>
          </a:p>
        </p:txBody>
      </p:sp>
      <p:cxnSp>
        <p:nvCxnSpPr>
          <p:cNvPr id="35" name="Straight Connector 34"/>
          <p:cNvCxnSpPr/>
          <p:nvPr/>
        </p:nvCxnSpPr>
        <p:spPr>
          <a:xfrm>
            <a:off x="5486400" y="48463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486400" y="5303520"/>
            <a:ext cx="2514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227220" y="4606383"/>
            <a:ext cx="3116179" cy="1384995"/>
          </a:xfrm>
          <a:prstGeom prst="rect">
            <a:avLst/>
          </a:prstGeom>
          <a:noFill/>
        </p:spPr>
        <p:txBody>
          <a:bodyPr wrap="square" rtlCol="0">
            <a:spAutoFit/>
          </a:bodyPr>
          <a:lstStyle/>
          <a:p>
            <a:r>
              <a:rPr lang="en-US" sz="2800" i="1" u="sng" dirty="0" smtClean="0">
                <a:solidFill>
                  <a:srgbClr val="FFFF00"/>
                </a:solidFill>
                <a:latin typeface="Arial" pitchFamily="34" charset="0"/>
                <a:cs typeface="Arial" pitchFamily="34" charset="0"/>
              </a:rPr>
              <a:t>Every</a:t>
            </a:r>
            <a:r>
              <a:rPr lang="en-US" sz="2800" dirty="0" smtClean="0">
                <a:solidFill>
                  <a:srgbClr val="FFFF00"/>
                </a:solidFill>
                <a:latin typeface="Arial" pitchFamily="34" charset="0"/>
                <a:cs typeface="Arial" pitchFamily="34" charset="0"/>
              </a:rPr>
              <a:t> architecture must deal with this problem.</a:t>
            </a:r>
          </a:p>
        </p:txBody>
      </p:sp>
    </p:spTree>
    <p:extLst>
      <p:ext uri="{BB962C8B-B14F-4D97-AF65-F5344CB8AC3E}">
        <p14:creationId xmlns:p14="http://schemas.microsoft.com/office/powerpoint/2010/main" val="12263150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fade">
                                      <p:cBhvr>
                                        <p:cTn id="12" dur="1000"/>
                                        <p:tgtEl>
                                          <p:spTgt spid="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fade">
                                      <p:cBhvr>
                                        <p:cTn id="17" dur="1000"/>
                                        <p:tgtEl>
                                          <p:spTgt spid="28">
                                            <p:txEl>
                                              <p:pRg st="1" end="1"/>
                                            </p:txEl>
                                          </p:spTgt>
                                        </p:tgtEl>
                                      </p:cBhvr>
                                    </p:animEffect>
                                  </p:childTnLst>
                                </p:cTn>
                              </p:par>
                              <p:par>
                                <p:cTn id="18" presetID="9" presetClass="emph" presetSubtype="0" nodeType="withEffect">
                                  <p:stCondLst>
                                    <p:cond delay="0"/>
                                  </p:stCondLst>
                                  <p:childTnLst>
                                    <p:set>
                                      <p:cBhvr rctx="PPT">
                                        <p:cTn id="19" dur="indefinite"/>
                                        <p:tgtEl>
                                          <p:spTgt spid="28">
                                            <p:txEl>
                                              <p:pRg st="0" end="0"/>
                                            </p:txEl>
                                          </p:spTgt>
                                        </p:tgtEl>
                                        <p:attrNameLst>
                                          <p:attrName>style.opacity</p:attrName>
                                        </p:attrNameLst>
                                      </p:cBhvr>
                                      <p:to>
                                        <p:strVal val="0.5"/>
                                      </p:to>
                                    </p:set>
                                    <p:animEffect filter="image" prLst="opacity: 0.5">
                                      <p:cBhvr rctx="IE">
                                        <p:cTn id="20" dur="indefinite"/>
                                        <p:tgtEl>
                                          <p:spTgt spid="2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8">
                                            <p:txEl>
                                              <p:pRg st="2" end="2"/>
                                            </p:txEl>
                                          </p:spTgt>
                                        </p:tgtEl>
                                        <p:attrNameLst>
                                          <p:attrName>style.visibility</p:attrName>
                                        </p:attrNameLst>
                                      </p:cBhvr>
                                      <p:to>
                                        <p:strVal val="visible"/>
                                      </p:to>
                                    </p:set>
                                    <p:animEffect transition="in" filter="fade">
                                      <p:cBhvr>
                                        <p:cTn id="25" dur="1000"/>
                                        <p:tgtEl>
                                          <p:spTgt spid="28">
                                            <p:txEl>
                                              <p:pRg st="2" end="2"/>
                                            </p:txEl>
                                          </p:spTgt>
                                        </p:tgtEl>
                                      </p:cBhvr>
                                    </p:animEffect>
                                  </p:childTnLst>
                                </p:cTn>
                              </p:par>
                              <p:par>
                                <p:cTn id="26" presetID="9" presetClass="emph" presetSubtype="0" nodeType="withEffect">
                                  <p:stCondLst>
                                    <p:cond delay="0"/>
                                  </p:stCondLst>
                                  <p:childTnLst>
                                    <p:set>
                                      <p:cBhvr rctx="PPT">
                                        <p:cTn id="27" dur="indefinite"/>
                                        <p:tgtEl>
                                          <p:spTgt spid="28">
                                            <p:txEl>
                                              <p:pRg st="1" end="1"/>
                                            </p:txEl>
                                          </p:spTgt>
                                        </p:tgtEl>
                                        <p:attrNameLst>
                                          <p:attrName>style.opacity</p:attrName>
                                        </p:attrNameLst>
                                      </p:cBhvr>
                                      <p:to>
                                        <p:strVal val="0.5"/>
                                      </p:to>
                                    </p:set>
                                    <p:animEffect filter="image" prLst="opacity: 0.5">
                                      <p:cBhvr rctx="IE">
                                        <p:cTn id="28" dur="indefinite"/>
                                        <p:tgtEl>
                                          <p:spTgt spid="28">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8">
                                            <p:txEl>
                                              <p:pRg st="3" end="3"/>
                                            </p:txEl>
                                          </p:spTgt>
                                        </p:tgtEl>
                                        <p:attrNameLst>
                                          <p:attrName>style.visibility</p:attrName>
                                        </p:attrNameLst>
                                      </p:cBhvr>
                                      <p:to>
                                        <p:strVal val="visible"/>
                                      </p:to>
                                    </p:set>
                                    <p:animEffect transition="in" filter="fade">
                                      <p:cBhvr>
                                        <p:cTn id="33" dur="1000"/>
                                        <p:tgtEl>
                                          <p:spTgt spid="28">
                                            <p:txEl>
                                              <p:pRg st="3" end="3"/>
                                            </p:txEl>
                                          </p:spTgt>
                                        </p:tgtEl>
                                      </p:cBhvr>
                                    </p:animEffect>
                                  </p:childTnLst>
                                </p:cTn>
                              </p:par>
                              <p:par>
                                <p:cTn id="34" presetID="9" presetClass="emph" presetSubtype="0" nodeType="withEffect">
                                  <p:stCondLst>
                                    <p:cond delay="0"/>
                                  </p:stCondLst>
                                  <p:childTnLst>
                                    <p:set>
                                      <p:cBhvr rctx="PPT">
                                        <p:cTn id="35" dur="indefinite"/>
                                        <p:tgtEl>
                                          <p:spTgt spid="28">
                                            <p:txEl>
                                              <p:pRg st="2" end="2"/>
                                            </p:txEl>
                                          </p:spTgt>
                                        </p:tgtEl>
                                        <p:attrNameLst>
                                          <p:attrName>style.opacity</p:attrName>
                                        </p:attrNameLst>
                                      </p:cBhvr>
                                      <p:to>
                                        <p:strVal val="0.5"/>
                                      </p:to>
                                    </p:set>
                                    <p:animEffect filter="image" prLst="opacity: 0.5">
                                      <p:cBhvr rctx="IE">
                                        <p:cTn id="36" dur="indefinite"/>
                                        <p:tgtEl>
                                          <p:spTgt spid="28">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1000"/>
                                        <p:tgtEl>
                                          <p:spTgt spid="29"/>
                                        </p:tgtEl>
                                      </p:cBhvr>
                                    </p:animEffect>
                                  </p:childTnLst>
                                </p:cTn>
                              </p:par>
                              <p:par>
                                <p:cTn id="42" presetID="9" presetClass="emph" presetSubtype="0" nodeType="withEffect">
                                  <p:stCondLst>
                                    <p:cond delay="0"/>
                                  </p:stCondLst>
                                  <p:childTnLst>
                                    <p:set>
                                      <p:cBhvr rctx="PPT">
                                        <p:cTn id="43" dur="indefinite"/>
                                        <p:tgtEl>
                                          <p:spTgt spid="28">
                                            <p:txEl>
                                              <p:pRg st="3" end="3"/>
                                            </p:txEl>
                                          </p:spTgt>
                                        </p:tgtEl>
                                        <p:attrNameLst>
                                          <p:attrName>style.opacity</p:attrName>
                                        </p:attrNameLst>
                                      </p:cBhvr>
                                      <p:to>
                                        <p:strVal val="0.5"/>
                                      </p:to>
                                    </p:set>
                                    <p:animEffect filter="image" prLst="opacity: 0.5">
                                      <p:cBhvr rctx="IE">
                                        <p:cTn id="44" dur="indefinite"/>
                                        <p:tgtEl>
                                          <p:spTgt spid="28">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iterate type="lt">
                                    <p:tmPct val="0"/>
                                  </p:iterate>
                                  <p:childTnLst>
                                    <p:set>
                                      <p:cBhvr>
                                        <p:cTn id="48" dur="1" fill="hold">
                                          <p:stCondLst>
                                            <p:cond delay="0"/>
                                          </p:stCondLst>
                                        </p:cTn>
                                        <p:tgtEl>
                                          <p:spTgt spid="7">
                                            <p:txEl>
                                              <p:pRg st="0" end="0"/>
                                            </p:txEl>
                                          </p:spTgt>
                                        </p:tgtEl>
                                        <p:attrNameLst>
                                          <p:attrName>style.visibility</p:attrName>
                                        </p:attrNameLst>
                                      </p:cBhvr>
                                      <p:to>
                                        <p:strVal val="visible"/>
                                      </p:to>
                                    </p:set>
                                    <p:animEffect transition="in" filter="fade">
                                      <p:cBhvr>
                                        <p:cTn id="49" dur="1000"/>
                                        <p:tgtEl>
                                          <p:spTgt spid="7">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
                                            <p:txEl>
                                              <p:pRg st="0" end="0"/>
                                            </p:txEl>
                                          </p:spTgt>
                                        </p:tgtEl>
                                        <p:attrNameLst>
                                          <p:attrName>style.visibility</p:attrName>
                                        </p:attrNameLst>
                                      </p:cBhvr>
                                      <p:to>
                                        <p:strVal val="visible"/>
                                      </p:to>
                                    </p:set>
                                    <p:animEffect transition="in" filter="fade">
                                      <p:cBhvr>
                                        <p:cTn id="54" dur="1000"/>
                                        <p:tgtEl>
                                          <p:spTgt spid="4">
                                            <p:txEl>
                                              <p:pRg st="0" end="0"/>
                                            </p:txEl>
                                          </p:spTgt>
                                        </p:tgtEl>
                                      </p:cBhvr>
                                    </p:animEffect>
                                  </p:childTnLst>
                                </p:cTn>
                              </p:par>
                              <p:par>
                                <p:cTn id="55" presetID="9" presetClass="emph" presetSubtype="0" grpId="1" nodeType="withEffect">
                                  <p:stCondLst>
                                    <p:cond delay="0"/>
                                  </p:stCondLst>
                                  <p:iterate type="lt">
                                    <p:tmAbs val="0"/>
                                  </p:iterate>
                                  <p:childTnLst>
                                    <p:set>
                                      <p:cBhvr rctx="PPT">
                                        <p:cTn id="56" dur="indefinite"/>
                                        <p:tgtEl>
                                          <p:spTgt spid="7">
                                            <p:txEl>
                                              <p:pRg st="0" end="0"/>
                                            </p:txEl>
                                          </p:spTgt>
                                        </p:tgtEl>
                                        <p:attrNameLst>
                                          <p:attrName>style.opacity</p:attrName>
                                        </p:attrNameLst>
                                      </p:cBhvr>
                                      <p:to>
                                        <p:strVal val="0.5"/>
                                      </p:to>
                                    </p:set>
                                    <p:animEffect filter="image" prLst="opacity: 0.5">
                                      <p:cBhvr rctx="IE">
                                        <p:cTn id="57" dur="indefinite"/>
                                        <p:tgtEl>
                                          <p:spTgt spid="7">
                                            <p:txEl>
                                              <p:pRg st="0" end="0"/>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1000"/>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
                                            <p:txEl>
                                              <p:pRg st="0" end="0"/>
                                            </p:txEl>
                                          </p:spTgt>
                                        </p:tgtEl>
                                        <p:attrNameLst>
                                          <p:attrName>style.visibility</p:attrName>
                                        </p:attrNameLst>
                                      </p:cBhvr>
                                      <p:to>
                                        <p:strVal val="visible"/>
                                      </p:to>
                                    </p:set>
                                    <p:animEffect transition="in" filter="fade">
                                      <p:cBhvr>
                                        <p:cTn id="65" dur="1000"/>
                                        <p:tgtEl>
                                          <p:spTgt spid="2">
                                            <p:txEl>
                                              <p:pRg st="0" end="0"/>
                                            </p:txEl>
                                          </p:spTgt>
                                        </p:tgtEl>
                                      </p:cBhvr>
                                    </p:animEffect>
                                  </p:childTnLst>
                                </p:cTn>
                              </p:par>
                              <p:par>
                                <p:cTn id="66" presetID="9" presetClass="emph" presetSubtype="0" grpId="1" nodeType="withEffect">
                                  <p:stCondLst>
                                    <p:cond delay="0"/>
                                  </p:stCondLst>
                                  <p:childTnLst>
                                    <p:set>
                                      <p:cBhvr rctx="PPT">
                                        <p:cTn id="67" dur="indefinite"/>
                                        <p:tgtEl>
                                          <p:spTgt spid="4">
                                            <p:txEl>
                                              <p:pRg st="0" end="0"/>
                                            </p:txEl>
                                          </p:spTgt>
                                        </p:tgtEl>
                                        <p:attrNameLst>
                                          <p:attrName>style.opacity</p:attrName>
                                        </p:attrNameLst>
                                      </p:cBhvr>
                                      <p:to>
                                        <p:strVal val="0.5"/>
                                      </p:to>
                                    </p:set>
                                    <p:animEffect filter="image" prLst="opacity: 0.5">
                                      <p:cBhvr rctx="IE">
                                        <p:cTn id="68" dur="indefinite"/>
                                        <p:tgtEl>
                                          <p:spTgt spid="4">
                                            <p:txEl>
                                              <p:pRg st="0" end="0"/>
                                            </p:txEl>
                                          </p:spTgt>
                                        </p:tgtEl>
                                      </p:cBhvr>
                                    </p:animEffect>
                                  </p:childTnLst>
                                </p:cTn>
                              </p:par>
                              <p:par>
                                <p:cTn id="69" presetID="10" presetClass="entr" presetSubtype="0"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2">
                                            <p:txEl>
                                              <p:pRg st="0" end="0"/>
                                            </p:txEl>
                                          </p:spTgt>
                                        </p:tgtEl>
                                        <p:attrNameLst>
                                          <p:attrName>style.visibility</p:attrName>
                                        </p:attrNameLst>
                                      </p:cBhvr>
                                      <p:to>
                                        <p:strVal val="visible"/>
                                      </p:to>
                                    </p:set>
                                    <p:animEffect transition="in" filter="fade">
                                      <p:cBhvr>
                                        <p:cTn id="76" dur="1000"/>
                                        <p:tgtEl>
                                          <p:spTgt spid="32">
                                            <p:txEl>
                                              <p:pRg st="0" end="0"/>
                                            </p:txEl>
                                          </p:spTgt>
                                        </p:tgtEl>
                                      </p:cBhvr>
                                    </p:animEffect>
                                  </p:childTnLst>
                                </p:cTn>
                              </p:par>
                              <p:par>
                                <p:cTn id="77" presetID="9" presetClass="emph" presetSubtype="0" grpId="1" nodeType="withEffect">
                                  <p:stCondLst>
                                    <p:cond delay="0"/>
                                  </p:stCondLst>
                                  <p:childTnLst>
                                    <p:set>
                                      <p:cBhvr rctx="PPT">
                                        <p:cTn id="78" dur="indefinite"/>
                                        <p:tgtEl>
                                          <p:spTgt spid="2">
                                            <p:txEl>
                                              <p:pRg st="0" end="0"/>
                                            </p:txEl>
                                          </p:spTgt>
                                        </p:tgtEl>
                                        <p:attrNameLst>
                                          <p:attrName>style.opacity</p:attrName>
                                        </p:attrNameLst>
                                      </p:cBhvr>
                                      <p:to>
                                        <p:strVal val="0.5"/>
                                      </p:to>
                                    </p:set>
                                    <p:animEffect filter="image" prLst="opacity: 0.5">
                                      <p:cBhvr rctx="IE">
                                        <p:cTn id="79" dur="indefinite"/>
                                        <p:tgtEl>
                                          <p:spTgt spid="2">
                                            <p:txEl>
                                              <p:pRg st="0" end="0"/>
                                            </p:txEl>
                                          </p:spTgt>
                                        </p:tgtEl>
                                      </p:cBhvr>
                                    </p:animEffect>
                                  </p:childTnLst>
                                </p:cTn>
                              </p:par>
                              <p:par>
                                <p:cTn id="80" presetID="10" presetClass="entr" presetSubtype="0" fill="hold" nodeType="with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fade">
                                      <p:cBhvr>
                                        <p:cTn id="82" dur="1000"/>
                                        <p:tgtEl>
                                          <p:spTgt spid="30"/>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3">
                                            <p:txEl>
                                              <p:pRg st="0" end="0"/>
                                            </p:txEl>
                                          </p:spTgt>
                                        </p:tgtEl>
                                        <p:attrNameLst>
                                          <p:attrName>style.visibility</p:attrName>
                                        </p:attrNameLst>
                                      </p:cBhvr>
                                      <p:to>
                                        <p:strVal val="visible"/>
                                      </p:to>
                                    </p:set>
                                    <p:animEffect transition="in" filter="fade">
                                      <p:cBhvr>
                                        <p:cTn id="87" dur="1000"/>
                                        <p:tgtEl>
                                          <p:spTgt spid="33">
                                            <p:txEl>
                                              <p:pRg st="0" end="0"/>
                                            </p:txEl>
                                          </p:spTgt>
                                        </p:tgtEl>
                                      </p:cBhvr>
                                    </p:animEffect>
                                  </p:childTnLst>
                                </p:cTn>
                              </p:par>
                              <p:par>
                                <p:cTn id="88" presetID="9" presetClass="emph" presetSubtype="0" grpId="1" nodeType="withEffect">
                                  <p:stCondLst>
                                    <p:cond delay="0"/>
                                  </p:stCondLst>
                                  <p:childTnLst>
                                    <p:set>
                                      <p:cBhvr rctx="PPT">
                                        <p:cTn id="89" dur="indefinite"/>
                                        <p:tgtEl>
                                          <p:spTgt spid="32">
                                            <p:txEl>
                                              <p:pRg st="0" end="0"/>
                                            </p:txEl>
                                          </p:spTgt>
                                        </p:tgtEl>
                                        <p:attrNameLst>
                                          <p:attrName>style.opacity</p:attrName>
                                        </p:attrNameLst>
                                      </p:cBhvr>
                                      <p:to>
                                        <p:strVal val="0.5"/>
                                      </p:to>
                                    </p:set>
                                    <p:animEffect filter="image" prLst="opacity: 0.5">
                                      <p:cBhvr rctx="IE">
                                        <p:cTn id="90" dur="indefinite"/>
                                        <p:tgtEl>
                                          <p:spTgt spid="32">
                                            <p:txEl>
                                              <p:pRg st="0" end="0"/>
                                            </p:txEl>
                                          </p:spTgt>
                                        </p:tgtEl>
                                      </p:cBhvr>
                                    </p:animEffect>
                                  </p:childTnLst>
                                </p:cTn>
                              </p:par>
                              <p:par>
                                <p:cTn id="91" presetID="10" presetClass="entr" presetSubtype="0" fill="hold" nodeType="withEffect">
                                  <p:stCondLst>
                                    <p:cond delay="0"/>
                                  </p:stCondLst>
                                  <p:childTnLst>
                                    <p:set>
                                      <p:cBhvr>
                                        <p:cTn id="92" dur="1" fill="hold">
                                          <p:stCondLst>
                                            <p:cond delay="0"/>
                                          </p:stCondLst>
                                        </p:cTn>
                                        <p:tgtEl>
                                          <p:spTgt spid="31"/>
                                        </p:tgtEl>
                                        <p:attrNameLst>
                                          <p:attrName>style.visibility</p:attrName>
                                        </p:attrNameLst>
                                      </p:cBhvr>
                                      <p:to>
                                        <p:strVal val="visible"/>
                                      </p:to>
                                    </p:set>
                                    <p:animEffect transition="in" filter="fade">
                                      <p:cBhvr>
                                        <p:cTn id="93" dur="1000"/>
                                        <p:tgtEl>
                                          <p:spTgt spid="31"/>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34">
                                            <p:txEl>
                                              <p:pRg st="0" end="0"/>
                                            </p:txEl>
                                          </p:spTgt>
                                        </p:tgtEl>
                                        <p:attrNameLst>
                                          <p:attrName>style.visibility</p:attrName>
                                        </p:attrNameLst>
                                      </p:cBhvr>
                                      <p:to>
                                        <p:strVal val="visible"/>
                                      </p:to>
                                    </p:set>
                                    <p:animEffect transition="in" filter="fade">
                                      <p:cBhvr>
                                        <p:cTn id="98" dur="1000"/>
                                        <p:tgtEl>
                                          <p:spTgt spid="34">
                                            <p:txEl>
                                              <p:pRg st="0" end="0"/>
                                            </p:txEl>
                                          </p:spTgt>
                                        </p:tgtEl>
                                      </p:cBhvr>
                                    </p:animEffect>
                                  </p:childTnLst>
                                </p:cTn>
                              </p:par>
                              <p:par>
                                <p:cTn id="99" presetID="9" presetClass="emph" presetSubtype="0" grpId="1" nodeType="withEffect">
                                  <p:stCondLst>
                                    <p:cond delay="0"/>
                                  </p:stCondLst>
                                  <p:childTnLst>
                                    <p:set>
                                      <p:cBhvr rctx="PPT">
                                        <p:cTn id="100" dur="indefinite"/>
                                        <p:tgtEl>
                                          <p:spTgt spid="33">
                                            <p:txEl>
                                              <p:pRg st="0" end="0"/>
                                            </p:txEl>
                                          </p:spTgt>
                                        </p:tgtEl>
                                        <p:attrNameLst>
                                          <p:attrName>style.opacity</p:attrName>
                                        </p:attrNameLst>
                                      </p:cBhvr>
                                      <p:to>
                                        <p:strVal val="0.5"/>
                                      </p:to>
                                    </p:set>
                                    <p:animEffect filter="image" prLst="opacity: 0.5">
                                      <p:cBhvr rctx="IE">
                                        <p:cTn id="101" dur="indefinite"/>
                                        <p:tgtEl>
                                          <p:spTgt spid="33">
                                            <p:txEl>
                                              <p:pRg st="0" end="0"/>
                                            </p:txEl>
                                          </p:spTgt>
                                        </p:tgtEl>
                                      </p:cBhvr>
                                    </p:animEffect>
                                  </p:childTnLst>
                                </p:cTn>
                              </p:par>
                              <p:par>
                                <p:cTn id="102" presetID="10" presetClass="entr" presetSubtype="0" fill="hold" nodeType="withEffect">
                                  <p:stCondLst>
                                    <p:cond delay="0"/>
                                  </p:stCondLst>
                                  <p:childTnLst>
                                    <p:set>
                                      <p:cBhvr>
                                        <p:cTn id="103" dur="1" fill="hold">
                                          <p:stCondLst>
                                            <p:cond delay="0"/>
                                          </p:stCondLst>
                                        </p:cTn>
                                        <p:tgtEl>
                                          <p:spTgt spid="35"/>
                                        </p:tgtEl>
                                        <p:attrNameLst>
                                          <p:attrName>style.visibility</p:attrName>
                                        </p:attrNameLst>
                                      </p:cBhvr>
                                      <p:to>
                                        <p:strVal val="visible"/>
                                      </p:to>
                                    </p:set>
                                    <p:animEffect transition="in" filter="fade">
                                      <p:cBhvr>
                                        <p:cTn id="104" dur="1000"/>
                                        <p:tgtEl>
                                          <p:spTgt spid="35"/>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8">
                                            <p:txEl>
                                              <p:pRg st="0" end="0"/>
                                            </p:txEl>
                                          </p:spTgt>
                                        </p:tgtEl>
                                        <p:attrNameLst>
                                          <p:attrName>style.visibility</p:attrName>
                                        </p:attrNameLst>
                                      </p:cBhvr>
                                      <p:to>
                                        <p:strVal val="visible"/>
                                      </p:to>
                                    </p:set>
                                    <p:animEffect transition="in" filter="fade">
                                      <p:cBhvr>
                                        <p:cTn id="109" dur="1000"/>
                                        <p:tgtEl>
                                          <p:spTgt spid="8">
                                            <p:txEl>
                                              <p:pRg st="0" end="0"/>
                                            </p:txEl>
                                          </p:spTgt>
                                        </p:tgtEl>
                                      </p:cBhvr>
                                    </p:animEffect>
                                  </p:childTnLst>
                                </p:cTn>
                              </p:par>
                              <p:par>
                                <p:cTn id="110" presetID="9" presetClass="emph" presetSubtype="0" grpId="1" nodeType="withEffect">
                                  <p:stCondLst>
                                    <p:cond delay="0"/>
                                  </p:stCondLst>
                                  <p:childTnLst>
                                    <p:set>
                                      <p:cBhvr rctx="PPT">
                                        <p:cTn id="111" dur="indefinite"/>
                                        <p:tgtEl>
                                          <p:spTgt spid="34">
                                            <p:txEl>
                                              <p:pRg st="0" end="0"/>
                                            </p:txEl>
                                          </p:spTgt>
                                        </p:tgtEl>
                                        <p:attrNameLst>
                                          <p:attrName>style.opacity</p:attrName>
                                        </p:attrNameLst>
                                      </p:cBhvr>
                                      <p:to>
                                        <p:strVal val="0.5"/>
                                      </p:to>
                                    </p:set>
                                    <p:animEffect filter="image" prLst="opacity: 0.5">
                                      <p:cBhvr rctx="IE">
                                        <p:cTn id="112" dur="indefinite"/>
                                        <p:tgtEl>
                                          <p:spTgt spid="34">
                                            <p:txEl>
                                              <p:pRg st="0" end="0"/>
                                            </p:txEl>
                                          </p:spTgt>
                                        </p:tgtEl>
                                      </p:cBhvr>
                                    </p:animEffect>
                                  </p:childTnLst>
                                </p:cTn>
                              </p:par>
                              <p:par>
                                <p:cTn id="113" presetID="10" presetClass="entr" presetSubtype="0" fill="hold" nodeType="with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fade">
                                      <p:cBhvr>
                                        <p:cTn id="115" dur="1000"/>
                                        <p:tgtEl>
                                          <p:spTgt spid="36"/>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9">
                                            <p:txEl>
                                              <p:pRg st="0" end="0"/>
                                            </p:txEl>
                                          </p:spTgt>
                                        </p:tgtEl>
                                        <p:attrNameLst>
                                          <p:attrName>style.visibility</p:attrName>
                                        </p:attrNameLst>
                                      </p:cBhvr>
                                      <p:to>
                                        <p:strVal val="visible"/>
                                      </p:to>
                                    </p:set>
                                    <p:animEffect transition="in" filter="fade">
                                      <p:cBhvr>
                                        <p:cTn id="120" dur="1000"/>
                                        <p:tgtEl>
                                          <p:spTgt spid="9">
                                            <p:txEl>
                                              <p:pRg st="0" end="0"/>
                                            </p:txEl>
                                          </p:spTgt>
                                        </p:tgtEl>
                                      </p:cBhvr>
                                    </p:animEffect>
                                  </p:childTnLst>
                                </p:cTn>
                              </p:par>
                              <p:par>
                                <p:cTn id="121" presetID="9" presetClass="emph" presetSubtype="0" grpId="1" nodeType="withEffect">
                                  <p:stCondLst>
                                    <p:cond delay="0"/>
                                  </p:stCondLst>
                                  <p:childTnLst>
                                    <p:set>
                                      <p:cBhvr rctx="PPT">
                                        <p:cTn id="122" dur="indefinite"/>
                                        <p:tgtEl>
                                          <p:spTgt spid="8">
                                            <p:txEl>
                                              <p:pRg st="0" end="0"/>
                                            </p:txEl>
                                          </p:spTgt>
                                        </p:tgtEl>
                                        <p:attrNameLst>
                                          <p:attrName>style.opacity</p:attrName>
                                        </p:attrNameLst>
                                      </p:cBhvr>
                                      <p:to>
                                        <p:strVal val="0.5"/>
                                      </p:to>
                                    </p:set>
                                    <p:animEffect filter="image" prLst="opacity: 0.5">
                                      <p:cBhvr rctx="IE">
                                        <p:cTn id="123" dur="indefinite"/>
                                        <p:tgtEl>
                                          <p:spTgt spid="8">
                                            <p:txEl>
                                              <p:pRg st="0" end="0"/>
                                            </p:txEl>
                                          </p:spTgt>
                                        </p:tgtEl>
                                      </p:cBhvr>
                                    </p:animEffect>
                                  </p:childTnLst>
                                </p:cTn>
                              </p:par>
                              <p:par>
                                <p:cTn id="124" presetID="10" presetClass="entr" presetSubtype="0" fill="hold" nodeType="withEffect">
                                  <p:stCondLst>
                                    <p:cond delay="0"/>
                                  </p:stCondLst>
                                  <p:childTnLst>
                                    <p:set>
                                      <p:cBhvr>
                                        <p:cTn id="125" dur="1" fill="hold">
                                          <p:stCondLst>
                                            <p:cond delay="0"/>
                                          </p:stCondLst>
                                        </p:cTn>
                                        <p:tgtEl>
                                          <p:spTgt spid="13"/>
                                        </p:tgtEl>
                                        <p:attrNameLst>
                                          <p:attrName>style.visibility</p:attrName>
                                        </p:attrNameLst>
                                      </p:cBhvr>
                                      <p:to>
                                        <p:strVal val="visible"/>
                                      </p:to>
                                    </p:set>
                                    <p:animEffect transition="in" filter="fade">
                                      <p:cBhvr>
                                        <p:cTn id="126" dur="1000"/>
                                        <p:tgtEl>
                                          <p:spTgt spid="13"/>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7"/>
                                        </p:tgtEl>
                                        <p:attrNameLst>
                                          <p:attrName>style.visibility</p:attrName>
                                        </p:attrNameLst>
                                      </p:cBhvr>
                                      <p:to>
                                        <p:strVal val="visible"/>
                                      </p:to>
                                    </p:set>
                                    <p:animEffect transition="in" filter="fade">
                                      <p:cBhvr>
                                        <p:cTn id="131" dur="1000"/>
                                        <p:tgtEl>
                                          <p:spTgt spid="37"/>
                                        </p:tgtEl>
                                      </p:cBhvr>
                                    </p:animEffect>
                                  </p:childTnLst>
                                </p:cTn>
                              </p:par>
                              <p:par>
                                <p:cTn id="132" presetID="9" presetClass="emph" presetSubtype="0" grpId="1" nodeType="withEffect">
                                  <p:stCondLst>
                                    <p:cond delay="0"/>
                                  </p:stCondLst>
                                  <p:childTnLst>
                                    <p:set>
                                      <p:cBhvr rctx="PPT">
                                        <p:cTn id="133" dur="indefinite"/>
                                        <p:tgtEl>
                                          <p:spTgt spid="9">
                                            <p:txEl>
                                              <p:pRg st="0" end="0"/>
                                            </p:txEl>
                                          </p:spTgt>
                                        </p:tgtEl>
                                        <p:attrNameLst>
                                          <p:attrName>style.opacity</p:attrName>
                                        </p:attrNameLst>
                                      </p:cBhvr>
                                      <p:to>
                                        <p:strVal val="0.5"/>
                                      </p:to>
                                    </p:set>
                                    <p:animEffect filter="image" prLst="opacity: 0.5">
                                      <p:cBhvr rctx="IE">
                                        <p:cTn id="134" dur="indefinite"/>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4" grpId="1" build="allAtOnce"/>
      <p:bldP spid="7" grpId="0" build="allAtOnce"/>
      <p:bldP spid="7" grpId="1" build="allAtOnce"/>
      <p:bldP spid="8" grpId="0" build="allAtOnce"/>
      <p:bldP spid="8" grpId="1" build="allAtOnce"/>
      <p:bldP spid="9" grpId="0" build="allAtOnce"/>
      <p:bldP spid="9" grpId="1" build="allAtOnce"/>
      <p:bldP spid="2" grpId="0" build="allAtOnce"/>
      <p:bldP spid="2" grpId="1" build="allAtOnce"/>
      <p:bldP spid="6" grpId="0"/>
      <p:bldP spid="29" grpId="0"/>
      <p:bldP spid="32" grpId="0" build="allAtOnce"/>
      <p:bldP spid="32" grpId="1" build="allAtOnce"/>
      <p:bldP spid="33" grpId="0" build="allAtOnce"/>
      <p:bldP spid="33" grpId="1" build="allAtOnce"/>
      <p:bldP spid="34" grpId="0" build="allAtOnce"/>
      <p:bldP spid="34" grpId="1" build="allAtOnce"/>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7168309"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Every CPU’s goal – hide load latency</a:t>
            </a:r>
            <a:endParaRPr lang="en-US" sz="3200" b="1" i="0" u="none" strike="noStrike" dirty="0">
              <a:ln>
                <a:noFill/>
              </a:ln>
              <a:solidFill>
                <a:srgbClr val="00FF00"/>
              </a:solidFill>
              <a:latin typeface="Arial" pitchFamily="34"/>
              <a:ea typeface="Tahoma" pitchFamily="2"/>
              <a:cs typeface="Tahoma" pitchFamily="2"/>
            </a:endParaRPr>
          </a:p>
        </p:txBody>
      </p:sp>
      <p:sp>
        <p:nvSpPr>
          <p:cNvPr id="6" name="TextBox 5"/>
          <p:cNvSpPr txBox="1"/>
          <p:nvPr/>
        </p:nvSpPr>
        <p:spPr>
          <a:xfrm>
            <a:off x="3404960" y="1361708"/>
            <a:ext cx="3326552"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General strategy:</a:t>
            </a:r>
            <a:endParaRPr lang="en-US" sz="3200" i="1" dirty="0" smtClean="0">
              <a:solidFill>
                <a:srgbClr val="FFFF00"/>
              </a:solidFill>
              <a:latin typeface="Arial" pitchFamily="34" charset="0"/>
              <a:cs typeface="Arial" pitchFamily="34" charset="0"/>
            </a:endParaRPr>
          </a:p>
        </p:txBody>
      </p:sp>
      <p:sp>
        <p:nvSpPr>
          <p:cNvPr id="7" name="TextBox 6"/>
          <p:cNvSpPr txBox="1"/>
          <p:nvPr/>
        </p:nvSpPr>
        <p:spPr>
          <a:xfrm>
            <a:off x="1371600" y="3235264"/>
            <a:ext cx="8109912" cy="3354765"/>
          </a:xfrm>
          <a:prstGeom prst="rect">
            <a:avLst/>
          </a:prstGeom>
          <a:noFill/>
        </p:spPr>
        <p:txBody>
          <a:bodyPr wrap="none" rtlCol="0">
            <a:spAutoFit/>
          </a:bodyPr>
          <a:lstStyle/>
          <a:p>
            <a:pPr marL="342900" indent="-342900">
              <a:buFont typeface="Wingdings" pitchFamily="2" charset="2"/>
              <a:buChar char="ü"/>
            </a:pPr>
            <a:r>
              <a:rPr lang="en-US" sz="2800" dirty="0" smtClean="0">
                <a:solidFill>
                  <a:srgbClr val="FFFF00"/>
                </a:solidFill>
                <a:latin typeface="Arial" pitchFamily="34" charset="0"/>
                <a:cs typeface="Arial" pitchFamily="34" charset="0"/>
              </a:rPr>
              <a:t>Issue loads as early as possible</a:t>
            </a:r>
          </a:p>
          <a:p>
            <a:pPr lvl="2"/>
            <a:r>
              <a:rPr lang="en-US" sz="2400" dirty="0" smtClean="0">
                <a:solidFill>
                  <a:srgbClr val="FFFF00"/>
                </a:solidFill>
                <a:latin typeface="Arial" pitchFamily="34" charset="0"/>
                <a:cs typeface="Arial" pitchFamily="34" charset="0"/>
              </a:rPr>
              <a:t>- as soon as the address is known</a:t>
            </a:r>
          </a:p>
          <a:p>
            <a:pPr lvl="2"/>
            <a:r>
              <a:rPr lang="en-US" sz="2400" dirty="0" smtClean="0">
                <a:solidFill>
                  <a:srgbClr val="FFFF00"/>
                </a:solidFill>
                <a:latin typeface="Arial" pitchFamily="34" charset="0"/>
                <a:cs typeface="Arial" pitchFamily="34" charset="0"/>
              </a:rPr>
              <a:t>- or even earlier – aka </a:t>
            </a:r>
            <a:r>
              <a:rPr lang="en-US" sz="2400" i="1" dirty="0" smtClean="0">
                <a:solidFill>
                  <a:srgbClr val="FFFF00"/>
                </a:solidFill>
                <a:latin typeface="Arial" pitchFamily="34" charset="0"/>
                <a:cs typeface="Arial" pitchFamily="34" charset="0"/>
              </a:rPr>
              <a:t>prefetch</a:t>
            </a:r>
          </a:p>
          <a:p>
            <a:pPr lvl="2"/>
            <a:endParaRPr lang="en-US" sz="2000" i="1" dirty="0" smtClean="0">
              <a:solidFill>
                <a:srgbClr val="FFFF00"/>
              </a:solidFill>
              <a:latin typeface="Arial" pitchFamily="34" charset="0"/>
              <a:cs typeface="Arial" pitchFamily="34" charset="0"/>
            </a:endParaRPr>
          </a:p>
          <a:p>
            <a:pPr marL="342900" indent="-342900">
              <a:buFont typeface="Wingdings" pitchFamily="2" charset="2"/>
              <a:buChar char="ü"/>
            </a:pPr>
            <a:r>
              <a:rPr lang="en-US" sz="2800" dirty="0" smtClean="0">
                <a:solidFill>
                  <a:srgbClr val="FFFF00"/>
                </a:solidFill>
                <a:latin typeface="Arial" pitchFamily="34" charset="0"/>
                <a:cs typeface="Arial" pitchFamily="34" charset="0"/>
              </a:rPr>
              <a:t>Find something else to do while waiting for data</a:t>
            </a:r>
          </a:p>
          <a:p>
            <a:pPr marL="1257300" lvl="2" indent="-342900">
              <a:buFontTx/>
              <a:buChar char="-"/>
            </a:pPr>
            <a:r>
              <a:rPr lang="en-US" sz="2400" dirty="0" smtClean="0">
                <a:solidFill>
                  <a:srgbClr val="FFFF00"/>
                </a:solidFill>
                <a:latin typeface="Arial" pitchFamily="34" charset="0"/>
                <a:cs typeface="Arial" pitchFamily="34" charset="0"/>
              </a:rPr>
              <a:t>hardware approach – dynamic scheduling</a:t>
            </a:r>
            <a:br>
              <a:rPr lang="en-US" sz="2400" dirty="0" smtClean="0">
                <a:solidFill>
                  <a:srgbClr val="FFFF00"/>
                </a:solidFill>
                <a:latin typeface="Arial" pitchFamily="34" charset="0"/>
                <a:cs typeface="Arial" pitchFamily="34" charset="0"/>
              </a:rPr>
            </a:br>
            <a:r>
              <a:rPr lang="en-US" sz="2000" dirty="0" smtClean="0">
                <a:solidFill>
                  <a:srgbClr val="FFFF00"/>
                </a:solidFill>
                <a:latin typeface="Arial" pitchFamily="34" charset="0"/>
                <a:cs typeface="Arial" pitchFamily="34" charset="0"/>
              </a:rPr>
              <a:t>	</a:t>
            </a:r>
            <a:r>
              <a:rPr lang="en-US" sz="2000" i="1" dirty="0" err="1" smtClean="0">
                <a:solidFill>
                  <a:srgbClr val="FFFF00"/>
                </a:solidFill>
                <a:latin typeface="Arial" pitchFamily="34" charset="0"/>
                <a:cs typeface="Arial" pitchFamily="34" charset="0"/>
              </a:rPr>
              <a:t>Tomasulo</a:t>
            </a:r>
            <a:r>
              <a:rPr lang="en-US" sz="2000" i="1" dirty="0" smtClean="0">
                <a:solidFill>
                  <a:srgbClr val="FFFF00"/>
                </a:solidFill>
                <a:latin typeface="Arial" pitchFamily="34" charset="0"/>
                <a:cs typeface="Arial" pitchFamily="34" charset="0"/>
              </a:rPr>
              <a:t> algorithm on IBM 360/91 (1967)</a:t>
            </a:r>
            <a:endParaRPr lang="en-US" sz="2000" dirty="0" smtClean="0">
              <a:solidFill>
                <a:srgbClr val="FFFF00"/>
              </a:solidFill>
              <a:latin typeface="Arial" pitchFamily="34" charset="0"/>
              <a:cs typeface="Arial" pitchFamily="34" charset="0"/>
            </a:endParaRPr>
          </a:p>
          <a:p>
            <a:pPr lvl="2"/>
            <a:r>
              <a:rPr lang="en-US" sz="2400" dirty="0" smtClean="0">
                <a:solidFill>
                  <a:srgbClr val="FFFF00"/>
                </a:solidFill>
                <a:latin typeface="Arial" pitchFamily="34" charset="0"/>
                <a:cs typeface="Arial" pitchFamily="34" charset="0"/>
              </a:rPr>
              <a:t>- software approach – static scheduling</a:t>
            </a:r>
            <a:br>
              <a:rPr lang="en-US" sz="2400" dirty="0" smtClean="0">
                <a:solidFill>
                  <a:srgbClr val="FFFF00"/>
                </a:solidFill>
                <a:latin typeface="Arial" pitchFamily="34" charset="0"/>
                <a:cs typeface="Arial" pitchFamily="34" charset="0"/>
              </a:rPr>
            </a:br>
            <a:r>
              <a:rPr lang="en-US" sz="2000" i="1" dirty="0" smtClean="0">
                <a:solidFill>
                  <a:srgbClr val="FFFF00"/>
                </a:solidFill>
                <a:latin typeface="Arial" pitchFamily="34" charset="0"/>
                <a:cs typeface="Arial" pitchFamily="34" charset="0"/>
              </a:rPr>
              <a:t>	exposed pipeline, delay slots</a:t>
            </a:r>
          </a:p>
        </p:txBody>
      </p:sp>
      <p:sp>
        <p:nvSpPr>
          <p:cNvPr id="19" name="Rectangle 18"/>
          <p:cNvSpPr/>
          <p:nvPr/>
        </p:nvSpPr>
        <p:spPr>
          <a:xfrm>
            <a:off x="914400" y="3052384"/>
            <a:ext cx="7060015" cy="1583875"/>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2" name="TextBox 1"/>
          <p:cNvSpPr txBox="1"/>
          <p:nvPr/>
        </p:nvSpPr>
        <p:spPr>
          <a:xfrm>
            <a:off x="1561500" y="2045589"/>
            <a:ext cx="7026443" cy="830997"/>
          </a:xfrm>
          <a:prstGeom prst="rect">
            <a:avLst/>
          </a:prstGeom>
          <a:noFill/>
        </p:spPr>
        <p:txBody>
          <a:bodyPr wrap="square" rtlCol="0">
            <a:spAutoFit/>
          </a:bodyPr>
          <a:lstStyle/>
          <a:p>
            <a:pPr algn="ctr"/>
            <a:r>
              <a:rPr lang="en-US" sz="2400" dirty="0" smtClean="0">
                <a:solidFill>
                  <a:srgbClr val="FFFF00"/>
                </a:solidFill>
                <a:latin typeface="Arial" pitchFamily="34" charset="0"/>
                <a:cs typeface="Arial" pitchFamily="34" charset="0"/>
              </a:rPr>
              <a:t>Ignore program order: issue operations as soon as their data is ready</a:t>
            </a:r>
          </a:p>
        </p:txBody>
      </p:sp>
      <p:sp>
        <p:nvSpPr>
          <p:cNvPr id="8" name="Rectangle 7"/>
          <p:cNvSpPr/>
          <p:nvPr/>
        </p:nvSpPr>
        <p:spPr>
          <a:xfrm>
            <a:off x="2057185" y="5206409"/>
            <a:ext cx="7060015" cy="656305"/>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26943069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10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5" end="5"/>
                                            </p:txEl>
                                          </p:spTgt>
                                        </p:tgtEl>
                                        <p:attrNameLst>
                                          <p:attrName>style.visibility</p:attrName>
                                        </p:attrNameLst>
                                      </p:cBhvr>
                                      <p:to>
                                        <p:strVal val="visible"/>
                                      </p:to>
                                    </p:set>
                                    <p:animEffect transition="in" filter="fade">
                                      <p:cBhvr>
                                        <p:cTn id="40" dur="1000"/>
                                        <p:tgtEl>
                                          <p:spTgt spid="7">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7">
                                            <p:txEl>
                                              <p:pRg st="6" end="6"/>
                                            </p:txEl>
                                          </p:spTgt>
                                        </p:tgtEl>
                                        <p:attrNameLst>
                                          <p:attrName>style.visibility</p:attrName>
                                        </p:attrNameLst>
                                      </p:cBhvr>
                                      <p:to>
                                        <p:strVal val="visible"/>
                                      </p:to>
                                    </p:set>
                                    <p:animEffect transition="in" filter="fade">
                                      <p:cBhvr>
                                        <p:cTn id="45" dur="1000"/>
                                        <p:tgtEl>
                                          <p:spTgt spid="7">
                                            <p:txEl>
                                              <p:pRg st="6" end="6"/>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animBg="1"/>
      <p:bldP spid="2" grpId="0"/>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823206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Hardware approach – dynamic scheduling</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1371600" y="1554480"/>
            <a:ext cx="8279027" cy="5632311"/>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Hardware:</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decodes ahead, buffering decoded instructions</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tracks operations whose data is not ready</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issues ready operations when hardware available</a:t>
            </a:r>
          </a:p>
          <a:p>
            <a:pPr marL="342900" indent="-342900">
              <a:buFont typeface="Arial" panose="020B0604020202020204" pitchFamily="34" charset="0"/>
              <a:buChar char="•"/>
            </a:pPr>
            <a:r>
              <a:rPr lang="en-US" sz="2400" dirty="0">
                <a:solidFill>
                  <a:srgbClr val="FFFF00"/>
                </a:solidFill>
                <a:latin typeface="Arial" pitchFamily="34" charset="0"/>
                <a:cs typeface="Arial" pitchFamily="34" charset="0"/>
              </a:rPr>
              <a:t>a</a:t>
            </a:r>
            <a:r>
              <a:rPr lang="en-US" sz="2400" dirty="0" smtClean="0">
                <a:solidFill>
                  <a:srgbClr val="FFFF00"/>
                </a:solidFill>
                <a:latin typeface="Arial" pitchFamily="34" charset="0"/>
                <a:cs typeface="Arial" pitchFamily="34" charset="0"/>
              </a:rPr>
              <a:t>t operation retire, updates waiting operations with result</a:t>
            </a:r>
          </a:p>
          <a:p>
            <a:endParaRPr lang="en-US" sz="2400" dirty="0">
              <a:solidFill>
                <a:srgbClr val="FFFF00"/>
              </a:solidFill>
              <a:latin typeface="Arial" pitchFamily="34" charset="0"/>
              <a:cs typeface="Arial" pitchFamily="34" charset="0"/>
            </a:endParaRPr>
          </a:p>
          <a:p>
            <a:r>
              <a:rPr lang="en-US" sz="2400" dirty="0">
                <a:solidFill>
                  <a:srgbClr val="FFFF00"/>
                </a:solidFill>
                <a:latin typeface="Arial" pitchFamily="34" charset="0"/>
                <a:cs typeface="Arial" pitchFamily="34" charset="0"/>
              </a:rPr>
              <a:t>The good:</a:t>
            </a:r>
          </a:p>
          <a:p>
            <a:pPr lvl="1"/>
            <a:r>
              <a:rPr lang="en-US" sz="2400" dirty="0">
                <a:solidFill>
                  <a:srgbClr val="FFFF00"/>
                </a:solidFill>
                <a:latin typeface="Arial" pitchFamily="34" charset="0"/>
                <a:cs typeface="Arial" pitchFamily="34" charset="0"/>
              </a:rPr>
              <a:t>Can hide cache latency and misses so long as there is any other work to do</a:t>
            </a:r>
          </a:p>
          <a:p>
            <a:r>
              <a:rPr lang="en-US" sz="2400" dirty="0">
                <a:solidFill>
                  <a:srgbClr val="FFFF00"/>
                </a:solidFill>
                <a:latin typeface="Arial" pitchFamily="34" charset="0"/>
                <a:cs typeface="Arial" pitchFamily="34" charset="0"/>
              </a:rPr>
              <a:t>The bad:</a:t>
            </a:r>
          </a:p>
          <a:p>
            <a:pPr lvl="1"/>
            <a:r>
              <a:rPr lang="en-US" sz="2400" dirty="0">
                <a:solidFill>
                  <a:srgbClr val="FFFF00"/>
                </a:solidFill>
                <a:latin typeface="Arial" pitchFamily="34" charset="0"/>
                <a:cs typeface="Arial" pitchFamily="34" charset="0"/>
              </a:rPr>
              <a:t>Window-limited; can only issue already-decoded instructions</a:t>
            </a:r>
          </a:p>
          <a:p>
            <a:r>
              <a:rPr lang="en-US" sz="2400" dirty="0">
                <a:solidFill>
                  <a:srgbClr val="FFFF00"/>
                </a:solidFill>
                <a:latin typeface="Arial" pitchFamily="34" charset="0"/>
                <a:cs typeface="Arial" pitchFamily="34" charset="0"/>
              </a:rPr>
              <a:t>The ugly:</a:t>
            </a:r>
          </a:p>
          <a:p>
            <a:pPr lvl="1"/>
            <a:r>
              <a:rPr lang="en-US" sz="2400" dirty="0">
                <a:solidFill>
                  <a:srgbClr val="FFFF00"/>
                </a:solidFill>
                <a:latin typeface="Arial" pitchFamily="34" charset="0"/>
                <a:cs typeface="Arial" pitchFamily="34" charset="0"/>
              </a:rPr>
              <a:t>Extremely expensive in area and power</a:t>
            </a:r>
          </a:p>
          <a:p>
            <a:endParaRPr lang="en-US" sz="2400" dirty="0" smtClean="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11241252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1000"/>
                                        <p:tgtEl>
                                          <p:spTgt spid="4">
                                            <p:txEl>
                                              <p:pRg st="6" end="6"/>
                                            </p:txEl>
                                          </p:spTgt>
                                        </p:tgtEl>
                                      </p:cBhvr>
                                    </p:animEffect>
                                  </p:childTnLst>
                                </p:cTn>
                              </p:par>
                              <p:par>
                                <p:cTn id="33" presetID="9" presetClass="emph" presetSubtype="0" nodeType="withEffect">
                                  <p:stCondLst>
                                    <p:cond delay="0"/>
                                  </p:stCondLst>
                                  <p:childTnLst>
                                    <p:set>
                                      <p:cBhvr rctx="PPT">
                                        <p:cTn id="34" dur="indefinite"/>
                                        <p:tgtEl>
                                          <p:spTgt spid="4">
                                            <p:txEl>
                                              <p:pRg st="0" end="0"/>
                                            </p:txEl>
                                          </p:spTgt>
                                        </p:tgtEl>
                                        <p:attrNameLst>
                                          <p:attrName>style.opacity</p:attrName>
                                        </p:attrNameLst>
                                      </p:cBhvr>
                                      <p:to>
                                        <p:strVal val="0.5"/>
                                      </p:to>
                                    </p:set>
                                    <p:animEffect filter="image" prLst="opacity: 0.5">
                                      <p:cBhvr rctx="IE">
                                        <p:cTn id="35" dur="indefinite"/>
                                        <p:tgtEl>
                                          <p:spTgt spid="4">
                                            <p:txEl>
                                              <p:pRg st="0" end="0"/>
                                            </p:txEl>
                                          </p:spTgt>
                                        </p:tgtEl>
                                      </p:cBhvr>
                                    </p:animEffect>
                                  </p:childTnLst>
                                </p:cTn>
                              </p:par>
                              <p:par>
                                <p:cTn id="36" presetID="9" presetClass="emph" presetSubtype="0" nodeType="withEffect">
                                  <p:stCondLst>
                                    <p:cond delay="0"/>
                                  </p:stCondLst>
                                  <p:childTnLst>
                                    <p:set>
                                      <p:cBhvr rctx="PPT">
                                        <p:cTn id="37" dur="indefinite"/>
                                        <p:tgtEl>
                                          <p:spTgt spid="4">
                                            <p:txEl>
                                              <p:pRg st="1" end="1"/>
                                            </p:txEl>
                                          </p:spTgt>
                                        </p:tgtEl>
                                        <p:attrNameLst>
                                          <p:attrName>style.opacity</p:attrName>
                                        </p:attrNameLst>
                                      </p:cBhvr>
                                      <p:to>
                                        <p:strVal val="0.5"/>
                                      </p:to>
                                    </p:set>
                                    <p:animEffect filter="image" prLst="opacity: 0.5">
                                      <p:cBhvr rctx="IE">
                                        <p:cTn id="38" dur="indefinite"/>
                                        <p:tgtEl>
                                          <p:spTgt spid="4">
                                            <p:txEl>
                                              <p:pRg st="1" end="1"/>
                                            </p:txEl>
                                          </p:spTgt>
                                        </p:tgtEl>
                                      </p:cBhvr>
                                    </p:animEffect>
                                  </p:childTnLst>
                                </p:cTn>
                              </p:par>
                              <p:par>
                                <p:cTn id="39" presetID="9" presetClass="emph" presetSubtype="0" nodeType="withEffect">
                                  <p:stCondLst>
                                    <p:cond delay="0"/>
                                  </p:stCondLst>
                                  <p:childTnLst>
                                    <p:set>
                                      <p:cBhvr rctx="PPT">
                                        <p:cTn id="40" dur="indefinite"/>
                                        <p:tgtEl>
                                          <p:spTgt spid="4">
                                            <p:txEl>
                                              <p:pRg st="2" end="2"/>
                                            </p:txEl>
                                          </p:spTgt>
                                        </p:tgtEl>
                                        <p:attrNameLst>
                                          <p:attrName>style.opacity</p:attrName>
                                        </p:attrNameLst>
                                      </p:cBhvr>
                                      <p:to>
                                        <p:strVal val="0.5"/>
                                      </p:to>
                                    </p:set>
                                    <p:animEffect filter="image" prLst="opacity: 0.5">
                                      <p:cBhvr rctx="IE">
                                        <p:cTn id="41" dur="indefinite"/>
                                        <p:tgtEl>
                                          <p:spTgt spid="4">
                                            <p:txEl>
                                              <p:pRg st="2" end="2"/>
                                            </p:txEl>
                                          </p:spTgt>
                                        </p:tgtEl>
                                      </p:cBhvr>
                                    </p:animEffect>
                                  </p:childTnLst>
                                </p:cTn>
                              </p:par>
                              <p:par>
                                <p:cTn id="42" presetID="9" presetClass="emph" presetSubtype="0" nodeType="withEffect">
                                  <p:stCondLst>
                                    <p:cond delay="0"/>
                                  </p:stCondLst>
                                  <p:childTnLst>
                                    <p:set>
                                      <p:cBhvr rctx="PPT">
                                        <p:cTn id="43" dur="indefinite"/>
                                        <p:tgtEl>
                                          <p:spTgt spid="4">
                                            <p:txEl>
                                              <p:pRg st="3" end="3"/>
                                            </p:txEl>
                                          </p:spTgt>
                                        </p:tgtEl>
                                        <p:attrNameLst>
                                          <p:attrName>style.opacity</p:attrName>
                                        </p:attrNameLst>
                                      </p:cBhvr>
                                      <p:to>
                                        <p:strVal val="0.5"/>
                                      </p:to>
                                    </p:set>
                                    <p:animEffect filter="image" prLst="opacity: 0.5">
                                      <p:cBhvr rctx="IE">
                                        <p:cTn id="44" dur="indefinite"/>
                                        <p:tgtEl>
                                          <p:spTgt spid="4">
                                            <p:txEl>
                                              <p:pRg st="3" end="3"/>
                                            </p:txEl>
                                          </p:spTgt>
                                        </p:tgtEl>
                                      </p:cBhvr>
                                    </p:animEffect>
                                  </p:childTnLst>
                                </p:cTn>
                              </p:par>
                              <p:par>
                                <p:cTn id="45" presetID="9" presetClass="emph" presetSubtype="0" nodeType="withEffect">
                                  <p:stCondLst>
                                    <p:cond delay="0"/>
                                  </p:stCondLst>
                                  <p:childTnLst>
                                    <p:set>
                                      <p:cBhvr rctx="PPT">
                                        <p:cTn id="46" dur="indefinite"/>
                                        <p:tgtEl>
                                          <p:spTgt spid="4">
                                            <p:txEl>
                                              <p:pRg st="4" end="4"/>
                                            </p:txEl>
                                          </p:spTgt>
                                        </p:tgtEl>
                                        <p:attrNameLst>
                                          <p:attrName>style.opacity</p:attrName>
                                        </p:attrNameLst>
                                      </p:cBhvr>
                                      <p:to>
                                        <p:strVal val="0.5"/>
                                      </p:to>
                                    </p:set>
                                    <p:animEffect filter="image" prLst="opacity: 0.5">
                                      <p:cBhvr rctx="IE">
                                        <p:cTn id="47" dur="indefinite"/>
                                        <p:tgtEl>
                                          <p:spTgt spid="4">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fade">
                                      <p:cBhvr>
                                        <p:cTn id="52" dur="1000"/>
                                        <p:tgtEl>
                                          <p:spTgt spid="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fade">
                                      <p:cBhvr>
                                        <p:cTn id="57" dur="1000"/>
                                        <p:tgtEl>
                                          <p:spTgt spid="4">
                                            <p:txEl>
                                              <p:pRg st="8" end="8"/>
                                            </p:txEl>
                                          </p:spTgt>
                                        </p:tgtEl>
                                      </p:cBhvr>
                                    </p:animEffect>
                                  </p:childTnLst>
                                </p:cTn>
                              </p:par>
                              <p:par>
                                <p:cTn id="58" presetID="9" presetClass="emph" presetSubtype="0" nodeType="withEffect">
                                  <p:stCondLst>
                                    <p:cond delay="0"/>
                                  </p:stCondLst>
                                  <p:childTnLst>
                                    <p:set>
                                      <p:cBhvr rctx="PPT">
                                        <p:cTn id="59" dur="indefinite"/>
                                        <p:tgtEl>
                                          <p:spTgt spid="4">
                                            <p:txEl>
                                              <p:pRg st="6" end="6"/>
                                            </p:txEl>
                                          </p:spTgt>
                                        </p:tgtEl>
                                        <p:attrNameLst>
                                          <p:attrName>style.opacity</p:attrName>
                                        </p:attrNameLst>
                                      </p:cBhvr>
                                      <p:to>
                                        <p:strVal val="0.5"/>
                                      </p:to>
                                    </p:set>
                                    <p:animEffect filter="image" prLst="opacity: 0.5">
                                      <p:cBhvr rctx="IE">
                                        <p:cTn id="60" dur="indefinite"/>
                                        <p:tgtEl>
                                          <p:spTgt spid="4">
                                            <p:txEl>
                                              <p:pRg st="6" end="6"/>
                                            </p:txEl>
                                          </p:spTgt>
                                        </p:tgtEl>
                                      </p:cBhvr>
                                    </p:animEffect>
                                  </p:childTnLst>
                                </p:cTn>
                              </p:par>
                              <p:par>
                                <p:cTn id="61" presetID="9" presetClass="emph" presetSubtype="0" nodeType="withEffect">
                                  <p:stCondLst>
                                    <p:cond delay="0"/>
                                  </p:stCondLst>
                                  <p:childTnLst>
                                    <p:set>
                                      <p:cBhvr rctx="PPT">
                                        <p:cTn id="62" dur="indefinite"/>
                                        <p:tgtEl>
                                          <p:spTgt spid="4">
                                            <p:txEl>
                                              <p:pRg st="7" end="7"/>
                                            </p:txEl>
                                          </p:spTgt>
                                        </p:tgtEl>
                                        <p:attrNameLst>
                                          <p:attrName>style.opacity</p:attrName>
                                        </p:attrNameLst>
                                      </p:cBhvr>
                                      <p:to>
                                        <p:strVal val="0.5"/>
                                      </p:to>
                                    </p:set>
                                    <p:animEffect filter="image" prLst="opacity: 0.5">
                                      <p:cBhvr rctx="IE">
                                        <p:cTn id="63" dur="indefinite"/>
                                        <p:tgtEl>
                                          <p:spTgt spid="4">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4">
                                            <p:txEl>
                                              <p:pRg st="9" end="9"/>
                                            </p:txEl>
                                          </p:spTgt>
                                        </p:tgtEl>
                                        <p:attrNameLst>
                                          <p:attrName>style.visibility</p:attrName>
                                        </p:attrNameLst>
                                      </p:cBhvr>
                                      <p:to>
                                        <p:strVal val="visible"/>
                                      </p:to>
                                    </p:set>
                                    <p:animEffect transition="in" filter="fade">
                                      <p:cBhvr>
                                        <p:cTn id="68" dur="1000"/>
                                        <p:tgtEl>
                                          <p:spTgt spid="4">
                                            <p:txEl>
                                              <p:pRg st="9" end="9"/>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4">
                                            <p:txEl>
                                              <p:pRg st="10" end="10"/>
                                            </p:txEl>
                                          </p:spTgt>
                                        </p:tgtEl>
                                        <p:attrNameLst>
                                          <p:attrName>style.visibility</p:attrName>
                                        </p:attrNameLst>
                                      </p:cBhvr>
                                      <p:to>
                                        <p:strVal val="visible"/>
                                      </p:to>
                                    </p:set>
                                    <p:animEffect transition="in" filter="fade">
                                      <p:cBhvr>
                                        <p:cTn id="73" dur="1000"/>
                                        <p:tgtEl>
                                          <p:spTgt spid="4">
                                            <p:txEl>
                                              <p:pRg st="10" end="10"/>
                                            </p:txEl>
                                          </p:spTgt>
                                        </p:tgtEl>
                                      </p:cBhvr>
                                    </p:animEffect>
                                  </p:childTnLst>
                                </p:cTn>
                              </p:par>
                              <p:par>
                                <p:cTn id="74" presetID="9" presetClass="emph" presetSubtype="0" nodeType="withEffect">
                                  <p:stCondLst>
                                    <p:cond delay="0"/>
                                  </p:stCondLst>
                                  <p:childTnLst>
                                    <p:set>
                                      <p:cBhvr rctx="PPT">
                                        <p:cTn id="75" dur="indefinite"/>
                                        <p:tgtEl>
                                          <p:spTgt spid="4">
                                            <p:txEl>
                                              <p:pRg st="8" end="8"/>
                                            </p:txEl>
                                          </p:spTgt>
                                        </p:tgtEl>
                                        <p:attrNameLst>
                                          <p:attrName>style.opacity</p:attrName>
                                        </p:attrNameLst>
                                      </p:cBhvr>
                                      <p:to>
                                        <p:strVal val="0.5"/>
                                      </p:to>
                                    </p:set>
                                    <p:animEffect filter="image" prLst="opacity: 0.5">
                                      <p:cBhvr rctx="IE">
                                        <p:cTn id="76" dur="indefinite"/>
                                        <p:tgtEl>
                                          <p:spTgt spid="4">
                                            <p:txEl>
                                              <p:pRg st="8" end="8"/>
                                            </p:txEl>
                                          </p:spTgt>
                                        </p:tgtEl>
                                      </p:cBhvr>
                                    </p:animEffect>
                                  </p:childTnLst>
                                </p:cTn>
                              </p:par>
                              <p:par>
                                <p:cTn id="77" presetID="9" presetClass="emph" presetSubtype="0" nodeType="withEffect">
                                  <p:stCondLst>
                                    <p:cond delay="0"/>
                                  </p:stCondLst>
                                  <p:childTnLst>
                                    <p:set>
                                      <p:cBhvr rctx="PPT">
                                        <p:cTn id="78" dur="indefinite"/>
                                        <p:tgtEl>
                                          <p:spTgt spid="4">
                                            <p:txEl>
                                              <p:pRg st="9" end="9"/>
                                            </p:txEl>
                                          </p:spTgt>
                                        </p:tgtEl>
                                        <p:attrNameLst>
                                          <p:attrName>style.opacity</p:attrName>
                                        </p:attrNameLst>
                                      </p:cBhvr>
                                      <p:to>
                                        <p:strVal val="0.5"/>
                                      </p:to>
                                    </p:set>
                                    <p:animEffect filter="image" prLst="opacity: 0.5">
                                      <p:cBhvr rctx="IE">
                                        <p:cTn id="79" dur="indefinite"/>
                                        <p:tgtEl>
                                          <p:spTgt spid="4">
                                            <p:txEl>
                                              <p:pRg st="9" end="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4">
                                            <p:txEl>
                                              <p:pRg st="11" end="11"/>
                                            </p:txEl>
                                          </p:spTgt>
                                        </p:tgtEl>
                                        <p:attrNameLst>
                                          <p:attrName>style.visibility</p:attrName>
                                        </p:attrNameLst>
                                      </p:cBhvr>
                                      <p:to>
                                        <p:strVal val="visible"/>
                                      </p:to>
                                    </p:set>
                                    <p:animEffect transition="in" filter="fade">
                                      <p:cBhvr>
                                        <p:cTn id="84" dur="1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750186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Software approach – static scheduling</a:t>
            </a:r>
            <a:endParaRPr lang="en-US" sz="3200" b="1" i="0" u="none" strike="noStrike" dirty="0">
              <a:ln>
                <a:noFill/>
              </a:ln>
              <a:solidFill>
                <a:srgbClr val="00FF00"/>
              </a:solidFill>
              <a:latin typeface="Arial" pitchFamily="34"/>
              <a:ea typeface="Tahoma" pitchFamily="2"/>
              <a:cs typeface="Tahoma" pitchFamily="2"/>
            </a:endParaRPr>
          </a:p>
        </p:txBody>
      </p:sp>
      <p:sp>
        <p:nvSpPr>
          <p:cNvPr id="3" name="TextBox 2"/>
          <p:cNvSpPr txBox="1"/>
          <p:nvPr/>
        </p:nvSpPr>
        <p:spPr>
          <a:xfrm>
            <a:off x="1371599" y="1554479"/>
            <a:ext cx="7945395" cy="489364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Compiler:</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determines dependencies among operations</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schedules producer retire just before consumer issue</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schedules independent operations to issue together</a:t>
            </a:r>
          </a:p>
          <a:p>
            <a:pPr marL="342900" indent="-342900">
              <a:buFont typeface="Arial" panose="020B0604020202020204" pitchFamily="34" charset="0"/>
              <a:buChar char="•"/>
            </a:pPr>
            <a:r>
              <a:rPr lang="en-US" sz="2400" dirty="0" smtClean="0">
                <a:solidFill>
                  <a:srgbClr val="FFFF00"/>
                </a:solidFill>
                <a:latin typeface="Arial" pitchFamily="34" charset="0"/>
                <a:cs typeface="Arial" pitchFamily="34" charset="0"/>
              </a:rPr>
              <a:t>schedules loads as if they hit in level 1 cache</a:t>
            </a:r>
          </a:p>
          <a:p>
            <a:pPr marL="342900" indent="-342900">
              <a:buFont typeface="Arial" panose="020B0604020202020204" pitchFamily="34" charset="0"/>
              <a:buChar char="•"/>
            </a:pPr>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The good:</a:t>
            </a:r>
          </a:p>
          <a:p>
            <a:pPr lvl="1"/>
            <a:r>
              <a:rPr lang="en-US" sz="2400" dirty="0" smtClean="0">
                <a:solidFill>
                  <a:srgbClr val="FFFF00"/>
                </a:solidFill>
                <a:latin typeface="Arial" pitchFamily="34" charset="0"/>
                <a:cs typeface="Arial" pitchFamily="34" charset="0"/>
              </a:rPr>
              <a:t>Cheap, low power, fast hardware</a:t>
            </a:r>
          </a:p>
          <a:p>
            <a:pPr lvl="1"/>
            <a:r>
              <a:rPr lang="en-US" sz="2400" dirty="0" smtClean="0">
                <a:solidFill>
                  <a:srgbClr val="FFFF00"/>
                </a:solidFill>
                <a:latin typeface="Arial" pitchFamily="34" charset="0"/>
                <a:cs typeface="Arial" pitchFamily="34" charset="0"/>
              </a:rPr>
              <a:t>No window limit, can schedule from whole program</a:t>
            </a:r>
          </a:p>
          <a:p>
            <a:r>
              <a:rPr lang="en-US" sz="2400" dirty="0" smtClean="0">
                <a:solidFill>
                  <a:srgbClr val="FFFF00"/>
                </a:solidFill>
                <a:latin typeface="Arial" pitchFamily="34" charset="0"/>
                <a:cs typeface="Arial" pitchFamily="34" charset="0"/>
              </a:rPr>
              <a:t>The bad:</a:t>
            </a:r>
          </a:p>
          <a:p>
            <a:pPr lvl="1"/>
            <a:r>
              <a:rPr lang="en-US" sz="2400" dirty="0" smtClean="0">
                <a:solidFill>
                  <a:srgbClr val="FFFF00"/>
                </a:solidFill>
                <a:latin typeface="Arial" pitchFamily="34" charset="0"/>
                <a:cs typeface="Arial" pitchFamily="34" charset="0"/>
              </a:rPr>
              <a:t>Limited load concurrency</a:t>
            </a:r>
          </a:p>
          <a:p>
            <a:r>
              <a:rPr lang="en-US" sz="2400" dirty="0" smtClean="0">
                <a:solidFill>
                  <a:srgbClr val="FFFF00"/>
                </a:solidFill>
                <a:latin typeface="Arial" pitchFamily="34" charset="0"/>
                <a:cs typeface="Arial" pitchFamily="34" charset="0"/>
              </a:rPr>
              <a:t>The ugly:</a:t>
            </a:r>
          </a:p>
          <a:p>
            <a:pPr lvl="1"/>
            <a:r>
              <a:rPr lang="en-US" sz="2400" dirty="0" smtClean="0">
                <a:solidFill>
                  <a:srgbClr val="FFFF00"/>
                </a:solidFill>
                <a:latin typeface="Arial" pitchFamily="34" charset="0"/>
                <a:cs typeface="Arial" pitchFamily="34" charset="0"/>
              </a:rPr>
              <a:t>A cache miss stalls all instruction issue</a:t>
            </a:r>
          </a:p>
        </p:txBody>
      </p:sp>
    </p:spTree>
    <p:extLst>
      <p:ext uri="{BB962C8B-B14F-4D97-AF65-F5344CB8AC3E}">
        <p14:creationId xmlns:p14="http://schemas.microsoft.com/office/powerpoint/2010/main" val="33127867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childTnLst>
                                </p:cTn>
                              </p:par>
                              <p:par>
                                <p:cTn id="33" presetID="9" presetClass="emph" presetSubtype="0" nodeType="withEffect">
                                  <p:stCondLst>
                                    <p:cond delay="0"/>
                                  </p:stCondLst>
                                  <p:childTnLst>
                                    <p:set>
                                      <p:cBhvr rctx="PPT">
                                        <p:cTn id="34" dur="indefinite"/>
                                        <p:tgtEl>
                                          <p:spTgt spid="3">
                                            <p:txEl>
                                              <p:pRg st="0" end="0"/>
                                            </p:txEl>
                                          </p:spTgt>
                                        </p:tgtEl>
                                        <p:attrNameLst>
                                          <p:attrName>style.opacity</p:attrName>
                                        </p:attrNameLst>
                                      </p:cBhvr>
                                      <p:to>
                                        <p:strVal val="0.5"/>
                                      </p:to>
                                    </p:set>
                                    <p:animEffect filter="image" prLst="opacity: 0.5">
                                      <p:cBhvr rctx="IE">
                                        <p:cTn id="35" dur="indefinite"/>
                                        <p:tgtEl>
                                          <p:spTgt spid="3">
                                            <p:txEl>
                                              <p:pRg st="0" end="0"/>
                                            </p:txEl>
                                          </p:spTgt>
                                        </p:tgtEl>
                                      </p:cBhvr>
                                    </p:animEffect>
                                  </p:childTnLst>
                                </p:cTn>
                              </p:par>
                              <p:par>
                                <p:cTn id="36" presetID="9" presetClass="emph" presetSubtype="0" nodeType="withEffect">
                                  <p:stCondLst>
                                    <p:cond delay="0"/>
                                  </p:stCondLst>
                                  <p:childTnLst>
                                    <p:set>
                                      <p:cBhvr rctx="PPT">
                                        <p:cTn id="37" dur="indefinite"/>
                                        <p:tgtEl>
                                          <p:spTgt spid="3">
                                            <p:txEl>
                                              <p:pRg st="1" end="1"/>
                                            </p:txEl>
                                          </p:spTgt>
                                        </p:tgtEl>
                                        <p:attrNameLst>
                                          <p:attrName>style.opacity</p:attrName>
                                        </p:attrNameLst>
                                      </p:cBhvr>
                                      <p:to>
                                        <p:strVal val="0.5"/>
                                      </p:to>
                                    </p:set>
                                    <p:animEffect filter="image" prLst="opacity: 0.5">
                                      <p:cBhvr rctx="IE">
                                        <p:cTn id="38" dur="indefinite"/>
                                        <p:tgtEl>
                                          <p:spTgt spid="3">
                                            <p:txEl>
                                              <p:pRg st="1" end="1"/>
                                            </p:txEl>
                                          </p:spTgt>
                                        </p:tgtEl>
                                      </p:cBhvr>
                                    </p:animEffect>
                                  </p:childTnLst>
                                </p:cTn>
                              </p:par>
                              <p:par>
                                <p:cTn id="39" presetID="9" presetClass="emph" presetSubtype="0" nodeType="withEffect">
                                  <p:stCondLst>
                                    <p:cond delay="0"/>
                                  </p:stCondLst>
                                  <p:childTnLst>
                                    <p:set>
                                      <p:cBhvr rctx="PPT">
                                        <p:cTn id="40" dur="indefinite"/>
                                        <p:tgtEl>
                                          <p:spTgt spid="3">
                                            <p:txEl>
                                              <p:pRg st="2" end="2"/>
                                            </p:txEl>
                                          </p:spTgt>
                                        </p:tgtEl>
                                        <p:attrNameLst>
                                          <p:attrName>style.opacity</p:attrName>
                                        </p:attrNameLst>
                                      </p:cBhvr>
                                      <p:to>
                                        <p:strVal val="0.5"/>
                                      </p:to>
                                    </p:set>
                                    <p:animEffect filter="image" prLst="opacity: 0.5">
                                      <p:cBhvr rctx="IE">
                                        <p:cTn id="41" dur="indefinite"/>
                                        <p:tgtEl>
                                          <p:spTgt spid="3">
                                            <p:txEl>
                                              <p:pRg st="2" end="2"/>
                                            </p:txEl>
                                          </p:spTgt>
                                        </p:tgtEl>
                                      </p:cBhvr>
                                    </p:animEffect>
                                  </p:childTnLst>
                                </p:cTn>
                              </p:par>
                              <p:par>
                                <p:cTn id="42" presetID="9" presetClass="emph" presetSubtype="0" nodeType="withEffect">
                                  <p:stCondLst>
                                    <p:cond delay="0"/>
                                  </p:stCondLst>
                                  <p:childTnLst>
                                    <p:set>
                                      <p:cBhvr rctx="PPT">
                                        <p:cTn id="43" dur="indefinite"/>
                                        <p:tgtEl>
                                          <p:spTgt spid="3">
                                            <p:txEl>
                                              <p:pRg st="3" end="3"/>
                                            </p:txEl>
                                          </p:spTgt>
                                        </p:tgtEl>
                                        <p:attrNameLst>
                                          <p:attrName>style.opacity</p:attrName>
                                        </p:attrNameLst>
                                      </p:cBhvr>
                                      <p:to>
                                        <p:strVal val="0.5"/>
                                      </p:to>
                                    </p:set>
                                    <p:animEffect filter="image" prLst="opacity: 0.5">
                                      <p:cBhvr rctx="IE">
                                        <p:cTn id="44" dur="indefinite"/>
                                        <p:tgtEl>
                                          <p:spTgt spid="3">
                                            <p:txEl>
                                              <p:pRg st="3" end="3"/>
                                            </p:txEl>
                                          </p:spTgt>
                                        </p:tgtEl>
                                      </p:cBhvr>
                                    </p:animEffect>
                                  </p:childTnLst>
                                </p:cTn>
                              </p:par>
                              <p:par>
                                <p:cTn id="45" presetID="9" presetClass="emph" presetSubtype="0" nodeType="withEffect">
                                  <p:stCondLst>
                                    <p:cond delay="0"/>
                                  </p:stCondLst>
                                  <p:childTnLst>
                                    <p:set>
                                      <p:cBhvr rctx="PPT">
                                        <p:cTn id="46" dur="indefinite"/>
                                        <p:tgtEl>
                                          <p:spTgt spid="3">
                                            <p:txEl>
                                              <p:pRg st="4" end="4"/>
                                            </p:txEl>
                                          </p:spTgt>
                                        </p:tgtEl>
                                        <p:attrNameLst>
                                          <p:attrName>style.opacity</p:attrName>
                                        </p:attrNameLst>
                                      </p:cBhvr>
                                      <p:to>
                                        <p:strVal val="0.5"/>
                                      </p:to>
                                    </p:set>
                                    <p:animEffect filter="image" prLst="opacity: 0.5">
                                      <p:cBhvr rctx="IE">
                                        <p:cTn id="47" dur="indefinite"/>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childTnLst>
                                </p:cTn>
                              </p:par>
                              <p:par>
                                <p:cTn id="63" presetID="9" presetClass="emph" presetSubtype="0" nodeType="withEffect">
                                  <p:stCondLst>
                                    <p:cond delay="0"/>
                                  </p:stCondLst>
                                  <p:childTnLst>
                                    <p:set>
                                      <p:cBhvr rctx="PPT">
                                        <p:cTn id="64" dur="indefinite"/>
                                        <p:tgtEl>
                                          <p:spTgt spid="3">
                                            <p:txEl>
                                              <p:pRg st="6" end="6"/>
                                            </p:txEl>
                                          </p:spTgt>
                                        </p:tgtEl>
                                        <p:attrNameLst>
                                          <p:attrName>style.opacity</p:attrName>
                                        </p:attrNameLst>
                                      </p:cBhvr>
                                      <p:to>
                                        <p:strVal val="0.5"/>
                                      </p:to>
                                    </p:set>
                                    <p:animEffect filter="image" prLst="opacity: 0.5">
                                      <p:cBhvr rctx="IE">
                                        <p:cTn id="65" dur="indefinite"/>
                                        <p:tgtEl>
                                          <p:spTgt spid="3">
                                            <p:txEl>
                                              <p:pRg st="6" end="6"/>
                                            </p:txEl>
                                          </p:spTgt>
                                        </p:tgtEl>
                                      </p:cBhvr>
                                    </p:animEffect>
                                  </p:childTnLst>
                                </p:cTn>
                              </p:par>
                              <p:par>
                                <p:cTn id="66" presetID="9" presetClass="emph" presetSubtype="0" nodeType="withEffect">
                                  <p:stCondLst>
                                    <p:cond delay="0"/>
                                  </p:stCondLst>
                                  <p:childTnLst>
                                    <p:set>
                                      <p:cBhvr rctx="PPT">
                                        <p:cTn id="67" dur="indefinite"/>
                                        <p:tgtEl>
                                          <p:spTgt spid="3">
                                            <p:txEl>
                                              <p:pRg st="7" end="7"/>
                                            </p:txEl>
                                          </p:spTgt>
                                        </p:tgtEl>
                                        <p:attrNameLst>
                                          <p:attrName>style.opacity</p:attrName>
                                        </p:attrNameLst>
                                      </p:cBhvr>
                                      <p:to>
                                        <p:strVal val="0.5"/>
                                      </p:to>
                                    </p:set>
                                    <p:animEffect filter="image" prLst="opacity: 0.5">
                                      <p:cBhvr rctx="IE">
                                        <p:cTn id="68" dur="indefinite"/>
                                        <p:tgtEl>
                                          <p:spTgt spid="3">
                                            <p:txEl>
                                              <p:pRg st="7" end="7"/>
                                            </p:txEl>
                                          </p:spTgt>
                                        </p:tgtEl>
                                      </p:cBhvr>
                                    </p:animEffect>
                                  </p:childTnLst>
                                </p:cTn>
                              </p:par>
                              <p:par>
                                <p:cTn id="69" presetID="9" presetClass="emph" presetSubtype="0" nodeType="withEffect">
                                  <p:stCondLst>
                                    <p:cond delay="0"/>
                                  </p:stCondLst>
                                  <p:childTnLst>
                                    <p:set>
                                      <p:cBhvr rctx="PPT">
                                        <p:cTn id="70" dur="indefinite"/>
                                        <p:tgtEl>
                                          <p:spTgt spid="3">
                                            <p:txEl>
                                              <p:pRg st="8" end="8"/>
                                            </p:txEl>
                                          </p:spTgt>
                                        </p:tgtEl>
                                        <p:attrNameLst>
                                          <p:attrName>style.opacity</p:attrName>
                                        </p:attrNameLst>
                                      </p:cBhvr>
                                      <p:to>
                                        <p:strVal val="0.5"/>
                                      </p:to>
                                    </p:set>
                                    <p:animEffect filter="image" prLst="opacity: 0.5">
                                      <p:cBhvr rctx="IE">
                                        <p:cTn id="71" dur="indefinite"/>
                                        <p:tgtEl>
                                          <p:spTgt spid="3">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3">
                                            <p:txEl>
                                              <p:pRg st="10" end="10"/>
                                            </p:txEl>
                                          </p:spTgt>
                                        </p:tgtEl>
                                        <p:attrNameLst>
                                          <p:attrName>style.visibility</p:attrName>
                                        </p:attrNameLst>
                                      </p:cBhvr>
                                      <p:to>
                                        <p:strVal val="visible"/>
                                      </p:to>
                                    </p:set>
                                    <p:animEffect transition="in" filter="fade">
                                      <p:cBhvr>
                                        <p:cTn id="76" dur="1000"/>
                                        <p:tgtEl>
                                          <p:spTgt spid="3">
                                            <p:txEl>
                                              <p:pRg st="10" end="1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3">
                                            <p:txEl>
                                              <p:pRg st="11" end="11"/>
                                            </p:txEl>
                                          </p:spTgt>
                                        </p:tgtEl>
                                        <p:attrNameLst>
                                          <p:attrName>style.visibility</p:attrName>
                                        </p:attrNameLst>
                                      </p:cBhvr>
                                      <p:to>
                                        <p:strVal val="visible"/>
                                      </p:to>
                                    </p:set>
                                    <p:animEffect transition="in" filter="fade">
                                      <p:cBhvr>
                                        <p:cTn id="81" dur="1000"/>
                                        <p:tgtEl>
                                          <p:spTgt spid="3">
                                            <p:txEl>
                                              <p:pRg st="11" end="11"/>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3">
                                            <p:txEl>
                                              <p:pRg st="12" end="12"/>
                                            </p:txEl>
                                          </p:spTgt>
                                        </p:tgtEl>
                                        <p:attrNameLst>
                                          <p:attrName>style.visibility</p:attrName>
                                        </p:attrNameLst>
                                      </p:cBhvr>
                                      <p:to>
                                        <p:strVal val="visible"/>
                                      </p:to>
                                    </p:set>
                                    <p:animEffect transition="in" filter="fade">
                                      <p:cBhvr>
                                        <p:cTn id="86"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544484"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Several different load problems…</a:t>
            </a:r>
            <a:endParaRPr lang="en-US" sz="3200" b="1" i="0" u="none" strike="noStrike" dirty="0">
              <a:ln>
                <a:noFill/>
              </a:ln>
              <a:solidFill>
                <a:srgbClr val="00FF00"/>
              </a:solidFill>
              <a:latin typeface="Arial" pitchFamily="34"/>
              <a:ea typeface="Tahoma" pitchFamily="2"/>
              <a:cs typeface="Tahoma" pitchFamily="2"/>
            </a:endParaRPr>
          </a:p>
        </p:txBody>
      </p:sp>
      <p:sp>
        <p:nvSpPr>
          <p:cNvPr id="3" name="TextBox 2"/>
          <p:cNvSpPr txBox="1"/>
          <p:nvPr/>
        </p:nvSpPr>
        <p:spPr>
          <a:xfrm>
            <a:off x="1371600" y="1828800"/>
            <a:ext cx="7988084" cy="1877437"/>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Some loads will always miss to DRAM.</a:t>
            </a:r>
          </a:p>
          <a:p>
            <a:r>
              <a:rPr lang="en-US" sz="2000" dirty="0">
                <a:solidFill>
                  <a:srgbClr val="FFFF00"/>
                </a:solidFill>
                <a:latin typeface="Arial" pitchFamily="34" charset="0"/>
                <a:cs typeface="Arial" pitchFamily="34" charset="0"/>
              </a:rPr>
              <a:t>	</a:t>
            </a:r>
            <a:r>
              <a:rPr lang="en-US" sz="2000" i="1" dirty="0" smtClean="0">
                <a:solidFill>
                  <a:srgbClr val="FFFF00"/>
                </a:solidFill>
                <a:latin typeface="Arial" pitchFamily="34" charset="0"/>
                <a:cs typeface="Arial" pitchFamily="34" charset="0"/>
              </a:rPr>
              <a:t>Random access to a huge hash table runs at DRAM speed.</a:t>
            </a:r>
          </a:p>
          <a:p>
            <a:endParaRPr lang="en-US" sz="2400" i="1"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Some loads must wait for data-dependent addressing.</a:t>
            </a:r>
          </a:p>
          <a:p>
            <a:r>
              <a:rPr lang="en-US" sz="2400" dirty="0">
                <a:solidFill>
                  <a:srgbClr val="FFFF00"/>
                </a:solidFill>
                <a:latin typeface="Arial" pitchFamily="34" charset="0"/>
                <a:cs typeface="Arial" pitchFamily="34" charset="0"/>
              </a:rPr>
              <a:t>	</a:t>
            </a:r>
            <a:r>
              <a:rPr lang="en-US" sz="2000" i="1" dirty="0" smtClean="0">
                <a:solidFill>
                  <a:srgbClr val="FFFF00"/>
                </a:solidFill>
                <a:latin typeface="Arial" pitchFamily="34" charset="0"/>
                <a:cs typeface="Arial" pitchFamily="34" charset="0"/>
              </a:rPr>
              <a:t>“Smart memory” proposals for linked-list chaining have failed.</a:t>
            </a:r>
          </a:p>
        </p:txBody>
      </p:sp>
      <p:sp>
        <p:nvSpPr>
          <p:cNvPr id="4" name="TextBox 3"/>
          <p:cNvSpPr txBox="1"/>
          <p:nvPr/>
        </p:nvSpPr>
        <p:spPr>
          <a:xfrm>
            <a:off x="1490211" y="4297680"/>
            <a:ext cx="7133684" cy="830997"/>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 CPU architecture has a good solution for these.</a:t>
            </a:r>
          </a:p>
          <a:p>
            <a:pPr algn="ctr"/>
            <a:r>
              <a:rPr lang="en-US" sz="2400" i="1" dirty="0" smtClean="0">
                <a:solidFill>
                  <a:srgbClr val="FFFF00"/>
                </a:solidFill>
                <a:latin typeface="Arial" pitchFamily="34" charset="0"/>
                <a:cs typeface="Arial" pitchFamily="34" charset="0"/>
              </a:rPr>
              <a:t>Nor the Mill either.</a:t>
            </a:r>
          </a:p>
        </p:txBody>
      </p:sp>
      <p:sp>
        <p:nvSpPr>
          <p:cNvPr id="5" name="Rectangle 4"/>
          <p:cNvSpPr/>
          <p:nvPr/>
        </p:nvSpPr>
        <p:spPr>
          <a:xfrm>
            <a:off x="1005840" y="1554480"/>
            <a:ext cx="8401064" cy="25719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42175542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1000"/>
                                        <p:tgtEl>
                                          <p:spTgt spid="4">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fade">
                                      <p:cBhvr>
                                        <p:cTn id="35" dur="1000"/>
                                        <p:tgtEl>
                                          <p:spTgt spid="4">
                                            <p:txEl>
                                              <p:pRg st="1" end="1"/>
                                            </p:txEl>
                                          </p:spTgt>
                                        </p:tgtEl>
                                      </p:cBhvr>
                                    </p:animEffect>
                                  </p:childTnLst>
                                </p:cTn>
                              </p:par>
                              <p:par>
                                <p:cTn id="36" presetID="9" presetClass="emph" presetSubtype="0" nodeType="withEffect">
                                  <p:stCondLst>
                                    <p:cond delay="0"/>
                                  </p:stCondLst>
                                  <p:childTnLst>
                                    <p:set>
                                      <p:cBhvr rctx="PPT">
                                        <p:cTn id="37" dur="indefinite"/>
                                        <p:tgtEl>
                                          <p:spTgt spid="4">
                                            <p:txEl>
                                              <p:pRg st="0" end="0"/>
                                            </p:txEl>
                                          </p:spTgt>
                                        </p:tgtEl>
                                        <p:attrNameLst>
                                          <p:attrName>style.opacity</p:attrName>
                                        </p:attrNameLst>
                                      </p:cBhvr>
                                      <p:to>
                                        <p:strVal val="0.5"/>
                                      </p:to>
                                    </p:set>
                                    <p:animEffect filter="image" prLst="opacity: 0.5">
                                      <p:cBhvr rctx="IE">
                                        <p:cTn id="38" dur="indefinite"/>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544484"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Several different load problems…</a:t>
            </a:r>
            <a:endParaRPr lang="en-US" sz="3200" b="1" i="0" u="none" strike="noStrike" dirty="0">
              <a:ln>
                <a:noFill/>
              </a:ln>
              <a:solidFill>
                <a:srgbClr val="00FF00"/>
              </a:solidFill>
              <a:latin typeface="Arial" pitchFamily="34"/>
              <a:ea typeface="Tahoma" pitchFamily="2"/>
              <a:cs typeface="Tahoma" pitchFamily="2"/>
            </a:endParaRPr>
          </a:p>
        </p:txBody>
      </p:sp>
      <p:sp>
        <p:nvSpPr>
          <p:cNvPr id="11" name="TextBox 10"/>
          <p:cNvSpPr txBox="1"/>
          <p:nvPr/>
        </p:nvSpPr>
        <p:spPr>
          <a:xfrm>
            <a:off x="1371600" y="1828800"/>
            <a:ext cx="6470041" cy="769441"/>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Some loads depend on control flow.</a:t>
            </a:r>
          </a:p>
          <a:p>
            <a:r>
              <a:rPr lang="en-US" sz="2000" dirty="0">
                <a:solidFill>
                  <a:srgbClr val="FFFF00"/>
                </a:solidFill>
                <a:latin typeface="Arial" pitchFamily="34" charset="0"/>
                <a:cs typeface="Arial" pitchFamily="34" charset="0"/>
              </a:rPr>
              <a:t>	</a:t>
            </a:r>
            <a:r>
              <a:rPr lang="en-US" sz="2000" i="1" dirty="0">
                <a:solidFill>
                  <a:srgbClr val="FFFF00"/>
                </a:solidFill>
                <a:latin typeface="Courier New" panose="02070309020205020404" pitchFamily="49" charset="0"/>
                <a:cs typeface="Courier New" panose="02070309020205020404" pitchFamily="49" charset="0"/>
              </a:rPr>
              <a:t>if(a &amp;&amp; b) </a:t>
            </a:r>
            <a:r>
              <a:rPr lang="en-US" sz="2000" i="1" dirty="0">
                <a:solidFill>
                  <a:srgbClr val="FFFF00"/>
                </a:solidFill>
                <a:latin typeface="Arial" pitchFamily="34" charset="0"/>
                <a:cs typeface="Arial" pitchFamily="34" charset="0"/>
              </a:rPr>
              <a:t>– can’t load </a:t>
            </a:r>
            <a:r>
              <a:rPr lang="en-US" sz="2000" i="1" dirty="0">
                <a:solidFill>
                  <a:srgbClr val="FFFF00"/>
                </a:solidFill>
                <a:latin typeface="Courier New" panose="02070309020205020404" pitchFamily="49" charset="0"/>
                <a:cs typeface="Courier New" panose="02070309020205020404" pitchFamily="49" charset="0"/>
              </a:rPr>
              <a:t>b</a:t>
            </a:r>
            <a:r>
              <a:rPr lang="en-US" sz="2000" i="1" dirty="0">
                <a:solidFill>
                  <a:srgbClr val="FFFF00"/>
                </a:solidFill>
                <a:latin typeface="Arial" pitchFamily="34" charset="0"/>
                <a:cs typeface="Arial" pitchFamily="34" charset="0"/>
              </a:rPr>
              <a:t> until </a:t>
            </a:r>
            <a:r>
              <a:rPr lang="en-US" sz="2000" i="1" dirty="0">
                <a:solidFill>
                  <a:srgbClr val="FFFF00"/>
                </a:solidFill>
                <a:latin typeface="Courier New" panose="02070309020205020404" pitchFamily="49" charset="0"/>
                <a:cs typeface="Courier New" panose="02070309020205020404" pitchFamily="49" charset="0"/>
              </a:rPr>
              <a:t>a</a:t>
            </a:r>
            <a:r>
              <a:rPr lang="en-US" sz="2000" i="1" dirty="0">
                <a:solidFill>
                  <a:srgbClr val="FFFF00"/>
                </a:solidFill>
                <a:latin typeface="Arial" pitchFamily="34" charset="0"/>
                <a:cs typeface="Arial" pitchFamily="34" charset="0"/>
              </a:rPr>
              <a:t> is resolved.</a:t>
            </a:r>
          </a:p>
        </p:txBody>
      </p:sp>
      <p:sp>
        <p:nvSpPr>
          <p:cNvPr id="5" name="TextBox 4"/>
          <p:cNvSpPr txBox="1"/>
          <p:nvPr/>
        </p:nvSpPr>
        <p:spPr>
          <a:xfrm>
            <a:off x="3108960" y="3286897"/>
            <a:ext cx="3756991" cy="830997"/>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This isn’t a load problem</a:t>
            </a:r>
          </a:p>
          <a:p>
            <a:pPr algn="ctr"/>
            <a:r>
              <a:rPr lang="en-US" sz="2400" i="1" dirty="0">
                <a:solidFill>
                  <a:srgbClr val="FFFF00"/>
                </a:solidFill>
                <a:latin typeface="Arial" pitchFamily="34" charset="0"/>
                <a:cs typeface="Arial" pitchFamily="34" charset="0"/>
              </a:rPr>
              <a:t>I</a:t>
            </a:r>
            <a:r>
              <a:rPr lang="en-US" sz="2400" i="1" dirty="0" smtClean="0">
                <a:solidFill>
                  <a:srgbClr val="FFFF00"/>
                </a:solidFill>
                <a:latin typeface="Arial" pitchFamily="34" charset="0"/>
                <a:cs typeface="Arial" pitchFamily="34" charset="0"/>
              </a:rPr>
              <a:t>t’s a speculation problem.</a:t>
            </a:r>
          </a:p>
        </p:txBody>
      </p:sp>
      <p:sp>
        <p:nvSpPr>
          <p:cNvPr id="12" name="TextBox 11"/>
          <p:cNvSpPr txBox="1"/>
          <p:nvPr/>
        </p:nvSpPr>
        <p:spPr>
          <a:xfrm>
            <a:off x="1005840" y="4754880"/>
            <a:ext cx="8090676" cy="1631216"/>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Mill speculation is the subject of a future talk in this series.</a:t>
            </a:r>
          </a:p>
          <a:p>
            <a:endParaRPr lang="en-US" sz="2400" dirty="0">
              <a:solidFill>
                <a:srgbClr val="FFFF00"/>
              </a:solidFill>
              <a:latin typeface="Arial" pitchFamily="34" charset="0"/>
              <a:cs typeface="Arial" pitchFamily="34" charset="0"/>
            </a:endParaRPr>
          </a:p>
          <a:p>
            <a:pPr algn="ctr"/>
            <a:r>
              <a:rPr lang="en-US" sz="2400" dirty="0" smtClean="0">
                <a:solidFill>
                  <a:srgbClr val="FFFF00"/>
                </a:solidFill>
                <a:latin typeface="Arial" pitchFamily="34" charset="0"/>
                <a:cs typeface="Arial" pitchFamily="34" charset="0"/>
              </a:rPr>
              <a:t>Sign up for talk announcements at: </a:t>
            </a:r>
          </a:p>
          <a:p>
            <a:pPr algn="ctr"/>
            <a:r>
              <a:rPr lang="en-US" sz="2800" i="1" dirty="0" smtClean="0">
                <a:solidFill>
                  <a:srgbClr val="FFFF00"/>
                </a:solidFill>
                <a:latin typeface="Arial" pitchFamily="34" charset="0"/>
                <a:cs typeface="Arial" pitchFamily="34" charset="0"/>
              </a:rPr>
              <a:t>ootbcomp.com/mailing-list</a:t>
            </a:r>
          </a:p>
        </p:txBody>
      </p:sp>
      <p:sp>
        <p:nvSpPr>
          <p:cNvPr id="6" name="Rectangle 5"/>
          <p:cNvSpPr/>
          <p:nvPr/>
        </p:nvSpPr>
        <p:spPr>
          <a:xfrm>
            <a:off x="1005840" y="1554481"/>
            <a:ext cx="8401064" cy="1213434"/>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7" name="Rectangle 6"/>
          <p:cNvSpPr/>
          <p:nvPr/>
        </p:nvSpPr>
        <p:spPr>
          <a:xfrm>
            <a:off x="1005840" y="3286897"/>
            <a:ext cx="8401064" cy="839512"/>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239713202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10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1000"/>
                                        <p:tgtEl>
                                          <p:spTgt spid="5">
                                            <p:txEl>
                                              <p:pRg st="1" end="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Effect transition="in" filter="fade">
                                      <p:cBhvr>
                                        <p:cTn id="30" dur="1000"/>
                                        <p:tgtEl>
                                          <p:spTgt spid="12">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xEl>
                                              <p:pRg st="2" end="2"/>
                                            </p:txEl>
                                          </p:spTgt>
                                        </p:tgtEl>
                                        <p:attrNameLst>
                                          <p:attrName>style.visibility</p:attrName>
                                        </p:attrNameLst>
                                      </p:cBhvr>
                                      <p:to>
                                        <p:strVal val="visible"/>
                                      </p:to>
                                    </p:set>
                                    <p:animEffect transition="in" filter="fade">
                                      <p:cBhvr>
                                        <p:cTn id="38" dur="1000"/>
                                        <p:tgtEl>
                                          <p:spTgt spid="12">
                                            <p:txEl>
                                              <p:pRg st="2" end="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2">
                                            <p:txEl>
                                              <p:pRg st="3" end="3"/>
                                            </p:txEl>
                                          </p:spTgt>
                                        </p:tgtEl>
                                        <p:attrNameLst>
                                          <p:attrName>style.visibility</p:attrName>
                                        </p:attrNameLst>
                                      </p:cBhvr>
                                      <p:to>
                                        <p:strVal val="visible"/>
                                      </p:to>
                                    </p:set>
                                    <p:animEffect transition="in" filter="fade">
                                      <p:cBhvr>
                                        <p:cTn id="41" dur="10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544484"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Several different load problems…</a:t>
            </a:r>
            <a:endParaRPr lang="en-US" sz="3200" b="1" i="0" u="none" strike="noStrike" dirty="0">
              <a:ln>
                <a:noFill/>
              </a:ln>
              <a:solidFill>
                <a:srgbClr val="00FF00"/>
              </a:solidFill>
              <a:latin typeface="Arial" pitchFamily="34"/>
              <a:ea typeface="Tahoma" pitchFamily="2"/>
              <a:cs typeface="Tahoma" pitchFamily="2"/>
            </a:endParaRPr>
          </a:p>
        </p:txBody>
      </p:sp>
      <p:sp>
        <p:nvSpPr>
          <p:cNvPr id="11" name="TextBox 10"/>
          <p:cNvSpPr txBox="1"/>
          <p:nvPr/>
        </p:nvSpPr>
        <p:spPr>
          <a:xfrm>
            <a:off x="1371600" y="1828800"/>
            <a:ext cx="7923964" cy="769441"/>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Some loads form related groups with regular addressing.</a:t>
            </a:r>
          </a:p>
          <a:p>
            <a:r>
              <a:rPr lang="en-US" sz="2000" dirty="0">
                <a:solidFill>
                  <a:srgbClr val="FFFF00"/>
                </a:solidFill>
                <a:latin typeface="Arial" pitchFamily="34" charset="0"/>
                <a:cs typeface="Arial" pitchFamily="34" charset="0"/>
              </a:rPr>
              <a:t>	</a:t>
            </a:r>
            <a:r>
              <a:rPr lang="en-US" sz="2000" i="1" dirty="0" smtClean="0">
                <a:solidFill>
                  <a:srgbClr val="FFFF00"/>
                </a:solidFill>
                <a:latin typeface="Arial" pitchFamily="34" charset="0"/>
                <a:cs typeface="Arial" pitchFamily="34" charset="0"/>
              </a:rPr>
              <a:t>Iterating over an array is typical.</a:t>
            </a:r>
          </a:p>
        </p:txBody>
      </p:sp>
      <p:sp>
        <p:nvSpPr>
          <p:cNvPr id="5" name="TextBox 4"/>
          <p:cNvSpPr txBox="1"/>
          <p:nvPr/>
        </p:nvSpPr>
        <p:spPr>
          <a:xfrm>
            <a:off x="3200400" y="3286897"/>
            <a:ext cx="3523722" cy="830997"/>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This isn’t a load problem</a:t>
            </a:r>
          </a:p>
          <a:p>
            <a:pPr algn="ctr"/>
            <a:r>
              <a:rPr lang="en-US" sz="2400" i="1" dirty="0">
                <a:solidFill>
                  <a:srgbClr val="FFFF00"/>
                </a:solidFill>
                <a:latin typeface="Arial" pitchFamily="34" charset="0"/>
                <a:cs typeface="Arial" pitchFamily="34" charset="0"/>
              </a:rPr>
              <a:t>I</a:t>
            </a:r>
            <a:r>
              <a:rPr lang="en-US" sz="2400" i="1" dirty="0" smtClean="0">
                <a:solidFill>
                  <a:srgbClr val="FFFF00"/>
                </a:solidFill>
                <a:latin typeface="Arial" pitchFamily="34" charset="0"/>
                <a:cs typeface="Arial" pitchFamily="34" charset="0"/>
              </a:rPr>
              <a:t>t’s a prefetch problem.</a:t>
            </a:r>
          </a:p>
        </p:txBody>
      </p:sp>
      <p:sp>
        <p:nvSpPr>
          <p:cNvPr id="12" name="TextBox 11"/>
          <p:cNvSpPr txBox="1"/>
          <p:nvPr/>
        </p:nvSpPr>
        <p:spPr>
          <a:xfrm>
            <a:off x="1005840" y="4754880"/>
            <a:ext cx="8055410" cy="1631216"/>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Mill prefetching is the subject of a future talk in this series.</a:t>
            </a:r>
          </a:p>
          <a:p>
            <a:endParaRPr lang="en-US" sz="2400" dirty="0">
              <a:solidFill>
                <a:srgbClr val="FFFF00"/>
              </a:solidFill>
              <a:latin typeface="Arial" pitchFamily="34" charset="0"/>
              <a:cs typeface="Arial" pitchFamily="34" charset="0"/>
            </a:endParaRPr>
          </a:p>
          <a:p>
            <a:pPr algn="ctr"/>
            <a:r>
              <a:rPr lang="en-US" sz="2400" dirty="0" smtClean="0">
                <a:solidFill>
                  <a:srgbClr val="FFFF00"/>
                </a:solidFill>
                <a:latin typeface="Arial" pitchFamily="34" charset="0"/>
                <a:cs typeface="Arial" pitchFamily="34" charset="0"/>
              </a:rPr>
              <a:t>Sign up for talk announcements at: </a:t>
            </a:r>
          </a:p>
          <a:p>
            <a:pPr algn="ctr"/>
            <a:r>
              <a:rPr lang="en-US" sz="2800" i="1" dirty="0" smtClean="0">
                <a:solidFill>
                  <a:srgbClr val="FFFF00"/>
                </a:solidFill>
                <a:latin typeface="Arial" pitchFamily="34" charset="0"/>
                <a:cs typeface="Arial" pitchFamily="34" charset="0"/>
              </a:rPr>
              <a:t>ootbcomp.com/mailing-list</a:t>
            </a:r>
          </a:p>
        </p:txBody>
      </p:sp>
      <p:sp>
        <p:nvSpPr>
          <p:cNvPr id="6" name="Rectangle 5"/>
          <p:cNvSpPr/>
          <p:nvPr/>
        </p:nvSpPr>
        <p:spPr>
          <a:xfrm>
            <a:off x="1005840" y="1554480"/>
            <a:ext cx="8401064" cy="1374071"/>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7" name="Rectangle 6"/>
          <p:cNvSpPr/>
          <p:nvPr/>
        </p:nvSpPr>
        <p:spPr>
          <a:xfrm>
            <a:off x="1005840" y="3286897"/>
            <a:ext cx="8401064" cy="839512"/>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24913780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10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1000"/>
                                        <p:tgtEl>
                                          <p:spTgt spid="5">
                                            <p:txEl>
                                              <p:pRg st="1" end="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Effect transition="in" filter="fade">
                                      <p:cBhvr>
                                        <p:cTn id="30" dur="1000"/>
                                        <p:tgtEl>
                                          <p:spTgt spid="12">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xEl>
                                              <p:pRg st="2" end="2"/>
                                            </p:txEl>
                                          </p:spTgt>
                                        </p:tgtEl>
                                        <p:attrNameLst>
                                          <p:attrName>style.visibility</p:attrName>
                                        </p:attrNameLst>
                                      </p:cBhvr>
                                      <p:to>
                                        <p:strVal val="visible"/>
                                      </p:to>
                                    </p:set>
                                    <p:animEffect transition="in" filter="fade">
                                      <p:cBhvr>
                                        <p:cTn id="38" dur="1000"/>
                                        <p:tgtEl>
                                          <p:spTgt spid="12">
                                            <p:txEl>
                                              <p:pRg st="2" end="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2">
                                            <p:txEl>
                                              <p:pRg st="3" end="3"/>
                                            </p:txEl>
                                          </p:spTgt>
                                        </p:tgtEl>
                                        <p:attrNameLst>
                                          <p:attrName>style.visibility</p:attrName>
                                        </p:attrNameLst>
                                      </p:cBhvr>
                                      <p:to>
                                        <p:strVal val="visible"/>
                                      </p:to>
                                    </p:set>
                                    <p:animEffect transition="in" filter="fade">
                                      <p:cBhvr>
                                        <p:cTn id="41" dur="10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731520"/>
            <a:ext cx="6859006" cy="430200"/>
          </a:xfrm>
          <a:prstGeom prst="rect">
            <a:avLst/>
          </a:prstGeom>
          <a:noFill/>
          <a:ln>
            <a:noFill/>
          </a:ln>
        </p:spPr>
        <p:txBody>
          <a:bodyPr vert="horz" wrap="none" lIns="0" tIns="0" rIns="0" bIns="0" compatLnSpc="0"/>
          <a:lstStyle/>
          <a:p>
            <a:pPr marL="0" marR="0" lvl="0" indent="0" rtl="0" hangingPunct="0">
              <a:lnSpc>
                <a:spcPct val="100000"/>
              </a:lnSpc>
              <a:spcBef>
                <a:spcPts val="0"/>
              </a:spcBef>
              <a:spcAft>
                <a:spcPts val="0"/>
              </a:spcAft>
              <a:buNone/>
              <a:tabLst/>
            </a:pPr>
            <a:r>
              <a:rPr lang="en-US" sz="2400" b="1" i="0" u="none" strike="noStrike" dirty="0" smtClean="0">
                <a:ln>
                  <a:noFill/>
                </a:ln>
                <a:solidFill>
                  <a:srgbClr val="00FF00"/>
                </a:solidFill>
                <a:latin typeface="Arial Black" pitchFamily="34"/>
                <a:ea typeface="Tahoma" pitchFamily="2"/>
                <a:cs typeface="Tahoma" pitchFamily="2"/>
              </a:rPr>
              <a:t>Talks in this series</a:t>
            </a:r>
            <a:endParaRPr lang="en-US" sz="2400" b="1" i="0" u="none" strike="noStrike" dirty="0">
              <a:ln>
                <a:noFill/>
              </a:ln>
              <a:solidFill>
                <a:srgbClr val="00FF00"/>
              </a:solidFill>
              <a:latin typeface="Arial Black" pitchFamily="34"/>
              <a:ea typeface="Tahoma" pitchFamily="2"/>
              <a:cs typeface="Tahoma" pitchFamily="2"/>
            </a:endParaRPr>
          </a:p>
        </p:txBody>
      </p:sp>
      <p:sp>
        <p:nvSpPr>
          <p:cNvPr id="4" name="TextBox 3"/>
          <p:cNvSpPr txBox="1"/>
          <p:nvPr/>
        </p:nvSpPr>
        <p:spPr>
          <a:xfrm>
            <a:off x="2213986" y="1804209"/>
            <a:ext cx="3934090" cy="2677656"/>
          </a:xfrm>
          <a:prstGeom prst="rect">
            <a:avLst/>
          </a:prstGeom>
          <a:noFill/>
        </p:spPr>
        <p:txBody>
          <a:bodyPr wrap="none" rtlCol="0">
            <a:spAutoFit/>
          </a:bodyPr>
          <a:lstStyle/>
          <a:p>
            <a:pPr marL="457200" indent="-457200">
              <a:buFont typeface="+mj-lt"/>
              <a:buAutoNum type="arabicPeriod"/>
            </a:pPr>
            <a:r>
              <a:rPr lang="en-US" sz="2400" dirty="0" smtClean="0">
                <a:solidFill>
                  <a:srgbClr val="FFFF00"/>
                </a:solidFill>
                <a:latin typeface="Arial" pitchFamily="34" charset="0"/>
                <a:cs typeface="Arial" pitchFamily="34" charset="0"/>
              </a:rPr>
              <a:t>Encoding</a:t>
            </a:r>
          </a:p>
          <a:p>
            <a:pPr marL="457200" indent="-457200">
              <a:buFont typeface="+mj-lt"/>
              <a:buAutoNum type="arabicPeriod"/>
            </a:pPr>
            <a:r>
              <a:rPr lang="en-US" sz="2400" dirty="0" smtClean="0">
                <a:solidFill>
                  <a:srgbClr val="FFFF00"/>
                </a:solidFill>
                <a:latin typeface="Arial" pitchFamily="34" charset="0"/>
                <a:cs typeface="Arial" pitchFamily="34" charset="0"/>
              </a:rPr>
              <a:t>The Belt</a:t>
            </a:r>
          </a:p>
          <a:p>
            <a:pPr marL="457200" indent="-457200">
              <a:buFont typeface="+mj-lt"/>
              <a:buAutoNum type="arabicPeriod"/>
            </a:pPr>
            <a:r>
              <a:rPr lang="en-US" sz="2400" dirty="0" smtClean="0">
                <a:solidFill>
                  <a:srgbClr val="FFFF00"/>
                </a:solidFill>
                <a:latin typeface="Arial" pitchFamily="34" charset="0"/>
                <a:cs typeface="Arial" pitchFamily="34" charset="0"/>
              </a:rPr>
              <a:t>Cache hierarchy</a:t>
            </a:r>
            <a:endParaRPr lang="en-US" sz="2400" dirty="0">
              <a:solidFill>
                <a:srgbClr val="FFFF00"/>
              </a:solidFill>
              <a:latin typeface="Arial" pitchFamily="34" charset="0"/>
              <a:cs typeface="Arial" pitchFamily="34" charset="0"/>
            </a:endParaRPr>
          </a:p>
          <a:p>
            <a:pPr marL="457200" indent="-457200">
              <a:buFont typeface="+mj-lt"/>
              <a:buAutoNum type="arabicPeriod"/>
            </a:pPr>
            <a:r>
              <a:rPr lang="en-US" sz="2400" dirty="0">
                <a:solidFill>
                  <a:srgbClr val="FFFF00"/>
                </a:solidFill>
                <a:latin typeface="Arial" pitchFamily="34" charset="0"/>
                <a:cs typeface="Arial" pitchFamily="34" charset="0"/>
              </a:rPr>
              <a:t>Prediction</a:t>
            </a:r>
          </a:p>
          <a:p>
            <a:pPr marL="457200" indent="-457200">
              <a:buFont typeface="+mj-lt"/>
              <a:buAutoNum type="arabicPeriod"/>
            </a:pPr>
            <a:r>
              <a:rPr lang="en-US" sz="2400" dirty="0" smtClean="0">
                <a:solidFill>
                  <a:srgbClr val="FFFF00"/>
                </a:solidFill>
                <a:latin typeface="Arial" pitchFamily="34" charset="0"/>
                <a:cs typeface="Arial" pitchFamily="34" charset="0"/>
              </a:rPr>
              <a:t>Metadata and execution</a:t>
            </a:r>
          </a:p>
          <a:p>
            <a:pPr marL="457200" indent="-457200">
              <a:buFont typeface="+mj-lt"/>
              <a:buAutoNum type="arabicPeriod"/>
            </a:pPr>
            <a:r>
              <a:rPr lang="en-US" sz="2400" dirty="0" smtClean="0">
                <a:solidFill>
                  <a:srgbClr val="FFFF00"/>
                </a:solidFill>
                <a:latin typeface="Arial" pitchFamily="34" charset="0"/>
                <a:cs typeface="Arial" pitchFamily="34" charset="0"/>
              </a:rPr>
              <a:t>Specification</a:t>
            </a:r>
          </a:p>
          <a:p>
            <a:pPr marL="457200" indent="-457200">
              <a:buFont typeface="+mj-lt"/>
              <a:buAutoNum type="arabicPeriod"/>
            </a:pPr>
            <a:r>
              <a:rPr lang="en-US" sz="2400" dirty="0" smtClean="0">
                <a:solidFill>
                  <a:srgbClr val="FFFF00"/>
                </a:solidFill>
                <a:latin typeface="Arial" pitchFamily="34" charset="0"/>
                <a:cs typeface="Arial" pitchFamily="34" charset="0"/>
              </a:rPr>
              <a:t>…</a:t>
            </a:r>
          </a:p>
        </p:txBody>
      </p:sp>
      <p:cxnSp>
        <p:nvCxnSpPr>
          <p:cNvPr id="6" name="Straight Arrow Connector 5"/>
          <p:cNvCxnSpPr/>
          <p:nvPr/>
        </p:nvCxnSpPr>
        <p:spPr>
          <a:xfrm flipH="1">
            <a:off x="5145122" y="2372675"/>
            <a:ext cx="871276" cy="395443"/>
          </a:xfrm>
          <a:prstGeom prst="straightConnector1">
            <a:avLst/>
          </a:prstGeom>
          <a:ln w="762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016398" y="1978565"/>
            <a:ext cx="2946063" cy="646331"/>
          </a:xfrm>
          <a:prstGeom prst="rect">
            <a:avLst/>
          </a:prstGeom>
          <a:noFill/>
        </p:spPr>
        <p:txBody>
          <a:bodyPr wrap="none" rtlCol="0">
            <a:spAutoFit/>
          </a:bodyPr>
          <a:lstStyle/>
          <a:p>
            <a:r>
              <a:rPr lang="en-US" sz="3600" b="1" dirty="0" smtClean="0">
                <a:solidFill>
                  <a:srgbClr val="FFFF00"/>
                </a:solidFill>
                <a:latin typeface="Arial" pitchFamily="34" charset="0"/>
                <a:cs typeface="Arial" pitchFamily="34" charset="0"/>
              </a:rPr>
              <a:t>You are here</a:t>
            </a:r>
          </a:p>
        </p:txBody>
      </p:sp>
      <p:sp>
        <p:nvSpPr>
          <p:cNvPr id="3" name="TextBox 2"/>
          <p:cNvSpPr txBox="1"/>
          <p:nvPr/>
        </p:nvSpPr>
        <p:spPr>
          <a:xfrm>
            <a:off x="2360136" y="4992130"/>
            <a:ext cx="540404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Slides and videos of other talks are at:</a:t>
            </a:r>
          </a:p>
        </p:txBody>
      </p:sp>
      <p:sp>
        <p:nvSpPr>
          <p:cNvPr id="5" name="TextBox 4"/>
          <p:cNvSpPr txBox="1"/>
          <p:nvPr/>
        </p:nvSpPr>
        <p:spPr>
          <a:xfrm>
            <a:off x="2644635" y="5737477"/>
            <a:ext cx="4777270" cy="707886"/>
          </a:xfrm>
          <a:prstGeom prst="rect">
            <a:avLst/>
          </a:prstGeom>
          <a:noFill/>
        </p:spPr>
        <p:txBody>
          <a:bodyPr wrap="none" rtlCol="0">
            <a:spAutoFit/>
          </a:bodyPr>
          <a:lstStyle/>
          <a:p>
            <a:r>
              <a:rPr lang="en-US" sz="4000" dirty="0" smtClean="0">
                <a:solidFill>
                  <a:srgbClr val="0099FF"/>
                </a:solidFill>
                <a:latin typeface="Arial" pitchFamily="34" charset="0"/>
                <a:cs typeface="Arial" pitchFamily="34" charset="0"/>
              </a:rPr>
              <a:t>ootbcomp.com/docs</a:t>
            </a:r>
          </a:p>
        </p:txBody>
      </p:sp>
    </p:spTree>
    <p:extLst>
      <p:ext uri="{BB962C8B-B14F-4D97-AF65-F5344CB8AC3E}">
        <p14:creationId xmlns:p14="http://schemas.microsoft.com/office/powerpoint/2010/main" val="816355994"/>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544484"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Several different load problems…</a:t>
            </a:r>
            <a:endParaRPr lang="en-US" sz="3200" b="1" i="0" u="none" strike="noStrike" dirty="0">
              <a:ln>
                <a:noFill/>
              </a:ln>
              <a:solidFill>
                <a:srgbClr val="00FF00"/>
              </a:solidFill>
              <a:latin typeface="Arial" pitchFamily="34"/>
              <a:ea typeface="Tahoma" pitchFamily="2"/>
              <a:cs typeface="Tahoma" pitchFamily="2"/>
            </a:endParaRPr>
          </a:p>
        </p:txBody>
      </p:sp>
      <p:sp>
        <p:nvSpPr>
          <p:cNvPr id="11" name="TextBox 10"/>
          <p:cNvSpPr txBox="1"/>
          <p:nvPr/>
        </p:nvSpPr>
        <p:spPr>
          <a:xfrm>
            <a:off x="2103120" y="2377440"/>
            <a:ext cx="6008376" cy="1815882"/>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Some loads come in independent bunches</a:t>
            </a:r>
          </a:p>
          <a:p>
            <a:r>
              <a:rPr lang="en-US" sz="2000" dirty="0">
                <a:solidFill>
                  <a:srgbClr val="FFFF00"/>
                </a:solidFill>
                <a:latin typeface="Arial" pitchFamily="34" charset="0"/>
                <a:cs typeface="Arial" pitchFamily="34" charset="0"/>
              </a:rPr>
              <a:t>	</a:t>
            </a:r>
            <a:r>
              <a:rPr lang="en-US" sz="2000" b="1" i="1" dirty="0" err="1" smtClean="0">
                <a:solidFill>
                  <a:srgbClr val="FFFF00"/>
                </a:solidFill>
                <a:latin typeface="Courier New" panose="02070309020205020404" pitchFamily="49" charset="0"/>
                <a:cs typeface="Courier New" panose="02070309020205020404" pitchFamily="49" charset="0"/>
              </a:rPr>
              <a:t>a+b+c</a:t>
            </a:r>
            <a:r>
              <a:rPr lang="en-US" sz="2000" i="1" dirty="0" smtClean="0">
                <a:solidFill>
                  <a:srgbClr val="FFFF00"/>
                </a:solidFill>
                <a:latin typeface="Arial" pitchFamily="34" charset="0"/>
                <a:cs typeface="Arial" pitchFamily="34" charset="0"/>
              </a:rPr>
              <a:t> – needs multiple concurrent loads</a:t>
            </a:r>
          </a:p>
          <a:p>
            <a:endParaRPr lang="en-US" sz="2000" i="1"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Some loads miss in D$1 and hit in D$2</a:t>
            </a:r>
          </a:p>
          <a:p>
            <a:r>
              <a:rPr lang="en-US" sz="2400" dirty="0">
                <a:solidFill>
                  <a:srgbClr val="FFFF00"/>
                </a:solidFill>
                <a:latin typeface="Arial" pitchFamily="34" charset="0"/>
                <a:cs typeface="Arial" pitchFamily="34" charset="0"/>
              </a:rPr>
              <a:t>	</a:t>
            </a:r>
            <a:r>
              <a:rPr lang="en-US" sz="2000" i="1" dirty="0" smtClean="0">
                <a:solidFill>
                  <a:srgbClr val="FFFF00"/>
                </a:solidFill>
                <a:latin typeface="Arial" pitchFamily="34" charset="0"/>
                <a:cs typeface="Arial" pitchFamily="34" charset="0"/>
              </a:rPr>
              <a:t>needs a way to hide unexpected delay</a:t>
            </a:r>
          </a:p>
        </p:txBody>
      </p:sp>
      <p:sp>
        <p:nvSpPr>
          <p:cNvPr id="2" name="TextBox 1"/>
          <p:cNvSpPr txBox="1"/>
          <p:nvPr/>
        </p:nvSpPr>
        <p:spPr>
          <a:xfrm>
            <a:off x="1371600" y="1554480"/>
            <a:ext cx="2055306" cy="523220"/>
          </a:xfrm>
          <a:prstGeom prst="rect">
            <a:avLst/>
          </a:prstGeom>
          <a:noFill/>
        </p:spPr>
        <p:txBody>
          <a:bodyPr wrap="none" rtlCol="0">
            <a:spAutoFit/>
          </a:bodyPr>
          <a:lstStyle/>
          <a:p>
            <a:r>
              <a:rPr lang="en-US" sz="2800" dirty="0" smtClean="0">
                <a:solidFill>
                  <a:srgbClr val="FFFF00"/>
                </a:solidFill>
                <a:latin typeface="Arial" pitchFamily="34" charset="0"/>
                <a:cs typeface="Arial" pitchFamily="34" charset="0"/>
              </a:rPr>
              <a:t>What’s left?</a:t>
            </a:r>
          </a:p>
        </p:txBody>
      </p:sp>
      <p:sp>
        <p:nvSpPr>
          <p:cNvPr id="3" name="TextBox 2"/>
          <p:cNvSpPr txBox="1"/>
          <p:nvPr/>
        </p:nvSpPr>
        <p:spPr>
          <a:xfrm>
            <a:off x="1920240" y="4663440"/>
            <a:ext cx="6210354" cy="830997"/>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Out-of-order hardware handles these cases.</a:t>
            </a:r>
          </a:p>
          <a:p>
            <a:pPr algn="ctr"/>
            <a:r>
              <a:rPr lang="en-US" sz="2400" i="1" dirty="0" smtClean="0">
                <a:solidFill>
                  <a:srgbClr val="FFFF00"/>
                </a:solidFill>
                <a:latin typeface="Arial" pitchFamily="34" charset="0"/>
                <a:cs typeface="Arial" pitchFamily="34" charset="0"/>
              </a:rPr>
              <a:t>Only these cases.</a:t>
            </a:r>
          </a:p>
        </p:txBody>
      </p:sp>
      <p:sp>
        <p:nvSpPr>
          <p:cNvPr id="4" name="TextBox 3"/>
          <p:cNvSpPr txBox="1"/>
          <p:nvPr/>
        </p:nvSpPr>
        <p:spPr>
          <a:xfrm>
            <a:off x="2194560" y="5943600"/>
            <a:ext cx="5613400"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dirty little secret of out-of-order is how little out-of-order there really is”</a:t>
            </a:r>
          </a:p>
        </p:txBody>
      </p:sp>
      <p:sp>
        <p:nvSpPr>
          <p:cNvPr id="8" name="TextBox 7"/>
          <p:cNvSpPr txBox="1"/>
          <p:nvPr/>
        </p:nvSpPr>
        <p:spPr>
          <a:xfrm>
            <a:off x="6686106" y="6774597"/>
            <a:ext cx="1425390" cy="400110"/>
          </a:xfrm>
          <a:prstGeom prst="rect">
            <a:avLst/>
          </a:prstGeom>
          <a:noFill/>
        </p:spPr>
        <p:txBody>
          <a:bodyPr wrap="none" rtlCol="0">
            <a:spAutoFit/>
          </a:bodyPr>
          <a:lstStyle/>
          <a:p>
            <a:r>
              <a:rPr lang="en-US" sz="2000" i="1" dirty="0" smtClean="0">
                <a:solidFill>
                  <a:srgbClr val="FFFF00"/>
                </a:solidFill>
                <a:latin typeface="Arial" pitchFamily="34" charset="0"/>
                <a:cs typeface="Arial" pitchFamily="34" charset="0"/>
              </a:rPr>
              <a:t>Andy </a:t>
            </a:r>
            <a:r>
              <a:rPr lang="en-US" sz="2000" i="1" dirty="0" err="1" smtClean="0">
                <a:solidFill>
                  <a:srgbClr val="FFFF00"/>
                </a:solidFill>
                <a:latin typeface="Arial" pitchFamily="34" charset="0"/>
                <a:cs typeface="Arial" pitchFamily="34" charset="0"/>
              </a:rPr>
              <a:t>Glew</a:t>
            </a:r>
            <a:endParaRPr lang="en-US" sz="2000" i="1" dirty="0" smtClean="0">
              <a:solidFill>
                <a:srgbClr val="FFFF00"/>
              </a:solidFill>
              <a:latin typeface="Arial" pitchFamily="34" charset="0"/>
              <a:cs typeface="Arial" pitchFamily="34" charset="0"/>
            </a:endParaRPr>
          </a:p>
        </p:txBody>
      </p:sp>
      <p:sp>
        <p:nvSpPr>
          <p:cNvPr id="7" name="Rectangle 6"/>
          <p:cNvSpPr/>
          <p:nvPr/>
        </p:nvSpPr>
        <p:spPr>
          <a:xfrm>
            <a:off x="824885" y="4457700"/>
            <a:ext cx="8401064" cy="64541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 name="Rectangle 5"/>
          <p:cNvSpPr/>
          <p:nvPr/>
        </p:nvSpPr>
        <p:spPr>
          <a:xfrm>
            <a:off x="906776" y="2077700"/>
            <a:ext cx="8401064" cy="238000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428775379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1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10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10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10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000"/>
                                        <p:tgtEl>
                                          <p:spTgt spid="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7"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4025269"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Mill “deferred loads”</a:t>
            </a:r>
            <a:endParaRPr lang="en-US" sz="3200" b="1" i="0" u="none" strike="noStrike" dirty="0">
              <a:ln>
                <a:noFill/>
              </a:ln>
              <a:solidFill>
                <a:srgbClr val="00FF00"/>
              </a:solidFill>
              <a:latin typeface="Arial" pitchFamily="34"/>
              <a:ea typeface="Tahoma" pitchFamily="2"/>
              <a:cs typeface="Tahoma" pitchFamily="2"/>
            </a:endParaRPr>
          </a:p>
        </p:txBody>
      </p:sp>
      <p:sp>
        <p:nvSpPr>
          <p:cNvPr id="15" name="TextBox 14"/>
          <p:cNvSpPr txBox="1"/>
          <p:nvPr/>
        </p:nvSpPr>
        <p:spPr>
          <a:xfrm>
            <a:off x="2286000" y="2194560"/>
            <a:ext cx="1106393"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p:txBody>
      </p:sp>
      <p:sp>
        <p:nvSpPr>
          <p:cNvPr id="17" name="TextBox 16"/>
          <p:cNvSpPr txBox="1"/>
          <p:nvPr/>
        </p:nvSpPr>
        <p:spPr>
          <a:xfrm>
            <a:off x="1355146" y="1554480"/>
            <a:ext cx="393569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Generic Mill load operation:</a:t>
            </a:r>
          </a:p>
        </p:txBody>
      </p:sp>
      <p:sp>
        <p:nvSpPr>
          <p:cNvPr id="18" name="TextBox 17"/>
          <p:cNvSpPr txBox="1"/>
          <p:nvPr/>
        </p:nvSpPr>
        <p:spPr>
          <a:xfrm>
            <a:off x="1804148" y="2790825"/>
            <a:ext cx="7520841" cy="1200329"/>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a</a:t>
            </a:r>
            <a:r>
              <a:rPr lang="en-US" sz="2400" dirty="0" smtClean="0">
                <a:solidFill>
                  <a:srgbClr val="FFFF00"/>
                </a:solidFill>
                <a:latin typeface="Arial" pitchFamily="34" charset="0"/>
                <a:cs typeface="Arial" pitchFamily="34" charset="0"/>
              </a:rPr>
              <a:t>ddress: 	64-bit base; offset; optional scaled index</a:t>
            </a:r>
          </a:p>
          <a:p>
            <a:r>
              <a:rPr lang="en-US" sz="2400" dirty="0">
                <a:solidFill>
                  <a:srgbClr val="FFFF00"/>
                </a:solidFill>
                <a:latin typeface="Arial" pitchFamily="34" charset="0"/>
                <a:cs typeface="Arial" pitchFamily="34" charset="0"/>
              </a:rPr>
              <a:t>w</a:t>
            </a:r>
            <a:r>
              <a:rPr lang="en-US" sz="2400" dirty="0" smtClean="0">
                <a:solidFill>
                  <a:srgbClr val="FFFF00"/>
                </a:solidFill>
                <a:latin typeface="Arial" pitchFamily="34" charset="0"/>
                <a:cs typeface="Arial" pitchFamily="34" charset="0"/>
              </a:rPr>
              <a:t>idth:		scalar 1/2/4/8/16 byte, or vector of same</a:t>
            </a:r>
          </a:p>
          <a:p>
            <a:r>
              <a:rPr lang="en-US" sz="2400" i="1" dirty="0">
                <a:solidFill>
                  <a:srgbClr val="FFFF00"/>
                </a:solidFill>
                <a:latin typeface="Arial" pitchFamily="34" charset="0"/>
                <a:cs typeface="Arial" pitchFamily="34" charset="0"/>
              </a:rPr>
              <a:t>d</a:t>
            </a:r>
            <a:r>
              <a:rPr lang="en-US" sz="2400" i="1" dirty="0" smtClean="0">
                <a:solidFill>
                  <a:srgbClr val="FFFF00"/>
                </a:solidFill>
                <a:latin typeface="Arial" pitchFamily="34" charset="0"/>
                <a:cs typeface="Arial" pitchFamily="34" charset="0"/>
              </a:rPr>
              <a:t>elay:		number of issue cycles before retire</a:t>
            </a:r>
          </a:p>
        </p:txBody>
      </p:sp>
      <p:sp>
        <p:nvSpPr>
          <p:cNvPr id="19" name="TextBox 18"/>
          <p:cNvSpPr txBox="1"/>
          <p:nvPr/>
        </p:nvSpPr>
        <p:spPr>
          <a:xfrm>
            <a:off x="2295525" y="4368701"/>
            <a:ext cx="2581156" cy="2308324"/>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 …, 4)</a:t>
            </a:r>
          </a:p>
          <a:p>
            <a:r>
              <a:rPr lang="en-US" sz="2400" dirty="0" smtClean="0">
                <a:solidFill>
                  <a:srgbClr val="FFFF00"/>
                </a:solidFill>
                <a:latin typeface="Courier New" pitchFamily="49" charset="0"/>
                <a:cs typeface="Courier New" pitchFamily="49" charset="0"/>
              </a:rPr>
              <a:t>instruction</a:t>
            </a:r>
          </a:p>
          <a:p>
            <a:r>
              <a:rPr lang="en-US" sz="2400" dirty="0" smtClean="0">
                <a:solidFill>
                  <a:srgbClr val="FFFF00"/>
                </a:solidFill>
                <a:latin typeface="Courier New" pitchFamily="49" charset="0"/>
                <a:cs typeface="Courier New" pitchFamily="49" charset="0"/>
              </a:rPr>
              <a:t>instruction</a:t>
            </a:r>
          </a:p>
          <a:p>
            <a:r>
              <a:rPr lang="en-US" sz="2400" dirty="0" smtClean="0">
                <a:solidFill>
                  <a:srgbClr val="FFFF00"/>
                </a:solidFill>
                <a:latin typeface="Courier New" pitchFamily="49" charset="0"/>
                <a:cs typeface="Courier New" pitchFamily="49" charset="0"/>
              </a:rPr>
              <a:t>instruction</a:t>
            </a:r>
          </a:p>
          <a:p>
            <a:r>
              <a:rPr lang="en-US" sz="2400" dirty="0" smtClean="0">
                <a:solidFill>
                  <a:srgbClr val="FFFF00"/>
                </a:solidFill>
                <a:latin typeface="Courier New" pitchFamily="49" charset="0"/>
                <a:cs typeface="Courier New" pitchFamily="49" charset="0"/>
              </a:rPr>
              <a:t>instruction</a:t>
            </a:r>
          </a:p>
          <a:p>
            <a:r>
              <a:rPr lang="en-US" sz="2400" dirty="0" smtClean="0">
                <a:solidFill>
                  <a:srgbClr val="FFFF00"/>
                </a:solidFill>
                <a:latin typeface="Courier New" pitchFamily="49" charset="0"/>
                <a:cs typeface="Courier New" pitchFamily="49" charset="0"/>
              </a:rPr>
              <a:t>consumer</a:t>
            </a:r>
          </a:p>
        </p:txBody>
      </p:sp>
      <p:cxnSp>
        <p:nvCxnSpPr>
          <p:cNvPr id="21" name="Straight Connector 20"/>
          <p:cNvCxnSpPr/>
          <p:nvPr/>
        </p:nvCxnSpPr>
        <p:spPr>
          <a:xfrm>
            <a:off x="2066925" y="47720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066925" y="51530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066925" y="55340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066925" y="59150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66925" y="62198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303520" y="4297680"/>
            <a:ext cx="242887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load issues here</a:t>
            </a:r>
          </a:p>
        </p:txBody>
      </p:sp>
      <p:cxnSp>
        <p:nvCxnSpPr>
          <p:cNvPr id="29" name="Straight Arrow Connector 28"/>
          <p:cNvCxnSpPr/>
          <p:nvPr/>
        </p:nvCxnSpPr>
        <p:spPr>
          <a:xfrm flipH="1">
            <a:off x="4754880" y="4480560"/>
            <a:ext cx="543044" cy="150167"/>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03520" y="6542552"/>
            <a:ext cx="2789546" cy="461665"/>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d</a:t>
            </a:r>
            <a:r>
              <a:rPr lang="en-US" sz="2400" dirty="0" smtClean="0">
                <a:solidFill>
                  <a:srgbClr val="FFFF00"/>
                </a:solidFill>
                <a:latin typeface="Arial" pitchFamily="34" charset="0"/>
                <a:cs typeface="Arial" pitchFamily="34" charset="0"/>
              </a:rPr>
              <a:t>ata available here</a:t>
            </a:r>
          </a:p>
        </p:txBody>
      </p:sp>
      <p:cxnSp>
        <p:nvCxnSpPr>
          <p:cNvPr id="34" name="Straight Arrow Connector 33"/>
          <p:cNvCxnSpPr/>
          <p:nvPr/>
        </p:nvCxnSpPr>
        <p:spPr>
          <a:xfrm flipH="1" flipV="1">
            <a:off x="4276725" y="6452890"/>
            <a:ext cx="871477" cy="320494"/>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198797" y="2194833"/>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&lt;address&gt;</a:t>
            </a:r>
          </a:p>
        </p:txBody>
      </p:sp>
      <p:sp>
        <p:nvSpPr>
          <p:cNvPr id="3" name="TextBox 2"/>
          <p:cNvSpPr txBox="1"/>
          <p:nvPr/>
        </p:nvSpPr>
        <p:spPr>
          <a:xfrm>
            <a:off x="4831270" y="2192074"/>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 &lt;width&gt;</a:t>
            </a:r>
          </a:p>
        </p:txBody>
      </p:sp>
      <p:sp>
        <p:nvSpPr>
          <p:cNvPr id="4" name="TextBox 3"/>
          <p:cNvSpPr txBox="1"/>
          <p:nvPr/>
        </p:nvSpPr>
        <p:spPr>
          <a:xfrm>
            <a:off x="6469020" y="2197200"/>
            <a:ext cx="2028119"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 &lt;delay&gt;)</a:t>
            </a:r>
          </a:p>
        </p:txBody>
      </p:sp>
      <p:sp>
        <p:nvSpPr>
          <p:cNvPr id="35" name="Rectangle 34"/>
          <p:cNvSpPr/>
          <p:nvPr/>
        </p:nvSpPr>
        <p:spPr>
          <a:xfrm>
            <a:off x="1005840" y="1554480"/>
            <a:ext cx="8401064" cy="25719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 name="Right Brace 4"/>
          <p:cNvSpPr/>
          <p:nvPr/>
        </p:nvSpPr>
        <p:spPr>
          <a:xfrm>
            <a:off x="5148202" y="4772025"/>
            <a:ext cx="416365" cy="1447800"/>
          </a:xfrm>
          <a:prstGeom prst="rightBrac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5820723" y="5107364"/>
            <a:ext cx="2919865"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retire is deferred for four instructions</a:t>
            </a:r>
          </a:p>
        </p:txBody>
      </p:sp>
      <p:sp>
        <p:nvSpPr>
          <p:cNvPr id="8" name="Oval 7"/>
          <p:cNvSpPr/>
          <p:nvPr/>
        </p:nvSpPr>
        <p:spPr>
          <a:xfrm>
            <a:off x="4276184" y="4394673"/>
            <a:ext cx="430306" cy="426661"/>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820723" y="5550273"/>
            <a:ext cx="241123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load </a:t>
            </a:r>
            <a:r>
              <a:rPr lang="en-US" sz="2400" i="1" dirty="0" smtClean="0">
                <a:solidFill>
                  <a:srgbClr val="FFFF00"/>
                </a:solidFill>
                <a:latin typeface="Arial" pitchFamily="34" charset="0"/>
                <a:cs typeface="Arial" pitchFamily="34" charset="0"/>
              </a:rPr>
              <a:t>retires</a:t>
            </a:r>
            <a:r>
              <a:rPr lang="en-US" sz="2400" dirty="0" smtClean="0">
                <a:solidFill>
                  <a:srgbClr val="FFFF00"/>
                </a:solidFill>
                <a:latin typeface="Arial" pitchFamily="34" charset="0"/>
                <a:cs typeface="Arial" pitchFamily="34" charset="0"/>
              </a:rPr>
              <a:t> here</a:t>
            </a:r>
          </a:p>
        </p:txBody>
      </p:sp>
      <p:cxnSp>
        <p:nvCxnSpPr>
          <p:cNvPr id="28" name="Straight Arrow Connector 27"/>
          <p:cNvCxnSpPr/>
          <p:nvPr/>
        </p:nvCxnSpPr>
        <p:spPr>
          <a:xfrm flipH="1">
            <a:off x="4883016" y="5808226"/>
            <a:ext cx="848185" cy="407424"/>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5833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xEl>
                                              <p:pRg st="0" end="0"/>
                                            </p:txEl>
                                          </p:spTgt>
                                        </p:tgtEl>
                                        <p:attrNameLst>
                                          <p:attrName>style.visibility</p:attrName>
                                        </p:attrNameLst>
                                      </p:cBhvr>
                                      <p:to>
                                        <p:strVal val="visible"/>
                                      </p:to>
                                    </p:set>
                                    <p:animEffect transition="in" filter="fade">
                                      <p:cBhvr>
                                        <p:cTn id="22" dur="1000"/>
                                        <p:tgtEl>
                                          <p:spTgt spid="1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xEl>
                                              <p:pRg st="1" end="1"/>
                                            </p:txEl>
                                          </p:spTgt>
                                        </p:tgtEl>
                                        <p:attrNameLst>
                                          <p:attrName>style.visibility</p:attrName>
                                        </p:attrNameLst>
                                      </p:cBhvr>
                                      <p:to>
                                        <p:strVal val="visible"/>
                                      </p:to>
                                    </p:set>
                                    <p:animEffect transition="in" filter="fade">
                                      <p:cBhvr>
                                        <p:cTn id="32" dur="1000"/>
                                        <p:tgtEl>
                                          <p:spTgt spid="1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1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xEl>
                                              <p:pRg st="2" end="2"/>
                                            </p:txEl>
                                          </p:spTgt>
                                        </p:tgtEl>
                                        <p:attrNameLst>
                                          <p:attrName>style.visibility</p:attrName>
                                        </p:attrNameLst>
                                      </p:cBhvr>
                                      <p:to>
                                        <p:strVal val="visible"/>
                                      </p:to>
                                    </p:set>
                                    <p:animEffect transition="in" filter="fade">
                                      <p:cBhvr>
                                        <p:cTn id="42" dur="1000"/>
                                        <p:tgtEl>
                                          <p:spTgt spid="18">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childTnLst>
                                </p:cTn>
                              </p:par>
                              <p:par>
                                <p:cTn id="48" presetID="10" presetClass="entr" presetSubtype="0" fill="hold" nodeType="withEffect">
                                  <p:stCondLst>
                                    <p:cond delay="0"/>
                                  </p:stCondLst>
                                  <p:childTnLst>
                                    <p:set>
                                      <p:cBhvr>
                                        <p:cTn id="49" dur="1" fill="hold">
                                          <p:stCondLst>
                                            <p:cond delay="0"/>
                                          </p:stCondLst>
                                        </p:cTn>
                                        <p:tgtEl>
                                          <p:spTgt spid="19">
                                            <p:txEl>
                                              <p:pRg st="0" end="0"/>
                                            </p:txEl>
                                          </p:spTgt>
                                        </p:tgtEl>
                                        <p:attrNameLst>
                                          <p:attrName>style.visibility</p:attrName>
                                        </p:attrNameLst>
                                      </p:cBhvr>
                                      <p:to>
                                        <p:strVal val="visible"/>
                                      </p:to>
                                    </p:set>
                                    <p:animEffect transition="in" filter="fade">
                                      <p:cBhvr>
                                        <p:cTn id="50" dur="1000"/>
                                        <p:tgtEl>
                                          <p:spTgt spid="19">
                                            <p:txEl>
                                              <p:pRg st="0" end="0"/>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1000"/>
                                        <p:tgtEl>
                                          <p:spTgt spid="2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1000"/>
                                        <p:tgtEl>
                                          <p:spTgt spid="2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childTnLst>
                                </p:cTn>
                              </p:par>
                              <p:par>
                                <p:cTn id="62" presetID="10" presetClass="entr" presetSubtype="0" fill="hold" nodeType="withEffect">
                                  <p:stCondLst>
                                    <p:cond delay="0"/>
                                  </p:stCondLst>
                                  <p:childTnLst>
                                    <p:set>
                                      <p:cBhvr>
                                        <p:cTn id="63" dur="1" fill="hold">
                                          <p:stCondLst>
                                            <p:cond delay="0"/>
                                          </p:stCondLst>
                                        </p:cTn>
                                        <p:tgtEl>
                                          <p:spTgt spid="19">
                                            <p:txEl>
                                              <p:pRg st="1" end="1"/>
                                            </p:txEl>
                                          </p:spTgt>
                                        </p:tgtEl>
                                        <p:attrNameLst>
                                          <p:attrName>style.visibility</p:attrName>
                                        </p:attrNameLst>
                                      </p:cBhvr>
                                      <p:to>
                                        <p:strVal val="visible"/>
                                      </p:to>
                                    </p:set>
                                    <p:animEffect transition="in" filter="fade">
                                      <p:cBhvr>
                                        <p:cTn id="64" dur="1000"/>
                                        <p:tgtEl>
                                          <p:spTgt spid="19">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1000"/>
                                        <p:tgtEl>
                                          <p:spTgt spid="23"/>
                                        </p:tgtEl>
                                      </p:cBhvr>
                                    </p:animEffect>
                                  </p:childTnLst>
                                </p:cTn>
                              </p:par>
                              <p:par>
                                <p:cTn id="70" presetID="10" presetClass="entr" presetSubtype="0" fill="hold" nodeType="withEffect">
                                  <p:stCondLst>
                                    <p:cond delay="0"/>
                                  </p:stCondLst>
                                  <p:childTnLst>
                                    <p:set>
                                      <p:cBhvr>
                                        <p:cTn id="71" dur="1" fill="hold">
                                          <p:stCondLst>
                                            <p:cond delay="0"/>
                                          </p:stCondLst>
                                        </p:cTn>
                                        <p:tgtEl>
                                          <p:spTgt spid="19">
                                            <p:txEl>
                                              <p:pRg st="2" end="2"/>
                                            </p:txEl>
                                          </p:spTgt>
                                        </p:tgtEl>
                                        <p:attrNameLst>
                                          <p:attrName>style.visibility</p:attrName>
                                        </p:attrNameLst>
                                      </p:cBhvr>
                                      <p:to>
                                        <p:strVal val="visible"/>
                                      </p:to>
                                    </p:set>
                                    <p:animEffect transition="in" filter="fade">
                                      <p:cBhvr>
                                        <p:cTn id="72" dur="1000"/>
                                        <p:tgtEl>
                                          <p:spTgt spid="19">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1000"/>
                                        <p:tgtEl>
                                          <p:spTgt spid="24"/>
                                        </p:tgtEl>
                                      </p:cBhvr>
                                    </p:animEffect>
                                  </p:childTnLst>
                                </p:cTn>
                              </p:par>
                              <p:par>
                                <p:cTn id="78" presetID="10" presetClass="entr" presetSubtype="0" fill="hold" nodeType="withEffect">
                                  <p:stCondLst>
                                    <p:cond delay="0"/>
                                  </p:stCondLst>
                                  <p:childTnLst>
                                    <p:set>
                                      <p:cBhvr>
                                        <p:cTn id="79" dur="1" fill="hold">
                                          <p:stCondLst>
                                            <p:cond delay="0"/>
                                          </p:stCondLst>
                                        </p:cTn>
                                        <p:tgtEl>
                                          <p:spTgt spid="19">
                                            <p:txEl>
                                              <p:pRg st="3" end="3"/>
                                            </p:txEl>
                                          </p:spTgt>
                                        </p:tgtEl>
                                        <p:attrNameLst>
                                          <p:attrName>style.visibility</p:attrName>
                                        </p:attrNameLst>
                                      </p:cBhvr>
                                      <p:to>
                                        <p:strVal val="visible"/>
                                      </p:to>
                                    </p:set>
                                    <p:animEffect transition="in" filter="fade">
                                      <p:cBhvr>
                                        <p:cTn id="80" dur="1000"/>
                                        <p:tgtEl>
                                          <p:spTgt spid="19">
                                            <p:txEl>
                                              <p:pRg st="3" end="3"/>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childTnLst>
                                </p:cTn>
                              </p:par>
                              <p:par>
                                <p:cTn id="86" presetID="10" presetClass="entr" presetSubtype="0" fill="hold" nodeType="withEffect">
                                  <p:stCondLst>
                                    <p:cond delay="0"/>
                                  </p:stCondLst>
                                  <p:childTnLst>
                                    <p:set>
                                      <p:cBhvr>
                                        <p:cTn id="87" dur="1" fill="hold">
                                          <p:stCondLst>
                                            <p:cond delay="0"/>
                                          </p:stCondLst>
                                        </p:cTn>
                                        <p:tgtEl>
                                          <p:spTgt spid="19">
                                            <p:txEl>
                                              <p:pRg st="4" end="4"/>
                                            </p:txEl>
                                          </p:spTgt>
                                        </p:tgtEl>
                                        <p:attrNameLst>
                                          <p:attrName>style.visibility</p:attrName>
                                        </p:attrNameLst>
                                      </p:cBhvr>
                                      <p:to>
                                        <p:strVal val="visible"/>
                                      </p:to>
                                    </p:set>
                                    <p:animEffect transition="in" filter="fade">
                                      <p:cBhvr>
                                        <p:cTn id="88" dur="1000"/>
                                        <p:tgtEl>
                                          <p:spTgt spid="19">
                                            <p:txEl>
                                              <p:pRg st="4" end="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fade">
                                      <p:cBhvr>
                                        <p:cTn id="93" dur="1000"/>
                                        <p:tgtEl>
                                          <p:spTgt spid="27"/>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1000"/>
                                        <p:tgtEl>
                                          <p:spTgt spid="2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19">
                                            <p:txEl>
                                              <p:pRg st="5" end="5"/>
                                            </p:txEl>
                                          </p:spTgt>
                                        </p:tgtEl>
                                        <p:attrNameLst>
                                          <p:attrName>style.visibility</p:attrName>
                                        </p:attrNameLst>
                                      </p:cBhvr>
                                      <p:to>
                                        <p:strVal val="visible"/>
                                      </p:to>
                                    </p:set>
                                    <p:animEffect transition="in" filter="fade">
                                      <p:cBhvr>
                                        <p:cTn id="106" dur="1000"/>
                                        <p:tgtEl>
                                          <p:spTgt spid="19">
                                            <p:txEl>
                                              <p:pRg st="5" end="5"/>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fade">
                                      <p:cBhvr>
                                        <p:cTn id="111" dur="1000"/>
                                        <p:tgtEl>
                                          <p:spTgt spid="30"/>
                                        </p:tgtEl>
                                      </p:cBhvr>
                                    </p:animEffect>
                                  </p:childTnLst>
                                </p:cTn>
                              </p:par>
                              <p:par>
                                <p:cTn id="112" presetID="10" presetClass="entr" presetSubtype="0" fill="hold" nodeType="withEffect">
                                  <p:stCondLst>
                                    <p:cond delay="0"/>
                                  </p:stCondLst>
                                  <p:childTnLst>
                                    <p:set>
                                      <p:cBhvr>
                                        <p:cTn id="113" dur="1" fill="hold">
                                          <p:stCondLst>
                                            <p:cond delay="0"/>
                                          </p:stCondLst>
                                        </p:cTn>
                                        <p:tgtEl>
                                          <p:spTgt spid="34"/>
                                        </p:tgtEl>
                                        <p:attrNameLst>
                                          <p:attrName>style.visibility</p:attrName>
                                        </p:attrNameLst>
                                      </p:cBhvr>
                                      <p:to>
                                        <p:strVal val="visible"/>
                                      </p:to>
                                    </p:set>
                                    <p:animEffect transition="in" filter="fade">
                                      <p:cBhvr>
                                        <p:cTn id="114" dur="10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21" presetClass="entr" presetSubtype="1" fill="hold" grpId="0" nodeType="clickEffect">
                                  <p:stCondLst>
                                    <p:cond delay="0"/>
                                  </p:stCondLst>
                                  <p:childTnLst>
                                    <p:set>
                                      <p:cBhvr>
                                        <p:cTn id="118" dur="1" fill="hold">
                                          <p:stCondLst>
                                            <p:cond delay="0"/>
                                          </p:stCondLst>
                                        </p:cTn>
                                        <p:tgtEl>
                                          <p:spTgt spid="8"/>
                                        </p:tgtEl>
                                        <p:attrNameLst>
                                          <p:attrName>style.visibility</p:attrName>
                                        </p:attrNameLst>
                                      </p:cBhvr>
                                      <p:to>
                                        <p:strVal val="visible"/>
                                      </p:to>
                                    </p:set>
                                    <p:animEffect transition="in" filter="wheel(1)">
                                      <p:cBhvr>
                                        <p:cTn id="119" dur="1000"/>
                                        <p:tgtEl>
                                          <p:spTgt spid="8"/>
                                        </p:tgtEl>
                                      </p:cBhvr>
                                    </p:animEffect>
                                  </p:childTnLst>
                                </p:cTn>
                              </p:par>
                              <p:par>
                                <p:cTn id="120" presetID="10" presetClass="exit" presetSubtype="0" fill="hold" nodeType="withEffect">
                                  <p:stCondLst>
                                    <p:cond delay="0"/>
                                  </p:stCondLst>
                                  <p:childTnLst>
                                    <p:animEffect transition="out" filter="fade">
                                      <p:cBhvr>
                                        <p:cTn id="121" dur="1000"/>
                                        <p:tgtEl>
                                          <p:spTgt spid="28"/>
                                        </p:tgtEl>
                                      </p:cBhvr>
                                    </p:animEffect>
                                    <p:set>
                                      <p:cBhvr>
                                        <p:cTn id="122" dur="1" fill="hold">
                                          <p:stCondLst>
                                            <p:cond delay="999"/>
                                          </p:stCondLst>
                                        </p:cTn>
                                        <p:tgtEl>
                                          <p:spTgt spid="28"/>
                                        </p:tgtEl>
                                        <p:attrNameLst>
                                          <p:attrName>style.visibility</p:attrName>
                                        </p:attrNameLst>
                                      </p:cBhvr>
                                      <p:to>
                                        <p:strVal val="hidden"/>
                                      </p:to>
                                    </p:set>
                                  </p:childTnLst>
                                </p:cTn>
                              </p:par>
                              <p:par>
                                <p:cTn id="123" presetID="10" presetClass="exit" presetSubtype="0" fill="hold" grpId="1" nodeType="withEffect">
                                  <p:stCondLst>
                                    <p:cond delay="0"/>
                                  </p:stCondLst>
                                  <p:childTnLst>
                                    <p:animEffect transition="out" filter="fade">
                                      <p:cBhvr>
                                        <p:cTn id="124" dur="1000"/>
                                        <p:tgtEl>
                                          <p:spTgt spid="26"/>
                                        </p:tgtEl>
                                      </p:cBhvr>
                                    </p:animEffect>
                                    <p:set>
                                      <p:cBhvr>
                                        <p:cTn id="125" dur="1" fill="hold">
                                          <p:stCondLst>
                                            <p:cond delay="999"/>
                                          </p:stCondLst>
                                        </p:cTn>
                                        <p:tgtEl>
                                          <p:spTgt spid="26"/>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5"/>
                                        </p:tgtEl>
                                        <p:attrNameLst>
                                          <p:attrName>style.visibility</p:attrName>
                                        </p:attrNameLst>
                                      </p:cBhvr>
                                      <p:to>
                                        <p:strVal val="visible"/>
                                      </p:to>
                                    </p:set>
                                    <p:animEffect transition="in" filter="fade">
                                      <p:cBhvr>
                                        <p:cTn id="130" dur="1000"/>
                                        <p:tgtEl>
                                          <p:spTgt spid="5"/>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7"/>
                                        </p:tgtEl>
                                        <p:attrNameLst>
                                          <p:attrName>style.visibility</p:attrName>
                                        </p:attrNameLst>
                                      </p:cBhvr>
                                      <p:to>
                                        <p:strVal val="visible"/>
                                      </p:to>
                                    </p:set>
                                    <p:animEffect transition="in" filter="fade">
                                      <p:cBhvr>
                                        <p:cTn id="13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22" grpId="0"/>
      <p:bldP spid="30" grpId="0"/>
      <p:bldP spid="2" grpId="0"/>
      <p:bldP spid="3" grpId="0"/>
      <p:bldP spid="4" grpId="0"/>
      <p:bldP spid="35" grpId="0" animBg="1"/>
      <p:bldP spid="5" grpId="0" animBg="1"/>
      <p:bldP spid="7" grpId="0"/>
      <p:bldP spid="8" grpId="0" animBg="1"/>
      <p:bldP spid="26" grpId="0"/>
      <p:bldP spid="26"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8138160" y="3931920"/>
            <a:ext cx="1103339" cy="461665"/>
            <a:chOff x="2803358" y="3885769"/>
            <a:chExt cx="1103339" cy="461665"/>
          </a:xfrm>
        </p:grpSpPr>
        <p:cxnSp>
          <p:nvCxnSpPr>
            <p:cNvPr id="26" name="Straight Arrow Connector 25"/>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grpSp>
        <p:nvGrpSpPr>
          <p:cNvPr id="22" name="Group 21"/>
          <p:cNvGrpSpPr/>
          <p:nvPr/>
        </p:nvGrpSpPr>
        <p:grpSpPr>
          <a:xfrm>
            <a:off x="5398172" y="3931920"/>
            <a:ext cx="1103339" cy="461665"/>
            <a:chOff x="2803358" y="3844497"/>
            <a:chExt cx="1103339" cy="461665"/>
          </a:xfrm>
        </p:grpSpPr>
        <p:cxnSp>
          <p:nvCxnSpPr>
            <p:cNvPr id="23" name="Straight Arrow Connector 22"/>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019916" y="3844497"/>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grpSp>
        <p:nvGrpSpPr>
          <p:cNvPr id="21" name="Group 20"/>
          <p:cNvGrpSpPr/>
          <p:nvPr/>
        </p:nvGrpSpPr>
        <p:grpSpPr>
          <a:xfrm>
            <a:off x="2834640" y="3931920"/>
            <a:ext cx="1103339" cy="461665"/>
            <a:chOff x="2803358" y="3885769"/>
            <a:chExt cx="1103339" cy="461665"/>
          </a:xfrm>
        </p:grpSpPr>
        <p:cxnSp>
          <p:nvCxnSpPr>
            <p:cNvPr id="8" name="Straight Arrow Connector 7"/>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sp>
        <p:nvSpPr>
          <p:cNvPr id="18" name="Rectangle 17"/>
          <p:cNvSpPr/>
          <p:nvPr/>
        </p:nvSpPr>
        <p:spPr>
          <a:xfrm>
            <a:off x="1097280" y="6309360"/>
            <a:ext cx="6918801" cy="769168"/>
          </a:xfrm>
          <a:prstGeom prst="rect">
            <a:avLst/>
          </a:prstGeom>
          <a:solidFill>
            <a:srgbClr val="000080">
              <a:alpha val="6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0" name="TextBox 9"/>
          <p:cNvSpPr txBox="1"/>
          <p:nvPr/>
        </p:nvSpPr>
        <p:spPr>
          <a:xfrm>
            <a:off x="731520" y="731520"/>
            <a:ext cx="5952720"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Deferred loads vs. alternatives</a:t>
            </a:r>
            <a:endParaRPr lang="en-US" sz="3200" b="1" i="0" u="none" strike="noStrike" dirty="0">
              <a:ln>
                <a:noFill/>
              </a:ln>
              <a:solidFill>
                <a:srgbClr val="00FF00"/>
              </a:solidFill>
              <a:latin typeface="Arial" pitchFamily="34"/>
              <a:ea typeface="Tahoma" pitchFamily="2"/>
              <a:cs typeface="Tahoma" pitchFamily="2"/>
            </a:endParaRPr>
          </a:p>
        </p:txBody>
      </p:sp>
      <p:sp>
        <p:nvSpPr>
          <p:cNvPr id="3" name="TextBox 2"/>
          <p:cNvSpPr txBox="1"/>
          <p:nvPr/>
        </p:nvSpPr>
        <p:spPr>
          <a:xfrm>
            <a:off x="1554480" y="2103120"/>
            <a:ext cx="98777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static:</a:t>
            </a:r>
          </a:p>
        </p:txBody>
      </p:sp>
      <p:sp>
        <p:nvSpPr>
          <p:cNvPr id="9" name="TextBox 8"/>
          <p:cNvSpPr txBox="1"/>
          <p:nvPr/>
        </p:nvSpPr>
        <p:spPr>
          <a:xfrm>
            <a:off x="6858000" y="2103120"/>
            <a:ext cx="141737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deferred:</a:t>
            </a:r>
          </a:p>
        </p:txBody>
      </p:sp>
      <p:sp>
        <p:nvSpPr>
          <p:cNvPr id="12" name="TextBox 11"/>
          <p:cNvSpPr txBox="1"/>
          <p:nvPr/>
        </p:nvSpPr>
        <p:spPr>
          <a:xfrm>
            <a:off x="1828800" y="2926080"/>
            <a:ext cx="1106393" cy="1200329"/>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a:p>
            <a:r>
              <a:rPr lang="en-US" sz="2400" dirty="0" smtClean="0">
                <a:solidFill>
                  <a:srgbClr val="FFFF00"/>
                </a:solidFill>
                <a:latin typeface="Courier New" pitchFamily="49" charset="0"/>
                <a:cs typeface="Courier New" pitchFamily="49" charset="0"/>
              </a:rPr>
              <a:t>no-op</a:t>
            </a:r>
          </a:p>
          <a:p>
            <a:r>
              <a:rPr lang="en-US" sz="2400" dirty="0" smtClean="0">
                <a:solidFill>
                  <a:srgbClr val="FFFF00"/>
                </a:solidFill>
                <a:latin typeface="Courier New" pitchFamily="49" charset="0"/>
                <a:cs typeface="Courier New" pitchFamily="49" charset="0"/>
              </a:rPr>
              <a:t>no-op</a:t>
            </a:r>
          </a:p>
        </p:txBody>
      </p:sp>
      <p:sp>
        <p:nvSpPr>
          <p:cNvPr id="14" name="TextBox 13"/>
          <p:cNvSpPr txBox="1"/>
          <p:nvPr/>
        </p:nvSpPr>
        <p:spPr>
          <a:xfrm>
            <a:off x="7132320" y="2926080"/>
            <a:ext cx="1843774" cy="1200329"/>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load(,,2)</a:t>
            </a:r>
          </a:p>
          <a:p>
            <a:r>
              <a:rPr lang="en-US" sz="2400" dirty="0" smtClean="0">
                <a:solidFill>
                  <a:srgbClr val="FFFF00"/>
                </a:solidFill>
                <a:latin typeface="Courier New" pitchFamily="49" charset="0"/>
                <a:cs typeface="Courier New" pitchFamily="49" charset="0"/>
              </a:rPr>
              <a:t>no-op</a:t>
            </a:r>
          </a:p>
          <a:p>
            <a:r>
              <a:rPr lang="en-US" sz="2400" dirty="0" smtClean="0">
                <a:solidFill>
                  <a:srgbClr val="FFFF00"/>
                </a:solidFill>
                <a:latin typeface="Courier New" pitchFamily="49" charset="0"/>
                <a:cs typeface="Courier New" pitchFamily="49" charset="0"/>
              </a:rPr>
              <a:t>no-op</a:t>
            </a:r>
          </a:p>
        </p:txBody>
      </p:sp>
      <p:sp>
        <p:nvSpPr>
          <p:cNvPr id="2" name="TextBox 1"/>
          <p:cNvSpPr txBox="1"/>
          <p:nvPr/>
        </p:nvSpPr>
        <p:spPr>
          <a:xfrm>
            <a:off x="2286000" y="1463040"/>
            <a:ext cx="5097439" cy="461665"/>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When there’s nothing to do but wait:</a:t>
            </a:r>
          </a:p>
        </p:txBody>
      </p:sp>
      <p:sp>
        <p:nvSpPr>
          <p:cNvPr id="4" name="TextBox 3"/>
          <p:cNvSpPr txBox="1"/>
          <p:nvPr/>
        </p:nvSpPr>
        <p:spPr>
          <a:xfrm>
            <a:off x="1280160" y="5852160"/>
            <a:ext cx="7543800" cy="830997"/>
          </a:xfrm>
          <a:prstGeom prst="rect">
            <a:avLst/>
          </a:prstGeom>
          <a:noFill/>
        </p:spPr>
        <p:txBody>
          <a:bodyPr wrap="square" rtlCol="0">
            <a:spAutoFit/>
          </a:bodyPr>
          <a:lstStyle/>
          <a:p>
            <a:pPr algn="ctr"/>
            <a:r>
              <a:rPr lang="en-US" sz="2400" dirty="0" smtClean="0">
                <a:solidFill>
                  <a:srgbClr val="FFFF00"/>
                </a:solidFill>
                <a:latin typeface="Arial" pitchFamily="34" charset="0"/>
                <a:cs typeface="Arial" pitchFamily="34" charset="0"/>
              </a:rPr>
              <a:t>Mill no-ops occupy no extra space in the code stream.</a:t>
            </a:r>
          </a:p>
          <a:p>
            <a:pPr algn="ctr"/>
            <a:r>
              <a:rPr lang="en-US" sz="2400" dirty="0" smtClean="0">
                <a:solidFill>
                  <a:srgbClr val="FFFF00"/>
                </a:solidFill>
                <a:latin typeface="Arial" pitchFamily="34" charset="0"/>
                <a:cs typeface="Arial" pitchFamily="34" charset="0"/>
              </a:rPr>
              <a:t>Details in </a:t>
            </a:r>
            <a:r>
              <a:rPr lang="en-US" sz="2400" dirty="0" smtClean="0">
                <a:solidFill>
                  <a:schemeClr val="accent6"/>
                </a:solidFill>
                <a:latin typeface="Arial" pitchFamily="34" charset="0"/>
                <a:cs typeface="Arial" pitchFamily="34" charset="0"/>
              </a:rPr>
              <a:t>ootbcomp.com/docs/encoding</a:t>
            </a:r>
          </a:p>
        </p:txBody>
      </p:sp>
      <p:sp>
        <p:nvSpPr>
          <p:cNvPr id="11" name="TextBox 10"/>
          <p:cNvSpPr txBox="1"/>
          <p:nvPr/>
        </p:nvSpPr>
        <p:spPr>
          <a:xfrm>
            <a:off x="4114800" y="2103120"/>
            <a:ext cx="141737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dynamic:</a:t>
            </a:r>
          </a:p>
        </p:txBody>
      </p:sp>
      <p:sp>
        <p:nvSpPr>
          <p:cNvPr id="13" name="TextBox 12"/>
          <p:cNvSpPr txBox="1"/>
          <p:nvPr/>
        </p:nvSpPr>
        <p:spPr>
          <a:xfrm>
            <a:off x="4389120" y="2926080"/>
            <a:ext cx="1106393" cy="1200329"/>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a:p>
            <a:r>
              <a:rPr lang="en-US" sz="2400" b="1" i="1" dirty="0" smtClean="0">
                <a:solidFill>
                  <a:srgbClr val="FF0000"/>
                </a:solidFill>
                <a:latin typeface="Courier New" pitchFamily="49" charset="0"/>
                <a:cs typeface="Courier New" pitchFamily="49" charset="0"/>
              </a:rPr>
              <a:t>stall</a:t>
            </a:r>
          </a:p>
          <a:p>
            <a:r>
              <a:rPr lang="en-US" sz="2400" b="1" i="1" dirty="0" smtClean="0">
                <a:solidFill>
                  <a:srgbClr val="FF0000"/>
                </a:solidFill>
                <a:latin typeface="Courier New" pitchFamily="49" charset="0"/>
                <a:cs typeface="Courier New" pitchFamily="49" charset="0"/>
              </a:rPr>
              <a:t>stall</a:t>
            </a:r>
          </a:p>
        </p:txBody>
      </p:sp>
      <p:sp>
        <p:nvSpPr>
          <p:cNvPr id="6" name="TextBox 5"/>
          <p:cNvSpPr txBox="1"/>
          <p:nvPr/>
        </p:nvSpPr>
        <p:spPr>
          <a:xfrm>
            <a:off x="2286000" y="4846320"/>
            <a:ext cx="5484194" cy="523220"/>
          </a:xfrm>
          <a:prstGeom prst="rect">
            <a:avLst/>
          </a:prstGeom>
          <a:noFill/>
        </p:spPr>
        <p:txBody>
          <a:bodyPr wrap="none" rtlCol="0">
            <a:spAutoFit/>
          </a:bodyPr>
          <a:lstStyle/>
          <a:p>
            <a:r>
              <a:rPr lang="en-US" sz="2800" i="1" dirty="0" smtClean="0">
                <a:solidFill>
                  <a:srgbClr val="FFFF00"/>
                </a:solidFill>
                <a:latin typeface="Arial" pitchFamily="34" charset="0"/>
                <a:cs typeface="Arial" pitchFamily="34" charset="0"/>
              </a:rPr>
              <a:t>All three have same performance</a:t>
            </a:r>
          </a:p>
        </p:txBody>
      </p:sp>
      <p:sp>
        <p:nvSpPr>
          <p:cNvPr id="16" name="Rectangle 15"/>
          <p:cNvSpPr/>
          <p:nvPr/>
        </p:nvSpPr>
        <p:spPr>
          <a:xfrm>
            <a:off x="6576101" y="2080368"/>
            <a:ext cx="2956212" cy="25719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9" name="TextBox 18"/>
          <p:cNvSpPr txBox="1"/>
          <p:nvPr/>
        </p:nvSpPr>
        <p:spPr>
          <a:xfrm>
            <a:off x="7863840" y="914400"/>
            <a:ext cx="1824539" cy="923330"/>
          </a:xfrm>
          <a:prstGeom prst="rect">
            <a:avLst/>
          </a:prstGeom>
          <a:noFill/>
        </p:spPr>
        <p:txBody>
          <a:bodyPr wrap="square" rtlCol="0">
            <a:spAutoFit/>
          </a:bodyPr>
          <a:lstStyle/>
          <a:p>
            <a:r>
              <a:rPr lang="en-US" dirty="0" smtClean="0">
                <a:solidFill>
                  <a:srgbClr val="FFFF00"/>
                </a:solidFill>
                <a:latin typeface="Arial" pitchFamily="34" charset="0"/>
                <a:cs typeface="Arial" pitchFamily="34" charset="0"/>
              </a:rPr>
              <a:t>(assumes no independent ops available)</a:t>
            </a:r>
          </a:p>
        </p:txBody>
      </p:sp>
      <p:sp>
        <p:nvSpPr>
          <p:cNvPr id="17" name="Rectangle 16"/>
          <p:cNvSpPr/>
          <p:nvPr/>
        </p:nvSpPr>
        <p:spPr>
          <a:xfrm>
            <a:off x="1097280" y="2103120"/>
            <a:ext cx="2956212" cy="25719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5" name="Rectangle 14"/>
          <p:cNvSpPr/>
          <p:nvPr/>
        </p:nvSpPr>
        <p:spPr>
          <a:xfrm>
            <a:off x="4017407" y="2135814"/>
            <a:ext cx="2956212" cy="25719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7129729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1000"/>
                                        <p:tgtEl>
                                          <p:spTgt spid="13"/>
                                        </p:tgtEl>
                                      </p:cBhvr>
                                    </p:animEffect>
                                  </p:childTnLst>
                                </p:cTn>
                              </p:par>
                              <p:par>
                                <p:cTn id="37" presetID="10"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childTnLst>
                                </p:cTn>
                              </p:par>
                              <p:par>
                                <p:cTn id="53" presetID="10"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10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fade">
                                      <p:cBhvr>
                                        <p:cTn id="60" dur="1000"/>
                                        <p:tgtEl>
                                          <p:spTgt spid="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1000"/>
                                        <p:tgtEl>
                                          <p:spTgt spid="16"/>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1000"/>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4">
                                            <p:txEl>
                                              <p:pRg st="0" end="0"/>
                                            </p:txEl>
                                          </p:spTgt>
                                        </p:tgtEl>
                                        <p:attrNameLst>
                                          <p:attrName>style.visibility</p:attrName>
                                        </p:attrNameLst>
                                      </p:cBhvr>
                                      <p:to>
                                        <p:strVal val="visible"/>
                                      </p:to>
                                    </p:set>
                                    <p:animEffect transition="in" filter="fade">
                                      <p:cBhvr>
                                        <p:cTn id="71" dur="1000"/>
                                        <p:tgtEl>
                                          <p:spTgt spid="4">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4">
                                            <p:txEl>
                                              <p:pRg st="1" end="1"/>
                                            </p:txEl>
                                          </p:spTgt>
                                        </p:tgtEl>
                                        <p:attrNameLst>
                                          <p:attrName>style.visibility</p:attrName>
                                        </p:attrNameLst>
                                      </p:cBhvr>
                                      <p:to>
                                        <p:strVal val="visible"/>
                                      </p:to>
                                    </p:set>
                                    <p:animEffect transition="in" filter="fade">
                                      <p:cBhvr>
                                        <p:cTn id="76"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p:bldP spid="9" grpId="0"/>
      <p:bldP spid="12" grpId="0"/>
      <p:bldP spid="14" grpId="0"/>
      <p:bldP spid="2" grpId="0"/>
      <p:bldP spid="11" grpId="0"/>
      <p:bldP spid="13" grpId="0"/>
      <p:bldP spid="6" grpId="0"/>
      <p:bldP spid="16" grpId="0" animBg="1"/>
      <p:bldP spid="19" grpId="0"/>
      <p:bldP spid="17"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132320" y="2926080"/>
            <a:ext cx="1843774" cy="2308324"/>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load(,,5)</a:t>
            </a:r>
          </a:p>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op4</a:t>
            </a:r>
          </a:p>
          <a:p>
            <a:r>
              <a:rPr lang="en-US" sz="2400" dirty="0" smtClean="0">
                <a:solidFill>
                  <a:srgbClr val="FFFF00"/>
                </a:solidFill>
                <a:latin typeface="Courier New" pitchFamily="49" charset="0"/>
                <a:cs typeface="Courier New" pitchFamily="49" charset="0"/>
              </a:rPr>
              <a:t>op5</a:t>
            </a:r>
          </a:p>
        </p:txBody>
      </p:sp>
      <p:sp>
        <p:nvSpPr>
          <p:cNvPr id="16" name="TextBox 15"/>
          <p:cNvSpPr txBox="1"/>
          <p:nvPr/>
        </p:nvSpPr>
        <p:spPr>
          <a:xfrm>
            <a:off x="1828800" y="2926080"/>
            <a:ext cx="922047" cy="2308324"/>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op4</a:t>
            </a:r>
          </a:p>
          <a:p>
            <a:r>
              <a:rPr lang="en-US" sz="2400" dirty="0" smtClean="0">
                <a:solidFill>
                  <a:srgbClr val="FFFF00"/>
                </a:solidFill>
                <a:latin typeface="Courier New" pitchFamily="49" charset="0"/>
                <a:cs typeface="Courier New" pitchFamily="49" charset="0"/>
              </a:rPr>
              <a:t>op5</a:t>
            </a:r>
          </a:p>
        </p:txBody>
      </p:sp>
      <p:grpSp>
        <p:nvGrpSpPr>
          <p:cNvPr id="23" name="Group 22"/>
          <p:cNvGrpSpPr/>
          <p:nvPr/>
        </p:nvGrpSpPr>
        <p:grpSpPr>
          <a:xfrm>
            <a:off x="5029200" y="3931920"/>
            <a:ext cx="1103339" cy="461665"/>
            <a:chOff x="2803358" y="3885769"/>
            <a:chExt cx="1103339" cy="461665"/>
          </a:xfrm>
        </p:grpSpPr>
        <p:cxnSp>
          <p:nvCxnSpPr>
            <p:cNvPr id="24" name="Straight Arrow Connector 23"/>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grpSp>
        <p:nvGrpSpPr>
          <p:cNvPr id="26" name="Group 25"/>
          <p:cNvGrpSpPr/>
          <p:nvPr/>
        </p:nvGrpSpPr>
        <p:grpSpPr>
          <a:xfrm>
            <a:off x="7781925" y="4996160"/>
            <a:ext cx="1103339" cy="461665"/>
            <a:chOff x="2803358" y="3885769"/>
            <a:chExt cx="1103339" cy="461665"/>
          </a:xfrm>
        </p:grpSpPr>
        <p:cxnSp>
          <p:nvCxnSpPr>
            <p:cNvPr id="27" name="Straight Arrow Connector 26"/>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grpSp>
        <p:nvGrpSpPr>
          <p:cNvPr id="20" name="Group 19"/>
          <p:cNvGrpSpPr/>
          <p:nvPr/>
        </p:nvGrpSpPr>
        <p:grpSpPr>
          <a:xfrm>
            <a:off x="2468880" y="3931920"/>
            <a:ext cx="1161101" cy="461665"/>
            <a:chOff x="2803358" y="3885769"/>
            <a:chExt cx="1161101" cy="461665"/>
          </a:xfrm>
        </p:grpSpPr>
        <p:cxnSp>
          <p:nvCxnSpPr>
            <p:cNvPr id="21" name="Straight Arrow Connector 20"/>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77678"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sp>
        <p:nvSpPr>
          <p:cNvPr id="10" name="TextBox 9"/>
          <p:cNvSpPr txBox="1"/>
          <p:nvPr/>
        </p:nvSpPr>
        <p:spPr>
          <a:xfrm>
            <a:off x="731520" y="731520"/>
            <a:ext cx="5952720"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Deferred loads vs. alternatives</a:t>
            </a:r>
            <a:endParaRPr lang="en-US" sz="3200" b="1" i="0" u="none" strike="noStrike" dirty="0">
              <a:ln>
                <a:noFill/>
              </a:ln>
              <a:solidFill>
                <a:srgbClr val="00FF00"/>
              </a:solidFill>
              <a:latin typeface="Arial" pitchFamily="34"/>
              <a:ea typeface="Tahoma" pitchFamily="2"/>
              <a:cs typeface="Tahoma" pitchFamily="2"/>
            </a:endParaRPr>
          </a:p>
        </p:txBody>
      </p:sp>
      <p:sp>
        <p:nvSpPr>
          <p:cNvPr id="3" name="TextBox 2"/>
          <p:cNvSpPr txBox="1"/>
          <p:nvPr/>
        </p:nvSpPr>
        <p:spPr>
          <a:xfrm>
            <a:off x="1554480" y="2103120"/>
            <a:ext cx="98777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static:</a:t>
            </a:r>
          </a:p>
        </p:txBody>
      </p:sp>
      <p:sp>
        <p:nvSpPr>
          <p:cNvPr id="9" name="TextBox 8"/>
          <p:cNvSpPr txBox="1"/>
          <p:nvPr/>
        </p:nvSpPr>
        <p:spPr>
          <a:xfrm>
            <a:off x="6858000" y="2103120"/>
            <a:ext cx="141737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deferred:</a:t>
            </a:r>
          </a:p>
        </p:txBody>
      </p:sp>
      <p:sp>
        <p:nvSpPr>
          <p:cNvPr id="2" name="TextBox 1"/>
          <p:cNvSpPr txBox="1"/>
          <p:nvPr/>
        </p:nvSpPr>
        <p:spPr>
          <a:xfrm>
            <a:off x="1463040" y="1463040"/>
            <a:ext cx="5989376" cy="461665"/>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With ops to </a:t>
            </a:r>
            <a:r>
              <a:rPr lang="en-US" sz="2400" dirty="0">
                <a:solidFill>
                  <a:srgbClr val="FFFF00"/>
                </a:solidFill>
                <a:latin typeface="Arial" pitchFamily="34" charset="0"/>
                <a:cs typeface="Arial" pitchFamily="34" charset="0"/>
              </a:rPr>
              <a:t>hide the </a:t>
            </a:r>
            <a:r>
              <a:rPr lang="en-US" sz="2400" dirty="0" smtClean="0">
                <a:solidFill>
                  <a:srgbClr val="FFFF00"/>
                </a:solidFill>
                <a:latin typeface="Arial" pitchFamily="34" charset="0"/>
                <a:cs typeface="Arial" pitchFamily="34" charset="0"/>
              </a:rPr>
              <a:t>D$1 latency, and a hit:</a:t>
            </a:r>
            <a:endParaRPr lang="en-US" sz="2400" dirty="0">
              <a:solidFill>
                <a:srgbClr val="FFFF00"/>
              </a:solidFill>
              <a:latin typeface="Arial" pitchFamily="34" charset="0"/>
              <a:cs typeface="Arial" pitchFamily="34" charset="0"/>
            </a:endParaRPr>
          </a:p>
        </p:txBody>
      </p:sp>
      <p:sp>
        <p:nvSpPr>
          <p:cNvPr id="11" name="TextBox 10"/>
          <p:cNvSpPr txBox="1"/>
          <p:nvPr/>
        </p:nvSpPr>
        <p:spPr>
          <a:xfrm>
            <a:off x="4114800" y="2103120"/>
            <a:ext cx="141737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dynamic:</a:t>
            </a:r>
          </a:p>
        </p:txBody>
      </p:sp>
      <p:sp>
        <p:nvSpPr>
          <p:cNvPr id="19" name="TextBox 18"/>
          <p:cNvSpPr txBox="1"/>
          <p:nvPr/>
        </p:nvSpPr>
        <p:spPr>
          <a:xfrm>
            <a:off x="4389120" y="2926080"/>
            <a:ext cx="922047" cy="2308324"/>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op4</a:t>
            </a:r>
          </a:p>
          <a:p>
            <a:r>
              <a:rPr lang="en-US" sz="2400" dirty="0" smtClean="0">
                <a:solidFill>
                  <a:srgbClr val="FFFF00"/>
                </a:solidFill>
                <a:latin typeface="Courier New" pitchFamily="49" charset="0"/>
                <a:cs typeface="Courier New" pitchFamily="49" charset="0"/>
              </a:rPr>
              <a:t>op5</a:t>
            </a:r>
          </a:p>
        </p:txBody>
      </p:sp>
      <p:sp>
        <p:nvSpPr>
          <p:cNvPr id="13" name="TextBox 12"/>
          <p:cNvSpPr txBox="1"/>
          <p:nvPr/>
        </p:nvSpPr>
        <p:spPr>
          <a:xfrm>
            <a:off x="2286000" y="5486400"/>
            <a:ext cx="5484194" cy="523220"/>
          </a:xfrm>
          <a:prstGeom prst="rect">
            <a:avLst/>
          </a:prstGeom>
          <a:noFill/>
        </p:spPr>
        <p:txBody>
          <a:bodyPr wrap="none" rtlCol="0">
            <a:spAutoFit/>
          </a:bodyPr>
          <a:lstStyle/>
          <a:p>
            <a:r>
              <a:rPr lang="en-US" sz="2800" i="1" dirty="0" smtClean="0">
                <a:solidFill>
                  <a:srgbClr val="FFFF00"/>
                </a:solidFill>
                <a:latin typeface="Arial" pitchFamily="34" charset="0"/>
                <a:cs typeface="Arial" pitchFamily="34" charset="0"/>
              </a:rPr>
              <a:t>All three have same performance</a:t>
            </a:r>
          </a:p>
        </p:txBody>
      </p:sp>
      <p:sp>
        <p:nvSpPr>
          <p:cNvPr id="14" name="TextBox 13"/>
          <p:cNvSpPr txBox="1"/>
          <p:nvPr/>
        </p:nvSpPr>
        <p:spPr>
          <a:xfrm>
            <a:off x="7863840" y="914400"/>
            <a:ext cx="1824539" cy="923330"/>
          </a:xfrm>
          <a:prstGeom prst="rect">
            <a:avLst/>
          </a:prstGeom>
          <a:noFill/>
        </p:spPr>
        <p:txBody>
          <a:bodyPr wrap="square" rtlCol="0">
            <a:spAutoFit/>
          </a:bodyPr>
          <a:lstStyle/>
          <a:p>
            <a:r>
              <a:rPr lang="en-US" dirty="0" smtClean="0">
                <a:solidFill>
                  <a:srgbClr val="FFFF00"/>
                </a:solidFill>
                <a:latin typeface="Arial" pitchFamily="34" charset="0"/>
                <a:cs typeface="Arial" pitchFamily="34" charset="0"/>
              </a:rPr>
              <a:t>(assumes five independent ops available)</a:t>
            </a:r>
          </a:p>
        </p:txBody>
      </p:sp>
      <p:sp>
        <p:nvSpPr>
          <p:cNvPr id="17" name="Rectangle 16"/>
          <p:cNvSpPr/>
          <p:nvPr/>
        </p:nvSpPr>
        <p:spPr>
          <a:xfrm>
            <a:off x="878901" y="2103120"/>
            <a:ext cx="2956212" cy="320885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5" name="Rectangle 14"/>
          <p:cNvSpPr/>
          <p:nvPr/>
        </p:nvSpPr>
        <p:spPr>
          <a:xfrm>
            <a:off x="3629980" y="1961565"/>
            <a:ext cx="2671613" cy="35267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2" name="Rectangle 11"/>
          <p:cNvSpPr/>
          <p:nvPr/>
        </p:nvSpPr>
        <p:spPr>
          <a:xfrm>
            <a:off x="6732167" y="2121539"/>
            <a:ext cx="2956212" cy="3336286"/>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3719161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childTnLst>
                                </p:cTn>
                              </p:par>
                              <p:par>
                                <p:cTn id="21" presetID="10"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childTnLst>
                                </p:cTn>
                              </p:par>
                              <p:par>
                                <p:cTn id="37" presetID="10"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10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childTnLst>
                                </p:cTn>
                              </p:par>
                              <p:par>
                                <p:cTn id="53" presetID="10" presetClass="entr" presetSubtype="0" fill="hold" nodeType="with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6" grpId="0"/>
      <p:bldP spid="3" grpId="0"/>
      <p:bldP spid="9" grpId="0"/>
      <p:bldP spid="2" grpId="0"/>
      <p:bldP spid="11" grpId="0"/>
      <p:bldP spid="19" grpId="0"/>
      <p:bldP spid="13" grpId="0"/>
      <p:bldP spid="14" grpId="0"/>
      <p:bldP spid="17" grpId="0" animBg="1"/>
      <p:bldP spid="15"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828800" y="2926080"/>
            <a:ext cx="1106393" cy="3046988"/>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b="1" i="1" dirty="0" smtClean="0">
                <a:solidFill>
                  <a:srgbClr val="FF0000"/>
                </a:solidFill>
                <a:latin typeface="Courier New" pitchFamily="49" charset="0"/>
                <a:cs typeface="Courier New" pitchFamily="49" charset="0"/>
              </a:rPr>
              <a:t>stall</a:t>
            </a:r>
          </a:p>
          <a:p>
            <a:r>
              <a:rPr lang="en-US" sz="2400" b="1" i="1" dirty="0" smtClean="0">
                <a:solidFill>
                  <a:srgbClr val="FF0000"/>
                </a:solidFill>
                <a:latin typeface="Courier New" pitchFamily="49" charset="0"/>
                <a:cs typeface="Courier New" pitchFamily="49" charset="0"/>
              </a:rPr>
              <a:t>stall</a:t>
            </a:r>
          </a:p>
          <a:p>
            <a:r>
              <a:rPr lang="en-US" sz="2400" b="1" i="1" dirty="0" smtClean="0">
                <a:solidFill>
                  <a:srgbClr val="FF0000"/>
                </a:solidFill>
                <a:latin typeface="Courier New" pitchFamily="49" charset="0"/>
                <a:cs typeface="Courier New" pitchFamily="49" charset="0"/>
              </a:rPr>
              <a:t>stall</a:t>
            </a:r>
          </a:p>
          <a:p>
            <a:endParaRPr lang="en-US" sz="2400" dirty="0" smtClean="0">
              <a:solidFill>
                <a:srgbClr val="FFFF00"/>
              </a:solidFill>
              <a:latin typeface="Courier New" pitchFamily="49" charset="0"/>
              <a:cs typeface="Courier New" pitchFamily="49" charset="0"/>
            </a:endParaRPr>
          </a:p>
          <a:p>
            <a:r>
              <a:rPr lang="en-US" sz="2400" dirty="0" smtClean="0">
                <a:solidFill>
                  <a:srgbClr val="FFFF00"/>
                </a:solidFill>
                <a:latin typeface="Courier New" pitchFamily="49" charset="0"/>
                <a:cs typeface="Courier New" pitchFamily="49" charset="0"/>
              </a:rPr>
              <a:t>op3</a:t>
            </a:r>
          </a:p>
        </p:txBody>
      </p:sp>
      <p:sp>
        <p:nvSpPr>
          <p:cNvPr id="18" name="TextBox 17"/>
          <p:cNvSpPr txBox="1"/>
          <p:nvPr/>
        </p:nvSpPr>
        <p:spPr>
          <a:xfrm>
            <a:off x="7132320" y="2926080"/>
            <a:ext cx="1843774" cy="3046988"/>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load(,,5)</a:t>
            </a:r>
          </a:p>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op4</a:t>
            </a:r>
          </a:p>
          <a:p>
            <a:r>
              <a:rPr lang="en-US" sz="2400" dirty="0" smtClean="0">
                <a:solidFill>
                  <a:srgbClr val="FFFF00"/>
                </a:solidFill>
                <a:latin typeface="Courier New" pitchFamily="49" charset="0"/>
                <a:cs typeface="Courier New" pitchFamily="49" charset="0"/>
              </a:rPr>
              <a:t>op5</a:t>
            </a:r>
          </a:p>
          <a:p>
            <a:endParaRPr lang="en-US" sz="2400" i="1" dirty="0" smtClean="0">
              <a:solidFill>
                <a:srgbClr val="FF0000"/>
              </a:solidFill>
              <a:latin typeface="Courier New" pitchFamily="49" charset="0"/>
              <a:cs typeface="Courier New" pitchFamily="49" charset="0"/>
            </a:endParaRPr>
          </a:p>
          <a:p>
            <a:r>
              <a:rPr lang="en-US" sz="2400" dirty="0" smtClean="0">
                <a:solidFill>
                  <a:srgbClr val="FFFF00"/>
                </a:solidFill>
                <a:latin typeface="Courier New" pitchFamily="49" charset="0"/>
                <a:cs typeface="Courier New" pitchFamily="49" charset="0"/>
              </a:rPr>
              <a:t>op6</a:t>
            </a:r>
          </a:p>
        </p:txBody>
      </p:sp>
      <p:sp>
        <p:nvSpPr>
          <p:cNvPr id="19" name="TextBox 18"/>
          <p:cNvSpPr txBox="1"/>
          <p:nvPr/>
        </p:nvSpPr>
        <p:spPr>
          <a:xfrm>
            <a:off x="4389120" y="2926080"/>
            <a:ext cx="922047" cy="3046988"/>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op4</a:t>
            </a:r>
          </a:p>
          <a:p>
            <a:r>
              <a:rPr lang="en-US" sz="2400" dirty="0" smtClean="0">
                <a:solidFill>
                  <a:srgbClr val="FFFF00"/>
                </a:solidFill>
                <a:latin typeface="Courier New" pitchFamily="49" charset="0"/>
                <a:cs typeface="Courier New" pitchFamily="49" charset="0"/>
              </a:rPr>
              <a:t>op5</a:t>
            </a:r>
          </a:p>
          <a:p>
            <a:endParaRPr lang="en-US" sz="2400" i="1" dirty="0" smtClean="0">
              <a:solidFill>
                <a:srgbClr val="FF0000"/>
              </a:solidFill>
              <a:latin typeface="Courier New" pitchFamily="49" charset="0"/>
              <a:cs typeface="Courier New" pitchFamily="49" charset="0"/>
            </a:endParaRPr>
          </a:p>
          <a:p>
            <a:r>
              <a:rPr lang="en-US" sz="2400" dirty="0" smtClean="0">
                <a:solidFill>
                  <a:srgbClr val="FFFF00"/>
                </a:solidFill>
                <a:latin typeface="Courier New" pitchFamily="49" charset="0"/>
                <a:cs typeface="Courier New" pitchFamily="49" charset="0"/>
              </a:rPr>
              <a:t>op6</a:t>
            </a:r>
          </a:p>
        </p:txBody>
      </p:sp>
      <p:grpSp>
        <p:nvGrpSpPr>
          <p:cNvPr id="26" name="Group 25"/>
          <p:cNvGrpSpPr/>
          <p:nvPr/>
        </p:nvGrpSpPr>
        <p:grpSpPr>
          <a:xfrm>
            <a:off x="7809689" y="5511401"/>
            <a:ext cx="1103339" cy="461665"/>
            <a:chOff x="2803358" y="3885769"/>
            <a:chExt cx="1103339" cy="461665"/>
          </a:xfrm>
        </p:grpSpPr>
        <p:cxnSp>
          <p:nvCxnSpPr>
            <p:cNvPr id="27" name="Straight Arrow Connector 26"/>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grpSp>
        <p:nvGrpSpPr>
          <p:cNvPr id="23" name="Group 22"/>
          <p:cNvGrpSpPr/>
          <p:nvPr/>
        </p:nvGrpSpPr>
        <p:grpSpPr>
          <a:xfrm>
            <a:off x="5078386" y="5453360"/>
            <a:ext cx="1103339" cy="461665"/>
            <a:chOff x="2803358" y="3885769"/>
            <a:chExt cx="1103339" cy="461665"/>
          </a:xfrm>
        </p:grpSpPr>
        <p:cxnSp>
          <p:nvCxnSpPr>
            <p:cNvPr id="24" name="Straight Arrow Connector 23"/>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grpSp>
        <p:nvGrpSpPr>
          <p:cNvPr id="20" name="Group 19"/>
          <p:cNvGrpSpPr/>
          <p:nvPr/>
        </p:nvGrpSpPr>
        <p:grpSpPr>
          <a:xfrm>
            <a:off x="2487586" y="5453360"/>
            <a:ext cx="1103339" cy="461665"/>
            <a:chOff x="2803358" y="3885769"/>
            <a:chExt cx="1103339" cy="461665"/>
          </a:xfrm>
        </p:grpSpPr>
        <p:cxnSp>
          <p:nvCxnSpPr>
            <p:cNvPr id="21" name="Straight Arrow Connector 20"/>
            <p:cNvCxnSpPr/>
            <p:nvPr/>
          </p:nvCxnSpPr>
          <p:spPr>
            <a:xfrm flipH="1" flipV="1">
              <a:off x="2803358" y="3994484"/>
              <a:ext cx="276726" cy="13192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19916" y="3885769"/>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grpSp>
      <p:sp>
        <p:nvSpPr>
          <p:cNvPr id="10" name="TextBox 9"/>
          <p:cNvSpPr txBox="1"/>
          <p:nvPr/>
        </p:nvSpPr>
        <p:spPr>
          <a:xfrm>
            <a:off x="731520" y="731520"/>
            <a:ext cx="5952720"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Deferred loads vs. alternatives</a:t>
            </a:r>
            <a:endParaRPr lang="en-US" sz="3200" b="1" i="0" u="none" strike="noStrike" dirty="0">
              <a:ln>
                <a:noFill/>
              </a:ln>
              <a:solidFill>
                <a:srgbClr val="00FF00"/>
              </a:solidFill>
              <a:latin typeface="Arial" pitchFamily="34"/>
              <a:ea typeface="Tahoma" pitchFamily="2"/>
              <a:cs typeface="Tahoma" pitchFamily="2"/>
            </a:endParaRPr>
          </a:p>
        </p:txBody>
      </p:sp>
      <p:sp>
        <p:nvSpPr>
          <p:cNvPr id="3" name="TextBox 2"/>
          <p:cNvSpPr txBox="1"/>
          <p:nvPr/>
        </p:nvSpPr>
        <p:spPr>
          <a:xfrm>
            <a:off x="1554480" y="2103120"/>
            <a:ext cx="98777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static:</a:t>
            </a:r>
          </a:p>
        </p:txBody>
      </p:sp>
      <p:sp>
        <p:nvSpPr>
          <p:cNvPr id="9" name="TextBox 8"/>
          <p:cNvSpPr txBox="1"/>
          <p:nvPr/>
        </p:nvSpPr>
        <p:spPr>
          <a:xfrm>
            <a:off x="6858000" y="2103120"/>
            <a:ext cx="141737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deferred:</a:t>
            </a:r>
          </a:p>
        </p:txBody>
      </p:sp>
      <p:sp>
        <p:nvSpPr>
          <p:cNvPr id="2" name="TextBox 1"/>
          <p:cNvSpPr txBox="1"/>
          <p:nvPr/>
        </p:nvSpPr>
        <p:spPr>
          <a:xfrm>
            <a:off x="1463040" y="1463040"/>
            <a:ext cx="6409215" cy="461665"/>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With ops to hide the D$1 latency, and a  miss:</a:t>
            </a:r>
            <a:endParaRPr lang="en-US" sz="2400" dirty="0">
              <a:solidFill>
                <a:srgbClr val="FFFF00"/>
              </a:solidFill>
              <a:latin typeface="Arial" pitchFamily="34" charset="0"/>
              <a:cs typeface="Arial" pitchFamily="34" charset="0"/>
            </a:endParaRPr>
          </a:p>
        </p:txBody>
      </p:sp>
      <p:sp>
        <p:nvSpPr>
          <p:cNvPr id="11" name="TextBox 10"/>
          <p:cNvSpPr txBox="1"/>
          <p:nvPr/>
        </p:nvSpPr>
        <p:spPr>
          <a:xfrm>
            <a:off x="4114800" y="2103120"/>
            <a:ext cx="141737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dynamic:</a:t>
            </a:r>
          </a:p>
        </p:txBody>
      </p:sp>
      <p:sp>
        <p:nvSpPr>
          <p:cNvPr id="4" name="TextBox 3"/>
          <p:cNvSpPr txBox="1"/>
          <p:nvPr/>
        </p:nvSpPr>
        <p:spPr>
          <a:xfrm>
            <a:off x="1678672" y="6400800"/>
            <a:ext cx="6441187" cy="523220"/>
          </a:xfrm>
          <a:prstGeom prst="rect">
            <a:avLst/>
          </a:prstGeom>
          <a:noFill/>
        </p:spPr>
        <p:txBody>
          <a:bodyPr wrap="none" rtlCol="0">
            <a:spAutoFit/>
          </a:bodyPr>
          <a:lstStyle/>
          <a:p>
            <a:r>
              <a:rPr lang="en-US" sz="2800" i="1" dirty="0">
                <a:solidFill>
                  <a:srgbClr val="FFFF00"/>
                </a:solidFill>
                <a:latin typeface="Arial" pitchFamily="34" charset="0"/>
                <a:cs typeface="Arial" pitchFamily="34" charset="0"/>
              </a:rPr>
              <a:t>D</a:t>
            </a:r>
            <a:r>
              <a:rPr lang="en-US" sz="2800" i="1" dirty="0" smtClean="0">
                <a:solidFill>
                  <a:srgbClr val="FFFF00"/>
                </a:solidFill>
                <a:latin typeface="Arial" pitchFamily="34" charset="0"/>
                <a:cs typeface="Arial" pitchFamily="34" charset="0"/>
              </a:rPr>
              <a:t>eferred same as dynamic, beats static</a:t>
            </a:r>
          </a:p>
        </p:txBody>
      </p:sp>
      <p:sp>
        <p:nvSpPr>
          <p:cNvPr id="14" name="TextBox 13"/>
          <p:cNvSpPr txBox="1"/>
          <p:nvPr/>
        </p:nvSpPr>
        <p:spPr>
          <a:xfrm>
            <a:off x="7863840" y="914400"/>
            <a:ext cx="1824539" cy="923330"/>
          </a:xfrm>
          <a:prstGeom prst="rect">
            <a:avLst/>
          </a:prstGeom>
          <a:noFill/>
        </p:spPr>
        <p:txBody>
          <a:bodyPr wrap="square" rtlCol="0">
            <a:spAutoFit/>
          </a:bodyPr>
          <a:lstStyle/>
          <a:p>
            <a:r>
              <a:rPr lang="en-US" dirty="0" smtClean="0">
                <a:solidFill>
                  <a:srgbClr val="FFFF00"/>
                </a:solidFill>
                <a:latin typeface="Arial" pitchFamily="34" charset="0"/>
                <a:cs typeface="Arial" pitchFamily="34" charset="0"/>
              </a:rPr>
              <a:t>(assumes five independent ops available)</a:t>
            </a:r>
          </a:p>
        </p:txBody>
      </p:sp>
      <p:grpSp>
        <p:nvGrpSpPr>
          <p:cNvPr id="8" name="Group 7"/>
          <p:cNvGrpSpPr/>
          <p:nvPr/>
        </p:nvGrpSpPr>
        <p:grpSpPr>
          <a:xfrm>
            <a:off x="1737360" y="5303520"/>
            <a:ext cx="1470454" cy="78258"/>
            <a:chOff x="1828800" y="5340590"/>
            <a:chExt cx="1470454" cy="78258"/>
          </a:xfrm>
        </p:grpSpPr>
        <p:cxnSp>
          <p:nvCxnSpPr>
            <p:cNvPr id="29" name="Straight Connector 28"/>
            <p:cNvCxnSpPr/>
            <p:nvPr/>
          </p:nvCxnSpPr>
          <p:spPr>
            <a:xfrm>
              <a:off x="1828800" y="5340590"/>
              <a:ext cx="1470454"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828800" y="5418848"/>
              <a:ext cx="1466338"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4206240" y="5303520"/>
            <a:ext cx="1470454" cy="78258"/>
            <a:chOff x="1828800" y="5340590"/>
            <a:chExt cx="1470454" cy="78258"/>
          </a:xfrm>
        </p:grpSpPr>
        <p:cxnSp>
          <p:nvCxnSpPr>
            <p:cNvPr id="32" name="Straight Connector 31"/>
            <p:cNvCxnSpPr/>
            <p:nvPr/>
          </p:nvCxnSpPr>
          <p:spPr>
            <a:xfrm>
              <a:off x="1828800" y="5340590"/>
              <a:ext cx="1470454"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828800" y="5418848"/>
              <a:ext cx="1466338"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6949440" y="5303520"/>
            <a:ext cx="1470454" cy="78258"/>
            <a:chOff x="1828800" y="5340590"/>
            <a:chExt cx="1470454" cy="78258"/>
          </a:xfrm>
        </p:grpSpPr>
        <p:cxnSp>
          <p:nvCxnSpPr>
            <p:cNvPr id="35" name="Straight Connector 34"/>
            <p:cNvCxnSpPr/>
            <p:nvPr/>
          </p:nvCxnSpPr>
          <p:spPr>
            <a:xfrm>
              <a:off x="1828800" y="5340590"/>
              <a:ext cx="1470454"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28800" y="5418848"/>
              <a:ext cx="1466338"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4083080" y="2148666"/>
            <a:ext cx="2637311" cy="410212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2" name="Rectangle 11"/>
          <p:cNvSpPr/>
          <p:nvPr/>
        </p:nvSpPr>
        <p:spPr>
          <a:xfrm>
            <a:off x="6858000" y="1997687"/>
            <a:ext cx="2637311" cy="410212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7" name="Rectangle 16"/>
          <p:cNvSpPr/>
          <p:nvPr/>
        </p:nvSpPr>
        <p:spPr>
          <a:xfrm>
            <a:off x="1127422" y="2027309"/>
            <a:ext cx="2956212" cy="4135243"/>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9902651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childTnLst>
                                </p:cTn>
                              </p:par>
                              <p:par>
                                <p:cTn id="21" presetID="10"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childTnLst>
                                </p:cTn>
                              </p:par>
                              <p:par>
                                <p:cTn id="24" presetID="10" presetClass="entr" presetSubtype="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1000"/>
                                        <p:tgtEl>
                                          <p:spTgt spid="19"/>
                                        </p:tgtEl>
                                      </p:cBhvr>
                                    </p:animEffect>
                                  </p:childTnLst>
                                </p:cTn>
                              </p:par>
                              <p:par>
                                <p:cTn id="40" presetID="10" presetClass="entr" presetSubtype="0"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1000"/>
                                        <p:tgtEl>
                                          <p:spTgt spid="23"/>
                                        </p:tgtEl>
                                      </p:cBhvr>
                                    </p:animEffect>
                                  </p:childTnLst>
                                </p:cTn>
                              </p:par>
                              <p:par>
                                <p:cTn id="43" presetID="10"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10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childTnLst>
                                </p:cTn>
                              </p:par>
                              <p:par>
                                <p:cTn id="59" presetID="10"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childTnLst>
                                </p:cTn>
                              </p:par>
                              <p:par>
                                <p:cTn id="62" presetID="10" presetClass="entr" presetSubtype="0" fill="hold" nodeType="with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fade">
                                      <p:cBhvr>
                                        <p:cTn id="64" dur="1000"/>
                                        <p:tgtEl>
                                          <p:spTgt spid="34"/>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fade">
                                      <p:cBhvr>
                                        <p:cTn id="69" dur="1000"/>
                                        <p:tgtEl>
                                          <p:spTgt spid="1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
                                        </p:tgtEl>
                                        <p:attrNameLst>
                                          <p:attrName>style.visibility</p:attrName>
                                        </p:attrNameLst>
                                      </p:cBhvr>
                                      <p:to>
                                        <p:strVal val="visible"/>
                                      </p:to>
                                    </p:set>
                                    <p:animEffect transition="in" filter="fade">
                                      <p:cBhvr>
                                        <p:cTn id="7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P spid="3" grpId="0"/>
      <p:bldP spid="9" grpId="0"/>
      <p:bldP spid="2" grpId="0"/>
      <p:bldP spid="11" grpId="0"/>
      <p:bldP spid="4" grpId="0"/>
      <p:bldP spid="14" grpId="0"/>
      <p:bldP spid="15" grpId="0" animBg="1"/>
      <p:bldP spid="12"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248121"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Reordering can hide more stalls</a:t>
            </a:r>
            <a:endParaRPr lang="en-US" sz="3200" b="1" i="0" u="none" strike="noStrike" dirty="0">
              <a:ln>
                <a:noFill/>
              </a:ln>
              <a:solidFill>
                <a:srgbClr val="00FF00"/>
              </a:solidFill>
              <a:latin typeface="Arial" pitchFamily="34"/>
              <a:ea typeface="Tahoma" pitchFamily="2"/>
              <a:cs typeface="Tahoma" pitchFamily="2"/>
            </a:endParaRPr>
          </a:p>
        </p:txBody>
      </p:sp>
      <p:sp>
        <p:nvSpPr>
          <p:cNvPr id="7" name="TextBox 6"/>
          <p:cNvSpPr txBox="1"/>
          <p:nvPr/>
        </p:nvSpPr>
        <p:spPr>
          <a:xfrm>
            <a:off x="1280160" y="1514901"/>
            <a:ext cx="7847463"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program may be re-written to change the operation order, or the compiler or hardware may re-order ops if the change preserves the semantics of program order.</a:t>
            </a:r>
          </a:p>
        </p:txBody>
      </p:sp>
      <p:sp>
        <p:nvSpPr>
          <p:cNvPr id="9" name="TextBox 8"/>
          <p:cNvSpPr txBox="1"/>
          <p:nvPr/>
        </p:nvSpPr>
        <p:spPr>
          <a:xfrm>
            <a:off x="1920240" y="3383280"/>
            <a:ext cx="610936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Loads may be </a:t>
            </a:r>
            <a:r>
              <a:rPr lang="en-US" sz="2400" i="1" dirty="0" smtClean="0">
                <a:solidFill>
                  <a:srgbClr val="FFFF00"/>
                </a:solidFill>
                <a:latin typeface="Arial" pitchFamily="34" charset="0"/>
                <a:cs typeface="Arial" pitchFamily="34" charset="0"/>
              </a:rPr>
              <a:t>hoisted</a:t>
            </a:r>
            <a:r>
              <a:rPr lang="en-US" sz="2400" dirty="0" smtClean="0">
                <a:solidFill>
                  <a:srgbClr val="FFFF00"/>
                </a:solidFill>
                <a:latin typeface="Arial" pitchFamily="34" charset="0"/>
                <a:cs typeface="Arial" pitchFamily="34" charset="0"/>
              </a:rPr>
              <a:t> over prior operations</a:t>
            </a:r>
          </a:p>
        </p:txBody>
      </p:sp>
      <p:sp>
        <p:nvSpPr>
          <p:cNvPr id="11" name="TextBox 10"/>
          <p:cNvSpPr txBox="1"/>
          <p:nvPr/>
        </p:nvSpPr>
        <p:spPr>
          <a:xfrm>
            <a:off x="1463040" y="6400800"/>
            <a:ext cx="6999032"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Consumers may be </a:t>
            </a:r>
            <a:r>
              <a:rPr lang="en-US" sz="2400" i="1" dirty="0" smtClean="0">
                <a:solidFill>
                  <a:srgbClr val="FFFF00"/>
                </a:solidFill>
                <a:latin typeface="Arial" pitchFamily="34" charset="0"/>
                <a:cs typeface="Arial" pitchFamily="34" charset="0"/>
              </a:rPr>
              <a:t>lowered</a:t>
            </a:r>
            <a:r>
              <a:rPr lang="en-US" sz="2400" dirty="0" smtClean="0">
                <a:solidFill>
                  <a:srgbClr val="FFFF00"/>
                </a:solidFill>
                <a:latin typeface="Arial" pitchFamily="34" charset="0"/>
                <a:cs typeface="Arial" pitchFamily="34" charset="0"/>
              </a:rPr>
              <a:t> over later operations.</a:t>
            </a:r>
          </a:p>
        </p:txBody>
      </p:sp>
      <p:sp>
        <p:nvSpPr>
          <p:cNvPr id="3" name="TextBox 2"/>
          <p:cNvSpPr txBox="1"/>
          <p:nvPr/>
        </p:nvSpPr>
        <p:spPr>
          <a:xfrm>
            <a:off x="4539776" y="4114800"/>
            <a:ext cx="737702"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op1</a:t>
            </a:r>
          </a:p>
        </p:txBody>
      </p:sp>
      <p:sp>
        <p:nvSpPr>
          <p:cNvPr id="21" name="TextBox 20"/>
          <p:cNvSpPr txBox="1"/>
          <p:nvPr/>
        </p:nvSpPr>
        <p:spPr>
          <a:xfrm>
            <a:off x="4540098" y="4846320"/>
            <a:ext cx="737702"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op2</a:t>
            </a:r>
          </a:p>
        </p:txBody>
      </p:sp>
      <p:sp>
        <p:nvSpPr>
          <p:cNvPr id="25" name="TextBox 24"/>
          <p:cNvSpPr txBox="1"/>
          <p:nvPr/>
        </p:nvSpPr>
        <p:spPr>
          <a:xfrm>
            <a:off x="4541462" y="5577567"/>
            <a:ext cx="737702"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op3</a:t>
            </a:r>
          </a:p>
        </p:txBody>
      </p:sp>
      <p:sp>
        <p:nvSpPr>
          <p:cNvPr id="4" name="TextBox 3"/>
          <p:cNvSpPr txBox="1"/>
          <p:nvPr/>
        </p:nvSpPr>
        <p:spPr>
          <a:xfrm>
            <a:off x="4541462" y="4480560"/>
            <a:ext cx="922047"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p:txBody>
      </p:sp>
      <p:sp>
        <p:nvSpPr>
          <p:cNvPr id="5" name="TextBox 4"/>
          <p:cNvSpPr txBox="1"/>
          <p:nvPr/>
        </p:nvSpPr>
        <p:spPr>
          <a:xfrm>
            <a:off x="4541462" y="5212080"/>
            <a:ext cx="1659429"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consumer</a:t>
            </a:r>
          </a:p>
        </p:txBody>
      </p:sp>
      <p:sp>
        <p:nvSpPr>
          <p:cNvPr id="26" name="Freeform 25"/>
          <p:cNvSpPr/>
          <p:nvPr/>
        </p:nvSpPr>
        <p:spPr>
          <a:xfrm flipV="1">
            <a:off x="4114800" y="4205778"/>
            <a:ext cx="381000" cy="549564"/>
          </a:xfrm>
          <a:custGeom>
            <a:avLst/>
            <a:gdLst>
              <a:gd name="connsiteX0" fmla="*/ 457450 w 565010"/>
              <a:gd name="connsiteY0" fmla="*/ 637465 h 637465"/>
              <a:gd name="connsiteX1" fmla="*/ 250 w 565010"/>
              <a:gd name="connsiteY1" fmla="*/ 368524 h 637465"/>
              <a:gd name="connsiteX2" fmla="*/ 511238 w 565010"/>
              <a:gd name="connsiteY2" fmla="*/ 32348 h 637465"/>
              <a:gd name="connsiteX3" fmla="*/ 524685 w 565010"/>
              <a:gd name="connsiteY3" fmla="*/ 32348 h 637465"/>
            </a:gdLst>
            <a:ahLst/>
            <a:cxnLst>
              <a:cxn ang="0">
                <a:pos x="connsiteX0" y="connsiteY0"/>
              </a:cxn>
              <a:cxn ang="0">
                <a:pos x="connsiteX1" y="connsiteY1"/>
              </a:cxn>
              <a:cxn ang="0">
                <a:pos x="connsiteX2" y="connsiteY2"/>
              </a:cxn>
              <a:cxn ang="0">
                <a:pos x="connsiteX3" y="connsiteY3"/>
              </a:cxn>
            </a:cxnLst>
            <a:rect l="l" t="t" r="r" b="b"/>
            <a:pathLst>
              <a:path w="565010" h="637465">
                <a:moveTo>
                  <a:pt x="457450" y="637465"/>
                </a:moveTo>
                <a:cubicBezTo>
                  <a:pt x="224367" y="553421"/>
                  <a:pt x="-8715" y="469377"/>
                  <a:pt x="250" y="368524"/>
                </a:cubicBezTo>
                <a:cubicBezTo>
                  <a:pt x="9215" y="267671"/>
                  <a:pt x="423832" y="88377"/>
                  <a:pt x="511238" y="32348"/>
                </a:cubicBezTo>
                <a:cubicBezTo>
                  <a:pt x="598644" y="-23681"/>
                  <a:pt x="561664" y="4333"/>
                  <a:pt x="524685" y="32348"/>
                </a:cubicBezTo>
              </a:path>
            </a:pathLst>
          </a:custGeom>
          <a:noFill/>
          <a:ln w="38100">
            <a:solidFill>
              <a:srgbClr val="FF0000"/>
            </a:solidFill>
            <a:headEnd type="triangle" w="lg" len="lg"/>
            <a:tailEnd type="non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4114800" y="5453555"/>
            <a:ext cx="381000" cy="549564"/>
          </a:xfrm>
          <a:custGeom>
            <a:avLst/>
            <a:gdLst>
              <a:gd name="connsiteX0" fmla="*/ 457450 w 565010"/>
              <a:gd name="connsiteY0" fmla="*/ 637465 h 637465"/>
              <a:gd name="connsiteX1" fmla="*/ 250 w 565010"/>
              <a:gd name="connsiteY1" fmla="*/ 368524 h 637465"/>
              <a:gd name="connsiteX2" fmla="*/ 511238 w 565010"/>
              <a:gd name="connsiteY2" fmla="*/ 32348 h 637465"/>
              <a:gd name="connsiteX3" fmla="*/ 524685 w 565010"/>
              <a:gd name="connsiteY3" fmla="*/ 32348 h 637465"/>
            </a:gdLst>
            <a:ahLst/>
            <a:cxnLst>
              <a:cxn ang="0">
                <a:pos x="connsiteX0" y="connsiteY0"/>
              </a:cxn>
              <a:cxn ang="0">
                <a:pos x="connsiteX1" y="connsiteY1"/>
              </a:cxn>
              <a:cxn ang="0">
                <a:pos x="connsiteX2" y="connsiteY2"/>
              </a:cxn>
              <a:cxn ang="0">
                <a:pos x="connsiteX3" y="connsiteY3"/>
              </a:cxn>
            </a:cxnLst>
            <a:rect l="l" t="t" r="r" b="b"/>
            <a:pathLst>
              <a:path w="565010" h="637465">
                <a:moveTo>
                  <a:pt x="457450" y="637465"/>
                </a:moveTo>
                <a:cubicBezTo>
                  <a:pt x="224367" y="553421"/>
                  <a:pt x="-8715" y="469377"/>
                  <a:pt x="250" y="368524"/>
                </a:cubicBezTo>
                <a:cubicBezTo>
                  <a:pt x="9215" y="267671"/>
                  <a:pt x="423832" y="88377"/>
                  <a:pt x="511238" y="32348"/>
                </a:cubicBezTo>
                <a:cubicBezTo>
                  <a:pt x="598644" y="-23681"/>
                  <a:pt x="561664" y="4333"/>
                  <a:pt x="524685" y="32348"/>
                </a:cubicBezTo>
              </a:path>
            </a:pathLst>
          </a:custGeom>
          <a:noFill/>
          <a:ln w="38100">
            <a:solidFill>
              <a:srgbClr val="FF0000"/>
            </a:solidFill>
            <a:headEnd type="triangle" w="lg"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400800" y="4572000"/>
            <a:ext cx="215475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hides one stall</a:t>
            </a:r>
          </a:p>
        </p:txBody>
      </p:sp>
      <p:sp>
        <p:nvSpPr>
          <p:cNvPr id="29" name="TextBox 28"/>
          <p:cNvSpPr txBox="1"/>
          <p:nvPr/>
        </p:nvSpPr>
        <p:spPr>
          <a:xfrm>
            <a:off x="6408570" y="4566074"/>
            <a:ext cx="249619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hides three stalls</a:t>
            </a:r>
          </a:p>
        </p:txBody>
      </p:sp>
      <p:sp>
        <p:nvSpPr>
          <p:cNvPr id="30" name="TextBox 29"/>
          <p:cNvSpPr txBox="1"/>
          <p:nvPr/>
        </p:nvSpPr>
        <p:spPr>
          <a:xfrm>
            <a:off x="6411343" y="4566152"/>
            <a:ext cx="2273379"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hides two stalls</a:t>
            </a:r>
          </a:p>
        </p:txBody>
      </p:sp>
    </p:spTree>
    <p:extLst>
      <p:ext uri="{BB962C8B-B14F-4D97-AF65-F5344CB8AC3E}">
        <p14:creationId xmlns:p14="http://schemas.microsoft.com/office/powerpoint/2010/main" val="12782558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10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10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path" presetSubtype="0" accel="50000" decel="50000" fill="hold" grpId="0" nodeType="clickEffect">
                                  <p:stCondLst>
                                    <p:cond delay="0"/>
                                  </p:stCondLst>
                                  <p:childTnLst>
                                    <p:animMotion origin="layout" path="M 0.00016 -0.00063 L 0.00142 0.04913 " pathEditMode="relative" rAng="0" ptsTypes="AA">
                                      <p:cBhvr>
                                        <p:cTn id="43" dur="2000" fill="hold"/>
                                        <p:tgtEl>
                                          <p:spTgt spid="3"/>
                                        </p:tgtEl>
                                        <p:attrNameLst>
                                          <p:attrName>ppt_x</p:attrName>
                                          <p:attrName>ppt_y</p:attrName>
                                        </p:attrNameLst>
                                      </p:cBhvr>
                                      <p:rCtr x="63" y="2477"/>
                                    </p:animMotion>
                                  </p:childTnLst>
                                </p:cTn>
                              </p:par>
                              <p:par>
                                <p:cTn id="44" presetID="42" presetClass="path" presetSubtype="0" accel="50000" decel="50000" fill="hold" grpId="0" nodeType="withEffect">
                                  <p:stCondLst>
                                    <p:cond delay="0"/>
                                  </p:stCondLst>
                                  <p:childTnLst>
                                    <p:animMotion origin="layout" path="M -1.78881E-6 3.9009E-6 L 0.00016 -0.04976 " pathEditMode="relative" rAng="0" ptsTypes="AA">
                                      <p:cBhvr>
                                        <p:cTn id="45" dur="2000" fill="hold"/>
                                        <p:tgtEl>
                                          <p:spTgt spid="4"/>
                                        </p:tgtEl>
                                        <p:attrNameLst>
                                          <p:attrName>ppt_x</p:attrName>
                                          <p:attrName>ppt_y</p:attrName>
                                        </p:attrNameLst>
                                      </p:cBhvr>
                                      <p:rCtr x="0" y="-2498"/>
                                    </p:animMotion>
                                  </p:childTnLst>
                                </p:cTn>
                              </p:par>
                              <p:par>
                                <p:cTn id="46" presetID="10" presetClass="exit" presetSubtype="0" fill="hold" grpId="1" nodeType="withEffect">
                                  <p:stCondLst>
                                    <p:cond delay="0"/>
                                  </p:stCondLst>
                                  <p:childTnLst>
                                    <p:animEffect transition="out" filter="fade">
                                      <p:cBhvr>
                                        <p:cTn id="47" dur="1000"/>
                                        <p:tgtEl>
                                          <p:spTgt spid="28"/>
                                        </p:tgtEl>
                                      </p:cBhvr>
                                    </p:animEffect>
                                    <p:set>
                                      <p:cBhvr>
                                        <p:cTn id="48" dur="1" fill="hold">
                                          <p:stCondLst>
                                            <p:cond delay="999"/>
                                          </p:stCondLst>
                                        </p:cTn>
                                        <p:tgtEl>
                                          <p:spTgt spid="28"/>
                                        </p:tgtEl>
                                        <p:attrNameLst>
                                          <p:attrName>style.visibility</p:attrName>
                                        </p:attrNameLst>
                                      </p:cBhvr>
                                      <p:to>
                                        <p:strVal val="hidden"/>
                                      </p:to>
                                    </p:set>
                                  </p:childTnLst>
                                </p:cTn>
                              </p:par>
                              <p:par>
                                <p:cTn id="49" presetID="31"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 calcmode="lin" valueType="num">
                                      <p:cBhvr>
                                        <p:cTn id="51" dur="1000" fill="hold"/>
                                        <p:tgtEl>
                                          <p:spTgt spid="30"/>
                                        </p:tgtEl>
                                        <p:attrNameLst>
                                          <p:attrName>ppt_w</p:attrName>
                                        </p:attrNameLst>
                                      </p:cBhvr>
                                      <p:tavLst>
                                        <p:tav tm="0">
                                          <p:val>
                                            <p:fltVal val="0"/>
                                          </p:val>
                                        </p:tav>
                                        <p:tav tm="100000">
                                          <p:val>
                                            <p:strVal val="#ppt_w"/>
                                          </p:val>
                                        </p:tav>
                                      </p:tavLst>
                                    </p:anim>
                                    <p:anim calcmode="lin" valueType="num">
                                      <p:cBhvr>
                                        <p:cTn id="52" dur="1000" fill="hold"/>
                                        <p:tgtEl>
                                          <p:spTgt spid="30"/>
                                        </p:tgtEl>
                                        <p:attrNameLst>
                                          <p:attrName>ppt_h</p:attrName>
                                        </p:attrNameLst>
                                      </p:cBhvr>
                                      <p:tavLst>
                                        <p:tav tm="0">
                                          <p:val>
                                            <p:fltVal val="0"/>
                                          </p:val>
                                        </p:tav>
                                        <p:tav tm="100000">
                                          <p:val>
                                            <p:strVal val="#ppt_h"/>
                                          </p:val>
                                        </p:tav>
                                      </p:tavLst>
                                    </p:anim>
                                    <p:anim calcmode="lin" valueType="num">
                                      <p:cBhvr>
                                        <p:cTn id="53" dur="1000" fill="hold"/>
                                        <p:tgtEl>
                                          <p:spTgt spid="30"/>
                                        </p:tgtEl>
                                        <p:attrNameLst>
                                          <p:attrName>style.rotation</p:attrName>
                                        </p:attrNameLst>
                                      </p:cBhvr>
                                      <p:tavLst>
                                        <p:tav tm="0">
                                          <p:val>
                                            <p:fltVal val="90"/>
                                          </p:val>
                                        </p:tav>
                                        <p:tav tm="100000">
                                          <p:val>
                                            <p:fltVal val="0"/>
                                          </p:val>
                                        </p:tav>
                                      </p:tavLst>
                                    </p:anim>
                                    <p:animEffect transition="in" filter="fade">
                                      <p:cBhvr>
                                        <p:cTn id="54" dur="1000"/>
                                        <p:tgtEl>
                                          <p:spTgt spid="30"/>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000"/>
                                        <p:tgtEl>
                                          <p:spTgt spid="11"/>
                                        </p:tgtEl>
                                      </p:cBhvr>
                                    </p:animEffect>
                                  </p:childTnLst>
                                </p:cTn>
                              </p:par>
                              <p:par>
                                <p:cTn id="60" presetID="10" presetClass="exit" presetSubtype="0" fill="hold" grpId="1" nodeType="withEffect">
                                  <p:stCondLst>
                                    <p:cond delay="0"/>
                                  </p:stCondLst>
                                  <p:childTnLst>
                                    <p:animEffect transition="out" filter="fade">
                                      <p:cBhvr>
                                        <p:cTn id="61" dur="1000"/>
                                        <p:tgtEl>
                                          <p:spTgt spid="26"/>
                                        </p:tgtEl>
                                      </p:cBhvr>
                                    </p:animEffect>
                                    <p:set>
                                      <p:cBhvr>
                                        <p:cTn id="62" dur="1" fill="hold">
                                          <p:stCondLst>
                                            <p:cond delay="999"/>
                                          </p:stCondLst>
                                        </p:cTn>
                                        <p:tgtEl>
                                          <p:spTgt spid="26"/>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42" presetClass="path" presetSubtype="0" accel="50000" decel="50000" fill="hold" grpId="0" nodeType="clickEffect">
                                  <p:stCondLst>
                                    <p:cond delay="0"/>
                                  </p:stCondLst>
                                  <p:childTnLst>
                                    <p:animMotion origin="layout" path="M 6.06777E-7 -2.25278E-6 L 6.06777E-7 -0.04829 " pathEditMode="relative" rAng="0" ptsTypes="AA">
                                      <p:cBhvr>
                                        <p:cTn id="71" dur="2000" fill="hold"/>
                                        <p:tgtEl>
                                          <p:spTgt spid="25"/>
                                        </p:tgtEl>
                                        <p:attrNameLst>
                                          <p:attrName>ppt_x</p:attrName>
                                          <p:attrName>ppt_y</p:attrName>
                                        </p:attrNameLst>
                                      </p:cBhvr>
                                      <p:rCtr x="0" y="-2414"/>
                                    </p:animMotion>
                                  </p:childTnLst>
                                </p:cTn>
                              </p:par>
                              <p:par>
                                <p:cTn id="72" presetID="42" presetClass="path" presetSubtype="0" accel="50000" decel="50000" fill="hold" grpId="0" nodeType="withEffect">
                                  <p:stCondLst>
                                    <p:cond delay="0"/>
                                  </p:stCondLst>
                                  <p:childTnLst>
                                    <p:animMotion origin="layout" path="M 4.27108E-6 3.70355E-6 L 4.27108E-6 0.05143 " pathEditMode="relative" rAng="0" ptsTypes="AA">
                                      <p:cBhvr>
                                        <p:cTn id="73" dur="2000" fill="hold"/>
                                        <p:tgtEl>
                                          <p:spTgt spid="5"/>
                                        </p:tgtEl>
                                        <p:attrNameLst>
                                          <p:attrName>ppt_x</p:attrName>
                                          <p:attrName>ppt_y</p:attrName>
                                        </p:attrNameLst>
                                      </p:cBhvr>
                                      <p:rCtr x="0" y="2561"/>
                                    </p:animMotion>
                                  </p:childTnLst>
                                </p:cTn>
                              </p:par>
                              <p:par>
                                <p:cTn id="74" presetID="31"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1000" fill="hold"/>
                                        <p:tgtEl>
                                          <p:spTgt spid="29"/>
                                        </p:tgtEl>
                                        <p:attrNameLst>
                                          <p:attrName>ppt_w</p:attrName>
                                        </p:attrNameLst>
                                      </p:cBhvr>
                                      <p:tavLst>
                                        <p:tav tm="0">
                                          <p:val>
                                            <p:fltVal val="0"/>
                                          </p:val>
                                        </p:tav>
                                        <p:tav tm="100000">
                                          <p:val>
                                            <p:strVal val="#ppt_w"/>
                                          </p:val>
                                        </p:tav>
                                      </p:tavLst>
                                    </p:anim>
                                    <p:anim calcmode="lin" valueType="num">
                                      <p:cBhvr>
                                        <p:cTn id="77" dur="1000" fill="hold"/>
                                        <p:tgtEl>
                                          <p:spTgt spid="29"/>
                                        </p:tgtEl>
                                        <p:attrNameLst>
                                          <p:attrName>ppt_h</p:attrName>
                                        </p:attrNameLst>
                                      </p:cBhvr>
                                      <p:tavLst>
                                        <p:tav tm="0">
                                          <p:val>
                                            <p:fltVal val="0"/>
                                          </p:val>
                                        </p:tav>
                                        <p:tav tm="100000">
                                          <p:val>
                                            <p:strVal val="#ppt_h"/>
                                          </p:val>
                                        </p:tav>
                                      </p:tavLst>
                                    </p:anim>
                                    <p:anim calcmode="lin" valueType="num">
                                      <p:cBhvr>
                                        <p:cTn id="78" dur="1000" fill="hold"/>
                                        <p:tgtEl>
                                          <p:spTgt spid="29"/>
                                        </p:tgtEl>
                                        <p:attrNameLst>
                                          <p:attrName>style.rotation</p:attrName>
                                        </p:attrNameLst>
                                      </p:cBhvr>
                                      <p:tavLst>
                                        <p:tav tm="0">
                                          <p:val>
                                            <p:fltVal val="90"/>
                                          </p:val>
                                        </p:tav>
                                        <p:tav tm="100000">
                                          <p:val>
                                            <p:fltVal val="0"/>
                                          </p:val>
                                        </p:tav>
                                      </p:tavLst>
                                    </p:anim>
                                    <p:animEffect transition="in" filter="fade">
                                      <p:cBhvr>
                                        <p:cTn id="79" dur="1000"/>
                                        <p:tgtEl>
                                          <p:spTgt spid="29"/>
                                        </p:tgtEl>
                                      </p:cBhvr>
                                    </p:animEffect>
                                  </p:childTnLst>
                                </p:cTn>
                              </p:par>
                              <p:par>
                                <p:cTn id="80" presetID="10" presetClass="exit" presetSubtype="0" fill="hold" grpId="1" nodeType="withEffect">
                                  <p:stCondLst>
                                    <p:cond delay="0"/>
                                  </p:stCondLst>
                                  <p:childTnLst>
                                    <p:animEffect transition="out" filter="fade">
                                      <p:cBhvr>
                                        <p:cTn id="81" dur="500"/>
                                        <p:tgtEl>
                                          <p:spTgt spid="30"/>
                                        </p:tgtEl>
                                      </p:cBhvr>
                                    </p:animEffect>
                                    <p:set>
                                      <p:cBhvr>
                                        <p:cTn id="82"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3" grpId="0"/>
      <p:bldP spid="3" grpId="1"/>
      <p:bldP spid="21" grpId="0"/>
      <p:bldP spid="25" grpId="0"/>
      <p:bldP spid="25" grpId="1"/>
      <p:bldP spid="4" grpId="0"/>
      <p:bldP spid="4" grpId="1"/>
      <p:bldP spid="5" grpId="0"/>
      <p:bldP spid="5" grpId="1"/>
      <p:bldP spid="26" grpId="0" animBg="1"/>
      <p:bldP spid="26" grpId="1" animBg="1"/>
      <p:bldP spid="27" grpId="0" animBg="1"/>
      <p:bldP spid="28" grpId="0"/>
      <p:bldP spid="28" grpId="1"/>
      <p:bldP spid="29" grpId="0"/>
      <p:bldP spid="30" grpId="0"/>
      <p:bldP spid="30"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731520" y="731520"/>
            <a:ext cx="4675499" cy="471860"/>
          </a:xfrm>
          <a:prstGeom prst="rect">
            <a:avLst/>
          </a:prstGeom>
          <a:solidFill>
            <a:srgbClr val="000080"/>
          </a:solidFill>
          <a:ln>
            <a:noFill/>
          </a:ln>
        </p:spPr>
        <p:txBody>
          <a:bodyPr vert="horz" wrap="squar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Reordering constraints</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1371600" y="1828800"/>
            <a:ext cx="6208751" cy="830997"/>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Can’t hoist a consumer over its producer</a:t>
            </a:r>
          </a:p>
          <a:p>
            <a:r>
              <a:rPr lang="en-US" sz="2400" dirty="0">
                <a:solidFill>
                  <a:srgbClr val="FFFF00"/>
                </a:solidFill>
                <a:latin typeface="Arial" pitchFamily="34" charset="0"/>
                <a:cs typeface="Arial" pitchFamily="34" charset="0"/>
              </a:rPr>
              <a:t>	</a:t>
            </a:r>
            <a:r>
              <a:rPr lang="en-US" sz="2400" dirty="0" smtClean="0">
                <a:solidFill>
                  <a:srgbClr val="FFFF00"/>
                </a:solidFill>
                <a:latin typeface="Arial" pitchFamily="34" charset="0"/>
                <a:cs typeface="Arial" pitchFamily="34" charset="0"/>
              </a:rPr>
              <a:t>- must preserve </a:t>
            </a:r>
            <a:r>
              <a:rPr lang="en-US" sz="2400" i="1" dirty="0" smtClean="0">
                <a:solidFill>
                  <a:srgbClr val="FFFF00"/>
                </a:solidFill>
                <a:latin typeface="Arial" pitchFamily="34" charset="0"/>
                <a:cs typeface="Arial" pitchFamily="34" charset="0"/>
              </a:rPr>
              <a:t>dataflow</a:t>
            </a:r>
            <a:r>
              <a:rPr lang="en-US" sz="2400" dirty="0" smtClean="0">
                <a:solidFill>
                  <a:srgbClr val="FFFF00"/>
                </a:solidFill>
                <a:latin typeface="Arial" pitchFamily="34" charset="0"/>
                <a:cs typeface="Arial" pitchFamily="34" charset="0"/>
              </a:rPr>
              <a:t> partial order</a:t>
            </a:r>
          </a:p>
        </p:txBody>
      </p:sp>
      <p:sp>
        <p:nvSpPr>
          <p:cNvPr id="11" name="TextBox 10"/>
          <p:cNvSpPr txBox="1"/>
          <p:nvPr/>
        </p:nvSpPr>
        <p:spPr>
          <a:xfrm>
            <a:off x="1371600" y="3108960"/>
            <a:ext cx="8063345"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Producers can communicate with consumers via memory</a:t>
            </a:r>
          </a:p>
          <a:p>
            <a:r>
              <a:rPr lang="en-US" sz="2400" dirty="0">
                <a:solidFill>
                  <a:srgbClr val="FFFF00"/>
                </a:solidFill>
                <a:latin typeface="Arial" pitchFamily="34" charset="0"/>
                <a:cs typeface="Arial" pitchFamily="34" charset="0"/>
              </a:rPr>
              <a:t>	</a:t>
            </a:r>
            <a:r>
              <a:rPr lang="en-US" sz="2400" dirty="0" smtClean="0">
                <a:solidFill>
                  <a:srgbClr val="FFFF00"/>
                </a:solidFill>
                <a:latin typeface="Arial" pitchFamily="34" charset="0"/>
                <a:cs typeface="Arial" pitchFamily="34" charset="0"/>
              </a:rPr>
              <a:t>- cannot hoist a load over a store to same address</a:t>
            </a:r>
          </a:p>
        </p:txBody>
      </p:sp>
      <p:sp>
        <p:nvSpPr>
          <p:cNvPr id="12" name="TextBox 11"/>
          <p:cNvSpPr txBox="1"/>
          <p:nvPr/>
        </p:nvSpPr>
        <p:spPr>
          <a:xfrm>
            <a:off x="1371600" y="4389120"/>
            <a:ext cx="694055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Hardware knows if it’s the same address, an </a:t>
            </a:r>
            <a:r>
              <a:rPr lang="en-US" sz="2400" i="1" dirty="0" smtClean="0">
                <a:solidFill>
                  <a:srgbClr val="FFFF00"/>
                </a:solidFill>
                <a:latin typeface="Arial" pitchFamily="34" charset="0"/>
                <a:cs typeface="Arial" pitchFamily="34" charset="0"/>
              </a:rPr>
              <a:t>alias</a:t>
            </a:r>
          </a:p>
        </p:txBody>
      </p:sp>
      <p:sp>
        <p:nvSpPr>
          <p:cNvPr id="13" name="TextBox 12"/>
          <p:cNvSpPr txBox="1"/>
          <p:nvPr/>
        </p:nvSpPr>
        <p:spPr>
          <a:xfrm>
            <a:off x="1371600" y="5303520"/>
            <a:ext cx="7529625" cy="1200329"/>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Compiler often cannot tell if load and store are aliases</a:t>
            </a:r>
          </a:p>
          <a:p>
            <a:r>
              <a:rPr lang="en-US" sz="2400" dirty="0">
                <a:solidFill>
                  <a:srgbClr val="FFFF00"/>
                </a:solidFill>
                <a:latin typeface="Arial" pitchFamily="34" charset="0"/>
                <a:cs typeface="Arial" pitchFamily="34" charset="0"/>
              </a:rPr>
              <a:t>	</a:t>
            </a:r>
            <a:r>
              <a:rPr lang="en-US" sz="2400" dirty="0" smtClean="0">
                <a:solidFill>
                  <a:srgbClr val="FFFF00"/>
                </a:solidFill>
                <a:latin typeface="Arial" pitchFamily="34" charset="0"/>
                <a:cs typeface="Arial" pitchFamily="34" charset="0"/>
              </a:rPr>
              <a:t>- must assume worst case</a:t>
            </a:r>
          </a:p>
          <a:p>
            <a:r>
              <a:rPr lang="en-US" sz="2400" dirty="0" smtClean="0">
                <a:solidFill>
                  <a:srgbClr val="FFFF00"/>
                </a:solidFill>
                <a:latin typeface="Arial" pitchFamily="34" charset="0"/>
                <a:cs typeface="Arial" pitchFamily="34" charset="0"/>
              </a:rPr>
              <a:t>	- static schedules suffer from </a:t>
            </a:r>
            <a:r>
              <a:rPr lang="en-US" sz="2400" i="1" dirty="0" smtClean="0">
                <a:solidFill>
                  <a:srgbClr val="FFFF00"/>
                </a:solidFill>
                <a:latin typeface="Arial" pitchFamily="34" charset="0"/>
                <a:cs typeface="Arial" pitchFamily="34" charset="0"/>
              </a:rPr>
              <a:t>false aliasing</a:t>
            </a:r>
          </a:p>
        </p:txBody>
      </p:sp>
    </p:spTree>
    <p:extLst>
      <p:ext uri="{BB962C8B-B14F-4D97-AF65-F5344CB8AC3E}">
        <p14:creationId xmlns:p14="http://schemas.microsoft.com/office/powerpoint/2010/main" val="24139739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2"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976176" y="1350987"/>
            <a:ext cx="8203919" cy="1440339"/>
          </a:xfrm>
          <a:prstGeom prst="rect">
            <a:avLst/>
          </a:prstGeom>
          <a:solidFill>
            <a:srgbClr val="000080">
              <a:alpha val="6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 name="TextBox 5"/>
          <p:cNvSpPr txBox="1"/>
          <p:nvPr/>
        </p:nvSpPr>
        <p:spPr>
          <a:xfrm>
            <a:off x="1371600" y="3749040"/>
            <a:ext cx="8203919" cy="2677656"/>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instruction:</a:t>
            </a:r>
          </a:p>
          <a:p>
            <a:r>
              <a:rPr lang="en-US" sz="2400" dirty="0" smtClean="0">
                <a:solidFill>
                  <a:srgbClr val="FFFF00"/>
                </a:solidFill>
                <a:latin typeface="Courier New" panose="02070309020205020404" pitchFamily="49" charset="0"/>
                <a:cs typeface="Courier New" panose="02070309020205020404" pitchFamily="49" charset="0"/>
              </a:rPr>
              <a:t>	load(a</a:t>
            </a:r>
            <a:r>
              <a:rPr lang="en-US" sz="2400" dirty="0">
                <a:solidFill>
                  <a:srgbClr val="FFFF00"/>
                </a:solidFill>
                <a:latin typeface="Courier New" panose="02070309020205020404" pitchFamily="49" charset="0"/>
                <a:cs typeface="Courier New" panose="02070309020205020404" pitchFamily="49" charset="0"/>
              </a:rPr>
              <a:t>,,7</a:t>
            </a:r>
            <a:r>
              <a:rPr lang="en-US" sz="2400" dirty="0" smtClean="0">
                <a:solidFill>
                  <a:srgbClr val="FFFF00"/>
                </a:solidFill>
                <a:latin typeface="Courier New" panose="02070309020205020404" pitchFamily="49" charset="0"/>
                <a:cs typeface="Courier New" panose="02070309020205020404" pitchFamily="49" charset="0"/>
              </a:rPr>
              <a:t>)</a:t>
            </a:r>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means: </a:t>
            </a:r>
          </a:p>
          <a:p>
            <a:r>
              <a:rPr lang="en-US" sz="2400" dirty="0" smtClean="0">
                <a:solidFill>
                  <a:srgbClr val="FFFF00"/>
                </a:solidFill>
                <a:latin typeface="Arial" pitchFamily="34" charset="0"/>
                <a:cs typeface="Arial" pitchFamily="34" charset="0"/>
              </a:rPr>
              <a:t>“Give me the value of </a:t>
            </a:r>
            <a:r>
              <a:rPr lang="en-US" sz="2400" dirty="0" smtClean="0">
                <a:solidFill>
                  <a:srgbClr val="FFFF00"/>
                </a:solidFill>
                <a:latin typeface="Courier New" panose="02070309020205020404" pitchFamily="49" charset="0"/>
                <a:cs typeface="Courier New" panose="02070309020205020404" pitchFamily="49" charset="0"/>
              </a:rPr>
              <a:t>a</a:t>
            </a:r>
            <a:r>
              <a:rPr lang="en-US" sz="2400" dirty="0" smtClean="0">
                <a:solidFill>
                  <a:srgbClr val="FFFF00"/>
                </a:solidFill>
                <a:latin typeface="Arial" pitchFamily="34" charset="0"/>
                <a:cs typeface="Arial" pitchFamily="34" charset="0"/>
              </a:rPr>
              <a:t> seven instructions from now”.</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It also means:</a:t>
            </a:r>
          </a:p>
          <a:p>
            <a:r>
              <a:rPr lang="en-US" sz="2400" dirty="0" smtClean="0">
                <a:solidFill>
                  <a:srgbClr val="FFFF00"/>
                </a:solidFill>
                <a:latin typeface="Arial" pitchFamily="34" charset="0"/>
                <a:cs typeface="Arial" pitchFamily="34" charset="0"/>
              </a:rPr>
              <a:t>“Give me the value </a:t>
            </a:r>
            <a:r>
              <a:rPr lang="en-US" sz="2400" i="1" dirty="0" smtClean="0">
                <a:solidFill>
                  <a:srgbClr val="FFFF00"/>
                </a:solidFill>
                <a:latin typeface="Arial" pitchFamily="34" charset="0"/>
                <a:cs typeface="Arial" pitchFamily="34" charset="0"/>
              </a:rPr>
              <a:t>as it will be </a:t>
            </a:r>
            <a:r>
              <a:rPr lang="en-US" sz="2400" dirty="0" smtClean="0">
                <a:solidFill>
                  <a:srgbClr val="FFFF00"/>
                </a:solidFill>
                <a:latin typeface="Arial" pitchFamily="34" charset="0"/>
                <a:cs typeface="Arial" pitchFamily="34" charset="0"/>
              </a:rPr>
              <a:t>after seven instructions”.</a:t>
            </a:r>
          </a:p>
        </p:txBody>
      </p:sp>
      <p:sp>
        <p:nvSpPr>
          <p:cNvPr id="12" name="Rectangle 11"/>
          <p:cNvSpPr/>
          <p:nvPr/>
        </p:nvSpPr>
        <p:spPr>
          <a:xfrm>
            <a:off x="1288997" y="3749040"/>
            <a:ext cx="8203919" cy="1675576"/>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0" name="TextBox 9"/>
          <p:cNvSpPr txBox="1"/>
          <p:nvPr/>
        </p:nvSpPr>
        <p:spPr>
          <a:xfrm>
            <a:off x="731520" y="731520"/>
            <a:ext cx="405912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So eliminate aliasing</a:t>
            </a:r>
            <a:endParaRPr lang="en-US" sz="3200" b="1" i="0"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554480"/>
            <a:ext cx="8121316"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load sees memory as-of some point in its execution. It sees the effect of stores from before that point, and does not see the effect of stores after that point</a:t>
            </a:r>
          </a:p>
        </p:txBody>
      </p:sp>
      <p:sp>
        <p:nvSpPr>
          <p:cNvPr id="14" name="TextBox 13"/>
          <p:cNvSpPr txBox="1"/>
          <p:nvPr/>
        </p:nvSpPr>
        <p:spPr>
          <a:xfrm>
            <a:off x="2103120" y="2834640"/>
            <a:ext cx="5862502" cy="523220"/>
          </a:xfrm>
          <a:prstGeom prst="rect">
            <a:avLst/>
          </a:prstGeom>
          <a:noFill/>
        </p:spPr>
        <p:txBody>
          <a:bodyPr wrap="none" rtlCol="0">
            <a:spAutoFit/>
          </a:bodyPr>
          <a:lstStyle/>
          <a:p>
            <a:r>
              <a:rPr lang="en-US" sz="2800" i="1" dirty="0" smtClean="0">
                <a:solidFill>
                  <a:srgbClr val="FFFF00"/>
                </a:solidFill>
                <a:latin typeface="Arial" pitchFamily="34" charset="0"/>
                <a:cs typeface="Arial" pitchFamily="34" charset="0"/>
              </a:rPr>
              <a:t>Mill loads see memory as of </a:t>
            </a:r>
            <a:r>
              <a:rPr lang="en-US" sz="2800" i="1" u="sng" dirty="0" smtClean="0">
                <a:solidFill>
                  <a:srgbClr val="FFFF00"/>
                </a:solidFill>
                <a:latin typeface="Arial" pitchFamily="34" charset="0"/>
                <a:cs typeface="Arial" pitchFamily="34" charset="0"/>
              </a:rPr>
              <a:t>retire</a:t>
            </a:r>
            <a:r>
              <a:rPr lang="en-US" sz="2800" i="1" dirty="0" smtClean="0">
                <a:solidFill>
                  <a:srgbClr val="FFFF00"/>
                </a:solidFill>
                <a:latin typeface="Arial" pitchFamily="34" charset="0"/>
                <a:cs typeface="Arial" pitchFamily="34" charset="0"/>
              </a:rPr>
              <a:t>.</a:t>
            </a:r>
          </a:p>
        </p:txBody>
      </p:sp>
      <p:sp>
        <p:nvSpPr>
          <p:cNvPr id="11" name="Rectangle 10"/>
          <p:cNvSpPr/>
          <p:nvPr/>
        </p:nvSpPr>
        <p:spPr>
          <a:xfrm>
            <a:off x="1128575" y="2812789"/>
            <a:ext cx="8203919" cy="50175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0430359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1000"/>
                                        <p:tgtEl>
                                          <p:spTgt spid="6">
                                            <p:txEl>
                                              <p:pRg st="0" end="0"/>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fade">
                                      <p:cBhvr>
                                        <p:cTn id="23" dur="1000"/>
                                        <p:tgtEl>
                                          <p:spTgt spid="6">
                                            <p:txEl>
                                              <p:pRg st="1" end="1"/>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fade">
                                      <p:cBhvr>
                                        <p:cTn id="26" dur="1000"/>
                                        <p:tgtEl>
                                          <p:spTgt spid="6">
                                            <p:txEl>
                                              <p:pRg st="2" end="2"/>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Effect transition="in" filter="fade">
                                      <p:cBhvr>
                                        <p:cTn id="29" dur="1000"/>
                                        <p:tgtEl>
                                          <p:spTgt spid="6">
                                            <p:txEl>
                                              <p:pRg st="3" end="3"/>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1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1000"/>
                                        <p:tgtEl>
                                          <p:spTgt spid="6">
                                            <p:txEl>
                                              <p:pRg st="5" end="5"/>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6">
                                            <p:txEl>
                                              <p:pRg st="6" end="6"/>
                                            </p:txEl>
                                          </p:spTgt>
                                        </p:tgtEl>
                                        <p:attrNameLst>
                                          <p:attrName>style.visibility</p:attrName>
                                        </p:attrNameLst>
                                      </p:cBhvr>
                                      <p:to>
                                        <p:strVal val="visible"/>
                                      </p:to>
                                    </p:set>
                                    <p:animEffect transition="in" filter="fade">
                                      <p:cBhvr>
                                        <p:cTn id="40" dur="1000"/>
                                        <p:tgtEl>
                                          <p:spTgt spid="6">
                                            <p:txEl>
                                              <p:pRg st="6" end="6"/>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2" grpId="0" animBg="1"/>
      <p:bldP spid="2" grpId="0"/>
      <p:bldP spid="14" grpId="0"/>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918748"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Alias immunity</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1371600" y="1371600"/>
            <a:ext cx="7423484"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In the Mill, load issue may be hoisted over stores, including stores that alias.</a:t>
            </a:r>
          </a:p>
        </p:txBody>
      </p:sp>
      <p:sp>
        <p:nvSpPr>
          <p:cNvPr id="6" name="TextBox 5"/>
          <p:cNvSpPr txBox="1"/>
          <p:nvPr/>
        </p:nvSpPr>
        <p:spPr>
          <a:xfrm>
            <a:off x="2286000" y="2743201"/>
            <a:ext cx="1659429" cy="3046988"/>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store</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store</a:t>
            </a:r>
          </a:p>
          <a:p>
            <a:r>
              <a:rPr lang="en-US" sz="2400" dirty="0" smtClean="0">
                <a:solidFill>
                  <a:srgbClr val="FFFF00"/>
                </a:solidFill>
                <a:latin typeface="Courier New" pitchFamily="49" charset="0"/>
                <a:cs typeface="Courier New" pitchFamily="49" charset="0"/>
              </a:rPr>
              <a:t>op4</a:t>
            </a:r>
          </a:p>
          <a:p>
            <a:r>
              <a:rPr lang="en-US" sz="2400" dirty="0" smtClean="0">
                <a:solidFill>
                  <a:srgbClr val="FFFF00"/>
                </a:solidFill>
                <a:latin typeface="Courier New" pitchFamily="49" charset="0"/>
                <a:cs typeface="Courier New" pitchFamily="49" charset="0"/>
              </a:rPr>
              <a:t>load</a:t>
            </a:r>
          </a:p>
          <a:p>
            <a:r>
              <a:rPr lang="en-US" sz="2400" dirty="0" smtClean="0">
                <a:solidFill>
                  <a:srgbClr val="FFFF00"/>
                </a:solidFill>
                <a:latin typeface="Courier New" pitchFamily="49" charset="0"/>
                <a:cs typeface="Courier New" pitchFamily="49" charset="0"/>
              </a:rPr>
              <a:t>consumer</a:t>
            </a:r>
          </a:p>
        </p:txBody>
      </p:sp>
      <p:sp>
        <p:nvSpPr>
          <p:cNvPr id="11" name="TextBox 10"/>
          <p:cNvSpPr txBox="1"/>
          <p:nvPr/>
        </p:nvSpPr>
        <p:spPr>
          <a:xfrm>
            <a:off x="5943600" y="2743200"/>
            <a:ext cx="1106393" cy="2308324"/>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op1</a:t>
            </a:r>
          </a:p>
          <a:p>
            <a:r>
              <a:rPr lang="en-US" sz="2400" dirty="0" smtClean="0">
                <a:solidFill>
                  <a:srgbClr val="FFFF00"/>
                </a:solidFill>
                <a:latin typeface="Courier New" pitchFamily="49" charset="0"/>
                <a:cs typeface="Courier New" pitchFamily="49" charset="0"/>
              </a:rPr>
              <a:t>op2</a:t>
            </a:r>
          </a:p>
          <a:p>
            <a:r>
              <a:rPr lang="en-US" sz="2400" dirty="0" smtClean="0">
                <a:solidFill>
                  <a:srgbClr val="FFFF00"/>
                </a:solidFill>
                <a:latin typeface="Courier New" pitchFamily="49" charset="0"/>
                <a:cs typeface="Courier New" pitchFamily="49" charset="0"/>
              </a:rPr>
              <a:t>store</a:t>
            </a:r>
          </a:p>
          <a:p>
            <a:r>
              <a:rPr lang="en-US" sz="2400" dirty="0" smtClean="0">
                <a:solidFill>
                  <a:srgbClr val="FFFF00"/>
                </a:solidFill>
                <a:latin typeface="Courier New" pitchFamily="49" charset="0"/>
                <a:cs typeface="Courier New" pitchFamily="49" charset="0"/>
              </a:rPr>
              <a:t>op3</a:t>
            </a:r>
          </a:p>
          <a:p>
            <a:r>
              <a:rPr lang="en-US" sz="2400" dirty="0" smtClean="0">
                <a:solidFill>
                  <a:srgbClr val="FFFF00"/>
                </a:solidFill>
                <a:latin typeface="Courier New" pitchFamily="49" charset="0"/>
                <a:cs typeface="Courier New" pitchFamily="49" charset="0"/>
              </a:rPr>
              <a:t>store</a:t>
            </a:r>
          </a:p>
          <a:p>
            <a:r>
              <a:rPr lang="en-US" sz="2400" dirty="0" smtClean="0">
                <a:solidFill>
                  <a:srgbClr val="FFFF00"/>
                </a:solidFill>
                <a:latin typeface="Courier New" pitchFamily="49" charset="0"/>
                <a:cs typeface="Courier New" pitchFamily="49" charset="0"/>
              </a:rPr>
              <a:t>op4</a:t>
            </a:r>
          </a:p>
        </p:txBody>
      </p:sp>
      <p:sp>
        <p:nvSpPr>
          <p:cNvPr id="7" name="TextBox 6"/>
          <p:cNvSpPr txBox="1"/>
          <p:nvPr/>
        </p:nvSpPr>
        <p:spPr>
          <a:xfrm>
            <a:off x="5943600" y="4953043"/>
            <a:ext cx="922047"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p:txBody>
      </p:sp>
      <p:sp>
        <p:nvSpPr>
          <p:cNvPr id="8" name="TextBox 7"/>
          <p:cNvSpPr txBox="1"/>
          <p:nvPr/>
        </p:nvSpPr>
        <p:spPr>
          <a:xfrm>
            <a:off x="5943600" y="5317963"/>
            <a:ext cx="1659429"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consumer</a:t>
            </a:r>
          </a:p>
        </p:txBody>
      </p:sp>
      <p:sp>
        <p:nvSpPr>
          <p:cNvPr id="15" name="Freeform 14"/>
          <p:cNvSpPr/>
          <p:nvPr/>
        </p:nvSpPr>
        <p:spPr>
          <a:xfrm flipV="1">
            <a:off x="5544189" y="2875547"/>
            <a:ext cx="381000" cy="2352278"/>
          </a:xfrm>
          <a:custGeom>
            <a:avLst/>
            <a:gdLst>
              <a:gd name="connsiteX0" fmla="*/ 457450 w 565010"/>
              <a:gd name="connsiteY0" fmla="*/ 637465 h 637465"/>
              <a:gd name="connsiteX1" fmla="*/ 250 w 565010"/>
              <a:gd name="connsiteY1" fmla="*/ 368524 h 637465"/>
              <a:gd name="connsiteX2" fmla="*/ 511238 w 565010"/>
              <a:gd name="connsiteY2" fmla="*/ 32348 h 637465"/>
              <a:gd name="connsiteX3" fmla="*/ 524685 w 565010"/>
              <a:gd name="connsiteY3" fmla="*/ 32348 h 637465"/>
            </a:gdLst>
            <a:ahLst/>
            <a:cxnLst>
              <a:cxn ang="0">
                <a:pos x="connsiteX0" y="connsiteY0"/>
              </a:cxn>
              <a:cxn ang="0">
                <a:pos x="connsiteX1" y="connsiteY1"/>
              </a:cxn>
              <a:cxn ang="0">
                <a:pos x="connsiteX2" y="connsiteY2"/>
              </a:cxn>
              <a:cxn ang="0">
                <a:pos x="connsiteX3" y="connsiteY3"/>
              </a:cxn>
            </a:cxnLst>
            <a:rect l="l" t="t" r="r" b="b"/>
            <a:pathLst>
              <a:path w="565010" h="637465">
                <a:moveTo>
                  <a:pt x="457450" y="637465"/>
                </a:moveTo>
                <a:cubicBezTo>
                  <a:pt x="224367" y="553421"/>
                  <a:pt x="-8715" y="469377"/>
                  <a:pt x="250" y="368524"/>
                </a:cubicBezTo>
                <a:cubicBezTo>
                  <a:pt x="9215" y="267671"/>
                  <a:pt x="423832" y="88377"/>
                  <a:pt x="511238" y="32348"/>
                </a:cubicBezTo>
                <a:cubicBezTo>
                  <a:pt x="598644" y="-23681"/>
                  <a:pt x="561664" y="4333"/>
                  <a:pt x="524685" y="32348"/>
                </a:cubicBezTo>
              </a:path>
            </a:pathLst>
          </a:custGeom>
          <a:noFill/>
          <a:ln w="38100">
            <a:solidFill>
              <a:srgbClr val="FF0000"/>
            </a:solidFill>
            <a:headEnd type="triangle" w="lg" len="lg"/>
            <a:tailEnd type="non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a:off x="3300059" y="5051524"/>
            <a:ext cx="685800" cy="363184"/>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772399" y="4785764"/>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sp>
        <p:nvSpPr>
          <p:cNvPr id="20" name="TextBox 19"/>
          <p:cNvSpPr txBox="1"/>
          <p:nvPr/>
        </p:nvSpPr>
        <p:spPr>
          <a:xfrm>
            <a:off x="4013956" y="4785764"/>
            <a:ext cx="8867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a:t>
            </a:r>
          </a:p>
        </p:txBody>
      </p:sp>
      <p:cxnSp>
        <p:nvCxnSpPr>
          <p:cNvPr id="23" name="Straight Arrow Connector 22"/>
          <p:cNvCxnSpPr/>
          <p:nvPr/>
        </p:nvCxnSpPr>
        <p:spPr>
          <a:xfrm flipH="1">
            <a:off x="7086123" y="5047508"/>
            <a:ext cx="685800" cy="363184"/>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145173" y="6063917"/>
            <a:ext cx="5218095" cy="830997"/>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Same semantics; same value loaded</a:t>
            </a:r>
          </a:p>
          <a:p>
            <a:pPr algn="ctr"/>
            <a:r>
              <a:rPr lang="en-US" sz="2400" dirty="0" smtClean="0">
                <a:solidFill>
                  <a:srgbClr val="FFFF00"/>
                </a:solidFill>
                <a:latin typeface="Arial" pitchFamily="34" charset="0"/>
                <a:cs typeface="Arial" pitchFamily="34" charset="0"/>
              </a:rPr>
              <a:t>Even if a store is to same address</a:t>
            </a:r>
          </a:p>
        </p:txBody>
      </p:sp>
      <p:sp>
        <p:nvSpPr>
          <p:cNvPr id="22" name="TextBox 21"/>
          <p:cNvSpPr txBox="1"/>
          <p:nvPr/>
        </p:nvSpPr>
        <p:spPr>
          <a:xfrm>
            <a:off x="6666006" y="2743200"/>
            <a:ext cx="1106393"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(,,6)</a:t>
            </a:r>
          </a:p>
        </p:txBody>
      </p:sp>
      <p:sp>
        <p:nvSpPr>
          <p:cNvPr id="26" name="Oval 25"/>
          <p:cNvSpPr/>
          <p:nvPr/>
        </p:nvSpPr>
        <p:spPr>
          <a:xfrm>
            <a:off x="7215789" y="2769408"/>
            <a:ext cx="397042" cy="409248"/>
          </a:xfrm>
          <a:prstGeom prst="ellipse">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371600" y="2377440"/>
            <a:ext cx="126509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original:</a:t>
            </a:r>
          </a:p>
        </p:txBody>
      </p:sp>
      <p:sp>
        <p:nvSpPr>
          <p:cNvPr id="3" name="TextBox 2"/>
          <p:cNvSpPr txBox="1"/>
          <p:nvPr/>
        </p:nvSpPr>
        <p:spPr>
          <a:xfrm>
            <a:off x="4937760" y="2377440"/>
            <a:ext cx="184537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as modified:</a:t>
            </a:r>
          </a:p>
        </p:txBody>
      </p:sp>
    </p:spTree>
    <p:extLst>
      <p:ext uri="{BB962C8B-B14F-4D97-AF65-F5344CB8AC3E}">
        <p14:creationId xmlns:p14="http://schemas.microsoft.com/office/powerpoint/2010/main" val="354402211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childTnLst>
                                </p:cTn>
                              </p:par>
                              <p:par>
                                <p:cTn id="21" presetID="10"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childTnLst>
                                </p:cTn>
                              </p:par>
                              <p:par>
                                <p:cTn id="43" presetID="10"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10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1" nodeType="clickEffect">
                                  <p:stCondLst>
                                    <p:cond delay="0"/>
                                  </p:stCondLst>
                                  <p:childTnLst>
                                    <p:animMotion origin="layout" path="M -1.71627E-7 4.86469E-6 L -0.0011 0.0451 " pathEditMode="relative" rAng="0" ptsTypes="AA">
                                      <p:cBhvr>
                                        <p:cTn id="54" dur="2000" fill="hold"/>
                                        <p:tgtEl>
                                          <p:spTgt spid="11"/>
                                        </p:tgtEl>
                                        <p:attrNameLst>
                                          <p:attrName>ppt_x</p:attrName>
                                          <p:attrName>ppt_y</p:attrName>
                                        </p:attrNameLst>
                                      </p:cBhvr>
                                      <p:rCtr x="-63" y="2245"/>
                                    </p:animMotion>
                                  </p:childTnLst>
                                </p:cTn>
                              </p:par>
                              <p:par>
                                <p:cTn id="55" presetID="42" presetClass="path" presetSubtype="0" accel="50000" decel="50000" fill="hold" grpId="1" nodeType="withEffect">
                                  <p:stCondLst>
                                    <p:cond delay="0"/>
                                  </p:stCondLst>
                                  <p:childTnLst>
                                    <p:animMotion origin="layout" path="M 4.4371E-6 2.86134E-6 L -0.00111 -0.29201 " pathEditMode="relative" rAng="0" ptsTypes="AA">
                                      <p:cBhvr>
                                        <p:cTn id="56" dur="2000" fill="hold"/>
                                        <p:tgtEl>
                                          <p:spTgt spid="7"/>
                                        </p:tgtEl>
                                        <p:attrNameLst>
                                          <p:attrName>ppt_x</p:attrName>
                                          <p:attrName>ppt_y</p:attrName>
                                        </p:attrNameLst>
                                      </p:cBhvr>
                                      <p:rCtr x="-63" y="-14600"/>
                                    </p:animMotion>
                                  </p:childTnLst>
                                </p:cTn>
                              </p:par>
                              <p:par>
                                <p:cTn id="57" presetID="10" presetClass="exit" presetSubtype="0" fill="hold" grpId="1" nodeType="withEffect">
                                  <p:stCondLst>
                                    <p:cond delay="0"/>
                                  </p:stCondLst>
                                  <p:childTnLst>
                                    <p:animEffect transition="out" filter="fade">
                                      <p:cBhvr>
                                        <p:cTn id="58" dur="1000"/>
                                        <p:tgtEl>
                                          <p:spTgt spid="15"/>
                                        </p:tgtEl>
                                      </p:cBhvr>
                                    </p:animEffect>
                                    <p:set>
                                      <p:cBhvr>
                                        <p:cTn id="59" dur="1" fill="hold">
                                          <p:stCondLst>
                                            <p:cond delay="999"/>
                                          </p:stCondLst>
                                        </p:cTn>
                                        <p:tgtEl>
                                          <p:spTgt spid="15"/>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childTnLst>
                                </p:cTn>
                              </p:par>
                            </p:childTnLst>
                          </p:cTn>
                        </p:par>
                        <p:par>
                          <p:cTn id="67" fill="hold">
                            <p:stCondLst>
                              <p:cond delay="1000"/>
                            </p:stCondLst>
                            <p:childTnLst>
                              <p:par>
                                <p:cTn id="68" presetID="10"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1000"/>
                                        <p:tgtEl>
                                          <p:spTgt spid="26"/>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21">
                                            <p:txEl>
                                              <p:pRg st="0" end="0"/>
                                            </p:txEl>
                                          </p:spTgt>
                                        </p:tgtEl>
                                        <p:attrNameLst>
                                          <p:attrName>style.visibility</p:attrName>
                                        </p:attrNameLst>
                                      </p:cBhvr>
                                      <p:to>
                                        <p:strVal val="visible"/>
                                      </p:to>
                                    </p:set>
                                    <p:animEffect transition="in" filter="fade">
                                      <p:cBhvr>
                                        <p:cTn id="75" dur="1000"/>
                                        <p:tgtEl>
                                          <p:spTgt spid="21">
                                            <p:txEl>
                                              <p:pRg st="0" end="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21">
                                            <p:txEl>
                                              <p:pRg st="1" end="1"/>
                                            </p:txEl>
                                          </p:spTgt>
                                        </p:tgtEl>
                                        <p:attrNameLst>
                                          <p:attrName>style.visibility</p:attrName>
                                        </p:attrNameLst>
                                      </p:cBhvr>
                                      <p:to>
                                        <p:strVal val="visible"/>
                                      </p:to>
                                    </p:set>
                                    <p:animEffect transition="in" filter="fade">
                                      <p:cBhvr>
                                        <p:cTn id="80" dur="10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1" grpId="1"/>
      <p:bldP spid="7" grpId="0"/>
      <p:bldP spid="7" grpId="1"/>
      <p:bldP spid="8" grpId="0"/>
      <p:bldP spid="15" grpId="0" animBg="1"/>
      <p:bldP spid="15" grpId="1" animBg="1"/>
      <p:bldP spid="19" grpId="0"/>
      <p:bldP spid="20" grpId="0"/>
      <p:bldP spid="22" grpId="0"/>
      <p:bldP spid="26" grpId="0" animBg="1"/>
      <p:bldP spid="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5084533"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Loads across control flow</a:t>
            </a:r>
            <a:endParaRPr lang="en-US" sz="3200" b="1" i="0"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436309" y="1485087"/>
            <a:ext cx="7695333"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Loads may be deferred across control flow, so long as the latency is statically fixed.</a:t>
            </a:r>
          </a:p>
        </p:txBody>
      </p:sp>
      <p:sp>
        <p:nvSpPr>
          <p:cNvPr id="3" name="TextBox 2"/>
          <p:cNvSpPr txBox="1"/>
          <p:nvPr/>
        </p:nvSpPr>
        <p:spPr>
          <a:xfrm>
            <a:off x="1936336" y="2574150"/>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r>
              <a:rPr lang="en-US" sz="2400" b="1" dirty="0" smtClean="0">
                <a:solidFill>
                  <a:srgbClr val="FFFF00"/>
                </a:solidFill>
                <a:latin typeface="Courier New" pitchFamily="49" charset="0"/>
                <a:cs typeface="Courier New" pitchFamily="49" charset="0"/>
              </a:rPr>
              <a:t>9</a:t>
            </a:r>
            <a:r>
              <a:rPr lang="en-US" sz="2400" dirty="0" smtClean="0">
                <a:solidFill>
                  <a:srgbClr val="FFFF00"/>
                </a:solidFill>
                <a:latin typeface="Courier New" pitchFamily="49" charset="0"/>
                <a:cs typeface="Courier New" pitchFamily="49" charset="0"/>
              </a:rPr>
              <a:t>)</a:t>
            </a:r>
          </a:p>
        </p:txBody>
      </p:sp>
      <p:sp>
        <p:nvSpPr>
          <p:cNvPr id="5" name="Diamond 4"/>
          <p:cNvSpPr/>
          <p:nvPr/>
        </p:nvSpPr>
        <p:spPr>
          <a:xfrm>
            <a:off x="2250831" y="3410465"/>
            <a:ext cx="1214785" cy="1247118"/>
          </a:xfrm>
          <a:prstGeom prst="diamond">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58338" y="3686254"/>
            <a:ext cx="1433406" cy="738664"/>
          </a:xfrm>
          <a:prstGeom prst="rect">
            <a:avLst/>
          </a:prstGeom>
          <a:noFill/>
        </p:spPr>
        <p:txBody>
          <a:bodyPr wrap="none" rtlCol="0">
            <a:spAutoFit/>
          </a:bodyPr>
          <a:lstStyle/>
          <a:p>
            <a:pPr algn="ctr"/>
            <a:r>
              <a:rPr lang="en-US" sz="2400" dirty="0" smtClean="0">
                <a:solidFill>
                  <a:srgbClr val="FFFF00"/>
                </a:solidFill>
                <a:latin typeface="Courier New" panose="02070309020205020404" pitchFamily="49" charset="0"/>
                <a:cs typeface="Courier New" pitchFamily="49" charset="0"/>
              </a:rPr>
              <a:t>&lt;then&gt;</a:t>
            </a:r>
          </a:p>
          <a:p>
            <a:pPr algn="ctr"/>
            <a:r>
              <a:rPr lang="en-US" sz="1600" dirty="0" smtClean="0">
                <a:solidFill>
                  <a:srgbClr val="FFFF00"/>
                </a:solidFill>
                <a:latin typeface="Courier New" panose="02070309020205020404" pitchFamily="49" charset="0"/>
                <a:cs typeface="Courier New" panose="02070309020205020404" pitchFamily="49" charset="0"/>
              </a:rPr>
              <a:t>(</a:t>
            </a:r>
            <a:r>
              <a:rPr lang="en-US" b="1" dirty="0" smtClean="0">
                <a:solidFill>
                  <a:srgbClr val="FFFF00"/>
                </a:solidFill>
                <a:latin typeface="Courier New" panose="02070309020205020404" pitchFamily="49" charset="0"/>
                <a:cs typeface="Courier New" panose="02070309020205020404" pitchFamily="49" charset="0"/>
              </a:rPr>
              <a:t>6</a:t>
            </a:r>
            <a:r>
              <a:rPr lang="en-US" sz="1600" dirty="0" smtClean="0">
                <a:solidFill>
                  <a:srgbClr val="FFFF00"/>
                </a:solidFill>
                <a:latin typeface="Courier New" panose="02070309020205020404" pitchFamily="49" charset="0"/>
                <a:cs typeface="Courier New" panose="02070309020205020404" pitchFamily="49" charset="0"/>
              </a:rPr>
              <a:t> cycles)</a:t>
            </a:r>
          </a:p>
        </p:txBody>
      </p:sp>
      <p:cxnSp>
        <p:nvCxnSpPr>
          <p:cNvPr id="14" name="Straight Connector 13"/>
          <p:cNvCxnSpPr>
            <a:stCxn id="5" idx="0"/>
            <a:endCxn id="3" idx="2"/>
          </p:cNvCxnSpPr>
          <p:nvPr/>
        </p:nvCxnSpPr>
        <p:spPr>
          <a:xfrm flipH="1" flipV="1">
            <a:off x="2858223" y="3035815"/>
            <a:ext cx="1" cy="37465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479386" y="3690200"/>
            <a:ext cx="1433406" cy="738664"/>
          </a:xfrm>
          <a:prstGeom prst="rect">
            <a:avLst/>
          </a:prstGeom>
          <a:noFill/>
        </p:spPr>
        <p:txBody>
          <a:bodyPr wrap="none" rtlCol="0">
            <a:spAutoFit/>
          </a:bodyPr>
          <a:lstStyle/>
          <a:p>
            <a:pPr algn="ctr"/>
            <a:r>
              <a:rPr lang="en-US" sz="2400" dirty="0" smtClean="0">
                <a:solidFill>
                  <a:srgbClr val="FFFF00"/>
                </a:solidFill>
                <a:latin typeface="Courier New" pitchFamily="49" charset="0"/>
                <a:cs typeface="Courier New" pitchFamily="49" charset="0"/>
              </a:rPr>
              <a:t>&lt;else&gt;</a:t>
            </a:r>
          </a:p>
          <a:p>
            <a:pPr algn="ctr"/>
            <a:r>
              <a:rPr lang="en-US" sz="1600" dirty="0" smtClean="0">
                <a:solidFill>
                  <a:srgbClr val="FFFF00"/>
                </a:solidFill>
                <a:latin typeface="Courier New" panose="02070309020205020404" pitchFamily="49" charset="0"/>
                <a:cs typeface="Courier New" panose="02070309020205020404" pitchFamily="49" charset="0"/>
              </a:rPr>
              <a:t>(</a:t>
            </a:r>
            <a:r>
              <a:rPr lang="en-US" b="1" dirty="0" smtClean="0">
                <a:solidFill>
                  <a:srgbClr val="FFFF00"/>
                </a:solidFill>
                <a:latin typeface="Courier New" panose="02070309020205020404" pitchFamily="49" charset="0"/>
                <a:cs typeface="Courier New" panose="02070309020205020404" pitchFamily="49" charset="0"/>
              </a:rPr>
              <a:t>6</a:t>
            </a:r>
            <a:r>
              <a:rPr lang="en-US" sz="1600" dirty="0" smtClean="0">
                <a:solidFill>
                  <a:srgbClr val="FFFF00"/>
                </a:solidFill>
                <a:latin typeface="Courier New" panose="02070309020205020404" pitchFamily="49" charset="0"/>
                <a:cs typeface="Courier New" panose="02070309020205020404" pitchFamily="49" charset="0"/>
              </a:rPr>
              <a:t> cycles)</a:t>
            </a:r>
          </a:p>
        </p:txBody>
      </p:sp>
      <p:cxnSp>
        <p:nvCxnSpPr>
          <p:cNvPr id="18" name="Straight Connector 17"/>
          <p:cNvCxnSpPr/>
          <p:nvPr/>
        </p:nvCxnSpPr>
        <p:spPr>
          <a:xfrm>
            <a:off x="2834640" y="4663440"/>
            <a:ext cx="0" cy="1014168"/>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844163" y="5671751"/>
            <a:ext cx="1659429"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consumer</a:t>
            </a:r>
          </a:p>
        </p:txBody>
      </p:sp>
      <p:cxnSp>
        <p:nvCxnSpPr>
          <p:cNvPr id="27" name="Straight Arrow Connector 26"/>
          <p:cNvCxnSpPr/>
          <p:nvPr/>
        </p:nvCxnSpPr>
        <p:spPr>
          <a:xfrm flipH="1">
            <a:off x="2965612" y="5548184"/>
            <a:ext cx="520988" cy="23477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571085" y="5325758"/>
            <a:ext cx="158889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here</a:t>
            </a:r>
          </a:p>
        </p:txBody>
      </p:sp>
      <p:sp>
        <p:nvSpPr>
          <p:cNvPr id="32" name="TextBox 31"/>
          <p:cNvSpPr txBox="1"/>
          <p:nvPr/>
        </p:nvSpPr>
        <p:spPr>
          <a:xfrm>
            <a:off x="6302473" y="2590623"/>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r>
              <a:rPr lang="en-US" sz="2400" b="1" dirty="0" smtClean="0">
                <a:solidFill>
                  <a:srgbClr val="FFFF00"/>
                </a:solidFill>
                <a:latin typeface="Courier New" pitchFamily="49" charset="0"/>
                <a:cs typeface="Courier New" pitchFamily="49" charset="0"/>
              </a:rPr>
              <a:t>9</a:t>
            </a:r>
            <a:r>
              <a:rPr lang="en-US" sz="2400" dirty="0" smtClean="0">
                <a:solidFill>
                  <a:srgbClr val="FFFF00"/>
                </a:solidFill>
                <a:latin typeface="Courier New" pitchFamily="49" charset="0"/>
                <a:cs typeface="Courier New" pitchFamily="49" charset="0"/>
              </a:rPr>
              <a:t>)</a:t>
            </a:r>
          </a:p>
        </p:txBody>
      </p:sp>
      <p:sp>
        <p:nvSpPr>
          <p:cNvPr id="33" name="Diamond 32"/>
          <p:cNvSpPr/>
          <p:nvPr/>
        </p:nvSpPr>
        <p:spPr>
          <a:xfrm>
            <a:off x="6616968" y="3426938"/>
            <a:ext cx="1214785" cy="1247118"/>
          </a:xfrm>
          <a:prstGeom prst="diamond">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224475" y="3702727"/>
            <a:ext cx="1433406" cy="738664"/>
          </a:xfrm>
          <a:prstGeom prst="rect">
            <a:avLst/>
          </a:prstGeom>
          <a:noFill/>
        </p:spPr>
        <p:txBody>
          <a:bodyPr wrap="none" rtlCol="0">
            <a:spAutoFit/>
          </a:bodyPr>
          <a:lstStyle/>
          <a:p>
            <a:pPr algn="ctr"/>
            <a:r>
              <a:rPr lang="en-US" sz="2400" dirty="0" smtClean="0">
                <a:solidFill>
                  <a:srgbClr val="FFFF00"/>
                </a:solidFill>
                <a:latin typeface="Courier New" panose="02070309020205020404" pitchFamily="49" charset="0"/>
                <a:cs typeface="Courier New" pitchFamily="49" charset="0"/>
              </a:rPr>
              <a:t>&lt;then&gt;</a:t>
            </a:r>
          </a:p>
          <a:p>
            <a:pPr algn="ctr"/>
            <a:r>
              <a:rPr lang="en-US" sz="1600" dirty="0" smtClean="0">
                <a:solidFill>
                  <a:srgbClr val="FFFF00"/>
                </a:solidFill>
                <a:latin typeface="Courier New" panose="02070309020205020404" pitchFamily="49" charset="0"/>
                <a:cs typeface="Courier New" panose="02070309020205020404" pitchFamily="49" charset="0"/>
              </a:rPr>
              <a:t>(</a:t>
            </a:r>
            <a:r>
              <a:rPr lang="en-US" b="1" dirty="0" smtClean="0">
                <a:solidFill>
                  <a:srgbClr val="FFFF00"/>
                </a:solidFill>
                <a:latin typeface="Courier New" panose="02070309020205020404" pitchFamily="49" charset="0"/>
                <a:cs typeface="Courier New" panose="02070309020205020404" pitchFamily="49" charset="0"/>
              </a:rPr>
              <a:t>6</a:t>
            </a:r>
            <a:r>
              <a:rPr lang="en-US" sz="1600" dirty="0" smtClean="0">
                <a:solidFill>
                  <a:srgbClr val="FFFF00"/>
                </a:solidFill>
                <a:latin typeface="Courier New" panose="02070309020205020404" pitchFamily="49" charset="0"/>
                <a:cs typeface="Courier New" panose="02070309020205020404" pitchFamily="49" charset="0"/>
              </a:rPr>
              <a:t> cycles)</a:t>
            </a:r>
          </a:p>
        </p:txBody>
      </p:sp>
      <p:cxnSp>
        <p:nvCxnSpPr>
          <p:cNvPr id="35" name="Straight Connector 34"/>
          <p:cNvCxnSpPr>
            <a:stCxn id="33" idx="0"/>
            <a:endCxn id="32" idx="2"/>
          </p:cNvCxnSpPr>
          <p:nvPr/>
        </p:nvCxnSpPr>
        <p:spPr>
          <a:xfrm flipH="1" flipV="1">
            <a:off x="7224360" y="3052288"/>
            <a:ext cx="1" cy="37465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801441" y="3706673"/>
            <a:ext cx="1535998" cy="769441"/>
          </a:xfrm>
          <a:prstGeom prst="rect">
            <a:avLst/>
          </a:prstGeom>
          <a:noFill/>
        </p:spPr>
        <p:txBody>
          <a:bodyPr wrap="none" rtlCol="0">
            <a:spAutoFit/>
          </a:bodyPr>
          <a:lstStyle/>
          <a:p>
            <a:pPr algn="ctr"/>
            <a:r>
              <a:rPr lang="en-US" sz="2400" dirty="0" smtClean="0">
                <a:solidFill>
                  <a:srgbClr val="FFFF00"/>
                </a:solidFill>
                <a:latin typeface="Courier New" panose="02070309020205020404" pitchFamily="49" charset="0"/>
                <a:cs typeface="Courier New" pitchFamily="49" charset="0"/>
              </a:rPr>
              <a:t>&lt;else&gt;</a:t>
            </a:r>
          </a:p>
          <a:p>
            <a:pPr algn="ctr"/>
            <a:r>
              <a:rPr lang="en-US" sz="1600" dirty="0" smtClean="0">
                <a:solidFill>
                  <a:srgbClr val="FFFF00"/>
                </a:solidFill>
                <a:latin typeface="Courier New" panose="02070309020205020404" pitchFamily="49" charset="0"/>
                <a:cs typeface="Courier New" panose="02070309020205020404" pitchFamily="49" charset="0"/>
              </a:rPr>
              <a:t>(</a:t>
            </a:r>
            <a:r>
              <a:rPr lang="en-US" sz="2000" b="1" dirty="0" smtClean="0">
                <a:solidFill>
                  <a:srgbClr val="FF3300"/>
                </a:solidFill>
                <a:latin typeface="Courier New" panose="02070309020205020404" pitchFamily="49" charset="0"/>
                <a:cs typeface="Courier New" panose="02070309020205020404" pitchFamily="49" charset="0"/>
              </a:rPr>
              <a:t>3</a:t>
            </a:r>
            <a:r>
              <a:rPr lang="en-US" sz="1600" dirty="0" smtClean="0">
                <a:solidFill>
                  <a:srgbClr val="FF3300"/>
                </a:solidFill>
                <a:latin typeface="Courier New" panose="02070309020205020404" pitchFamily="49" charset="0"/>
                <a:cs typeface="Courier New" panose="02070309020205020404" pitchFamily="49" charset="0"/>
              </a:rPr>
              <a:t> </a:t>
            </a:r>
            <a:r>
              <a:rPr lang="en-US" b="1" dirty="0" smtClean="0">
                <a:solidFill>
                  <a:srgbClr val="FF3300"/>
                </a:solidFill>
                <a:latin typeface="Courier New" panose="02070309020205020404" pitchFamily="49" charset="0"/>
                <a:cs typeface="Courier New" panose="02070309020205020404" pitchFamily="49" charset="0"/>
              </a:rPr>
              <a:t>cycles</a:t>
            </a:r>
            <a:r>
              <a:rPr lang="en-US" sz="1600" dirty="0" smtClean="0">
                <a:solidFill>
                  <a:srgbClr val="FFFF00"/>
                </a:solidFill>
                <a:latin typeface="Courier New" panose="02070309020205020404" pitchFamily="49" charset="0"/>
                <a:cs typeface="Courier New" panose="02070309020205020404" pitchFamily="49" charset="0"/>
              </a:rPr>
              <a:t>)</a:t>
            </a:r>
          </a:p>
        </p:txBody>
      </p:sp>
      <p:cxnSp>
        <p:nvCxnSpPr>
          <p:cNvPr id="37" name="Straight Connector 36"/>
          <p:cNvCxnSpPr/>
          <p:nvPr/>
        </p:nvCxnSpPr>
        <p:spPr>
          <a:xfrm>
            <a:off x="7224361" y="4663440"/>
            <a:ext cx="0" cy="1014168"/>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210300" y="5688224"/>
            <a:ext cx="1659429"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consumer</a:t>
            </a:r>
          </a:p>
        </p:txBody>
      </p:sp>
      <p:cxnSp>
        <p:nvCxnSpPr>
          <p:cNvPr id="39" name="Straight Arrow Connector 38"/>
          <p:cNvCxnSpPr/>
          <p:nvPr/>
        </p:nvCxnSpPr>
        <p:spPr>
          <a:xfrm flipH="1">
            <a:off x="7331749" y="5564657"/>
            <a:ext cx="520988" cy="23477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37222" y="6083651"/>
            <a:ext cx="116089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or here</a:t>
            </a:r>
          </a:p>
        </p:txBody>
      </p:sp>
      <p:cxnSp>
        <p:nvCxnSpPr>
          <p:cNvPr id="41" name="Straight Arrow Connector 40"/>
          <p:cNvCxnSpPr/>
          <p:nvPr/>
        </p:nvCxnSpPr>
        <p:spPr>
          <a:xfrm flipH="1">
            <a:off x="7348222" y="6297836"/>
            <a:ext cx="520988" cy="23477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937222" y="5342231"/>
            <a:ext cx="158889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here</a:t>
            </a:r>
          </a:p>
        </p:txBody>
      </p:sp>
      <p:sp>
        <p:nvSpPr>
          <p:cNvPr id="4" name="TextBox 3"/>
          <p:cNvSpPr txBox="1"/>
          <p:nvPr/>
        </p:nvSpPr>
        <p:spPr>
          <a:xfrm>
            <a:off x="4389120" y="6217920"/>
            <a:ext cx="1277914"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Oops!</a:t>
            </a:r>
          </a:p>
        </p:txBody>
      </p:sp>
      <p:cxnSp>
        <p:nvCxnSpPr>
          <p:cNvPr id="7" name="Straight Connector 6"/>
          <p:cNvCxnSpPr/>
          <p:nvPr/>
        </p:nvCxnSpPr>
        <p:spPr>
          <a:xfrm>
            <a:off x="7224361" y="6129125"/>
            <a:ext cx="0" cy="62626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86325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childTnLst>
                                </p:cTn>
                              </p:par>
                              <p:par>
                                <p:cTn id="22" presetID="10" presetClass="entr" presetSubtype="0"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1000"/>
                                        <p:tgtEl>
                                          <p:spTgt spid="1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10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10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1000"/>
                                        <p:tgtEl>
                                          <p:spTgt spid="3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1000"/>
                                        <p:tgtEl>
                                          <p:spTgt spid="3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1000"/>
                                        <p:tgtEl>
                                          <p:spTgt spid="34"/>
                                        </p:tgtEl>
                                      </p:cBhvr>
                                    </p:animEffect>
                                  </p:childTnLst>
                                </p:cTn>
                              </p:par>
                              <p:par>
                                <p:cTn id="50" presetID="10" presetClass="entr" presetSubtype="0" fill="hold"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childTnLst>
                                </p:cTn>
                              </p:par>
                              <p:par>
                                <p:cTn id="53" presetID="10" presetClass="entr" presetSubtype="0" fill="hold" nodeType="with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1000"/>
                                        <p:tgtEl>
                                          <p:spTgt spid="3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fade">
                                      <p:cBhvr>
                                        <p:cTn id="58" dur="1000"/>
                                        <p:tgtEl>
                                          <p:spTgt spid="3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fade">
                                      <p:cBhvr>
                                        <p:cTn id="66" dur="1000"/>
                                        <p:tgtEl>
                                          <p:spTgt spid="39"/>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fade">
                                      <p:cBhvr>
                                        <p:cTn id="69" dur="1000"/>
                                        <p:tgtEl>
                                          <p:spTgt spid="4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41"/>
                                        </p:tgtEl>
                                        <p:attrNameLst>
                                          <p:attrName>style.visibility</p:attrName>
                                        </p:attrNameLst>
                                      </p:cBhvr>
                                      <p:to>
                                        <p:strVal val="visible"/>
                                      </p:to>
                                    </p:set>
                                    <p:animEffect transition="in" filter="fade">
                                      <p:cBhvr>
                                        <p:cTn id="74" dur="1000"/>
                                        <p:tgtEl>
                                          <p:spTgt spid="4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fade">
                                      <p:cBhvr>
                                        <p:cTn id="77" dur="1000"/>
                                        <p:tgtEl>
                                          <p:spTgt spid="40"/>
                                        </p:tgtEl>
                                      </p:cBhvr>
                                    </p:animEffect>
                                  </p:childTnLst>
                                </p:cTn>
                              </p:par>
                              <p:par>
                                <p:cTn id="78" presetID="10" presetClass="entr" presetSubtype="0" fill="hold" nodeType="withEffect">
                                  <p:stCondLst>
                                    <p:cond delay="0"/>
                                  </p:stCondLst>
                                  <p:childTnLst>
                                    <p:set>
                                      <p:cBhvr>
                                        <p:cTn id="79" dur="1" fill="hold">
                                          <p:stCondLst>
                                            <p:cond delay="0"/>
                                          </p:stCondLst>
                                        </p:cTn>
                                        <p:tgtEl>
                                          <p:spTgt spid="7"/>
                                        </p:tgtEl>
                                        <p:attrNameLst>
                                          <p:attrName>style.visibility</p:attrName>
                                        </p:attrNameLst>
                                      </p:cBhvr>
                                      <p:to>
                                        <p:strVal val="visible"/>
                                      </p:to>
                                    </p:set>
                                    <p:animEffect transition="in" filter="fade">
                                      <p:cBhvr>
                                        <p:cTn id="80" dur="1000"/>
                                        <p:tgtEl>
                                          <p:spTgt spid="7"/>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4"/>
                                        </p:tgtEl>
                                        <p:attrNameLst>
                                          <p:attrName>style.visibility</p:attrName>
                                        </p:attrNameLst>
                                      </p:cBhvr>
                                      <p:to>
                                        <p:strVal val="visible"/>
                                      </p:to>
                                    </p:set>
                                    <p:animEffect transition="in" filter="fade">
                                      <p:cBhvr>
                                        <p:cTn id="8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9" grpId="0"/>
      <p:bldP spid="16" grpId="0"/>
      <p:bldP spid="24" grpId="0"/>
      <p:bldP spid="28" grpId="0"/>
      <p:bldP spid="32" grpId="0"/>
      <p:bldP spid="33" grpId="0" animBg="1"/>
      <p:bldP spid="34" grpId="0"/>
      <p:bldP spid="36" grpId="0"/>
      <p:bldP spid="38" grpId="0"/>
      <p:bldP spid="40" grpId="0"/>
      <p:bldP spid="4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name="Instructions">
    <p:spTree>
      <p:nvGrpSpPr>
        <p:cNvPr id="1" name=""/>
        <p:cNvGrpSpPr/>
        <p:nvPr/>
      </p:nvGrpSpPr>
      <p:grpSpPr>
        <a:xfrm>
          <a:off x="0" y="0"/>
          <a:ext cx="0" cy="0"/>
          <a:chOff x="0" y="0"/>
          <a:chExt cx="0" cy="0"/>
        </a:xfrm>
      </p:grpSpPr>
      <p:sp>
        <p:nvSpPr>
          <p:cNvPr id="2" name="Rectangle 1"/>
          <p:cNvSpPr/>
          <p:nvPr/>
        </p:nvSpPr>
        <p:spPr>
          <a:xfrm rot="600600">
            <a:off x="3012804" y="4650646"/>
            <a:ext cx="4702680" cy="1175040"/>
          </a:xfrm>
          <a:prstGeom prst="rect">
            <a:avLst/>
          </a:prstGeom>
          <a:noFill/>
          <a:ln w="54720">
            <a:solidFill>
              <a:srgbClr val="0000FF"/>
            </a:solidFill>
            <a:prstDash val="solid"/>
          </a:ln>
        </p:spPr>
        <p:txBody>
          <a:bodyPr vert="horz" wrap="none" lIns="27360" tIns="27360" rIns="27360" bIns="27360" anchor="ctr" anchorCtr="1" compatLnSpc="0"/>
          <a:lstStyle/>
          <a:p>
            <a:pPr marL="0" marR="0" lvl="0" indent="0" rtl="0" hangingPunct="0">
              <a:lnSpc>
                <a:spcPct val="100000"/>
              </a:lnSpc>
              <a:spcBef>
                <a:spcPts val="0"/>
              </a:spcBef>
              <a:spcAft>
                <a:spcPts val="0"/>
              </a:spcAft>
              <a:buNone/>
              <a:tabLst/>
            </a:pPr>
            <a:r>
              <a:rPr lang="en-US" sz="4800" b="1" i="0" u="none" strike="noStrike" dirty="0">
                <a:ln>
                  <a:noFill/>
                </a:ln>
                <a:solidFill>
                  <a:srgbClr val="0000FF"/>
                </a:solidFill>
                <a:latin typeface="Arial" pitchFamily="34"/>
                <a:ea typeface="Tahoma" pitchFamily="2"/>
                <a:cs typeface="Tahoma" pitchFamily="2"/>
              </a:rPr>
              <a:t>addsx(b2, b5)</a:t>
            </a:r>
          </a:p>
        </p:txBody>
      </p:sp>
      <p:sp>
        <p:nvSpPr>
          <p:cNvPr id="3" name="Straight Connector 2"/>
          <p:cNvSpPr/>
          <p:nvPr/>
        </p:nvSpPr>
        <p:spPr>
          <a:xfrm flipH="1" flipV="1">
            <a:off x="5262479" y="2685960"/>
            <a:ext cx="203401" cy="1157040"/>
          </a:xfrm>
          <a:prstGeom prst="line">
            <a:avLst/>
          </a:prstGeom>
          <a:noFill/>
          <a:ln w="54720">
            <a:solidFill>
              <a:srgbClr val="0000FF"/>
            </a:solidFill>
            <a:prstDash val="solid"/>
            <a:headEnd type="arrow"/>
          </a:ln>
        </p:spPr>
        <p:txBody>
          <a:bodyPr vert="horz" wrap="none" lIns="27360" tIns="27360" rIns="27360" bIns="2736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4" name="Straight Connector 3"/>
          <p:cNvSpPr/>
          <p:nvPr/>
        </p:nvSpPr>
        <p:spPr>
          <a:xfrm flipV="1">
            <a:off x="1618200" y="4829760"/>
            <a:ext cx="1634039" cy="884880"/>
          </a:xfrm>
          <a:prstGeom prst="line">
            <a:avLst/>
          </a:prstGeom>
          <a:noFill/>
          <a:ln w="54720">
            <a:solidFill>
              <a:srgbClr val="0000FF"/>
            </a:solidFill>
            <a:prstDash val="solid"/>
            <a:tailEnd type="arrow"/>
          </a:ln>
        </p:spPr>
        <p:txBody>
          <a:bodyPr vert="horz" wrap="none" lIns="27360" tIns="27360" rIns="27360" bIns="2736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 name="Straight Connector 4"/>
          <p:cNvSpPr/>
          <p:nvPr/>
        </p:nvSpPr>
        <p:spPr>
          <a:xfrm>
            <a:off x="7883999" y="4013279"/>
            <a:ext cx="1259281" cy="374041"/>
          </a:xfrm>
          <a:prstGeom prst="line">
            <a:avLst/>
          </a:prstGeom>
          <a:noFill/>
          <a:ln w="54720">
            <a:solidFill>
              <a:srgbClr val="0000FF"/>
            </a:solidFill>
            <a:prstDash val="solid"/>
            <a:tailEnd type="arrow"/>
          </a:ln>
        </p:spPr>
        <p:txBody>
          <a:bodyPr vert="horz" wrap="none" lIns="27360" tIns="27360" rIns="27360" bIns="2736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 name="Straight Connector 5"/>
          <p:cNvSpPr/>
          <p:nvPr/>
        </p:nvSpPr>
        <p:spPr>
          <a:xfrm flipH="1" flipV="1">
            <a:off x="631080" y="3502079"/>
            <a:ext cx="2519640" cy="749161"/>
          </a:xfrm>
          <a:prstGeom prst="line">
            <a:avLst/>
          </a:prstGeom>
          <a:noFill/>
          <a:ln w="54720">
            <a:solidFill>
              <a:srgbClr val="0000FF"/>
            </a:solidFill>
            <a:prstDash val="solid"/>
            <a:tailEnd type="arrow"/>
          </a:ln>
        </p:spPr>
        <p:txBody>
          <a:bodyPr vert="horz" wrap="none" lIns="27360" tIns="27360" rIns="27360" bIns="2736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7" name="TextBox 6"/>
          <p:cNvSpPr txBox="1"/>
          <p:nvPr/>
        </p:nvSpPr>
        <p:spPr>
          <a:xfrm>
            <a:off x="731520" y="731520"/>
            <a:ext cx="5487120" cy="693719"/>
          </a:xfrm>
          <a:prstGeom prst="rect">
            <a:avLst/>
          </a:prstGeom>
          <a:noFill/>
          <a:ln>
            <a:noFill/>
            <a:tailEnd type="arrow"/>
          </a:ln>
        </p:spPr>
        <p:txBody>
          <a:bodyPr vert="horz" wrap="none" lIns="0" tIns="0" rIns="0" bIns="0" compatLnSpc="0">
            <a:spAutoFit/>
          </a:bodyPr>
          <a:lstStyle/>
          <a:p>
            <a:pPr marL="0" marR="0" lvl="0" indent="0" rtl="0" hangingPunct="0">
              <a:lnSpc>
                <a:spcPct val="100000"/>
              </a:lnSpc>
              <a:spcBef>
                <a:spcPts val="0"/>
              </a:spcBef>
              <a:spcAft>
                <a:spcPts val="0"/>
              </a:spcAft>
              <a:buNone/>
              <a:tabLst/>
            </a:pPr>
            <a:r>
              <a:rPr lang="en-US" sz="3200" b="1" i="0" u="none" strike="noStrike" dirty="0">
                <a:ln>
                  <a:noFill/>
                </a:ln>
                <a:solidFill>
                  <a:srgbClr val="00FF00"/>
                </a:solidFill>
                <a:latin typeface="Arial" pitchFamily="34"/>
                <a:ea typeface="Tahoma" pitchFamily="2"/>
                <a:cs typeface="Tahoma" pitchFamily="2"/>
              </a:rPr>
              <a:t>The Mill Architecture</a:t>
            </a:r>
          </a:p>
        </p:txBody>
      </p:sp>
      <p:sp>
        <p:nvSpPr>
          <p:cNvPr id="8" name="Rectangle 7"/>
          <p:cNvSpPr/>
          <p:nvPr/>
        </p:nvSpPr>
        <p:spPr>
          <a:xfrm>
            <a:off x="457200" y="2424597"/>
            <a:ext cx="9144000" cy="4176228"/>
          </a:xfrm>
          <a:prstGeom prst="rect">
            <a:avLst/>
          </a:prstGeom>
          <a:solidFill>
            <a:srgbClr val="000080">
              <a:alpha val="6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9" name="TextBox 8"/>
          <p:cNvSpPr txBox="1"/>
          <p:nvPr/>
        </p:nvSpPr>
        <p:spPr>
          <a:xfrm>
            <a:off x="1554480" y="1371600"/>
            <a:ext cx="5347105" cy="1474634"/>
          </a:xfrm>
          <a:prstGeom prst="rect">
            <a:avLst/>
          </a:prstGeom>
          <a:noFill/>
          <a:ln>
            <a:noFill/>
            <a:tailEnd type="arrow"/>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6000" b="1" dirty="0" smtClean="0">
                <a:solidFill>
                  <a:srgbClr val="FFFF00"/>
                </a:solidFill>
                <a:latin typeface="Arial" pitchFamily="34"/>
                <a:ea typeface="Tahoma" pitchFamily="2"/>
                <a:cs typeface="Tahoma" pitchFamily="2"/>
              </a:rPr>
              <a:t>Cache access</a:t>
            </a:r>
            <a:r>
              <a:rPr lang="en-US" sz="6000" b="1" i="0" u="none" strike="noStrike" dirty="0" smtClean="0">
                <a:ln>
                  <a:noFill/>
                </a:ln>
                <a:solidFill>
                  <a:srgbClr val="FFFF00"/>
                </a:solidFill>
                <a:latin typeface="Arial" pitchFamily="34"/>
                <a:ea typeface="Tahoma" pitchFamily="2"/>
                <a:cs typeface="Tahoma" pitchFamily="2"/>
              </a:rPr>
              <a:t>-</a:t>
            </a:r>
            <a:endParaRPr lang="en-US" sz="6000" b="1" i="0" u="none" strike="noStrike" dirty="0">
              <a:ln>
                <a:noFill/>
              </a:ln>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r>
              <a:rPr lang="en-US" sz="4000" b="1" i="0" u="none" strike="noStrike" dirty="0">
                <a:ln>
                  <a:noFill/>
                </a:ln>
                <a:solidFill>
                  <a:srgbClr val="FFFF00"/>
                </a:solidFill>
                <a:latin typeface="Arial" pitchFamily="34"/>
                <a:ea typeface="Tahoma" pitchFamily="2"/>
                <a:cs typeface="Tahoma" pitchFamily="2"/>
              </a:rPr>
              <a:t>	</a:t>
            </a:r>
            <a:r>
              <a:rPr lang="en-US" sz="4000" b="1" i="0" u="none" strike="noStrike" dirty="0" smtClean="0">
                <a:ln>
                  <a:noFill/>
                </a:ln>
                <a:solidFill>
                  <a:srgbClr val="FFFF00"/>
                </a:solidFill>
                <a:latin typeface="Arial" pitchFamily="34"/>
                <a:ea typeface="Tahoma" pitchFamily="2"/>
                <a:cs typeface="Tahoma" pitchFamily="2"/>
              </a:rPr>
              <a:t>- without delay</a:t>
            </a:r>
            <a:endParaRPr lang="en-US" sz="4000" b="1" i="0" u="none" strike="noStrike" dirty="0">
              <a:ln>
                <a:noFill/>
              </a:ln>
              <a:solidFill>
                <a:srgbClr val="FFFF00"/>
              </a:solidFill>
              <a:latin typeface="Arial" pitchFamily="34"/>
              <a:ea typeface="Tahoma" pitchFamily="2"/>
              <a:cs typeface="Tahoma" pitchFamily="2"/>
            </a:endParaRPr>
          </a:p>
        </p:txBody>
      </p:sp>
      <p:sp>
        <p:nvSpPr>
          <p:cNvPr id="10" name="TextBox 9"/>
          <p:cNvSpPr txBox="1"/>
          <p:nvPr/>
        </p:nvSpPr>
        <p:spPr>
          <a:xfrm>
            <a:off x="1554480" y="3108960"/>
            <a:ext cx="2667525" cy="353879"/>
          </a:xfrm>
          <a:prstGeom prst="rect">
            <a:avLst/>
          </a:prstGeom>
          <a:no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2400" b="1" i="0" u="none" strike="noStrike" dirty="0">
                <a:ln>
                  <a:noFill/>
                </a:ln>
                <a:solidFill>
                  <a:srgbClr val="FFFF00"/>
                </a:solidFill>
                <a:latin typeface="Arial" pitchFamily="34"/>
                <a:ea typeface="Tahoma" pitchFamily="2"/>
                <a:cs typeface="Tahoma" pitchFamily="2"/>
              </a:rPr>
              <a:t>New </a:t>
            </a:r>
            <a:r>
              <a:rPr lang="en-US" sz="2400" b="1" i="0" u="none" strike="noStrike" dirty="0" smtClean="0">
                <a:ln>
                  <a:noFill/>
                </a:ln>
                <a:solidFill>
                  <a:srgbClr val="FFFF00"/>
                </a:solidFill>
                <a:latin typeface="Arial" pitchFamily="34"/>
                <a:ea typeface="Tahoma" pitchFamily="2"/>
                <a:cs typeface="Tahoma" pitchFamily="2"/>
              </a:rPr>
              <a:t>with the Mill:</a:t>
            </a:r>
            <a:endParaRPr lang="en-US" sz="2400" b="1" i="0" u="none" strike="noStrike" dirty="0">
              <a:ln>
                <a:noFill/>
              </a:ln>
              <a:solidFill>
                <a:srgbClr val="FFFF00"/>
              </a:solidFill>
              <a:latin typeface="Arial" pitchFamily="34"/>
              <a:ea typeface="Tahoma" pitchFamily="2"/>
              <a:cs typeface="Tahoma" pitchFamily="2"/>
            </a:endParaRPr>
          </a:p>
        </p:txBody>
      </p:sp>
      <p:sp>
        <p:nvSpPr>
          <p:cNvPr id="11" name="TextBox 10"/>
          <p:cNvSpPr txBox="1"/>
          <p:nvPr/>
        </p:nvSpPr>
        <p:spPr>
          <a:xfrm>
            <a:off x="2651760" y="3657600"/>
            <a:ext cx="6381619" cy="3244158"/>
          </a:xfrm>
          <a:prstGeom prst="rect">
            <a:avLst/>
          </a:prstGeom>
          <a:no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2400" i="0" u="none" strike="noStrike" dirty="0" smtClean="0">
                <a:ln>
                  <a:noFill/>
                </a:ln>
                <a:solidFill>
                  <a:srgbClr val="FFFF00"/>
                </a:solidFill>
                <a:latin typeface="Arial" pitchFamily="34"/>
                <a:ea typeface="Tahoma" pitchFamily="2"/>
                <a:cs typeface="Tahoma" pitchFamily="2"/>
              </a:rPr>
              <a:t>No store misses</a:t>
            </a:r>
            <a:endParaRPr lang="en-US" sz="2400" dirty="0" smtClean="0">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r>
              <a:rPr lang="en-US" sz="2000" i="0" u="none" strike="noStrike" dirty="0">
                <a:ln>
                  <a:noFill/>
                </a:ln>
                <a:solidFill>
                  <a:srgbClr val="FFFF00"/>
                </a:solidFill>
                <a:latin typeface="Arial" pitchFamily="34"/>
                <a:ea typeface="Tahoma" pitchFamily="2"/>
                <a:cs typeface="Tahoma" pitchFamily="2"/>
              </a:rPr>
              <a:t>	</a:t>
            </a:r>
            <a:r>
              <a:rPr lang="en-US" sz="2000" i="1" u="none" strike="noStrike" dirty="0" smtClean="0">
                <a:ln>
                  <a:noFill/>
                </a:ln>
                <a:solidFill>
                  <a:srgbClr val="FFFF00"/>
                </a:solidFill>
                <a:latin typeface="Arial" pitchFamily="34"/>
                <a:ea typeface="Tahoma" pitchFamily="2"/>
                <a:cs typeface="Tahoma" pitchFamily="2"/>
              </a:rPr>
              <a:t>No store buffers needed</a:t>
            </a:r>
          </a:p>
          <a:p>
            <a:pPr marL="0" marR="0" lvl="0" indent="0" rtl="0" hangingPunct="0">
              <a:lnSpc>
                <a:spcPct val="100000"/>
              </a:lnSpc>
              <a:spcBef>
                <a:spcPts val="0"/>
              </a:spcBef>
              <a:spcAft>
                <a:spcPts val="0"/>
              </a:spcAft>
              <a:buNone/>
              <a:tabLst/>
            </a:pPr>
            <a:r>
              <a:rPr lang="en-US" sz="2400" dirty="0" smtClean="0">
                <a:solidFill>
                  <a:srgbClr val="FFFF00"/>
                </a:solidFill>
                <a:latin typeface="Arial" pitchFamily="34"/>
                <a:ea typeface="Tahoma" pitchFamily="2"/>
                <a:cs typeface="Tahoma" pitchFamily="2"/>
              </a:rPr>
              <a:t>Cache latency is hidden</a:t>
            </a:r>
            <a:endParaRPr lang="en-US" sz="2400" i="0" u="none" strike="noStrike" dirty="0" smtClean="0">
              <a:ln>
                <a:noFill/>
              </a:ln>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r>
              <a:rPr lang="en-US" sz="2000" dirty="0">
                <a:solidFill>
                  <a:srgbClr val="FFFF00"/>
                </a:solidFill>
                <a:latin typeface="Arial" pitchFamily="34"/>
                <a:ea typeface="Tahoma" pitchFamily="2"/>
                <a:cs typeface="Tahoma" pitchFamily="2"/>
              </a:rPr>
              <a:t>	</a:t>
            </a:r>
            <a:r>
              <a:rPr lang="en-US" sz="2000" i="1" dirty="0" smtClean="0">
                <a:solidFill>
                  <a:srgbClr val="FFFF00"/>
                </a:solidFill>
                <a:latin typeface="Arial" pitchFamily="34"/>
                <a:ea typeface="Tahoma" pitchFamily="2"/>
                <a:cs typeface="Tahoma" pitchFamily="2"/>
              </a:rPr>
              <a:t>Most loads have zero apparent latency</a:t>
            </a:r>
            <a:endParaRPr lang="en-US" sz="2000" i="1" u="none" strike="noStrike" dirty="0" smtClean="0">
              <a:ln>
                <a:noFill/>
              </a:ln>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r>
              <a:rPr lang="en-US" sz="2400" dirty="0" smtClean="0">
                <a:solidFill>
                  <a:srgbClr val="FFFF00"/>
                </a:solidFill>
                <a:latin typeface="Arial" pitchFamily="34"/>
                <a:ea typeface="Tahoma" pitchFamily="2"/>
                <a:cs typeface="Tahoma" pitchFamily="2"/>
              </a:rPr>
              <a:t>Backless memory</a:t>
            </a:r>
          </a:p>
          <a:p>
            <a:pPr marL="0" marR="0" lvl="0" indent="0" rtl="0" hangingPunct="0">
              <a:lnSpc>
                <a:spcPct val="100000"/>
              </a:lnSpc>
              <a:spcBef>
                <a:spcPts val="0"/>
              </a:spcBef>
              <a:spcAft>
                <a:spcPts val="0"/>
              </a:spcAft>
              <a:buNone/>
              <a:tabLst/>
            </a:pPr>
            <a:r>
              <a:rPr lang="en-US" sz="2000" i="0" u="none" strike="noStrike" dirty="0">
                <a:ln>
                  <a:noFill/>
                </a:ln>
                <a:solidFill>
                  <a:srgbClr val="FFFF00"/>
                </a:solidFill>
                <a:latin typeface="Arial" pitchFamily="34"/>
                <a:ea typeface="Tahoma" pitchFamily="2"/>
                <a:cs typeface="Tahoma" pitchFamily="2"/>
              </a:rPr>
              <a:t>	</a:t>
            </a:r>
            <a:r>
              <a:rPr lang="en-US" sz="2000" i="1" u="none" strike="noStrike" dirty="0" smtClean="0">
                <a:ln>
                  <a:noFill/>
                </a:ln>
                <a:solidFill>
                  <a:srgbClr val="FFFF00"/>
                </a:solidFill>
                <a:latin typeface="Arial" pitchFamily="34"/>
                <a:ea typeface="Tahoma" pitchFamily="2"/>
                <a:cs typeface="Tahoma" pitchFamily="2"/>
              </a:rPr>
              <a:t>Transient memory needs no OS intervention</a:t>
            </a:r>
            <a:endParaRPr lang="en-US" sz="2000" i="1" u="none" strike="noStrike" dirty="0">
              <a:ln>
                <a:noFill/>
              </a:ln>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r>
              <a:rPr lang="en-US" sz="2400" dirty="0" smtClean="0">
                <a:solidFill>
                  <a:srgbClr val="FFFF00"/>
                </a:solidFill>
                <a:latin typeface="Arial" pitchFamily="34"/>
                <a:ea typeface="Tahoma" pitchFamily="2"/>
                <a:cs typeface="Tahoma" pitchFamily="2"/>
              </a:rPr>
              <a:t>No init, no load, and no writeback stack frames</a:t>
            </a:r>
          </a:p>
          <a:p>
            <a:pPr marL="0" marR="0" lvl="0" indent="0" rtl="0" hangingPunct="0">
              <a:lnSpc>
                <a:spcPct val="100000"/>
              </a:lnSpc>
              <a:spcBef>
                <a:spcPts val="0"/>
              </a:spcBef>
              <a:spcAft>
                <a:spcPts val="0"/>
              </a:spcAft>
              <a:buNone/>
              <a:tabLst/>
            </a:pPr>
            <a:r>
              <a:rPr lang="en-US" sz="2000" i="0" u="none" strike="noStrike" dirty="0">
                <a:ln>
                  <a:noFill/>
                </a:ln>
                <a:solidFill>
                  <a:srgbClr val="FFFF00"/>
                </a:solidFill>
                <a:latin typeface="Arial" pitchFamily="34"/>
                <a:ea typeface="Tahoma" pitchFamily="2"/>
                <a:cs typeface="Tahoma" pitchFamily="2"/>
              </a:rPr>
              <a:t>	</a:t>
            </a:r>
            <a:r>
              <a:rPr lang="en-US" sz="2000" i="1" dirty="0">
                <a:solidFill>
                  <a:srgbClr val="FFFF00"/>
                </a:solidFill>
                <a:latin typeface="Arial" pitchFamily="34"/>
                <a:ea typeface="Tahoma" pitchFamily="2"/>
                <a:cs typeface="Tahoma" pitchFamily="2"/>
              </a:rPr>
              <a:t>C</a:t>
            </a:r>
            <a:r>
              <a:rPr lang="en-US" sz="2000" i="1" u="none" strike="noStrike" dirty="0" smtClean="0">
                <a:ln>
                  <a:noFill/>
                </a:ln>
                <a:solidFill>
                  <a:srgbClr val="FFFF00"/>
                </a:solidFill>
                <a:latin typeface="Arial" pitchFamily="34"/>
                <a:ea typeface="Tahoma" pitchFamily="2"/>
                <a:cs typeface="Tahoma" pitchFamily="2"/>
              </a:rPr>
              <a:t>lean and exploit-free</a:t>
            </a:r>
          </a:p>
          <a:p>
            <a:pPr marL="0" marR="0" lvl="0" indent="0" rtl="0" hangingPunct="0">
              <a:lnSpc>
                <a:spcPct val="100000"/>
              </a:lnSpc>
              <a:spcBef>
                <a:spcPts val="0"/>
              </a:spcBef>
              <a:spcAft>
                <a:spcPts val="0"/>
              </a:spcAft>
              <a:buNone/>
              <a:tabLst/>
            </a:pPr>
            <a:r>
              <a:rPr lang="en-US" sz="2400" dirty="0" smtClean="0">
                <a:solidFill>
                  <a:srgbClr val="FFFF00"/>
                </a:solidFill>
                <a:latin typeface="Arial" pitchFamily="34"/>
                <a:ea typeface="Tahoma" pitchFamily="2"/>
                <a:cs typeface="Tahoma" pitchFamily="2"/>
              </a:rPr>
              <a:t>Sequential consistency throughout</a:t>
            </a:r>
          </a:p>
          <a:p>
            <a:pPr marL="0" marR="0" lvl="0" indent="0" rtl="0" hangingPunct="0">
              <a:lnSpc>
                <a:spcPct val="100000"/>
              </a:lnSpc>
              <a:spcBef>
                <a:spcPts val="0"/>
              </a:spcBef>
              <a:spcAft>
                <a:spcPts val="0"/>
              </a:spcAft>
              <a:buNone/>
              <a:tabLst/>
            </a:pPr>
            <a:r>
              <a:rPr lang="en-US" sz="2000" i="1" u="none" strike="noStrike" dirty="0">
                <a:ln>
                  <a:noFill/>
                </a:ln>
                <a:solidFill>
                  <a:srgbClr val="FFFF00"/>
                </a:solidFill>
                <a:latin typeface="Arial" pitchFamily="34"/>
                <a:ea typeface="Tahoma" pitchFamily="2"/>
                <a:cs typeface="Tahoma" pitchFamily="2"/>
              </a:rPr>
              <a:t>	</a:t>
            </a:r>
            <a:r>
              <a:rPr lang="en-US" sz="2000" i="1" u="none" strike="noStrike" dirty="0" smtClean="0">
                <a:ln>
                  <a:noFill/>
                </a:ln>
                <a:solidFill>
                  <a:srgbClr val="FFFF00"/>
                </a:solidFill>
                <a:latin typeface="Arial" pitchFamily="34"/>
                <a:ea typeface="Tahoma" pitchFamily="2"/>
                <a:cs typeface="Tahoma" pitchFamily="2"/>
              </a:rPr>
              <a:t>Simpler concurrent programming</a:t>
            </a:r>
            <a:endParaRPr lang="en-US" sz="2000" i="1" u="none" strike="noStrike" dirty="0">
              <a:ln>
                <a:noFill/>
              </a:ln>
              <a:solidFill>
                <a:srgbClr val="FFFF00"/>
              </a:solidFill>
              <a:latin typeface="Arial" pitchFamily="34"/>
              <a:ea typeface="Tahoma" pitchFamily="2"/>
              <a:cs typeface="Tahoma" pitchFamily="2"/>
            </a:endParaRP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53114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Pickup loads</a:t>
            </a:r>
            <a:endParaRPr lang="en-US" sz="3200" b="1" i="0" u="none" strike="noStrike" dirty="0">
              <a:ln>
                <a:noFill/>
              </a:ln>
              <a:solidFill>
                <a:srgbClr val="00FF00"/>
              </a:solidFill>
              <a:latin typeface="Arial" pitchFamily="34"/>
              <a:ea typeface="Tahoma" pitchFamily="2"/>
              <a:cs typeface="Tahoma" pitchFamily="2"/>
            </a:endParaRPr>
          </a:p>
        </p:txBody>
      </p:sp>
      <p:sp>
        <p:nvSpPr>
          <p:cNvPr id="15" name="TextBox 14"/>
          <p:cNvSpPr txBox="1"/>
          <p:nvPr/>
        </p:nvSpPr>
        <p:spPr>
          <a:xfrm>
            <a:off x="2286000" y="2194560"/>
            <a:ext cx="1106393"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a:t>
            </a:r>
          </a:p>
        </p:txBody>
      </p:sp>
      <p:sp>
        <p:nvSpPr>
          <p:cNvPr id="17" name="TextBox 16"/>
          <p:cNvSpPr txBox="1"/>
          <p:nvPr/>
        </p:nvSpPr>
        <p:spPr>
          <a:xfrm>
            <a:off x="1355146" y="1554480"/>
            <a:ext cx="4911922"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Generic Mill pickup load operation:</a:t>
            </a:r>
          </a:p>
        </p:txBody>
      </p:sp>
      <p:sp>
        <p:nvSpPr>
          <p:cNvPr id="18" name="TextBox 17"/>
          <p:cNvSpPr txBox="1"/>
          <p:nvPr/>
        </p:nvSpPr>
        <p:spPr>
          <a:xfrm>
            <a:off x="1804148" y="2790825"/>
            <a:ext cx="7520841" cy="1200329"/>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a</a:t>
            </a:r>
            <a:r>
              <a:rPr lang="en-US" sz="2400" dirty="0" smtClean="0">
                <a:solidFill>
                  <a:srgbClr val="FFFF00"/>
                </a:solidFill>
                <a:latin typeface="Arial" pitchFamily="34" charset="0"/>
                <a:cs typeface="Arial" pitchFamily="34" charset="0"/>
              </a:rPr>
              <a:t>ddress: 	64-bit base; offset; optional scaled index</a:t>
            </a:r>
          </a:p>
          <a:p>
            <a:r>
              <a:rPr lang="en-US" sz="2400" dirty="0">
                <a:solidFill>
                  <a:srgbClr val="FFFF00"/>
                </a:solidFill>
                <a:latin typeface="Arial" pitchFamily="34" charset="0"/>
                <a:cs typeface="Arial" pitchFamily="34" charset="0"/>
              </a:rPr>
              <a:t>w</a:t>
            </a:r>
            <a:r>
              <a:rPr lang="en-US" sz="2400" dirty="0" smtClean="0">
                <a:solidFill>
                  <a:srgbClr val="FFFF00"/>
                </a:solidFill>
                <a:latin typeface="Arial" pitchFamily="34" charset="0"/>
                <a:cs typeface="Arial" pitchFamily="34" charset="0"/>
              </a:rPr>
              <a:t>idth:		scalar 1/2/4/8/16 byte, or vector of same</a:t>
            </a:r>
          </a:p>
          <a:p>
            <a:r>
              <a:rPr lang="en-US" sz="2400" i="1" dirty="0" smtClean="0">
                <a:solidFill>
                  <a:srgbClr val="FFFF00"/>
                </a:solidFill>
                <a:latin typeface="Arial" pitchFamily="34" charset="0"/>
                <a:cs typeface="Arial" pitchFamily="34" charset="0"/>
              </a:rPr>
              <a:t>name:		user-selected  identifier</a:t>
            </a:r>
          </a:p>
        </p:txBody>
      </p:sp>
      <p:sp>
        <p:nvSpPr>
          <p:cNvPr id="19" name="TextBox 18"/>
          <p:cNvSpPr txBox="1"/>
          <p:nvPr/>
        </p:nvSpPr>
        <p:spPr>
          <a:xfrm>
            <a:off x="2295525" y="4368701"/>
            <a:ext cx="2765501" cy="1938992"/>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 …, t5)</a:t>
            </a:r>
          </a:p>
          <a:p>
            <a:r>
              <a:rPr lang="en-US" sz="2400" dirty="0" smtClean="0">
                <a:solidFill>
                  <a:srgbClr val="FFFF00"/>
                </a:solidFill>
                <a:latin typeface="Courier New" pitchFamily="49" charset="0"/>
                <a:cs typeface="Courier New" pitchFamily="49" charset="0"/>
              </a:rPr>
              <a:t>&lt;instruction&gt;</a:t>
            </a:r>
          </a:p>
          <a:p>
            <a:r>
              <a:rPr lang="en-US" sz="2400" dirty="0" smtClean="0">
                <a:solidFill>
                  <a:srgbClr val="FFFF00"/>
                </a:solidFill>
                <a:latin typeface="Courier New" pitchFamily="49" charset="0"/>
                <a:cs typeface="Courier New" pitchFamily="49" charset="0"/>
              </a:rPr>
              <a:t>&lt;instruction&gt;</a:t>
            </a:r>
            <a:endParaRPr lang="en-US" sz="2400" dirty="0">
              <a:solidFill>
                <a:srgbClr val="FFFF00"/>
              </a:solidFill>
              <a:latin typeface="Courier New" pitchFamily="49" charset="0"/>
              <a:cs typeface="Courier New" pitchFamily="49" charset="0"/>
            </a:endParaRPr>
          </a:p>
          <a:p>
            <a:r>
              <a:rPr lang="en-US" sz="2400" dirty="0" smtClean="0">
                <a:solidFill>
                  <a:srgbClr val="FFFF00"/>
                </a:solidFill>
                <a:latin typeface="Courier New" pitchFamily="49" charset="0"/>
                <a:cs typeface="Courier New" pitchFamily="49" charset="0"/>
              </a:rPr>
              <a:t>pickup(t5)</a:t>
            </a:r>
          </a:p>
          <a:p>
            <a:r>
              <a:rPr lang="en-US" sz="2400" dirty="0" smtClean="0">
                <a:solidFill>
                  <a:srgbClr val="FFFF00"/>
                </a:solidFill>
                <a:latin typeface="Courier New" pitchFamily="49" charset="0"/>
                <a:cs typeface="Courier New" pitchFamily="49" charset="0"/>
              </a:rPr>
              <a:t>consumer</a:t>
            </a:r>
          </a:p>
        </p:txBody>
      </p:sp>
      <p:cxnSp>
        <p:nvCxnSpPr>
          <p:cNvPr id="21" name="Straight Connector 20"/>
          <p:cNvCxnSpPr/>
          <p:nvPr/>
        </p:nvCxnSpPr>
        <p:spPr>
          <a:xfrm>
            <a:off x="2066925" y="47720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066925" y="5128961"/>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066925" y="5915025"/>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592288" y="4297680"/>
            <a:ext cx="242887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load issues here</a:t>
            </a:r>
          </a:p>
        </p:txBody>
      </p:sp>
      <p:cxnSp>
        <p:nvCxnSpPr>
          <p:cNvPr id="29" name="Straight Arrow Connector 28"/>
          <p:cNvCxnSpPr/>
          <p:nvPr/>
        </p:nvCxnSpPr>
        <p:spPr>
          <a:xfrm flipH="1">
            <a:off x="4971456" y="4480560"/>
            <a:ext cx="543044" cy="150167"/>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198797" y="2194833"/>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&lt;address&gt;</a:t>
            </a:r>
          </a:p>
        </p:txBody>
      </p:sp>
      <p:sp>
        <p:nvSpPr>
          <p:cNvPr id="3" name="TextBox 2"/>
          <p:cNvSpPr txBox="1"/>
          <p:nvPr/>
        </p:nvSpPr>
        <p:spPr>
          <a:xfrm>
            <a:off x="4831270" y="2192074"/>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 &lt;width&gt;</a:t>
            </a:r>
          </a:p>
        </p:txBody>
      </p:sp>
      <p:sp>
        <p:nvSpPr>
          <p:cNvPr id="4" name="TextBox 3"/>
          <p:cNvSpPr txBox="1"/>
          <p:nvPr/>
        </p:nvSpPr>
        <p:spPr>
          <a:xfrm>
            <a:off x="6469020" y="2197200"/>
            <a:ext cx="184377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 &lt;name&gt;)</a:t>
            </a:r>
          </a:p>
        </p:txBody>
      </p:sp>
      <p:sp>
        <p:nvSpPr>
          <p:cNvPr id="35" name="Rectangle 34"/>
          <p:cNvSpPr/>
          <p:nvPr/>
        </p:nvSpPr>
        <p:spPr>
          <a:xfrm>
            <a:off x="860494" y="1504860"/>
            <a:ext cx="8401064" cy="2571929"/>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 name="Right Brace 4"/>
          <p:cNvSpPr/>
          <p:nvPr/>
        </p:nvSpPr>
        <p:spPr>
          <a:xfrm>
            <a:off x="5148202" y="4772025"/>
            <a:ext cx="416365" cy="818317"/>
          </a:xfrm>
          <a:prstGeom prst="rightBrac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5848167" y="4759345"/>
            <a:ext cx="4017728"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retire deferred until matching </a:t>
            </a:r>
            <a:r>
              <a:rPr lang="en-US" sz="2400" dirty="0" smtClean="0">
                <a:solidFill>
                  <a:srgbClr val="FFFF00"/>
                </a:solidFill>
                <a:latin typeface="Courier New" pitchFamily="49" charset="0"/>
                <a:cs typeface="Courier New" pitchFamily="49" charset="0"/>
              </a:rPr>
              <a:t>pickup</a:t>
            </a:r>
            <a:r>
              <a:rPr lang="en-US" sz="2400" dirty="0" smtClean="0">
                <a:solidFill>
                  <a:srgbClr val="FFFF00"/>
                </a:solidFill>
                <a:latin typeface="Arial" pitchFamily="34" charset="0"/>
                <a:cs typeface="Arial" pitchFamily="34" charset="0"/>
              </a:rPr>
              <a:t> executed</a:t>
            </a:r>
          </a:p>
        </p:txBody>
      </p:sp>
      <p:sp>
        <p:nvSpPr>
          <p:cNvPr id="8" name="Oval 7"/>
          <p:cNvSpPr/>
          <p:nvPr/>
        </p:nvSpPr>
        <p:spPr>
          <a:xfrm>
            <a:off x="4252120" y="4286385"/>
            <a:ext cx="596614" cy="562338"/>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820723" y="5289301"/>
            <a:ext cx="241123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load </a:t>
            </a:r>
            <a:r>
              <a:rPr lang="en-US" sz="2400" i="1" dirty="0" smtClean="0">
                <a:solidFill>
                  <a:srgbClr val="FFFF00"/>
                </a:solidFill>
                <a:latin typeface="Arial" pitchFamily="34" charset="0"/>
                <a:cs typeface="Arial" pitchFamily="34" charset="0"/>
              </a:rPr>
              <a:t>retires</a:t>
            </a:r>
            <a:r>
              <a:rPr lang="en-US" sz="2400" dirty="0" smtClean="0">
                <a:solidFill>
                  <a:srgbClr val="FFFF00"/>
                </a:solidFill>
                <a:latin typeface="Arial" pitchFamily="34" charset="0"/>
                <a:cs typeface="Arial" pitchFamily="34" charset="0"/>
              </a:rPr>
              <a:t> here</a:t>
            </a:r>
          </a:p>
        </p:txBody>
      </p:sp>
      <p:cxnSp>
        <p:nvCxnSpPr>
          <p:cNvPr id="28" name="Straight Arrow Connector 27"/>
          <p:cNvCxnSpPr/>
          <p:nvPr/>
        </p:nvCxnSpPr>
        <p:spPr>
          <a:xfrm flipH="1">
            <a:off x="4883016" y="5531490"/>
            <a:ext cx="848185" cy="407424"/>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74941" y="5197137"/>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074941" y="5538017"/>
            <a:ext cx="2809756"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3538216" y="5401345"/>
            <a:ext cx="582468" cy="590378"/>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68884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xEl>
                                              <p:pRg st="0" end="0"/>
                                            </p:txEl>
                                          </p:spTgt>
                                        </p:tgtEl>
                                        <p:attrNameLst>
                                          <p:attrName>style.visibility</p:attrName>
                                        </p:attrNameLst>
                                      </p:cBhvr>
                                      <p:to>
                                        <p:strVal val="visible"/>
                                      </p:to>
                                    </p:set>
                                    <p:animEffect transition="in" filter="fade">
                                      <p:cBhvr>
                                        <p:cTn id="22" dur="1000"/>
                                        <p:tgtEl>
                                          <p:spTgt spid="1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xEl>
                                              <p:pRg st="1" end="1"/>
                                            </p:txEl>
                                          </p:spTgt>
                                        </p:tgtEl>
                                        <p:attrNameLst>
                                          <p:attrName>style.visibility</p:attrName>
                                        </p:attrNameLst>
                                      </p:cBhvr>
                                      <p:to>
                                        <p:strVal val="visible"/>
                                      </p:to>
                                    </p:set>
                                    <p:animEffect transition="in" filter="fade">
                                      <p:cBhvr>
                                        <p:cTn id="32" dur="1000"/>
                                        <p:tgtEl>
                                          <p:spTgt spid="1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1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xEl>
                                              <p:pRg st="2" end="2"/>
                                            </p:txEl>
                                          </p:spTgt>
                                        </p:tgtEl>
                                        <p:attrNameLst>
                                          <p:attrName>style.visibility</p:attrName>
                                        </p:attrNameLst>
                                      </p:cBhvr>
                                      <p:to>
                                        <p:strVal val="visible"/>
                                      </p:to>
                                    </p:set>
                                    <p:animEffect transition="in" filter="fade">
                                      <p:cBhvr>
                                        <p:cTn id="42" dur="1000"/>
                                        <p:tgtEl>
                                          <p:spTgt spid="18">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childTnLst>
                                </p:cTn>
                              </p:par>
                              <p:par>
                                <p:cTn id="48" presetID="10" presetClass="entr" presetSubtype="0" fill="hold" nodeType="withEffect">
                                  <p:stCondLst>
                                    <p:cond delay="0"/>
                                  </p:stCondLst>
                                  <p:childTnLst>
                                    <p:set>
                                      <p:cBhvr>
                                        <p:cTn id="49" dur="1" fill="hold">
                                          <p:stCondLst>
                                            <p:cond delay="0"/>
                                          </p:stCondLst>
                                        </p:cTn>
                                        <p:tgtEl>
                                          <p:spTgt spid="19">
                                            <p:txEl>
                                              <p:pRg st="0" end="0"/>
                                            </p:txEl>
                                          </p:spTgt>
                                        </p:tgtEl>
                                        <p:attrNameLst>
                                          <p:attrName>style.visibility</p:attrName>
                                        </p:attrNameLst>
                                      </p:cBhvr>
                                      <p:to>
                                        <p:strVal val="visible"/>
                                      </p:to>
                                    </p:set>
                                    <p:animEffect transition="in" filter="fade">
                                      <p:cBhvr>
                                        <p:cTn id="50" dur="1000"/>
                                        <p:tgtEl>
                                          <p:spTgt spid="19">
                                            <p:txEl>
                                              <p:pRg st="0" end="0"/>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1000"/>
                                        <p:tgtEl>
                                          <p:spTgt spid="2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1000"/>
                                        <p:tgtEl>
                                          <p:spTgt spid="2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childTnLst>
                                </p:cTn>
                              </p:par>
                              <p:par>
                                <p:cTn id="62" presetID="10" presetClass="entr" presetSubtype="0" fill="hold" nodeType="withEffect">
                                  <p:stCondLst>
                                    <p:cond delay="0"/>
                                  </p:stCondLst>
                                  <p:childTnLst>
                                    <p:set>
                                      <p:cBhvr>
                                        <p:cTn id="63" dur="1" fill="hold">
                                          <p:stCondLst>
                                            <p:cond delay="0"/>
                                          </p:stCondLst>
                                        </p:cTn>
                                        <p:tgtEl>
                                          <p:spTgt spid="19">
                                            <p:txEl>
                                              <p:pRg st="1" end="1"/>
                                            </p:txEl>
                                          </p:spTgt>
                                        </p:tgtEl>
                                        <p:attrNameLst>
                                          <p:attrName>style.visibility</p:attrName>
                                        </p:attrNameLst>
                                      </p:cBhvr>
                                      <p:to>
                                        <p:strVal val="visible"/>
                                      </p:to>
                                    </p:set>
                                    <p:animEffect transition="in" filter="fade">
                                      <p:cBhvr>
                                        <p:cTn id="64" dur="1000"/>
                                        <p:tgtEl>
                                          <p:spTgt spid="19">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1000"/>
                                        <p:tgtEl>
                                          <p:spTgt spid="23"/>
                                        </p:tgtEl>
                                      </p:cBhvr>
                                    </p:animEffect>
                                  </p:childTnLst>
                                </p:cTn>
                              </p:par>
                              <p:par>
                                <p:cTn id="70" presetID="10" presetClass="entr" presetSubtype="0" fill="hold" nodeType="with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1000"/>
                                        <p:tgtEl>
                                          <p:spTgt spid="31"/>
                                        </p:tgtEl>
                                      </p:cBhvr>
                                    </p:animEffect>
                                  </p:childTnLst>
                                </p:cTn>
                              </p:par>
                              <p:par>
                                <p:cTn id="73" presetID="10" presetClass="entr" presetSubtype="0" fill="hold" nodeType="withEffect">
                                  <p:stCondLst>
                                    <p:cond delay="0"/>
                                  </p:stCondLst>
                                  <p:childTnLst>
                                    <p:set>
                                      <p:cBhvr>
                                        <p:cTn id="74" dur="1" fill="hold">
                                          <p:stCondLst>
                                            <p:cond delay="0"/>
                                          </p:stCondLst>
                                        </p:cTn>
                                        <p:tgtEl>
                                          <p:spTgt spid="19">
                                            <p:txEl>
                                              <p:pRg st="2" end="2"/>
                                            </p:txEl>
                                          </p:spTgt>
                                        </p:tgtEl>
                                        <p:attrNameLst>
                                          <p:attrName>style.visibility</p:attrName>
                                        </p:attrNameLst>
                                      </p:cBhvr>
                                      <p:to>
                                        <p:strVal val="visible"/>
                                      </p:to>
                                    </p:set>
                                    <p:animEffect transition="in" filter="fade">
                                      <p:cBhvr>
                                        <p:cTn id="75" dur="1000"/>
                                        <p:tgtEl>
                                          <p:spTgt spid="19">
                                            <p:txEl>
                                              <p:pRg st="2" end="2"/>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1000"/>
                                        <p:tgtEl>
                                          <p:spTgt spid="32"/>
                                        </p:tgtEl>
                                      </p:cBhvr>
                                    </p:animEffect>
                                  </p:childTnLst>
                                </p:cTn>
                              </p:par>
                              <p:par>
                                <p:cTn id="81" presetID="10" presetClass="entr" presetSubtype="0" fill="hold" nodeType="withEffect">
                                  <p:stCondLst>
                                    <p:cond delay="0"/>
                                  </p:stCondLst>
                                  <p:childTnLst>
                                    <p:set>
                                      <p:cBhvr>
                                        <p:cTn id="82" dur="1" fill="hold">
                                          <p:stCondLst>
                                            <p:cond delay="0"/>
                                          </p:stCondLst>
                                        </p:cTn>
                                        <p:tgtEl>
                                          <p:spTgt spid="19">
                                            <p:txEl>
                                              <p:pRg st="3" end="3"/>
                                            </p:txEl>
                                          </p:spTgt>
                                        </p:tgtEl>
                                        <p:attrNameLst>
                                          <p:attrName>style.visibility</p:attrName>
                                        </p:attrNameLst>
                                      </p:cBhvr>
                                      <p:to>
                                        <p:strVal val="visible"/>
                                      </p:to>
                                    </p:set>
                                    <p:animEffect transition="in" filter="fade">
                                      <p:cBhvr>
                                        <p:cTn id="83" dur="1000"/>
                                        <p:tgtEl>
                                          <p:spTgt spid="19">
                                            <p:txEl>
                                              <p:pRg st="3" end="3"/>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fade">
                                      <p:cBhvr>
                                        <p:cTn id="88" dur="1000"/>
                                        <p:tgtEl>
                                          <p:spTgt spid="25"/>
                                        </p:tgtEl>
                                      </p:cBhvr>
                                    </p:animEffect>
                                  </p:childTnLst>
                                </p:cTn>
                              </p:par>
                              <p:par>
                                <p:cTn id="89" presetID="10" presetClass="entr" presetSubtype="0" fill="hold" nodeType="withEffect">
                                  <p:stCondLst>
                                    <p:cond delay="0"/>
                                  </p:stCondLst>
                                  <p:childTnLst>
                                    <p:set>
                                      <p:cBhvr>
                                        <p:cTn id="90" dur="1" fill="hold">
                                          <p:stCondLst>
                                            <p:cond delay="0"/>
                                          </p:stCondLst>
                                        </p:cTn>
                                        <p:tgtEl>
                                          <p:spTgt spid="19">
                                            <p:txEl>
                                              <p:pRg st="4" end="4"/>
                                            </p:txEl>
                                          </p:spTgt>
                                        </p:tgtEl>
                                        <p:attrNameLst>
                                          <p:attrName>style.visibility</p:attrName>
                                        </p:attrNameLst>
                                      </p:cBhvr>
                                      <p:to>
                                        <p:strVal val="visible"/>
                                      </p:to>
                                    </p:set>
                                    <p:animEffect transition="in" filter="fade">
                                      <p:cBhvr>
                                        <p:cTn id="91" dur="1000"/>
                                        <p:tgtEl>
                                          <p:spTgt spid="19">
                                            <p:txEl>
                                              <p:pRg st="4" end="4"/>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fade">
                                      <p:cBhvr>
                                        <p:cTn id="96" dur="1000"/>
                                        <p:tgtEl>
                                          <p:spTgt spid="28"/>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000"/>
                                        <p:tgtEl>
                                          <p:spTgt spid="26"/>
                                        </p:tgtEl>
                                      </p:cBhvr>
                                    </p:animEffect>
                                  </p:childTnLst>
                                </p:cTn>
                              </p:par>
                            </p:childTnLst>
                          </p:cTn>
                        </p:par>
                      </p:childTnLst>
                    </p:cTn>
                  </p:par>
                  <p:par>
                    <p:cTn id="100" fill="hold">
                      <p:stCondLst>
                        <p:cond delay="indefinite"/>
                      </p:stCondLst>
                      <p:childTnLst>
                        <p:par>
                          <p:cTn id="101" fill="hold">
                            <p:stCondLst>
                              <p:cond delay="0"/>
                            </p:stCondLst>
                            <p:childTnLst>
                              <p:par>
                                <p:cTn id="102" presetID="21" presetClass="entr" presetSubtype="1" fill="hold" grpId="0" nodeType="clickEffect">
                                  <p:stCondLst>
                                    <p:cond delay="0"/>
                                  </p:stCondLst>
                                  <p:childTnLst>
                                    <p:set>
                                      <p:cBhvr>
                                        <p:cTn id="103" dur="1" fill="hold">
                                          <p:stCondLst>
                                            <p:cond delay="0"/>
                                          </p:stCondLst>
                                        </p:cTn>
                                        <p:tgtEl>
                                          <p:spTgt spid="8"/>
                                        </p:tgtEl>
                                        <p:attrNameLst>
                                          <p:attrName>style.visibility</p:attrName>
                                        </p:attrNameLst>
                                      </p:cBhvr>
                                      <p:to>
                                        <p:strVal val="visible"/>
                                      </p:to>
                                    </p:set>
                                    <p:animEffect transition="in" filter="wheel(1)">
                                      <p:cBhvr>
                                        <p:cTn id="104" dur="1000"/>
                                        <p:tgtEl>
                                          <p:spTgt spid="8"/>
                                        </p:tgtEl>
                                      </p:cBhvr>
                                    </p:animEffect>
                                  </p:childTnLst>
                                </p:cTn>
                              </p:par>
                              <p:par>
                                <p:cTn id="105" presetID="10" presetClass="exit" presetSubtype="0" fill="hold" nodeType="withEffect">
                                  <p:stCondLst>
                                    <p:cond delay="0"/>
                                  </p:stCondLst>
                                  <p:childTnLst>
                                    <p:animEffect transition="out" filter="fade">
                                      <p:cBhvr>
                                        <p:cTn id="106" dur="1000"/>
                                        <p:tgtEl>
                                          <p:spTgt spid="28"/>
                                        </p:tgtEl>
                                      </p:cBhvr>
                                    </p:animEffect>
                                    <p:set>
                                      <p:cBhvr>
                                        <p:cTn id="107" dur="1" fill="hold">
                                          <p:stCondLst>
                                            <p:cond delay="999"/>
                                          </p:stCondLst>
                                        </p:cTn>
                                        <p:tgtEl>
                                          <p:spTgt spid="28"/>
                                        </p:tgtEl>
                                        <p:attrNameLst>
                                          <p:attrName>style.visibility</p:attrName>
                                        </p:attrNameLst>
                                      </p:cBhvr>
                                      <p:to>
                                        <p:strVal val="hidden"/>
                                      </p:to>
                                    </p:set>
                                  </p:childTnLst>
                                </p:cTn>
                              </p:par>
                              <p:par>
                                <p:cTn id="108" presetID="10" presetClass="exit" presetSubtype="0" fill="hold" grpId="1" nodeType="withEffect">
                                  <p:stCondLst>
                                    <p:cond delay="0"/>
                                  </p:stCondLst>
                                  <p:childTnLst>
                                    <p:animEffect transition="out" filter="fade">
                                      <p:cBhvr>
                                        <p:cTn id="109" dur="1000"/>
                                        <p:tgtEl>
                                          <p:spTgt spid="26"/>
                                        </p:tgtEl>
                                      </p:cBhvr>
                                    </p:animEffect>
                                    <p:set>
                                      <p:cBhvr>
                                        <p:cTn id="110" dur="1" fill="hold">
                                          <p:stCondLst>
                                            <p:cond delay="999"/>
                                          </p:stCondLst>
                                        </p:cTn>
                                        <p:tgtEl>
                                          <p:spTgt spid="26"/>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5"/>
                                        </p:tgtEl>
                                        <p:attrNameLst>
                                          <p:attrName>style.visibility</p:attrName>
                                        </p:attrNameLst>
                                      </p:cBhvr>
                                      <p:to>
                                        <p:strVal val="visible"/>
                                      </p:to>
                                    </p:set>
                                    <p:animEffect transition="in" filter="fade">
                                      <p:cBhvr>
                                        <p:cTn id="115" dur="1000"/>
                                        <p:tgtEl>
                                          <p:spTgt spid="5"/>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7"/>
                                        </p:tgtEl>
                                        <p:attrNameLst>
                                          <p:attrName>style.visibility</p:attrName>
                                        </p:attrNameLst>
                                      </p:cBhvr>
                                      <p:to>
                                        <p:strVal val="visible"/>
                                      </p:to>
                                    </p:set>
                                    <p:animEffect transition="in" filter="fade">
                                      <p:cBhvr>
                                        <p:cTn id="118" dur="1000"/>
                                        <p:tgtEl>
                                          <p:spTgt spid="7"/>
                                        </p:tgtEl>
                                      </p:cBhvr>
                                    </p:animEffect>
                                  </p:childTnLst>
                                </p:cTn>
                              </p:par>
                            </p:childTnLst>
                          </p:cTn>
                        </p:par>
                      </p:childTnLst>
                    </p:cTn>
                  </p:par>
                  <p:par>
                    <p:cTn id="119" fill="hold">
                      <p:stCondLst>
                        <p:cond delay="indefinite"/>
                      </p:stCondLst>
                      <p:childTnLst>
                        <p:par>
                          <p:cTn id="120" fill="hold">
                            <p:stCondLst>
                              <p:cond delay="0"/>
                            </p:stCondLst>
                            <p:childTnLst>
                              <p:par>
                                <p:cTn id="121" presetID="21" presetClass="entr" presetSubtype="1" fill="hold" grpId="0" nodeType="click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wheel(1)">
                                      <p:cBhvr>
                                        <p:cTn id="123"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22" grpId="0"/>
      <p:bldP spid="2" grpId="0"/>
      <p:bldP spid="3" grpId="0"/>
      <p:bldP spid="4" grpId="0"/>
      <p:bldP spid="35" grpId="0" animBg="1"/>
      <p:bldP spid="5" grpId="0" animBg="1"/>
      <p:bldP spid="7" grpId="0"/>
      <p:bldP spid="8" grpId="0" animBg="1"/>
      <p:bldP spid="26" grpId="0"/>
      <p:bldP spid="26" grpId="1"/>
      <p:bldP spid="3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602974"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Compiler strategy</a:t>
            </a:r>
            <a:endParaRPr lang="en-US" sz="3200" b="1" i="0"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445820" y="1395652"/>
            <a:ext cx="7663316" cy="4462760"/>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Schedule in </a:t>
            </a:r>
            <a:r>
              <a:rPr lang="en-US" sz="2400" i="1" dirty="0" smtClean="0">
                <a:solidFill>
                  <a:srgbClr val="FFFF00"/>
                </a:solidFill>
                <a:latin typeface="Arial" pitchFamily="34" charset="0"/>
                <a:cs typeface="Arial" pitchFamily="34" charset="0"/>
              </a:rPr>
              <a:t>time reversed </a:t>
            </a:r>
            <a:r>
              <a:rPr lang="en-US" sz="2400" dirty="0" smtClean="0">
                <a:solidFill>
                  <a:srgbClr val="FFFF00"/>
                </a:solidFill>
                <a:latin typeface="Arial" pitchFamily="34" charset="0"/>
                <a:cs typeface="Arial" pitchFamily="34" charset="0"/>
              </a:rPr>
              <a:t>order, consumers first.</a:t>
            </a:r>
          </a:p>
          <a:p>
            <a:endParaRPr lang="en-US" sz="2400" dirty="0">
              <a:solidFill>
                <a:srgbClr val="FFFF00"/>
              </a:solidFill>
              <a:latin typeface="Arial" pitchFamily="34" charset="0"/>
              <a:cs typeface="Arial" pitchFamily="34" charset="0"/>
            </a:endParaRPr>
          </a:p>
          <a:p>
            <a:r>
              <a:rPr lang="en-US" sz="2400" dirty="0">
                <a:solidFill>
                  <a:srgbClr val="FFFF00"/>
                </a:solidFill>
                <a:latin typeface="Arial" pitchFamily="34" charset="0"/>
                <a:cs typeface="Arial" pitchFamily="34" charset="0"/>
              </a:rPr>
              <a:t>Schedule producers to retire just before first </a:t>
            </a:r>
            <a:r>
              <a:rPr lang="en-US" sz="2400" dirty="0" smtClean="0">
                <a:solidFill>
                  <a:srgbClr val="FFFF00"/>
                </a:solidFill>
                <a:latin typeface="Arial" pitchFamily="34" charset="0"/>
                <a:cs typeface="Arial" pitchFamily="34" charset="0"/>
              </a:rPr>
              <a:t>consumer.</a:t>
            </a:r>
            <a:endParaRPr lang="en-US" sz="2400" dirty="0">
              <a:solidFill>
                <a:srgbClr val="FFFF00"/>
              </a:solidFill>
              <a:latin typeface="Arial" pitchFamily="34" charset="0"/>
              <a:cs typeface="Arial" pitchFamily="34" charset="0"/>
            </a:endParaRP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Schedule from longest-latency dataflow first</a:t>
            </a:r>
          </a:p>
          <a:p>
            <a:pPr lvl="1"/>
            <a:r>
              <a:rPr lang="en-US" sz="2000" i="1" dirty="0" smtClean="0">
                <a:solidFill>
                  <a:srgbClr val="FFFF00"/>
                </a:solidFill>
                <a:latin typeface="Arial" pitchFamily="34" charset="0"/>
                <a:cs typeface="Arial" pitchFamily="34" charset="0"/>
              </a:rPr>
              <a:t>gives shortest latency schedule overall</a:t>
            </a:r>
          </a:p>
          <a:p>
            <a:endParaRPr lang="en-US" sz="2400" dirty="0" smtClean="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Hoist load </a:t>
            </a:r>
            <a:r>
              <a:rPr lang="en-US" sz="2400" i="1" dirty="0" smtClean="0">
                <a:solidFill>
                  <a:srgbClr val="FFFF00"/>
                </a:solidFill>
                <a:latin typeface="Arial" pitchFamily="34" charset="0"/>
                <a:cs typeface="Arial" pitchFamily="34" charset="0"/>
              </a:rPr>
              <a:t>issue</a:t>
            </a:r>
            <a:r>
              <a:rPr lang="en-US" sz="2400" dirty="0" smtClean="0">
                <a:solidFill>
                  <a:srgbClr val="FFFF00"/>
                </a:solidFill>
                <a:latin typeface="Arial" pitchFamily="34" charset="0"/>
                <a:cs typeface="Arial" pitchFamily="34" charset="0"/>
              </a:rPr>
              <a:t> to the address producer.</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Add no-ops to pad </a:t>
            </a:r>
            <a:r>
              <a:rPr lang="en-US" sz="2400" smtClean="0">
                <a:solidFill>
                  <a:srgbClr val="FFFF00"/>
                </a:solidFill>
                <a:latin typeface="Arial" pitchFamily="34" charset="0"/>
                <a:cs typeface="Arial" pitchFamily="34" charset="0"/>
              </a:rPr>
              <a:t>to D$1 </a:t>
            </a:r>
            <a:r>
              <a:rPr lang="en-US" sz="2400" dirty="0" smtClean="0">
                <a:solidFill>
                  <a:srgbClr val="FFFF00"/>
                </a:solidFill>
                <a:latin typeface="Arial" pitchFamily="34" charset="0"/>
                <a:cs typeface="Arial" pitchFamily="34" charset="0"/>
              </a:rPr>
              <a:t>latency if necessary.</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Set the delay argument of the loads.</a:t>
            </a:r>
          </a:p>
        </p:txBody>
      </p:sp>
    </p:spTree>
    <p:extLst>
      <p:ext uri="{BB962C8B-B14F-4D97-AF65-F5344CB8AC3E}">
        <p14:creationId xmlns:p14="http://schemas.microsoft.com/office/powerpoint/2010/main" val="36128940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fade">
                                      <p:cBhvr>
                                        <p:cTn id="20" dur="10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1000"/>
                                        <p:tgtEl>
                                          <p:spTgt spid="2">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fade">
                                      <p:cBhvr>
                                        <p:cTn id="30" dur="1000"/>
                                        <p:tgtEl>
                                          <p:spTgt spid="2">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Effect transition="in" filter="fade">
                                      <p:cBhvr>
                                        <p:cTn id="35" dur="1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507481"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trade-off</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1871220" y="1571625"/>
            <a:ext cx="186140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Out-of-order</a:t>
            </a:r>
          </a:p>
        </p:txBody>
      </p:sp>
      <p:sp>
        <p:nvSpPr>
          <p:cNvPr id="5" name="TextBox 4"/>
          <p:cNvSpPr txBox="1"/>
          <p:nvPr/>
        </p:nvSpPr>
        <p:spPr>
          <a:xfrm>
            <a:off x="1871220" y="4238625"/>
            <a:ext cx="251383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Static scheduling</a:t>
            </a:r>
          </a:p>
        </p:txBody>
      </p:sp>
      <p:sp>
        <p:nvSpPr>
          <p:cNvPr id="6" name="TextBox 5"/>
          <p:cNvSpPr txBox="1"/>
          <p:nvPr/>
        </p:nvSpPr>
        <p:spPr>
          <a:xfrm>
            <a:off x="2828925" y="2333625"/>
            <a:ext cx="4809330" cy="1200329"/>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Can hide parts of some misses</a:t>
            </a:r>
          </a:p>
          <a:p>
            <a:r>
              <a:rPr lang="en-US" sz="2400" dirty="0" smtClean="0">
                <a:solidFill>
                  <a:srgbClr val="FFFF00"/>
                </a:solidFill>
                <a:latin typeface="Arial" pitchFamily="34" charset="0"/>
                <a:cs typeface="Arial" pitchFamily="34" charset="0"/>
              </a:rPr>
              <a:t>Immune to false aliasing</a:t>
            </a:r>
          </a:p>
          <a:p>
            <a:r>
              <a:rPr lang="en-US" sz="2400" dirty="0" smtClean="0">
                <a:solidFill>
                  <a:srgbClr val="FFFF00"/>
                </a:solidFill>
                <a:latin typeface="Arial" pitchFamily="34" charset="0"/>
                <a:cs typeface="Arial" pitchFamily="34" charset="0"/>
              </a:rPr>
              <a:t>Complex, power hungry hardware</a:t>
            </a:r>
          </a:p>
        </p:txBody>
      </p:sp>
      <p:sp>
        <p:nvSpPr>
          <p:cNvPr id="8" name="TextBox 7"/>
          <p:cNvSpPr txBox="1"/>
          <p:nvPr/>
        </p:nvSpPr>
        <p:spPr>
          <a:xfrm>
            <a:off x="2828925" y="4867096"/>
            <a:ext cx="4566315" cy="1200329"/>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 miss stalls all instruction issue</a:t>
            </a:r>
          </a:p>
          <a:p>
            <a:r>
              <a:rPr lang="en-US" sz="2400" dirty="0" smtClean="0">
                <a:solidFill>
                  <a:srgbClr val="FFFF00"/>
                </a:solidFill>
                <a:latin typeface="Arial" pitchFamily="34" charset="0"/>
                <a:cs typeface="Arial" pitchFamily="34" charset="0"/>
              </a:rPr>
              <a:t>Cannot resolve false aliasing</a:t>
            </a:r>
          </a:p>
          <a:p>
            <a:r>
              <a:rPr lang="en-US" sz="2400" dirty="0" smtClean="0">
                <a:solidFill>
                  <a:srgbClr val="FFFF00"/>
                </a:solidFill>
                <a:latin typeface="Arial" pitchFamily="34" charset="0"/>
                <a:cs typeface="Arial" pitchFamily="34" charset="0"/>
              </a:rPr>
              <a:t>Simple, economical hardware</a:t>
            </a:r>
          </a:p>
        </p:txBody>
      </p:sp>
      <p:sp>
        <p:nvSpPr>
          <p:cNvPr id="26" name="Rectangle 25"/>
          <p:cNvSpPr/>
          <p:nvPr/>
        </p:nvSpPr>
        <p:spPr>
          <a:xfrm>
            <a:off x="1609725" y="1350987"/>
            <a:ext cx="6172200" cy="2357735"/>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360483010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1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1000"/>
                                        <p:tgtEl>
                                          <p:spTgt spid="2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Effect transition="in" filter="fade">
                                      <p:cBhvr>
                                        <p:cTn id="35" dur="1000"/>
                                        <p:tgtEl>
                                          <p:spTgt spid="8">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8">
                                            <p:txEl>
                                              <p:pRg st="1" end="1"/>
                                            </p:txEl>
                                          </p:spTgt>
                                        </p:tgtEl>
                                        <p:attrNameLst>
                                          <p:attrName>style.visibility</p:attrName>
                                        </p:attrNameLst>
                                      </p:cBhvr>
                                      <p:to>
                                        <p:strVal val="visible"/>
                                      </p:to>
                                    </p:set>
                                    <p:animEffect transition="in" filter="fade">
                                      <p:cBhvr>
                                        <p:cTn id="40" dur="1000"/>
                                        <p:tgtEl>
                                          <p:spTgt spid="8">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8">
                                            <p:txEl>
                                              <p:pRg st="2" end="2"/>
                                            </p:txEl>
                                          </p:spTgt>
                                        </p:tgtEl>
                                        <p:attrNameLst>
                                          <p:attrName>style.visibility</p:attrName>
                                        </p:attrNameLst>
                                      </p:cBhvr>
                                      <p:to>
                                        <p:strVal val="visible"/>
                                      </p:to>
                                    </p:set>
                                    <p:animEffect transition="in" filter="fade">
                                      <p:cBhvr>
                                        <p:cTn id="45" dur="1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828925" y="4867096"/>
            <a:ext cx="4566315" cy="1200329"/>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 miss stalls all instruction issue</a:t>
            </a:r>
          </a:p>
          <a:p>
            <a:r>
              <a:rPr lang="en-US" sz="2400" dirty="0" smtClean="0">
                <a:solidFill>
                  <a:srgbClr val="FFFF00"/>
                </a:solidFill>
                <a:latin typeface="Arial" pitchFamily="34" charset="0"/>
                <a:cs typeface="Arial" pitchFamily="34" charset="0"/>
              </a:rPr>
              <a:t>Cannot resolve false aliasing</a:t>
            </a:r>
          </a:p>
          <a:p>
            <a:r>
              <a:rPr lang="en-US" sz="2400" dirty="0" smtClean="0">
                <a:solidFill>
                  <a:srgbClr val="FFFF00"/>
                </a:solidFill>
                <a:latin typeface="Arial" pitchFamily="34" charset="0"/>
                <a:cs typeface="Arial" pitchFamily="34" charset="0"/>
              </a:rPr>
              <a:t>Simple, economical hardware</a:t>
            </a:r>
          </a:p>
        </p:txBody>
      </p:sp>
      <p:sp>
        <p:nvSpPr>
          <p:cNvPr id="10" name="TextBox 9"/>
          <p:cNvSpPr txBox="1"/>
          <p:nvPr/>
        </p:nvSpPr>
        <p:spPr>
          <a:xfrm>
            <a:off x="731520" y="731520"/>
            <a:ext cx="237084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tradeoff</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1871220" y="1571624"/>
            <a:ext cx="186140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Out-of-order</a:t>
            </a:r>
          </a:p>
        </p:txBody>
      </p:sp>
      <p:sp>
        <p:nvSpPr>
          <p:cNvPr id="5" name="TextBox 4"/>
          <p:cNvSpPr txBox="1"/>
          <p:nvPr/>
        </p:nvSpPr>
        <p:spPr>
          <a:xfrm>
            <a:off x="1871220" y="4238625"/>
            <a:ext cx="251383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Static scheduling</a:t>
            </a:r>
          </a:p>
        </p:txBody>
      </p:sp>
      <p:sp>
        <p:nvSpPr>
          <p:cNvPr id="6" name="TextBox 5"/>
          <p:cNvSpPr txBox="1"/>
          <p:nvPr/>
        </p:nvSpPr>
        <p:spPr>
          <a:xfrm>
            <a:off x="2828925" y="2333625"/>
            <a:ext cx="4809330" cy="1200329"/>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Can hide parts of some misses</a:t>
            </a:r>
          </a:p>
          <a:p>
            <a:r>
              <a:rPr lang="en-US" sz="2400" dirty="0" smtClean="0">
                <a:solidFill>
                  <a:srgbClr val="FFFF00"/>
                </a:solidFill>
                <a:latin typeface="Arial" pitchFamily="34" charset="0"/>
                <a:cs typeface="Arial" pitchFamily="34" charset="0"/>
              </a:rPr>
              <a:t>Immune to false aliasing</a:t>
            </a:r>
          </a:p>
          <a:p>
            <a:r>
              <a:rPr lang="en-US" sz="2400" dirty="0" smtClean="0">
                <a:solidFill>
                  <a:srgbClr val="FFFF00"/>
                </a:solidFill>
                <a:latin typeface="Arial" pitchFamily="34" charset="0"/>
                <a:cs typeface="Arial" pitchFamily="34" charset="0"/>
              </a:rPr>
              <a:t>Complex, power hungry hardware</a:t>
            </a:r>
          </a:p>
        </p:txBody>
      </p:sp>
      <p:sp>
        <p:nvSpPr>
          <p:cNvPr id="26" name="Rectangle 25"/>
          <p:cNvSpPr/>
          <p:nvPr/>
        </p:nvSpPr>
        <p:spPr>
          <a:xfrm>
            <a:off x="1780426" y="1112483"/>
            <a:ext cx="6906327" cy="5213485"/>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7" name="TextBox 6"/>
          <p:cNvSpPr txBox="1"/>
          <p:nvPr/>
        </p:nvSpPr>
        <p:spPr>
          <a:xfrm>
            <a:off x="2828925" y="5457825"/>
            <a:ext cx="5405647" cy="1200329"/>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Can hide </a:t>
            </a:r>
            <a:r>
              <a:rPr lang="en-US" sz="2400" dirty="0" smtClean="0">
                <a:solidFill>
                  <a:srgbClr val="FFFF00"/>
                </a:solidFill>
                <a:latin typeface="Arial" pitchFamily="34" charset="0"/>
                <a:cs typeface="Arial" pitchFamily="34" charset="0"/>
              </a:rPr>
              <a:t>same misses as out-of-order</a:t>
            </a:r>
            <a:endParaRPr lang="en-US" sz="2400" dirty="0">
              <a:solidFill>
                <a:srgbClr val="FFFF00"/>
              </a:solidFill>
              <a:latin typeface="Arial" pitchFamily="34" charset="0"/>
              <a:cs typeface="Arial" pitchFamily="34" charset="0"/>
            </a:endParaRPr>
          </a:p>
          <a:p>
            <a:r>
              <a:rPr lang="en-US" sz="2400" dirty="0">
                <a:solidFill>
                  <a:srgbClr val="FFFF00"/>
                </a:solidFill>
                <a:latin typeface="Arial" pitchFamily="34" charset="0"/>
                <a:cs typeface="Arial" pitchFamily="34" charset="0"/>
              </a:rPr>
              <a:t>Immune to false aliasing</a:t>
            </a:r>
          </a:p>
          <a:p>
            <a:r>
              <a:rPr lang="en-US" sz="2400" dirty="0">
                <a:solidFill>
                  <a:srgbClr val="FFFF00"/>
                </a:solidFill>
                <a:latin typeface="Arial" pitchFamily="34" charset="0"/>
                <a:cs typeface="Arial" pitchFamily="34" charset="0"/>
              </a:rPr>
              <a:t>Simple, economical </a:t>
            </a:r>
            <a:r>
              <a:rPr lang="en-US" sz="2400" dirty="0" smtClean="0">
                <a:solidFill>
                  <a:srgbClr val="FFFF00"/>
                </a:solidFill>
                <a:latin typeface="Arial" pitchFamily="34" charset="0"/>
                <a:cs typeface="Arial" pitchFamily="34" charset="0"/>
              </a:rPr>
              <a:t>hardware</a:t>
            </a:r>
            <a:endParaRPr lang="en-US" sz="2400" dirty="0">
              <a:solidFill>
                <a:srgbClr val="FFFF00"/>
              </a:solidFill>
              <a:latin typeface="Arial" pitchFamily="34" charset="0"/>
              <a:cs typeface="Arial" pitchFamily="34" charset="0"/>
            </a:endParaRPr>
          </a:p>
        </p:txBody>
      </p:sp>
      <p:sp>
        <p:nvSpPr>
          <p:cNvPr id="2" name="TextBox 1"/>
          <p:cNvSpPr txBox="1"/>
          <p:nvPr/>
        </p:nvSpPr>
        <p:spPr>
          <a:xfrm>
            <a:off x="1871220" y="4940674"/>
            <a:ext cx="126348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The Mill</a:t>
            </a:r>
          </a:p>
        </p:txBody>
      </p:sp>
    </p:spTree>
    <p:extLst>
      <p:ext uri="{BB962C8B-B14F-4D97-AF65-F5344CB8AC3E}">
        <p14:creationId xmlns:p14="http://schemas.microsoft.com/office/powerpoint/2010/main" val="145827411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47439E-6 4.82686E-6 L -0.00221 -0.05058 " pathEditMode="relative" rAng="0" ptsTypes="AA">
                                      <p:cBhvr>
                                        <p:cTn id="6" dur="2000" fill="hold"/>
                                        <p:tgtEl>
                                          <p:spTgt spid="4"/>
                                        </p:tgtEl>
                                        <p:attrNameLst>
                                          <p:attrName>ppt_x</p:attrName>
                                          <p:attrName>ppt_y</p:attrName>
                                        </p:attrNameLst>
                                      </p:cBhvr>
                                      <p:rCtr x="-110" y="-2539"/>
                                    </p:animMotion>
                                  </p:childTnLst>
                                </p:cTn>
                              </p:par>
                              <p:par>
                                <p:cTn id="7" presetID="42" presetClass="path" presetSubtype="0" accel="50000" decel="50000" fill="hold" grpId="0" nodeType="withEffect">
                                  <p:stCondLst>
                                    <p:cond delay="0"/>
                                  </p:stCondLst>
                                  <p:childTnLst>
                                    <p:animMotion origin="layout" path="M 3.97226E-6 4.70588E-6 L -0.0041 -0.0895 " pathEditMode="relative" rAng="0" ptsTypes="AA">
                                      <p:cBhvr>
                                        <p:cTn id="8" dur="2000" fill="hold"/>
                                        <p:tgtEl>
                                          <p:spTgt spid="6"/>
                                        </p:tgtEl>
                                        <p:attrNameLst>
                                          <p:attrName>ppt_x</p:attrName>
                                          <p:attrName>ppt_y</p:attrName>
                                        </p:attrNameLst>
                                      </p:cBhvr>
                                      <p:rCtr x="-205" y="-4475"/>
                                    </p:animMotion>
                                  </p:childTnLst>
                                </p:cTn>
                              </p:par>
                              <p:par>
                                <p:cTn id="9" presetID="42" presetClass="path" presetSubtype="0" accel="50000" decel="50000" fill="hold" grpId="0" nodeType="withEffect">
                                  <p:stCondLst>
                                    <p:cond delay="0"/>
                                  </p:stCondLst>
                                  <p:childTnLst>
                                    <p:animMotion origin="layout" path="M -6.93459E-7 3.9979E-6 L 0.00063 -0.16139 " pathEditMode="relative" rAng="0" ptsTypes="AA">
                                      <p:cBhvr>
                                        <p:cTn id="10" dur="2000" fill="hold"/>
                                        <p:tgtEl>
                                          <p:spTgt spid="5"/>
                                        </p:tgtEl>
                                        <p:attrNameLst>
                                          <p:attrName>ppt_x</p:attrName>
                                          <p:attrName>ppt_y</p:attrName>
                                        </p:attrNameLst>
                                      </p:cBhvr>
                                      <p:rCtr x="32" y="-8080"/>
                                    </p:animMotion>
                                  </p:childTnLst>
                                </p:cTn>
                              </p:par>
                              <p:par>
                                <p:cTn id="11" presetID="42" presetClass="path" presetSubtype="0" accel="50000" decel="50000" fill="hold" grpId="0" nodeType="withEffect">
                                  <p:stCondLst>
                                    <p:cond delay="0"/>
                                  </p:stCondLst>
                                  <p:childTnLst>
                                    <p:animMotion origin="layout" path="M 7.80142E-7 -1.9937E-7 L -0.00047 -0.16243 " pathEditMode="relative" rAng="0" ptsTypes="AA">
                                      <p:cBhvr>
                                        <p:cTn id="12" dur="2000" fill="hold"/>
                                        <p:tgtEl>
                                          <p:spTgt spid="8"/>
                                        </p:tgtEl>
                                        <p:attrNameLst>
                                          <p:attrName>ppt_x</p:attrName>
                                          <p:attrName>ppt_y</p:attrName>
                                        </p:attrNameLst>
                                      </p:cBhvr>
                                      <p:rCtr x="-32" y="-8122"/>
                                    </p:animMotion>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animEffect transition="in" filter="fade">
                                      <p:cBhvr>
                                        <p:cTn id="26" dur="1000"/>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fade">
                                      <p:cBhvr>
                                        <p:cTn id="31"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6" grpId="0"/>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70350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Implementation – the </a:t>
            </a:r>
            <a:r>
              <a:rPr lang="en-US" sz="3200" b="1" i="1" dirty="0" smtClean="0">
                <a:solidFill>
                  <a:srgbClr val="00FF00"/>
                </a:solidFill>
                <a:latin typeface="Arial" pitchFamily="34"/>
                <a:ea typeface="Tahoma" pitchFamily="2"/>
                <a:cs typeface="Tahoma" pitchFamily="2"/>
              </a:rPr>
              <a:t>retire station</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463040"/>
            <a:ext cx="7132238"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Each Mill family member has a configured number of hardware retire stations.</a:t>
            </a:r>
          </a:p>
        </p:txBody>
      </p:sp>
      <p:sp>
        <p:nvSpPr>
          <p:cNvPr id="5" name="TextBox 4"/>
          <p:cNvSpPr txBox="1"/>
          <p:nvPr/>
        </p:nvSpPr>
        <p:spPr>
          <a:xfrm>
            <a:off x="1463040" y="4497373"/>
            <a:ext cx="128112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address</a:t>
            </a:r>
          </a:p>
        </p:txBody>
      </p:sp>
      <p:sp>
        <p:nvSpPr>
          <p:cNvPr id="7" name="TextBox 6"/>
          <p:cNvSpPr txBox="1"/>
          <p:nvPr/>
        </p:nvSpPr>
        <p:spPr>
          <a:xfrm>
            <a:off x="3068232" y="4497373"/>
            <a:ext cx="90441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width</a:t>
            </a:r>
          </a:p>
        </p:txBody>
      </p:sp>
      <p:sp>
        <p:nvSpPr>
          <p:cNvPr id="9" name="TextBox 8"/>
          <p:cNvSpPr txBox="1"/>
          <p:nvPr/>
        </p:nvSpPr>
        <p:spPr>
          <a:xfrm>
            <a:off x="4274209" y="4497373"/>
            <a:ext cx="121219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counter</a:t>
            </a:r>
          </a:p>
        </p:txBody>
      </p:sp>
      <p:sp>
        <p:nvSpPr>
          <p:cNvPr id="19" name="TextBox 18"/>
          <p:cNvSpPr txBox="1"/>
          <p:nvPr/>
        </p:nvSpPr>
        <p:spPr>
          <a:xfrm>
            <a:off x="6495276" y="4497373"/>
            <a:ext cx="165064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 buffer</a:t>
            </a:r>
          </a:p>
        </p:txBody>
      </p:sp>
      <p:grpSp>
        <p:nvGrpSpPr>
          <p:cNvPr id="53" name="Group 52"/>
          <p:cNvGrpSpPr/>
          <p:nvPr/>
        </p:nvGrpSpPr>
        <p:grpSpPr>
          <a:xfrm>
            <a:off x="1463040" y="4053624"/>
            <a:ext cx="7436224" cy="487671"/>
            <a:chOff x="1463040" y="5674659"/>
            <a:chExt cx="7436224" cy="487671"/>
          </a:xfrm>
        </p:grpSpPr>
        <p:sp>
          <p:nvSpPr>
            <p:cNvPr id="36" name="TextBox 35"/>
            <p:cNvSpPr txBox="1"/>
            <p:nvPr/>
          </p:nvSpPr>
          <p:spPr>
            <a:xfrm>
              <a:off x="1463040" y="5700665"/>
              <a:ext cx="1371599" cy="461665"/>
            </a:xfrm>
            <a:prstGeom prst="rect">
              <a:avLst/>
            </a:prstGeom>
            <a:noFill/>
            <a:ln w="28575">
              <a:solidFill>
                <a:srgbClr val="FFFF00"/>
              </a:solidFill>
            </a:ln>
          </p:spPr>
          <p:txBody>
            <a:bodyPr wrap="square" rtlCol="0">
              <a:spAutoFit/>
            </a:bodyPr>
            <a:lstStyle/>
            <a:p>
              <a:pPr algn="ctr"/>
              <a:endParaRPr lang="en-US" sz="2400" dirty="0" smtClean="0">
                <a:solidFill>
                  <a:srgbClr val="FFFF00"/>
                </a:solidFill>
                <a:latin typeface="Arial" pitchFamily="34" charset="0"/>
                <a:cs typeface="Arial" pitchFamily="34" charset="0"/>
              </a:endParaRPr>
            </a:p>
          </p:txBody>
        </p:sp>
        <p:sp>
          <p:nvSpPr>
            <p:cNvPr id="37" name="TextBox 36"/>
            <p:cNvSpPr txBox="1"/>
            <p:nvPr/>
          </p:nvSpPr>
          <p:spPr>
            <a:xfrm>
              <a:off x="2834640" y="5700665"/>
              <a:ext cx="1371600" cy="461665"/>
            </a:xfrm>
            <a:prstGeom prst="rect">
              <a:avLst/>
            </a:prstGeom>
            <a:noFill/>
            <a:ln w="28575">
              <a:solidFill>
                <a:srgbClr val="FFFF00"/>
              </a:solidFill>
            </a:ln>
          </p:spPr>
          <p:txBody>
            <a:bodyPr wrap="square" rtlCol="0">
              <a:spAutoFit/>
            </a:bodyPr>
            <a:lstStyle/>
            <a:p>
              <a:pPr algn="ctr"/>
              <a:endParaRPr lang="en-US" sz="2400" dirty="0" smtClean="0">
                <a:solidFill>
                  <a:srgbClr val="FFFF00"/>
                </a:solidFill>
                <a:latin typeface="Arial" pitchFamily="34" charset="0"/>
                <a:cs typeface="Arial" pitchFamily="34" charset="0"/>
              </a:endParaRPr>
            </a:p>
          </p:txBody>
        </p:sp>
        <p:sp>
          <p:nvSpPr>
            <p:cNvPr id="38" name="TextBox 37"/>
            <p:cNvSpPr txBox="1"/>
            <p:nvPr/>
          </p:nvSpPr>
          <p:spPr>
            <a:xfrm>
              <a:off x="4206240" y="5700665"/>
              <a:ext cx="1371600" cy="461665"/>
            </a:xfrm>
            <a:prstGeom prst="rect">
              <a:avLst/>
            </a:prstGeom>
            <a:noFill/>
            <a:ln w="28575">
              <a:solidFill>
                <a:srgbClr val="FFFF00"/>
              </a:solidFill>
            </a:ln>
          </p:spPr>
          <p:txBody>
            <a:bodyPr wrap="square" rtlCol="0">
              <a:spAutoFit/>
            </a:bodyPr>
            <a:lstStyle/>
            <a:p>
              <a:pPr algn="ctr"/>
              <a:endParaRPr lang="en-US" sz="2400" dirty="0" smtClean="0">
                <a:solidFill>
                  <a:srgbClr val="FFFF00"/>
                </a:solidFill>
                <a:latin typeface="Arial" pitchFamily="34" charset="0"/>
                <a:cs typeface="Arial" pitchFamily="34" charset="0"/>
              </a:endParaRPr>
            </a:p>
          </p:txBody>
        </p:sp>
        <p:cxnSp>
          <p:nvCxnSpPr>
            <p:cNvPr id="39" name="Straight Connector 38"/>
            <p:cNvCxnSpPr/>
            <p:nvPr/>
          </p:nvCxnSpPr>
          <p:spPr>
            <a:xfrm flipV="1">
              <a:off x="5577840" y="5674659"/>
              <a:ext cx="3321424" cy="25118"/>
            </a:xfrm>
            <a:prstGeom prst="line">
              <a:avLst/>
            </a:prstGeom>
            <a:ln w="38100">
              <a:solidFill>
                <a:srgbClr val="FFFF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5577840" y="6144418"/>
              <a:ext cx="3295293" cy="17912"/>
            </a:xfrm>
            <a:prstGeom prst="line">
              <a:avLst/>
            </a:prstGeom>
            <a:ln w="38100">
              <a:solidFill>
                <a:srgbClr val="FFFF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3" name="Rectangle 42"/>
          <p:cNvSpPr/>
          <p:nvPr/>
        </p:nvSpPr>
        <p:spPr>
          <a:xfrm>
            <a:off x="7342072" y="20802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494472" y="22326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7646872" y="23850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7799272" y="25374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7951672" y="26898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8104072" y="28422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8256472" y="29946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8408872" y="31470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2890896" y="5059146"/>
            <a:ext cx="4193777" cy="2308324"/>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The load operation:</a:t>
            </a:r>
          </a:p>
          <a:p>
            <a:pPr marL="800100" lvl="1" indent="-342900">
              <a:buFont typeface="Arial" pitchFamily="34" charset="0"/>
              <a:buChar char="•"/>
            </a:pPr>
            <a:r>
              <a:rPr lang="en-US" sz="2400" dirty="0" smtClean="0">
                <a:solidFill>
                  <a:srgbClr val="FFFF00"/>
                </a:solidFill>
                <a:latin typeface="Arial" pitchFamily="34" charset="0"/>
                <a:cs typeface="Arial" pitchFamily="34" charset="0"/>
              </a:rPr>
              <a:t>allocates a station</a:t>
            </a:r>
          </a:p>
          <a:p>
            <a:pPr marL="800100" lvl="1" indent="-342900">
              <a:buFont typeface="Arial" pitchFamily="34" charset="0"/>
              <a:buChar char="•"/>
            </a:pPr>
            <a:r>
              <a:rPr lang="en-US" sz="2400" dirty="0" smtClean="0">
                <a:solidFill>
                  <a:srgbClr val="FFFF00"/>
                </a:solidFill>
                <a:latin typeface="Arial" pitchFamily="34" charset="0"/>
                <a:cs typeface="Arial" pitchFamily="34" charset="0"/>
              </a:rPr>
              <a:t>unpacks the arguments</a:t>
            </a:r>
          </a:p>
          <a:p>
            <a:pPr marL="800100" lvl="1" indent="-342900">
              <a:buFont typeface="Arial" pitchFamily="34" charset="0"/>
              <a:buChar char="•"/>
            </a:pPr>
            <a:r>
              <a:rPr lang="en-US" sz="2400" dirty="0" smtClean="0">
                <a:solidFill>
                  <a:srgbClr val="FFFF00"/>
                </a:solidFill>
                <a:latin typeface="Arial" pitchFamily="34" charset="0"/>
                <a:cs typeface="Arial" pitchFamily="34" charset="0"/>
              </a:rPr>
              <a:t>sends a request to the</a:t>
            </a:r>
            <a:br>
              <a:rPr lang="en-US" sz="2400" dirty="0" smtClean="0">
                <a:solidFill>
                  <a:srgbClr val="FFFF00"/>
                </a:solidFill>
                <a:latin typeface="Arial" pitchFamily="34" charset="0"/>
                <a:cs typeface="Arial" pitchFamily="34" charset="0"/>
              </a:rPr>
            </a:br>
            <a:r>
              <a:rPr lang="en-US" sz="2400" dirty="0" smtClean="0">
                <a:solidFill>
                  <a:srgbClr val="FFFF00"/>
                </a:solidFill>
                <a:latin typeface="Arial" pitchFamily="34" charset="0"/>
                <a:cs typeface="Arial" pitchFamily="34" charset="0"/>
              </a:rPr>
              <a:t>memory hierarchy</a:t>
            </a:r>
          </a:p>
          <a:p>
            <a:endParaRPr lang="en-US" sz="2400" dirty="0" smtClean="0">
              <a:solidFill>
                <a:srgbClr val="FFFF00"/>
              </a:solidFill>
              <a:latin typeface="Arial" pitchFamily="34" charset="0"/>
              <a:cs typeface="Arial" pitchFamily="34" charset="0"/>
            </a:endParaRPr>
          </a:p>
        </p:txBody>
      </p:sp>
      <p:sp>
        <p:nvSpPr>
          <p:cNvPr id="52" name="TextBox 51"/>
          <p:cNvSpPr txBox="1"/>
          <p:nvPr/>
        </p:nvSpPr>
        <p:spPr>
          <a:xfrm>
            <a:off x="1737360" y="2651760"/>
            <a:ext cx="5899372"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load(&lt;address&gt;,&lt;width&gt;,&lt;delay&gt;)</a:t>
            </a:r>
          </a:p>
        </p:txBody>
      </p:sp>
      <p:sp>
        <p:nvSpPr>
          <p:cNvPr id="54" name="TextBox 53"/>
          <p:cNvSpPr txBox="1"/>
          <p:nvPr/>
        </p:nvSpPr>
        <p:spPr>
          <a:xfrm>
            <a:off x="2651760" y="2651760"/>
            <a:ext cx="2028119"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&lt;address&gt;,</a:t>
            </a:r>
          </a:p>
        </p:txBody>
      </p:sp>
      <p:sp>
        <p:nvSpPr>
          <p:cNvPr id="55" name="TextBox 54"/>
          <p:cNvSpPr txBox="1"/>
          <p:nvPr/>
        </p:nvSpPr>
        <p:spPr>
          <a:xfrm>
            <a:off x="1482425" y="4087005"/>
            <a:ext cx="1332416" cy="461665"/>
          </a:xfrm>
          <a:prstGeom prst="rect">
            <a:avLst/>
          </a:prstGeom>
          <a:noFill/>
        </p:spPr>
        <p:txBody>
          <a:bodyPr wrap="none" rtlCol="0">
            <a:spAutoFit/>
          </a:bodyPr>
          <a:lstStyle/>
          <a:p>
            <a:pPr algn="ctr"/>
            <a:r>
              <a:rPr lang="en-US" sz="2400" dirty="0" smtClean="0">
                <a:solidFill>
                  <a:srgbClr val="FFFF00"/>
                </a:solidFill>
                <a:latin typeface="Courier New" pitchFamily="49" charset="0"/>
                <a:cs typeface="Courier New" pitchFamily="49" charset="0"/>
              </a:rPr>
              <a:t>0x123…</a:t>
            </a:r>
          </a:p>
        </p:txBody>
      </p:sp>
      <p:sp>
        <p:nvSpPr>
          <p:cNvPr id="56" name="TextBox 55"/>
          <p:cNvSpPr txBox="1"/>
          <p:nvPr/>
        </p:nvSpPr>
        <p:spPr>
          <a:xfrm>
            <a:off x="4480560" y="2651760"/>
            <a:ext cx="147508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&lt;width&gt;</a:t>
            </a:r>
          </a:p>
        </p:txBody>
      </p:sp>
      <p:sp>
        <p:nvSpPr>
          <p:cNvPr id="57" name="TextBox 56"/>
          <p:cNvSpPr txBox="1"/>
          <p:nvPr/>
        </p:nvSpPr>
        <p:spPr>
          <a:xfrm>
            <a:off x="5943600" y="2651760"/>
            <a:ext cx="1475084"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&lt;delay&gt;</a:t>
            </a:r>
          </a:p>
        </p:txBody>
      </p:sp>
      <p:sp>
        <p:nvSpPr>
          <p:cNvPr id="58" name="TextBox 57"/>
          <p:cNvSpPr txBox="1"/>
          <p:nvPr/>
        </p:nvSpPr>
        <p:spPr>
          <a:xfrm>
            <a:off x="2890896" y="4087005"/>
            <a:ext cx="1290738"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double</a:t>
            </a:r>
          </a:p>
        </p:txBody>
      </p:sp>
      <p:sp>
        <p:nvSpPr>
          <p:cNvPr id="59" name="TextBox 58"/>
          <p:cNvSpPr txBox="1"/>
          <p:nvPr/>
        </p:nvSpPr>
        <p:spPr>
          <a:xfrm>
            <a:off x="4719862" y="4114715"/>
            <a:ext cx="369012" cy="461665"/>
          </a:xfrm>
          <a:prstGeom prst="rect">
            <a:avLst/>
          </a:prstGeom>
          <a:noFill/>
        </p:spPr>
        <p:txBody>
          <a:bodyPr wrap="none" rtlCol="0">
            <a:spAutoFit/>
          </a:bodyPr>
          <a:lstStyle/>
          <a:p>
            <a:r>
              <a:rPr lang="en-US" sz="2400" dirty="0" smtClean="0">
                <a:solidFill>
                  <a:srgbClr val="FFFF00"/>
                </a:solidFill>
                <a:latin typeface="Courier New" pitchFamily="49" charset="0"/>
                <a:cs typeface="Courier New" pitchFamily="49" charset="0"/>
              </a:rPr>
              <a:t>7</a:t>
            </a:r>
          </a:p>
        </p:txBody>
      </p:sp>
      <p:sp>
        <p:nvSpPr>
          <p:cNvPr id="60" name="TextBox 59"/>
          <p:cNvSpPr txBox="1"/>
          <p:nvPr/>
        </p:nvSpPr>
        <p:spPr>
          <a:xfrm>
            <a:off x="5577840" y="4082832"/>
            <a:ext cx="3395904" cy="461665"/>
          </a:xfrm>
          <a:prstGeom prst="rect">
            <a:avLst/>
          </a:prstGeom>
          <a:noFill/>
        </p:spPr>
        <p:txBody>
          <a:bodyPr wrap="square" rtlCol="0">
            <a:spAutoFit/>
          </a:bodyPr>
          <a:lstStyle/>
          <a:p>
            <a:r>
              <a:rPr lang="en-US" sz="2400" dirty="0" smtClean="0">
                <a:solidFill>
                  <a:srgbClr val="FFFF00"/>
                </a:solidFill>
                <a:latin typeface="Courier New" pitchFamily="49" charset="0"/>
                <a:cs typeface="Courier New" pitchFamily="49" charset="0"/>
              </a:rPr>
              <a:t>-----------------</a:t>
            </a:r>
          </a:p>
        </p:txBody>
      </p:sp>
    </p:spTree>
    <p:extLst>
      <p:ext uri="{BB962C8B-B14F-4D97-AF65-F5344CB8AC3E}">
        <p14:creationId xmlns:p14="http://schemas.microsoft.com/office/powerpoint/2010/main" val="19293623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fade">
                                      <p:cBhvr>
                                        <p:cTn id="21" dur="1000"/>
                                        <p:tgtEl>
                                          <p:spTgt spid="4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fade">
                                      <p:cBhvr>
                                        <p:cTn id="24" dur="1000"/>
                                        <p:tgtEl>
                                          <p:spTgt spid="4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1000"/>
                                        <p:tgtEl>
                                          <p:spTgt spid="5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1">
                                            <p:txEl>
                                              <p:pRg st="0" end="0"/>
                                            </p:txEl>
                                          </p:spTgt>
                                        </p:tgtEl>
                                        <p:attrNameLst>
                                          <p:attrName>style.visibility</p:attrName>
                                        </p:attrNameLst>
                                      </p:cBhvr>
                                      <p:to>
                                        <p:strVal val="visible"/>
                                      </p:to>
                                    </p:set>
                                    <p:animEffect transition="in" filter="fade">
                                      <p:cBhvr>
                                        <p:cTn id="38" dur="1000"/>
                                        <p:tgtEl>
                                          <p:spTgt spid="51">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fade">
                                      <p:cBhvr>
                                        <p:cTn id="43" dur="1000"/>
                                        <p:tgtEl>
                                          <p:spTgt spid="5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1">
                                            <p:txEl>
                                              <p:pRg st="1" end="1"/>
                                            </p:txEl>
                                          </p:spTgt>
                                        </p:tgtEl>
                                        <p:attrNameLst>
                                          <p:attrName>style.visibility</p:attrName>
                                        </p:attrNameLst>
                                      </p:cBhvr>
                                      <p:to>
                                        <p:strVal val="visible"/>
                                      </p:to>
                                    </p:set>
                                    <p:animEffect transition="in" filter="fade">
                                      <p:cBhvr>
                                        <p:cTn id="48" dur="1000"/>
                                        <p:tgtEl>
                                          <p:spTgt spid="51">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mph" presetSubtype="0" fill="hold" grpId="1" nodeType="clickEffect">
                                  <p:stCondLst>
                                    <p:cond delay="0"/>
                                  </p:stCondLst>
                                  <p:childTnLst>
                                    <p:animScale>
                                      <p:cBhvr>
                                        <p:cTn id="52" dur="2000" fill="hold"/>
                                        <p:tgtEl>
                                          <p:spTgt spid="48"/>
                                        </p:tgtEl>
                                      </p:cBhvr>
                                      <p:by x="400000" y="400000"/>
                                    </p:animScale>
                                  </p:childTnLst>
                                </p:cTn>
                              </p:par>
                              <p:par>
                                <p:cTn id="53" presetID="50" presetClass="path" presetSubtype="0" accel="50000" decel="50000" fill="hold" grpId="2" nodeType="withEffect">
                                  <p:stCondLst>
                                    <p:cond delay="0"/>
                                  </p:stCondLst>
                                  <p:childTnLst>
                                    <p:animMotion origin="layout" path="M -2.35619E-6 2.27702E-6 L -0.18313 2.27702E-6 C -0.26525 2.27702E-6 -0.36627 0.05036 -0.36627 0.09108 L -0.36627 0.18237 " pathEditMode="relative" rAng="0" ptsTypes="FfFF">
                                      <p:cBhvr>
                                        <p:cTn id="54" dur="2000" fill="hold"/>
                                        <p:tgtEl>
                                          <p:spTgt spid="48"/>
                                        </p:tgtEl>
                                        <p:attrNameLst>
                                          <p:attrName>ppt_x</p:attrName>
                                          <p:attrName>ppt_y</p:attrName>
                                        </p:attrNameLst>
                                      </p:cBhvr>
                                      <p:rCtr x="-18314" y="9108"/>
                                    </p:animMotion>
                                  </p:childTnLst>
                                </p:cTn>
                              </p:par>
                            </p:childTnLst>
                          </p:cTn>
                        </p:par>
                        <p:par>
                          <p:cTn id="55" fill="hold">
                            <p:stCondLst>
                              <p:cond delay="2000"/>
                            </p:stCondLst>
                            <p:childTnLst>
                              <p:par>
                                <p:cTn id="56" presetID="10" presetClass="exit" presetSubtype="0" fill="hold" grpId="3" nodeType="afterEffect">
                                  <p:stCondLst>
                                    <p:cond delay="0"/>
                                  </p:stCondLst>
                                  <p:childTnLst>
                                    <p:animEffect transition="out" filter="fade">
                                      <p:cBhvr>
                                        <p:cTn id="57" dur="1000"/>
                                        <p:tgtEl>
                                          <p:spTgt spid="48"/>
                                        </p:tgtEl>
                                      </p:cBhvr>
                                    </p:animEffect>
                                    <p:set>
                                      <p:cBhvr>
                                        <p:cTn id="58" dur="1" fill="hold">
                                          <p:stCondLst>
                                            <p:cond delay="999"/>
                                          </p:stCondLst>
                                        </p:cTn>
                                        <p:tgtEl>
                                          <p:spTgt spid="48"/>
                                        </p:tgtEl>
                                        <p:attrNameLst>
                                          <p:attrName>style.visibility</p:attrName>
                                        </p:attrNameLst>
                                      </p:cBhvr>
                                      <p:to>
                                        <p:strVal val="hidden"/>
                                      </p:to>
                                    </p:set>
                                  </p:childTnLst>
                                </p:cTn>
                              </p:par>
                              <p:par>
                                <p:cTn id="59" presetID="10" presetClass="entr" presetSubtype="0" fill="hold" nodeType="with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1000"/>
                                        <p:tgtEl>
                                          <p:spTgt spid="5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51">
                                            <p:txEl>
                                              <p:pRg st="2" end="2"/>
                                            </p:txEl>
                                          </p:spTgt>
                                        </p:tgtEl>
                                        <p:attrNameLst>
                                          <p:attrName>style.visibility</p:attrName>
                                        </p:attrNameLst>
                                      </p:cBhvr>
                                      <p:to>
                                        <p:strVal val="visible"/>
                                      </p:to>
                                    </p:set>
                                    <p:animEffect transition="in" filter="fade">
                                      <p:cBhvr>
                                        <p:cTn id="66" dur="1000"/>
                                        <p:tgtEl>
                                          <p:spTgt spid="51">
                                            <p:txEl>
                                              <p:pRg st="2" end="2"/>
                                            </p:txEl>
                                          </p:spTgt>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7"/>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2000"/>
                                        <p:tgtEl>
                                          <p:spTgt spid="54"/>
                                        </p:tgtEl>
                                      </p:cBhvr>
                                    </p:animEffect>
                                    <p:set>
                                      <p:cBhvr>
                                        <p:cTn id="77" dur="1" fill="hold">
                                          <p:stCondLst>
                                            <p:cond delay="1999"/>
                                          </p:stCondLst>
                                        </p:cTn>
                                        <p:tgtEl>
                                          <p:spTgt spid="54"/>
                                        </p:tgtEl>
                                        <p:attrNameLst>
                                          <p:attrName>style.visibility</p:attrName>
                                        </p:attrNameLst>
                                      </p:cBhvr>
                                      <p:to>
                                        <p:strVal val="hidden"/>
                                      </p:to>
                                    </p:set>
                                  </p:childTnLst>
                                </p:cTn>
                              </p:par>
                              <p:par>
                                <p:cTn id="78" presetID="42" presetClass="path" presetSubtype="0" accel="50000" decel="50000" fill="hold" grpId="2" nodeType="withEffect">
                                  <p:stCondLst>
                                    <p:cond delay="0"/>
                                  </p:stCondLst>
                                  <p:childTnLst>
                                    <p:animMotion origin="layout" path="M -2.60047E-7 -2.3085E-7 L -0.15808 0.18216 " pathEditMode="relative" rAng="0" ptsTypes="AA">
                                      <p:cBhvr>
                                        <p:cTn id="79" dur="2000" fill="hold"/>
                                        <p:tgtEl>
                                          <p:spTgt spid="54"/>
                                        </p:tgtEl>
                                        <p:attrNameLst>
                                          <p:attrName>ppt_x</p:attrName>
                                          <p:attrName>ppt_y</p:attrName>
                                        </p:attrNameLst>
                                      </p:cBhvr>
                                      <p:rCtr x="-7912" y="9108"/>
                                    </p:animMotion>
                                  </p:childTnLst>
                                </p:cTn>
                              </p:par>
                            </p:childTnLst>
                          </p:cTn>
                        </p:par>
                        <p:par>
                          <p:cTn id="80" fill="hold">
                            <p:stCondLst>
                              <p:cond delay="2000"/>
                            </p:stCondLst>
                            <p:childTnLst>
                              <p:par>
                                <p:cTn id="81" presetID="10" presetClass="entr" presetSubtype="0" fill="hold" grpId="0" nodeType="afterEffect">
                                  <p:stCondLst>
                                    <p:cond delay="0"/>
                                  </p:stCondLst>
                                  <p:childTnLst>
                                    <p:set>
                                      <p:cBhvr>
                                        <p:cTn id="82" dur="1" fill="hold">
                                          <p:stCondLst>
                                            <p:cond delay="0"/>
                                          </p:stCondLst>
                                        </p:cTn>
                                        <p:tgtEl>
                                          <p:spTgt spid="55"/>
                                        </p:tgtEl>
                                        <p:attrNameLst>
                                          <p:attrName>style.visibility</p:attrName>
                                        </p:attrNameLst>
                                      </p:cBhvr>
                                      <p:to>
                                        <p:strVal val="visible"/>
                                      </p:to>
                                    </p:set>
                                    <p:animEffect transition="in" filter="fade">
                                      <p:cBhvr>
                                        <p:cTn id="83" dur="1000"/>
                                        <p:tgtEl>
                                          <p:spTgt spid="55"/>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5"/>
                                        </p:tgtEl>
                                        <p:attrNameLst>
                                          <p:attrName>style.visibility</p:attrName>
                                        </p:attrNameLst>
                                      </p:cBhvr>
                                      <p:to>
                                        <p:strVal val="visible"/>
                                      </p:to>
                                    </p:set>
                                    <p:animEffect transition="in" filter="fade">
                                      <p:cBhvr>
                                        <p:cTn id="86" dur="1000"/>
                                        <p:tgtEl>
                                          <p:spTgt spid="5"/>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xit" presetSubtype="0" fill="hold" grpId="1" nodeType="clickEffect">
                                  <p:stCondLst>
                                    <p:cond delay="0"/>
                                  </p:stCondLst>
                                  <p:childTnLst>
                                    <p:animEffect transition="out" filter="fade">
                                      <p:cBhvr>
                                        <p:cTn id="90" dur="2000"/>
                                        <p:tgtEl>
                                          <p:spTgt spid="56"/>
                                        </p:tgtEl>
                                      </p:cBhvr>
                                    </p:animEffect>
                                    <p:set>
                                      <p:cBhvr>
                                        <p:cTn id="91" dur="1" fill="hold">
                                          <p:stCondLst>
                                            <p:cond delay="1999"/>
                                          </p:stCondLst>
                                        </p:cTn>
                                        <p:tgtEl>
                                          <p:spTgt spid="56"/>
                                        </p:tgtEl>
                                        <p:attrNameLst>
                                          <p:attrName>style.visibility</p:attrName>
                                        </p:attrNameLst>
                                      </p:cBhvr>
                                      <p:to>
                                        <p:strVal val="hidden"/>
                                      </p:to>
                                    </p:set>
                                  </p:childTnLst>
                                </p:cTn>
                              </p:par>
                              <p:par>
                                <p:cTn id="92" presetID="42" presetClass="path" presetSubtype="0" accel="50000" decel="50000" fill="hold" grpId="2" nodeType="withEffect">
                                  <p:stCondLst>
                                    <p:cond delay="0"/>
                                  </p:stCondLst>
                                  <p:childTnLst>
                                    <p:animMotion origin="layout" path="M 2.62411E-6 1.78384E-7 L -0.17479 0.18951 " pathEditMode="relative" rAng="0" ptsTypes="AA">
                                      <p:cBhvr>
                                        <p:cTn id="93" dur="2000" fill="hold"/>
                                        <p:tgtEl>
                                          <p:spTgt spid="56"/>
                                        </p:tgtEl>
                                        <p:attrNameLst>
                                          <p:attrName>ppt_x</p:attrName>
                                          <p:attrName>ppt_y</p:attrName>
                                        </p:attrNameLst>
                                      </p:cBhvr>
                                      <p:rCtr x="-8747" y="9465"/>
                                    </p:animMotion>
                                  </p:childTnLst>
                                </p:cTn>
                              </p:par>
                            </p:childTnLst>
                          </p:cTn>
                        </p:par>
                        <p:par>
                          <p:cTn id="94" fill="hold">
                            <p:stCondLst>
                              <p:cond delay="2000"/>
                            </p:stCondLst>
                            <p:childTnLst>
                              <p:par>
                                <p:cTn id="95" presetID="10" presetClass="entr" presetSubtype="0" fill="hold" grpId="0" nodeType="afterEffect">
                                  <p:stCondLst>
                                    <p:cond delay="0"/>
                                  </p:stCondLst>
                                  <p:childTnLst>
                                    <p:set>
                                      <p:cBhvr>
                                        <p:cTn id="96" dur="1" fill="hold">
                                          <p:stCondLst>
                                            <p:cond delay="0"/>
                                          </p:stCondLst>
                                        </p:cTn>
                                        <p:tgtEl>
                                          <p:spTgt spid="58"/>
                                        </p:tgtEl>
                                        <p:attrNameLst>
                                          <p:attrName>style.visibility</p:attrName>
                                        </p:attrNameLst>
                                      </p:cBhvr>
                                      <p:to>
                                        <p:strVal val="visible"/>
                                      </p:to>
                                    </p:set>
                                    <p:animEffect transition="in" filter="fade">
                                      <p:cBhvr>
                                        <p:cTn id="97" dur="1000"/>
                                        <p:tgtEl>
                                          <p:spTgt spid="58"/>
                                        </p:tgtEl>
                                      </p:cBhvr>
                                    </p:animEffect>
                                  </p:childTnLst>
                                </p:cTn>
                              </p:par>
                              <p:par>
                                <p:cTn id="98" presetID="9" presetClass="emph" presetSubtype="0" grpId="1" nodeType="withEffect">
                                  <p:stCondLst>
                                    <p:cond delay="0"/>
                                  </p:stCondLst>
                                  <p:childTnLst>
                                    <p:set>
                                      <p:cBhvr rctx="PPT">
                                        <p:cTn id="99" dur="indefinite"/>
                                        <p:tgtEl>
                                          <p:spTgt spid="5"/>
                                        </p:tgtEl>
                                        <p:attrNameLst>
                                          <p:attrName>style.opacity</p:attrName>
                                        </p:attrNameLst>
                                      </p:cBhvr>
                                      <p:to>
                                        <p:strVal val="0.5"/>
                                      </p:to>
                                    </p:set>
                                    <p:animEffect filter="image" prLst="opacity: 0.5">
                                      <p:cBhvr rctx="IE">
                                        <p:cTn id="100" dur="indefinite"/>
                                        <p:tgtEl>
                                          <p:spTgt spid="5"/>
                                        </p:tgtEl>
                                      </p:cBhvr>
                                    </p:animEffect>
                                  </p:childTnLst>
                                </p:cTn>
                              </p:par>
                              <p:par>
                                <p:cTn id="101" presetID="10" presetClass="entr" presetSubtype="0" fill="hold" grpId="1" nodeType="withEffect">
                                  <p:stCondLst>
                                    <p:cond delay="0"/>
                                  </p:stCondLst>
                                  <p:childTnLst>
                                    <p:set>
                                      <p:cBhvr>
                                        <p:cTn id="102" dur="1" fill="hold">
                                          <p:stCondLst>
                                            <p:cond delay="0"/>
                                          </p:stCondLst>
                                        </p:cTn>
                                        <p:tgtEl>
                                          <p:spTgt spid="7"/>
                                        </p:tgtEl>
                                        <p:attrNameLst>
                                          <p:attrName>style.visibility</p:attrName>
                                        </p:attrNameLst>
                                      </p:cBhvr>
                                      <p:to>
                                        <p:strVal val="visible"/>
                                      </p:to>
                                    </p:set>
                                    <p:animEffect transition="in" filter="fade">
                                      <p:cBhvr>
                                        <p:cTn id="103" dur="1000"/>
                                        <p:tgtEl>
                                          <p:spTgt spid="7"/>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xit" presetSubtype="0" fill="hold" grpId="1" nodeType="clickEffect">
                                  <p:stCondLst>
                                    <p:cond delay="0"/>
                                  </p:stCondLst>
                                  <p:childTnLst>
                                    <p:animEffect transition="out" filter="fade">
                                      <p:cBhvr>
                                        <p:cTn id="107" dur="2000"/>
                                        <p:tgtEl>
                                          <p:spTgt spid="57"/>
                                        </p:tgtEl>
                                      </p:cBhvr>
                                    </p:animEffect>
                                    <p:set>
                                      <p:cBhvr>
                                        <p:cTn id="108" dur="1" fill="hold">
                                          <p:stCondLst>
                                            <p:cond delay="1999"/>
                                          </p:stCondLst>
                                        </p:cTn>
                                        <p:tgtEl>
                                          <p:spTgt spid="57"/>
                                        </p:tgtEl>
                                        <p:attrNameLst>
                                          <p:attrName>style.visibility</p:attrName>
                                        </p:attrNameLst>
                                      </p:cBhvr>
                                      <p:to>
                                        <p:strVal val="hidden"/>
                                      </p:to>
                                    </p:set>
                                  </p:childTnLst>
                                </p:cTn>
                              </p:par>
                              <p:par>
                                <p:cTn id="109" presetID="42" presetClass="path" presetSubtype="0" accel="50000" decel="50000" fill="hold" grpId="2" nodeType="withEffect">
                                  <p:stCondLst>
                                    <p:cond delay="0"/>
                                  </p:stCondLst>
                                  <p:childTnLst>
                                    <p:animMotion origin="layout" path="M 1.77305E-6 8.60441E-7 L -0.18156 0.18951 " pathEditMode="relative" rAng="0" ptsTypes="AA">
                                      <p:cBhvr>
                                        <p:cTn id="110" dur="2000" fill="hold"/>
                                        <p:tgtEl>
                                          <p:spTgt spid="57"/>
                                        </p:tgtEl>
                                        <p:attrNameLst>
                                          <p:attrName>ppt_x</p:attrName>
                                          <p:attrName>ppt_y</p:attrName>
                                        </p:attrNameLst>
                                      </p:cBhvr>
                                      <p:rCtr x="-9078" y="9465"/>
                                    </p:animMotion>
                                  </p:childTnLst>
                                </p:cTn>
                              </p:par>
                              <p:par>
                                <p:cTn id="111" presetID="9" presetClass="emph" presetSubtype="0" grpId="0" nodeType="withEffect">
                                  <p:stCondLst>
                                    <p:cond delay="0"/>
                                  </p:stCondLst>
                                  <p:childTnLst>
                                    <p:set>
                                      <p:cBhvr rctx="PPT">
                                        <p:cTn id="112" dur="indefinite"/>
                                        <p:tgtEl>
                                          <p:spTgt spid="7"/>
                                        </p:tgtEl>
                                        <p:attrNameLst>
                                          <p:attrName>style.opacity</p:attrName>
                                        </p:attrNameLst>
                                      </p:cBhvr>
                                      <p:to>
                                        <p:strVal val="0.5"/>
                                      </p:to>
                                    </p:set>
                                    <p:animEffect filter="image" prLst="opacity: 0.5">
                                      <p:cBhvr rctx="IE">
                                        <p:cTn id="113" dur="indefinite"/>
                                        <p:tgtEl>
                                          <p:spTgt spid="7"/>
                                        </p:tgtEl>
                                      </p:cBhvr>
                                    </p:animEffect>
                                  </p:childTnLst>
                                </p:cTn>
                              </p:par>
                            </p:childTnLst>
                          </p:cTn>
                        </p:par>
                        <p:par>
                          <p:cTn id="114" fill="hold">
                            <p:stCondLst>
                              <p:cond delay="2000"/>
                            </p:stCondLst>
                            <p:childTnLst>
                              <p:par>
                                <p:cTn id="115" presetID="10" presetClass="entr" presetSubtype="0" fill="hold" grpId="0" nodeType="afterEffect">
                                  <p:stCondLst>
                                    <p:cond delay="0"/>
                                  </p:stCondLst>
                                  <p:childTnLst>
                                    <p:set>
                                      <p:cBhvr>
                                        <p:cTn id="116" dur="1" fill="hold">
                                          <p:stCondLst>
                                            <p:cond delay="0"/>
                                          </p:stCondLst>
                                        </p:cTn>
                                        <p:tgtEl>
                                          <p:spTgt spid="59"/>
                                        </p:tgtEl>
                                        <p:attrNameLst>
                                          <p:attrName>style.visibility</p:attrName>
                                        </p:attrNameLst>
                                      </p:cBhvr>
                                      <p:to>
                                        <p:strVal val="visible"/>
                                      </p:to>
                                    </p:set>
                                    <p:animEffect transition="in" filter="fade">
                                      <p:cBhvr>
                                        <p:cTn id="117" dur="1000"/>
                                        <p:tgtEl>
                                          <p:spTgt spid="59"/>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9"/>
                                        </p:tgtEl>
                                        <p:attrNameLst>
                                          <p:attrName>style.visibility</p:attrName>
                                        </p:attrNameLst>
                                      </p:cBhvr>
                                      <p:to>
                                        <p:strVal val="visible"/>
                                      </p:to>
                                    </p:set>
                                    <p:animEffect transition="in" filter="fade">
                                      <p:cBhvr>
                                        <p:cTn id="120" dur="1000"/>
                                        <p:tgtEl>
                                          <p:spTgt spid="9"/>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60"/>
                                        </p:tgtEl>
                                        <p:attrNameLst>
                                          <p:attrName>style.visibility</p:attrName>
                                        </p:attrNameLst>
                                      </p:cBhvr>
                                      <p:to>
                                        <p:strVal val="visible"/>
                                      </p:to>
                                    </p:set>
                                    <p:animEffect transition="in" filter="fade">
                                      <p:cBhvr>
                                        <p:cTn id="125" dur="1000"/>
                                        <p:tgtEl>
                                          <p:spTgt spid="60"/>
                                        </p:tgtEl>
                                      </p:cBhvr>
                                    </p:animEffect>
                                  </p:childTnLst>
                                </p:cTn>
                              </p:par>
                              <p:par>
                                <p:cTn id="126" presetID="9" presetClass="emph" presetSubtype="0" grpId="1" nodeType="withEffect">
                                  <p:stCondLst>
                                    <p:cond delay="0"/>
                                  </p:stCondLst>
                                  <p:childTnLst>
                                    <p:set>
                                      <p:cBhvr rctx="PPT">
                                        <p:cTn id="127" dur="indefinite"/>
                                        <p:tgtEl>
                                          <p:spTgt spid="9"/>
                                        </p:tgtEl>
                                        <p:attrNameLst>
                                          <p:attrName>style.opacity</p:attrName>
                                        </p:attrNameLst>
                                      </p:cBhvr>
                                      <p:to>
                                        <p:strVal val="0.5"/>
                                      </p:to>
                                    </p:set>
                                    <p:animEffect filter="image" prLst="opacity: 0.5">
                                      <p:cBhvr rctx="IE">
                                        <p:cTn id="128" dur="indefinite"/>
                                        <p:tgtEl>
                                          <p:spTgt spid="9"/>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fade">
                                      <p:cBhvr>
                                        <p:cTn id="131" dur="1000"/>
                                        <p:tgtEl>
                                          <p:spTgt spid="19"/>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nodeType="clickEffect">
                                  <p:stCondLst>
                                    <p:cond delay="0"/>
                                  </p:stCondLst>
                                  <p:childTnLst>
                                    <p:set>
                                      <p:cBhvr>
                                        <p:cTn id="135" dur="1" fill="hold">
                                          <p:stCondLst>
                                            <p:cond delay="0"/>
                                          </p:stCondLst>
                                        </p:cTn>
                                        <p:tgtEl>
                                          <p:spTgt spid="51">
                                            <p:txEl>
                                              <p:pRg st="3" end="3"/>
                                            </p:txEl>
                                          </p:spTgt>
                                        </p:tgtEl>
                                        <p:attrNameLst>
                                          <p:attrName>style.visibility</p:attrName>
                                        </p:attrNameLst>
                                      </p:cBhvr>
                                      <p:to>
                                        <p:strVal val="visible"/>
                                      </p:to>
                                    </p:set>
                                    <p:animEffect transition="in" filter="fade">
                                      <p:cBhvr>
                                        <p:cTn id="136" dur="1000"/>
                                        <p:tgtEl>
                                          <p:spTgt spid="51">
                                            <p:txEl>
                                              <p:pRg st="3" end="3"/>
                                            </p:txEl>
                                          </p:spTgt>
                                        </p:tgtEl>
                                      </p:cBhvr>
                                    </p:animEffect>
                                  </p:childTnLst>
                                </p:cTn>
                              </p:par>
                              <p:par>
                                <p:cTn id="137" presetID="9" presetClass="emph" presetSubtype="0" grpId="1" nodeType="withEffect">
                                  <p:stCondLst>
                                    <p:cond delay="0"/>
                                  </p:stCondLst>
                                  <p:childTnLst>
                                    <p:set>
                                      <p:cBhvr rctx="PPT">
                                        <p:cTn id="138" dur="indefinite"/>
                                        <p:tgtEl>
                                          <p:spTgt spid="19"/>
                                        </p:tgtEl>
                                        <p:attrNameLst>
                                          <p:attrName>style.opacity</p:attrName>
                                        </p:attrNameLst>
                                      </p:cBhvr>
                                      <p:to>
                                        <p:strVal val="0.5"/>
                                      </p:to>
                                    </p:set>
                                    <p:animEffect filter="image" prLst="opacity: 0.5">
                                      <p:cBhvr rctx="IE">
                                        <p:cTn id="139" dur="indefinite"/>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7" grpId="0"/>
      <p:bldP spid="7" grpId="1"/>
      <p:bldP spid="9" grpId="0"/>
      <p:bldP spid="9" grpId="1"/>
      <p:bldP spid="19" grpId="0"/>
      <p:bldP spid="19" grpId="1"/>
      <p:bldP spid="43" grpId="0" animBg="1"/>
      <p:bldP spid="44" grpId="0" animBg="1"/>
      <p:bldP spid="45" grpId="0" animBg="1"/>
      <p:bldP spid="46" grpId="0" animBg="1"/>
      <p:bldP spid="47" grpId="0" animBg="1"/>
      <p:bldP spid="48" grpId="0" animBg="1"/>
      <p:bldP spid="48" grpId="1" animBg="1"/>
      <p:bldP spid="48" grpId="2" animBg="1"/>
      <p:bldP spid="48" grpId="3" animBg="1"/>
      <p:bldP spid="49" grpId="0" animBg="1"/>
      <p:bldP spid="50" grpId="0" animBg="1"/>
      <p:bldP spid="52" grpId="0"/>
      <p:bldP spid="54" grpId="0"/>
      <p:bldP spid="54" grpId="1"/>
      <p:bldP spid="54" grpId="2"/>
      <p:bldP spid="55" grpId="0"/>
      <p:bldP spid="56" grpId="0"/>
      <p:bldP spid="56" grpId="1"/>
      <p:bldP spid="56" grpId="2"/>
      <p:bldP spid="57" grpId="0"/>
      <p:bldP spid="57" grpId="1"/>
      <p:bldP spid="57" grpId="2"/>
      <p:bldP spid="58" grpId="0"/>
      <p:bldP spid="59" grpId="0"/>
      <p:bldP spid="6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7090916"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Implementation – stream monitoring</a:t>
            </a:r>
            <a:endParaRPr lang="en-US" sz="3200" b="1" i="1" u="none" strike="noStrike" dirty="0">
              <a:ln>
                <a:noFill/>
              </a:ln>
              <a:solidFill>
                <a:srgbClr val="00FF00"/>
              </a:solidFill>
              <a:latin typeface="Arial" pitchFamily="34"/>
              <a:ea typeface="Tahoma" pitchFamily="2"/>
              <a:cs typeface="Tahoma" pitchFamily="2"/>
            </a:endParaRPr>
          </a:p>
        </p:txBody>
      </p:sp>
      <p:sp>
        <p:nvSpPr>
          <p:cNvPr id="43" name="Rectangle 42"/>
          <p:cNvSpPr/>
          <p:nvPr/>
        </p:nvSpPr>
        <p:spPr>
          <a:xfrm>
            <a:off x="7342072" y="20802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494472" y="22326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7646872" y="23850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7799272" y="25374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7951672" y="26898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8104072" y="28422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812632" y="1503946"/>
            <a:ext cx="1371600" cy="576253"/>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store unit</a:t>
            </a:r>
            <a:endParaRPr lang="en-US" dirty="0">
              <a:solidFill>
                <a:srgbClr val="FFFF00"/>
              </a:solidFill>
            </a:endParaRPr>
          </a:p>
        </p:txBody>
      </p:sp>
      <p:sp>
        <p:nvSpPr>
          <p:cNvPr id="6" name="Oval 5"/>
          <p:cNvSpPr/>
          <p:nvPr/>
        </p:nvSpPr>
        <p:spPr>
          <a:xfrm>
            <a:off x="4812632" y="3765884"/>
            <a:ext cx="1515979" cy="312821"/>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005137" y="1916716"/>
            <a:ext cx="986590" cy="295835"/>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request</a:t>
            </a:r>
            <a:endParaRPr lang="en-US" dirty="0">
              <a:solidFill>
                <a:srgbClr val="FFFF00"/>
              </a:solidFill>
            </a:endParaRPr>
          </a:p>
        </p:txBody>
      </p:sp>
      <p:sp>
        <p:nvSpPr>
          <p:cNvPr id="11" name="Rectangle 10"/>
          <p:cNvSpPr/>
          <p:nvPr/>
        </p:nvSpPr>
        <p:spPr>
          <a:xfrm>
            <a:off x="4403548" y="6400800"/>
            <a:ext cx="2249905" cy="565484"/>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D$1 cache</a:t>
            </a:r>
            <a:endParaRPr lang="en-US" dirty="0">
              <a:solidFill>
                <a:srgbClr val="FFFF00"/>
              </a:solidFill>
            </a:endParaRPr>
          </a:p>
        </p:txBody>
      </p:sp>
      <p:cxnSp>
        <p:nvCxnSpPr>
          <p:cNvPr id="13" name="Straight Connector 12"/>
          <p:cNvCxnSpPr>
            <a:stCxn id="6" idx="6"/>
          </p:cNvCxnSpPr>
          <p:nvPr/>
        </p:nvCxnSpPr>
        <p:spPr>
          <a:xfrm>
            <a:off x="6328611" y="3922295"/>
            <a:ext cx="601578" cy="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6938205" y="4748492"/>
            <a:ext cx="1544828" cy="312821"/>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4820648" y="4748492"/>
            <a:ext cx="1515979" cy="312821"/>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p:cNvCxnSpPr>
            <a:stCxn id="62" idx="6"/>
            <a:endCxn id="42" idx="1"/>
          </p:cNvCxnSpPr>
          <p:nvPr/>
        </p:nvCxnSpPr>
        <p:spPr>
          <a:xfrm>
            <a:off x="6336627" y="4904903"/>
            <a:ext cx="601578" cy="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21108" y="4186980"/>
            <a:ext cx="2462534"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active retire stations</a:t>
            </a:r>
          </a:p>
        </p:txBody>
      </p:sp>
      <p:sp>
        <p:nvSpPr>
          <p:cNvPr id="65" name="Rectangle 64"/>
          <p:cNvSpPr/>
          <p:nvPr/>
        </p:nvSpPr>
        <p:spPr>
          <a:xfrm>
            <a:off x="6952994" y="3767918"/>
            <a:ext cx="1544828" cy="312821"/>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311931" y="3844090"/>
            <a:ext cx="433137" cy="1564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914400" y="1554480"/>
            <a:ext cx="3806389"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Store functional units convert </a:t>
            </a:r>
            <a:r>
              <a:rPr lang="en-US" sz="2400" dirty="0" smtClean="0">
                <a:solidFill>
                  <a:srgbClr val="FFFF00"/>
                </a:solidFill>
                <a:latin typeface="Courier New" pitchFamily="49" charset="0"/>
                <a:cs typeface="Courier New" pitchFamily="49" charset="0"/>
              </a:rPr>
              <a:t>store</a:t>
            </a:r>
            <a:r>
              <a:rPr lang="en-US" sz="2400" dirty="0" smtClean="0">
                <a:solidFill>
                  <a:srgbClr val="FFFF00"/>
                </a:solidFill>
                <a:latin typeface="Arial" pitchFamily="34" charset="0"/>
                <a:cs typeface="Arial" pitchFamily="34" charset="0"/>
              </a:rPr>
              <a:t> operations into requests forwarded to the top data cache.</a:t>
            </a:r>
          </a:p>
        </p:txBody>
      </p:sp>
      <p:sp>
        <p:nvSpPr>
          <p:cNvPr id="17" name="TextBox 16"/>
          <p:cNvSpPr txBox="1"/>
          <p:nvPr/>
        </p:nvSpPr>
        <p:spPr>
          <a:xfrm>
            <a:off x="914400" y="3566160"/>
            <a:ext cx="3501190"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Active retire stations monitor the stream of requests for overlapping addresses.</a:t>
            </a:r>
          </a:p>
        </p:txBody>
      </p:sp>
      <p:sp>
        <p:nvSpPr>
          <p:cNvPr id="20" name="TextBox 19"/>
          <p:cNvSpPr txBox="1"/>
          <p:nvPr/>
        </p:nvSpPr>
        <p:spPr>
          <a:xfrm>
            <a:off x="7536721" y="1554149"/>
            <a:ext cx="2008883"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inactive stations</a:t>
            </a:r>
          </a:p>
        </p:txBody>
      </p:sp>
      <p:sp>
        <p:nvSpPr>
          <p:cNvPr id="66" name="Rectangle 65"/>
          <p:cNvSpPr/>
          <p:nvPr/>
        </p:nvSpPr>
        <p:spPr>
          <a:xfrm>
            <a:off x="583287" y="1503946"/>
            <a:ext cx="4163415"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7" name="Rectangle 66"/>
          <p:cNvSpPr/>
          <p:nvPr/>
        </p:nvSpPr>
        <p:spPr>
          <a:xfrm>
            <a:off x="583286" y="3493711"/>
            <a:ext cx="4163415"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cxnSp>
        <p:nvCxnSpPr>
          <p:cNvPr id="22" name="Straight Arrow Connector 21"/>
          <p:cNvCxnSpPr/>
          <p:nvPr/>
        </p:nvCxnSpPr>
        <p:spPr>
          <a:xfrm>
            <a:off x="5498408" y="2339310"/>
            <a:ext cx="0" cy="4023360"/>
          </a:xfrm>
          <a:prstGeom prst="straightConnector1">
            <a:avLst/>
          </a:prstGeom>
          <a:ln w="28575">
            <a:solidFill>
              <a:srgbClr val="FFFF00"/>
            </a:solidFill>
            <a:prstDash val="dash"/>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53858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3"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childTnLst>
                                </p:cTn>
                              </p:par>
                              <p:par>
                                <p:cTn id="33" presetID="10" presetClass="exit" presetSubtype="0" fill="hold" nodeType="withEffect">
                                  <p:stCondLst>
                                    <p:cond delay="0"/>
                                  </p:stCondLst>
                                  <p:childTnLst>
                                    <p:animEffect transition="out" filter="fade">
                                      <p:cBhvr>
                                        <p:cTn id="34" dur="1000"/>
                                        <p:tgtEl>
                                          <p:spTgt spid="22"/>
                                        </p:tgtEl>
                                      </p:cBhvr>
                                    </p:animEffect>
                                    <p:set>
                                      <p:cBhvr>
                                        <p:cTn id="35" dur="1" fill="hold">
                                          <p:stCondLst>
                                            <p:cond delay="999"/>
                                          </p:stCondLst>
                                        </p:cTn>
                                        <p:tgtEl>
                                          <p:spTgt spid="22"/>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66"/>
                                        </p:tgtEl>
                                        <p:attrNameLst>
                                          <p:attrName>style.visibility</p:attrName>
                                        </p:attrNameLst>
                                      </p:cBhvr>
                                      <p:to>
                                        <p:strVal val="visible"/>
                                      </p:to>
                                    </p:set>
                                    <p:animEffect transition="in" filter="fade">
                                      <p:cBhvr>
                                        <p:cTn id="38" dur="1000"/>
                                        <p:tgtEl>
                                          <p:spTgt spid="6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1000"/>
                                        <p:tgtEl>
                                          <p:spTgt spid="20"/>
                                        </p:tgtEl>
                                      </p:cBhvr>
                                    </p:animEffect>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500"/>
                                        <p:tgtEl>
                                          <p:spTgt spid="43"/>
                                        </p:tgtEl>
                                      </p:cBhvr>
                                    </p:animEffect>
                                  </p:childTnLst>
                                </p:cTn>
                              </p:par>
                            </p:childTnLst>
                          </p:cTn>
                        </p:par>
                        <p:par>
                          <p:cTn id="48" fill="hold">
                            <p:stCondLst>
                              <p:cond delay="1500"/>
                            </p:stCondLst>
                            <p:childTnLst>
                              <p:par>
                                <p:cTn id="49" presetID="10" presetClass="entr" presetSubtype="0"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childTnLst>
                          </p:cTn>
                        </p:par>
                        <p:par>
                          <p:cTn id="52" fill="hold">
                            <p:stCondLst>
                              <p:cond delay="2000"/>
                            </p:stCondLst>
                            <p:childTnLst>
                              <p:par>
                                <p:cTn id="53" presetID="10"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childTnLst>
                          </p:cTn>
                        </p:par>
                        <p:par>
                          <p:cTn id="56" fill="hold">
                            <p:stCondLst>
                              <p:cond delay="2500"/>
                            </p:stCondLst>
                            <p:childTnLst>
                              <p:par>
                                <p:cTn id="57" presetID="10"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500"/>
                                        <p:tgtEl>
                                          <p:spTgt spid="46"/>
                                        </p:tgtEl>
                                      </p:cBhvr>
                                    </p:animEffect>
                                  </p:childTnLst>
                                </p:cTn>
                              </p:par>
                            </p:childTnLst>
                          </p:cTn>
                        </p:par>
                        <p:par>
                          <p:cTn id="60" fill="hold">
                            <p:stCondLst>
                              <p:cond delay="3000"/>
                            </p:stCondLst>
                            <p:childTnLst>
                              <p:par>
                                <p:cTn id="61" presetID="10" presetClass="entr" presetSubtype="0"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500"/>
                                        <p:tgtEl>
                                          <p:spTgt spid="47"/>
                                        </p:tgtEl>
                                      </p:cBhvr>
                                    </p:animEffect>
                                  </p:childTnLst>
                                </p:cTn>
                              </p:par>
                            </p:childTnLst>
                          </p:cTn>
                        </p:par>
                        <p:par>
                          <p:cTn id="64" fill="hold">
                            <p:stCondLst>
                              <p:cond delay="3500"/>
                            </p:stCondLst>
                            <p:childTnLst>
                              <p:par>
                                <p:cTn id="65" presetID="10" presetClass="entr" presetSubtype="0"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fade">
                                      <p:cBhvr>
                                        <p:cTn id="67" dur="500"/>
                                        <p:tgtEl>
                                          <p:spTgt spid="48"/>
                                        </p:tgtEl>
                                      </p:cBhvr>
                                    </p:animEffect>
                                  </p:childTnLst>
                                </p:cTn>
                              </p:par>
                            </p:childTnLst>
                          </p:cTn>
                        </p:par>
                        <p:par>
                          <p:cTn id="68" fill="hold">
                            <p:stCondLst>
                              <p:cond delay="4000"/>
                            </p:stCondLst>
                            <p:childTnLst>
                              <p:par>
                                <p:cTn id="69" presetID="10" presetClass="entr" presetSubtype="0" fill="hold" grpId="0" nodeType="after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fade">
                                      <p:cBhvr>
                                        <p:cTn id="71" dur="1000"/>
                                        <p:tgtEl>
                                          <p:spTgt spid="14"/>
                                        </p:tgtEl>
                                      </p:cBhvr>
                                    </p:animEffect>
                                  </p:childTnLst>
                                </p:cTn>
                              </p:par>
                            </p:childTnLst>
                          </p:cTn>
                        </p:par>
                        <p:par>
                          <p:cTn id="72" fill="hold">
                            <p:stCondLst>
                              <p:cond delay="5000"/>
                            </p:stCondLst>
                            <p:childTnLst>
                              <p:par>
                                <p:cTn id="73" presetID="10" presetClass="entr" presetSubtype="0" fill="hold" grpId="1" nodeType="afterEffect">
                                  <p:stCondLst>
                                    <p:cond delay="0"/>
                                  </p:stCondLst>
                                  <p:childTnLst>
                                    <p:set>
                                      <p:cBhvr>
                                        <p:cTn id="74" dur="1" fill="hold">
                                          <p:stCondLst>
                                            <p:cond delay="0"/>
                                          </p:stCondLst>
                                        </p:cTn>
                                        <p:tgtEl>
                                          <p:spTgt spid="65"/>
                                        </p:tgtEl>
                                        <p:attrNameLst>
                                          <p:attrName>style.visibility</p:attrName>
                                        </p:attrNameLst>
                                      </p:cBhvr>
                                      <p:to>
                                        <p:strVal val="visible"/>
                                      </p:to>
                                    </p:set>
                                    <p:animEffect transition="in" filter="fade">
                                      <p:cBhvr>
                                        <p:cTn id="75" dur="500"/>
                                        <p:tgtEl>
                                          <p:spTgt spid="65"/>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6"/>
                                        </p:tgtEl>
                                        <p:attrNameLst>
                                          <p:attrName>style.visibility</p:attrName>
                                        </p:attrNameLst>
                                      </p:cBhvr>
                                      <p:to>
                                        <p:strVal val="visible"/>
                                      </p:to>
                                    </p:set>
                                    <p:animEffect transition="in" filter="fade">
                                      <p:cBhvr>
                                        <p:cTn id="78" dur="500"/>
                                        <p:tgtEl>
                                          <p:spTgt spid="6"/>
                                        </p:tgtEl>
                                      </p:cBhvr>
                                    </p:animEffect>
                                  </p:childTnLst>
                                </p:cTn>
                              </p:par>
                              <p:par>
                                <p:cTn id="79" presetID="10" presetClass="entr" presetSubtype="0" fill="hold" nodeType="with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fade">
                                      <p:cBhvr>
                                        <p:cTn id="81" dur="500"/>
                                        <p:tgtEl>
                                          <p:spTgt spid="13"/>
                                        </p:tgtEl>
                                      </p:cBhvr>
                                    </p:animEffect>
                                  </p:childTnLst>
                                </p:cTn>
                              </p:par>
                              <p:par>
                                <p:cTn id="82" presetID="10" presetClass="entr" presetSubtype="0" fill="hold" nodeType="withEffect">
                                  <p:stCondLst>
                                    <p:cond delay="0"/>
                                  </p:stCondLst>
                                  <p:childTnLst>
                                    <p:set>
                                      <p:cBhvr>
                                        <p:cTn id="83" dur="1" fill="hold">
                                          <p:stCondLst>
                                            <p:cond delay="0"/>
                                          </p:stCondLst>
                                        </p:cTn>
                                        <p:tgtEl>
                                          <p:spTgt spid="63"/>
                                        </p:tgtEl>
                                        <p:attrNameLst>
                                          <p:attrName>style.visibility</p:attrName>
                                        </p:attrNameLst>
                                      </p:cBhvr>
                                      <p:to>
                                        <p:strVal val="visible"/>
                                      </p:to>
                                    </p:set>
                                    <p:animEffect transition="in" filter="fade">
                                      <p:cBhvr>
                                        <p:cTn id="84" dur="500"/>
                                        <p:tgtEl>
                                          <p:spTgt spid="63"/>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62"/>
                                        </p:tgtEl>
                                        <p:attrNameLst>
                                          <p:attrName>style.visibility</p:attrName>
                                        </p:attrNameLst>
                                      </p:cBhvr>
                                      <p:to>
                                        <p:strVal val="visible"/>
                                      </p:to>
                                    </p:set>
                                    <p:animEffect transition="in" filter="fade">
                                      <p:cBhvr>
                                        <p:cTn id="87" dur="500"/>
                                        <p:tgtEl>
                                          <p:spTgt spid="6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42"/>
                                        </p:tgtEl>
                                        <p:attrNameLst>
                                          <p:attrName>style.visibility</p:attrName>
                                        </p:attrNameLst>
                                      </p:cBhvr>
                                      <p:to>
                                        <p:strVal val="visible"/>
                                      </p:to>
                                    </p:set>
                                    <p:animEffect transition="in" filter="fade">
                                      <p:cBhvr>
                                        <p:cTn id="90" dur="1000"/>
                                        <p:tgtEl>
                                          <p:spTgt spid="42"/>
                                        </p:tgtEl>
                                      </p:cBhvr>
                                    </p:animEffect>
                                  </p:childTnLst>
                                </p:cTn>
                              </p:par>
                            </p:childTnLst>
                          </p:cTn>
                        </p:par>
                      </p:childTnLst>
                    </p:cTn>
                  </p:par>
                  <p:par>
                    <p:cTn id="91" fill="hold">
                      <p:stCondLst>
                        <p:cond delay="indefinite"/>
                      </p:stCondLst>
                      <p:childTnLst>
                        <p:par>
                          <p:cTn id="92" fill="hold">
                            <p:stCondLst>
                              <p:cond delay="0"/>
                            </p:stCondLst>
                            <p:childTnLst>
                              <p:par>
                                <p:cTn id="93" presetID="42" presetClass="path" presetSubtype="0" repeatCount="indefinite" accel="50000" decel="50000" fill="remove" grpId="1" nodeType="clickEffect">
                                  <p:stCondLst>
                                    <p:cond delay="0"/>
                                  </p:stCondLst>
                                  <p:childTnLst>
                                    <p:animMotion origin="layout" path="M 1.53834E-6 1.79778E-6 L -0.00126 0.5729 " pathEditMode="relative" rAng="0" ptsTypes="AA">
                                      <p:cBhvr>
                                        <p:cTn id="94" dur="2000" fill="hold"/>
                                        <p:tgtEl>
                                          <p:spTgt spid="8"/>
                                        </p:tgtEl>
                                        <p:attrNameLst>
                                          <p:attrName>ppt_x</p:attrName>
                                          <p:attrName>ppt_y</p:attrName>
                                        </p:attrNameLst>
                                      </p:cBhvr>
                                      <p:rCtr x="-63" y="28634"/>
                                    </p:animMotion>
                                  </p:childTnLst>
                                </p:cTn>
                              </p:par>
                              <p:par>
                                <p:cTn id="95" presetID="1" presetClass="entr" presetSubtype="0" fill="hold" grpId="1" nodeType="withEffect">
                                  <p:stCondLst>
                                    <p:cond delay="3000"/>
                                  </p:stCondLst>
                                  <p:childTnLst>
                                    <p:set>
                                      <p:cBhvr>
                                        <p:cTn id="96" dur="1" fill="hold">
                                          <p:stCondLst>
                                            <p:cond delay="0"/>
                                          </p:stCondLst>
                                        </p:cTn>
                                        <p:tgtEl>
                                          <p:spTgt spid="15"/>
                                        </p:tgtEl>
                                        <p:attrNameLst>
                                          <p:attrName>style.visibility</p:attrName>
                                        </p:attrNameLst>
                                      </p:cBhvr>
                                      <p:to>
                                        <p:strVal val="visible"/>
                                      </p:to>
                                    </p:set>
                                  </p:childTnLst>
                                </p:cTn>
                              </p:par>
                            </p:childTnLst>
                          </p:cTn>
                        </p:par>
                        <p:par>
                          <p:cTn id="97" fill="hold">
                            <p:stCondLst>
                              <p:cond delay="3000"/>
                            </p:stCondLst>
                            <p:childTnLst>
                              <p:par>
                                <p:cTn id="98" presetID="42" presetClass="path" presetSubtype="0" repeatCount="indefinite" accel="50000" decel="50000" fill="hold" grpId="0" nodeType="afterEffect">
                                  <p:stCondLst>
                                    <p:cond delay="0"/>
                                  </p:stCondLst>
                                  <p:childTnLst>
                                    <p:animMotion origin="layout" path="M -1.16517E-7 4.41578E-6 L 0.21839 0.00042 " pathEditMode="relative" rAng="0" ptsTypes="AA">
                                      <p:cBhvr>
                                        <p:cTn id="99" dur="4000" fill="hold"/>
                                        <p:tgtEl>
                                          <p:spTgt spid="15"/>
                                        </p:tgtEl>
                                        <p:attrNameLst>
                                          <p:attrName>ppt_x</p:attrName>
                                          <p:attrName>ppt_y</p:attrName>
                                        </p:attrNameLst>
                                      </p:cBhvr>
                                      <p:rCtr x="10912" y="21"/>
                                    </p:animMotion>
                                  </p:childTnLst>
                                </p:cTn>
                              </p:par>
                              <p:par>
                                <p:cTn id="100" presetID="27" presetClass="emph" presetSubtype="0" repeatCount="indefinite" fill="remove" grpId="0" nodeType="withEffect">
                                  <p:stCondLst>
                                    <p:cond delay="2000"/>
                                  </p:stCondLst>
                                  <p:childTnLst>
                                    <p:animClr clrSpc="rgb" dir="cw">
                                      <p:cBhvr override="childStyle">
                                        <p:cTn id="101" dur="2000" autoRev="1" fill="remove"/>
                                        <p:tgtEl>
                                          <p:spTgt spid="65"/>
                                        </p:tgtEl>
                                        <p:attrNameLst>
                                          <p:attrName>style.color</p:attrName>
                                        </p:attrNameLst>
                                      </p:cBhvr>
                                      <p:to>
                                        <a:srgbClr val="FF0000"/>
                                      </p:to>
                                    </p:animClr>
                                    <p:animClr clrSpc="rgb" dir="cw">
                                      <p:cBhvr>
                                        <p:cTn id="102" dur="2000" autoRev="1" fill="remove"/>
                                        <p:tgtEl>
                                          <p:spTgt spid="65"/>
                                        </p:tgtEl>
                                        <p:attrNameLst>
                                          <p:attrName>fillcolor</p:attrName>
                                        </p:attrNameLst>
                                      </p:cBhvr>
                                      <p:to>
                                        <a:srgbClr val="FF0000"/>
                                      </p:to>
                                    </p:animClr>
                                    <p:set>
                                      <p:cBhvr>
                                        <p:cTn id="103" dur="2000" autoRev="1" fill="remove"/>
                                        <p:tgtEl>
                                          <p:spTgt spid="65"/>
                                        </p:tgtEl>
                                        <p:attrNameLst>
                                          <p:attrName>fill.type</p:attrName>
                                        </p:attrNameLst>
                                      </p:cBhvr>
                                      <p:to>
                                        <p:strVal val="solid"/>
                                      </p:to>
                                    </p:set>
                                    <p:set>
                                      <p:cBhvr>
                                        <p:cTn id="104" dur="2000" autoRev="1" fill="remove"/>
                                        <p:tgtEl>
                                          <p:spTgt spid="65"/>
                                        </p:tgtEl>
                                        <p:attrNameLst>
                                          <p:attrName>fill.on</p:attrName>
                                        </p:attrNameLst>
                                      </p:cBhvr>
                                      <p:to>
                                        <p:strVal val="true"/>
                                      </p:to>
                                    </p:set>
                                  </p:childTnLst>
                                </p:cTn>
                              </p:par>
                              <p:par>
                                <p:cTn id="105" presetID="10"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 grpId="0" animBg="1"/>
      <p:bldP spid="6" grpId="0" animBg="1"/>
      <p:bldP spid="8" grpId="1" animBg="1"/>
      <p:bldP spid="8" grpId="3" animBg="1"/>
      <p:bldP spid="11" grpId="0" animBg="1"/>
      <p:bldP spid="42" grpId="0" animBg="1"/>
      <p:bldP spid="62" grpId="0" animBg="1"/>
      <p:bldP spid="14" grpId="0"/>
      <p:bldP spid="65" grpId="0" animBg="1"/>
      <p:bldP spid="65" grpId="1" animBg="1"/>
      <p:bldP spid="15" grpId="0" animBg="1"/>
      <p:bldP spid="15" grpId="1" animBg="1"/>
      <p:bldP spid="16" grpId="0"/>
      <p:bldP spid="17" grpId="0"/>
      <p:bldP spid="20" grpId="0"/>
      <p:bldP spid="66" grpId="0" animBg="1"/>
      <p:bldP spid="6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7090916"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Implementation – stream monitoring</a:t>
            </a:r>
            <a:endParaRPr lang="en-US" sz="3200" b="1" i="1" u="none" strike="noStrike" dirty="0">
              <a:ln>
                <a:noFill/>
              </a:ln>
              <a:solidFill>
                <a:srgbClr val="00FF00"/>
              </a:solidFill>
              <a:latin typeface="Arial" pitchFamily="34"/>
              <a:ea typeface="Tahoma" pitchFamily="2"/>
              <a:cs typeface="Tahoma" pitchFamily="2"/>
            </a:endParaRPr>
          </a:p>
        </p:txBody>
      </p:sp>
      <p:sp>
        <p:nvSpPr>
          <p:cNvPr id="43" name="Rectangle 42"/>
          <p:cNvSpPr/>
          <p:nvPr/>
        </p:nvSpPr>
        <p:spPr>
          <a:xfrm>
            <a:off x="7342072" y="20802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494472" y="22326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7646872" y="23850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7799272" y="25374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7951672" y="26898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8104072" y="2842200"/>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812632" y="1503946"/>
            <a:ext cx="1371600" cy="576253"/>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store unit</a:t>
            </a:r>
            <a:endParaRPr lang="en-US" dirty="0">
              <a:solidFill>
                <a:srgbClr val="FFFF00"/>
              </a:solidFill>
            </a:endParaRPr>
          </a:p>
        </p:txBody>
      </p:sp>
      <p:sp>
        <p:nvSpPr>
          <p:cNvPr id="6" name="Oval 5"/>
          <p:cNvSpPr/>
          <p:nvPr/>
        </p:nvSpPr>
        <p:spPr>
          <a:xfrm>
            <a:off x="4812632" y="3765884"/>
            <a:ext cx="1515979" cy="312821"/>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153577" y="3992160"/>
            <a:ext cx="986590" cy="295835"/>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request</a:t>
            </a:r>
            <a:endParaRPr lang="en-US" dirty="0">
              <a:solidFill>
                <a:srgbClr val="FFFF00"/>
              </a:solidFill>
            </a:endParaRPr>
          </a:p>
        </p:txBody>
      </p:sp>
      <p:sp>
        <p:nvSpPr>
          <p:cNvPr id="11" name="Rectangle 10"/>
          <p:cNvSpPr/>
          <p:nvPr/>
        </p:nvSpPr>
        <p:spPr>
          <a:xfrm>
            <a:off x="4403548" y="6400800"/>
            <a:ext cx="2249905" cy="565484"/>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D$1 cache</a:t>
            </a:r>
            <a:endParaRPr lang="en-US" dirty="0">
              <a:solidFill>
                <a:srgbClr val="FFFF00"/>
              </a:solidFill>
            </a:endParaRPr>
          </a:p>
        </p:txBody>
      </p:sp>
      <p:cxnSp>
        <p:nvCxnSpPr>
          <p:cNvPr id="13" name="Straight Connector 12"/>
          <p:cNvCxnSpPr>
            <a:stCxn id="6" idx="6"/>
          </p:cNvCxnSpPr>
          <p:nvPr/>
        </p:nvCxnSpPr>
        <p:spPr>
          <a:xfrm>
            <a:off x="6328611" y="3922295"/>
            <a:ext cx="601578" cy="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6938205" y="4748492"/>
            <a:ext cx="1544828" cy="312821"/>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4820648" y="4748492"/>
            <a:ext cx="1515979" cy="312821"/>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p:cNvCxnSpPr>
            <a:stCxn id="62" idx="6"/>
            <a:endCxn id="42" idx="1"/>
          </p:cNvCxnSpPr>
          <p:nvPr/>
        </p:nvCxnSpPr>
        <p:spPr>
          <a:xfrm>
            <a:off x="6336627" y="4904903"/>
            <a:ext cx="601578" cy="0"/>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21108" y="4186980"/>
            <a:ext cx="2462534"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active retire stations</a:t>
            </a:r>
          </a:p>
        </p:txBody>
      </p:sp>
      <p:sp>
        <p:nvSpPr>
          <p:cNvPr id="65" name="Rectangle 64"/>
          <p:cNvSpPr/>
          <p:nvPr/>
        </p:nvSpPr>
        <p:spPr>
          <a:xfrm>
            <a:off x="6952994" y="3767918"/>
            <a:ext cx="1544828" cy="312821"/>
          </a:xfrm>
          <a:prstGeom prst="rect">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914400" y="1554480"/>
            <a:ext cx="3806389"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Store functional units convert </a:t>
            </a:r>
            <a:r>
              <a:rPr lang="en-US" sz="2400" dirty="0" smtClean="0">
                <a:solidFill>
                  <a:srgbClr val="FFFF00"/>
                </a:solidFill>
                <a:latin typeface="Courier New" pitchFamily="49" charset="0"/>
                <a:cs typeface="Courier New" pitchFamily="49" charset="0"/>
              </a:rPr>
              <a:t>store</a:t>
            </a:r>
            <a:r>
              <a:rPr lang="en-US" sz="2400" dirty="0" smtClean="0">
                <a:solidFill>
                  <a:srgbClr val="FFFF00"/>
                </a:solidFill>
                <a:latin typeface="Arial" pitchFamily="34" charset="0"/>
                <a:cs typeface="Arial" pitchFamily="34" charset="0"/>
              </a:rPr>
              <a:t> operations into requests forwarded to the top data cache.</a:t>
            </a:r>
          </a:p>
        </p:txBody>
      </p:sp>
      <p:sp>
        <p:nvSpPr>
          <p:cNvPr id="17" name="TextBox 16"/>
          <p:cNvSpPr txBox="1"/>
          <p:nvPr/>
        </p:nvSpPr>
        <p:spPr>
          <a:xfrm>
            <a:off x="914400" y="3566160"/>
            <a:ext cx="3501190"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Active retire stations monitor the stream of requests for overlapping addresses.</a:t>
            </a:r>
          </a:p>
        </p:txBody>
      </p:sp>
      <p:sp>
        <p:nvSpPr>
          <p:cNvPr id="18" name="TextBox 17"/>
          <p:cNvSpPr txBox="1"/>
          <p:nvPr/>
        </p:nvSpPr>
        <p:spPr>
          <a:xfrm>
            <a:off x="914400" y="5454270"/>
            <a:ext cx="3188368"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On a hit, the station discards buffered data and re-requests the load data.</a:t>
            </a:r>
          </a:p>
        </p:txBody>
      </p:sp>
      <p:sp>
        <p:nvSpPr>
          <p:cNvPr id="20" name="TextBox 19"/>
          <p:cNvSpPr txBox="1"/>
          <p:nvPr/>
        </p:nvSpPr>
        <p:spPr>
          <a:xfrm>
            <a:off x="7536721" y="1554149"/>
            <a:ext cx="2008883"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inactive stations</a:t>
            </a:r>
          </a:p>
        </p:txBody>
      </p:sp>
      <p:sp>
        <p:nvSpPr>
          <p:cNvPr id="66" name="Rectangle 65"/>
          <p:cNvSpPr/>
          <p:nvPr/>
        </p:nvSpPr>
        <p:spPr>
          <a:xfrm>
            <a:off x="583287" y="1503946"/>
            <a:ext cx="4163415"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7" name="Rectangle 66"/>
          <p:cNvSpPr/>
          <p:nvPr/>
        </p:nvSpPr>
        <p:spPr>
          <a:xfrm>
            <a:off x="583286" y="3493711"/>
            <a:ext cx="4163415"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2" name="Rectangle 1"/>
          <p:cNvSpPr/>
          <p:nvPr/>
        </p:nvSpPr>
        <p:spPr>
          <a:xfrm>
            <a:off x="6184232" y="6492240"/>
            <a:ext cx="336876" cy="310896"/>
          </a:xfrm>
          <a:prstGeom prst="rect">
            <a:avLst/>
          </a:prstGeom>
          <a:solidFill>
            <a:srgbClr val="33CC3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5336382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3.23414E-6 -4.60877E-6 L -0.2124 0.30733 " pathEditMode="relative" rAng="0" ptsTypes="AA">
                                      <p:cBhvr>
                                        <p:cTn id="16" dur="2000" fill="hold"/>
                                        <p:tgtEl>
                                          <p:spTgt spid="8"/>
                                        </p:tgtEl>
                                        <p:attrNameLst>
                                          <p:attrName>ppt_x</p:attrName>
                                          <p:attrName>ppt_y</p:attrName>
                                        </p:attrNameLst>
                                      </p:cBhvr>
                                      <p:rCtr x="-10628" y="15356"/>
                                    </p:animMotion>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childTnLst>
                                </p:cTn>
                              </p:par>
                              <p:par>
                                <p:cTn id="22" presetID="10" presetClass="exit" presetSubtype="0" fill="hold" grpId="2" nodeType="withEffect">
                                  <p:stCondLst>
                                    <p:cond delay="0"/>
                                  </p:stCondLst>
                                  <p:childTnLst>
                                    <p:animEffect transition="out" filter="fade">
                                      <p:cBhvr>
                                        <p:cTn id="23" dur="1000"/>
                                        <p:tgtEl>
                                          <p:spTgt spid="8"/>
                                        </p:tgtEl>
                                      </p:cBhvr>
                                    </p:animEffect>
                                    <p:set>
                                      <p:cBhvr>
                                        <p:cTn id="24" dur="1" fill="hold">
                                          <p:stCondLst>
                                            <p:cond delay="999"/>
                                          </p:stCondLst>
                                        </p:cTn>
                                        <p:tgtEl>
                                          <p:spTgt spid="8"/>
                                        </p:tgtEl>
                                        <p:attrNameLst>
                                          <p:attrName>style.visibility</p:attrName>
                                        </p:attrNameLst>
                                      </p:cBhvr>
                                      <p:to>
                                        <p:strVal val="hidden"/>
                                      </p:to>
                                    </p:set>
                                  </p:childTnLst>
                                </p:cTn>
                              </p:par>
                            </p:childTnLst>
                          </p:cTn>
                        </p:par>
                        <p:par>
                          <p:cTn id="25" fill="hold">
                            <p:stCondLst>
                              <p:cond delay="1000"/>
                            </p:stCondLst>
                            <p:childTnLst>
                              <p:par>
                                <p:cTn id="26" presetID="42" presetClass="path" presetSubtype="0" accel="50000" decel="50000" fill="hold" grpId="1" nodeType="afterEffect">
                                  <p:stCondLst>
                                    <p:cond delay="0"/>
                                  </p:stCondLst>
                                  <p:childTnLst>
                                    <p:animMotion origin="layout" path="M 3.0137E-6 -1.867E-7 L 0.07636 -0.36207 " pathEditMode="relative" rAng="0" ptsTypes="AA">
                                      <p:cBhvr>
                                        <p:cTn id="27" dur="2000" fill="hold"/>
                                        <p:tgtEl>
                                          <p:spTgt spid="2"/>
                                        </p:tgtEl>
                                        <p:attrNameLst>
                                          <p:attrName>ppt_x</p:attrName>
                                          <p:attrName>ppt_y</p:attrName>
                                        </p:attrNameLst>
                                      </p:cBhvr>
                                      <p:rCtr x="3810" y="-18104"/>
                                    </p:animMotion>
                                  </p:childTnLst>
                                </p:cTn>
                              </p:par>
                            </p:childTnLst>
                          </p:cTn>
                        </p:par>
                        <p:par>
                          <p:cTn id="28" fill="hold">
                            <p:stCondLst>
                              <p:cond delay="3000"/>
                            </p:stCondLst>
                            <p:childTnLst>
                              <p:par>
                                <p:cTn id="29" presetID="19" presetClass="emph" presetSubtype="0" fill="hold" grpId="0" nodeType="afterEffect">
                                  <p:stCondLst>
                                    <p:cond delay="0"/>
                                  </p:stCondLst>
                                  <p:childTnLst>
                                    <p:animClr clrSpc="rgb" dir="cw">
                                      <p:cBhvr override="childStyle">
                                        <p:cTn id="30" dur="500" fill="hold"/>
                                        <p:tgtEl>
                                          <p:spTgt spid="65"/>
                                        </p:tgtEl>
                                        <p:attrNameLst>
                                          <p:attrName>style.color</p:attrName>
                                        </p:attrNameLst>
                                      </p:cBhvr>
                                      <p:to>
                                        <a:srgbClr val="002060"/>
                                      </p:to>
                                    </p:animClr>
                                    <p:animClr clrSpc="rgb" dir="cw">
                                      <p:cBhvr>
                                        <p:cTn id="31" dur="500" fill="hold"/>
                                        <p:tgtEl>
                                          <p:spTgt spid="65"/>
                                        </p:tgtEl>
                                        <p:attrNameLst>
                                          <p:attrName>fillcolor</p:attrName>
                                        </p:attrNameLst>
                                      </p:cBhvr>
                                      <p:to>
                                        <a:srgbClr val="002060"/>
                                      </p:to>
                                    </p:animClr>
                                    <p:set>
                                      <p:cBhvr>
                                        <p:cTn id="32" dur="500" fill="hold"/>
                                        <p:tgtEl>
                                          <p:spTgt spid="65"/>
                                        </p:tgtEl>
                                        <p:attrNameLst>
                                          <p:attrName>fill.type</p:attrName>
                                        </p:attrNameLst>
                                      </p:cBhvr>
                                      <p:to>
                                        <p:strVal val="solid"/>
                                      </p:to>
                                    </p:set>
                                    <p:set>
                                      <p:cBhvr>
                                        <p:cTn id="33" dur="500" fill="hold"/>
                                        <p:tgtEl>
                                          <p:spTgt spid="6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8" grpId="2" animBg="1"/>
      <p:bldP spid="65" grpId="0" animBg="1"/>
      <p:bldP spid="18" grpId="0"/>
      <p:bldP spid="2" grpId="0" animBg="1"/>
      <p:bldP spid="2"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4651338"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Retire station allocation</a:t>
            </a:r>
            <a:endParaRPr lang="en-US" sz="3200" b="1" i="1" u="none" strike="noStrike" dirty="0">
              <a:ln>
                <a:noFill/>
              </a:ln>
              <a:solidFill>
                <a:srgbClr val="00FF00"/>
              </a:solidFill>
              <a:latin typeface="Arial" pitchFamily="34"/>
              <a:ea typeface="Tahoma" pitchFamily="2"/>
              <a:cs typeface="Tahoma" pitchFamily="2"/>
            </a:endParaRPr>
          </a:p>
        </p:txBody>
      </p:sp>
      <p:sp>
        <p:nvSpPr>
          <p:cNvPr id="27" name="Rectangle 26"/>
          <p:cNvSpPr/>
          <p:nvPr/>
        </p:nvSpPr>
        <p:spPr>
          <a:xfrm>
            <a:off x="7712782" y="1757469"/>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865182" y="1909869"/>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8017582" y="2062269"/>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8169982" y="2214669"/>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8322382" y="2367069"/>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14400" y="1645920"/>
            <a:ext cx="5065294"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Stations are frame-local: each function (logically) has its own.</a:t>
            </a:r>
          </a:p>
        </p:txBody>
      </p:sp>
      <p:sp>
        <p:nvSpPr>
          <p:cNvPr id="3" name="TextBox 2"/>
          <p:cNvSpPr txBox="1"/>
          <p:nvPr/>
        </p:nvSpPr>
        <p:spPr>
          <a:xfrm>
            <a:off x="914400" y="3012530"/>
            <a:ext cx="5149515"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Physical stations are dynamically allocated. Loads from different frames may be in-flight concurrently.</a:t>
            </a:r>
          </a:p>
        </p:txBody>
      </p:sp>
      <p:cxnSp>
        <p:nvCxnSpPr>
          <p:cNvPr id="7" name="Straight Connector 6"/>
          <p:cNvCxnSpPr/>
          <p:nvPr/>
        </p:nvCxnSpPr>
        <p:spPr>
          <a:xfrm>
            <a:off x="6571648" y="3050485"/>
            <a:ext cx="24714" cy="2026508"/>
          </a:xfrm>
          <a:prstGeom prst="line">
            <a:avLst/>
          </a:prstGeom>
          <a:ln w="3175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405830" y="3038453"/>
            <a:ext cx="0" cy="2042981"/>
          </a:xfrm>
          <a:prstGeom prst="line">
            <a:avLst/>
          </a:prstGeom>
          <a:ln w="3175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583680" y="4476455"/>
            <a:ext cx="844392" cy="605481"/>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frame</a:t>
            </a:r>
            <a:endParaRPr lang="en-US" dirty="0">
              <a:solidFill>
                <a:srgbClr val="FFFF00"/>
              </a:solidFill>
            </a:endParaRPr>
          </a:p>
        </p:txBody>
      </p:sp>
      <p:sp>
        <p:nvSpPr>
          <p:cNvPr id="39" name="Rectangle 38"/>
          <p:cNvSpPr/>
          <p:nvPr/>
        </p:nvSpPr>
        <p:spPr>
          <a:xfrm>
            <a:off x="6583680" y="3500272"/>
            <a:ext cx="844392" cy="980288"/>
          </a:xfrm>
          <a:prstGeom prst="rect">
            <a:avLst/>
          </a:prstGeom>
          <a:solidFill>
            <a:srgbClr val="FF66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frame</a:t>
            </a:r>
            <a:endParaRPr lang="en-US" dirty="0">
              <a:solidFill>
                <a:srgbClr val="FFFF00"/>
              </a:solidFill>
            </a:endParaRPr>
          </a:p>
        </p:txBody>
      </p:sp>
      <p:sp>
        <p:nvSpPr>
          <p:cNvPr id="40" name="Rectangle 39"/>
          <p:cNvSpPr/>
          <p:nvPr/>
        </p:nvSpPr>
        <p:spPr>
          <a:xfrm>
            <a:off x="6583680" y="3050485"/>
            <a:ext cx="844392" cy="444844"/>
          </a:xfrm>
          <a:prstGeom prst="rect">
            <a:avLst/>
          </a:prstGeom>
          <a:solidFill>
            <a:srgbClr val="0099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frame</a:t>
            </a:r>
            <a:endParaRPr lang="en-US" dirty="0">
              <a:solidFill>
                <a:srgbClr val="FFFF00"/>
              </a:solidFill>
            </a:endParaRPr>
          </a:p>
        </p:txBody>
      </p:sp>
      <p:cxnSp>
        <p:nvCxnSpPr>
          <p:cNvPr id="25" name="Straight Connector 24"/>
          <p:cNvCxnSpPr/>
          <p:nvPr/>
        </p:nvCxnSpPr>
        <p:spPr>
          <a:xfrm>
            <a:off x="6558966" y="2412876"/>
            <a:ext cx="12357" cy="637609"/>
          </a:xfrm>
          <a:prstGeom prst="line">
            <a:avLst/>
          </a:prstGeom>
          <a:ln w="38100">
            <a:solidFill>
              <a:srgbClr val="FF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391001" y="2429349"/>
            <a:ext cx="12357" cy="637609"/>
          </a:xfrm>
          <a:prstGeom prst="line">
            <a:avLst/>
          </a:prstGeom>
          <a:ln w="38100">
            <a:solidFill>
              <a:srgbClr val="FF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8326382" y="2371069"/>
            <a:ext cx="741891" cy="322730"/>
          </a:xfrm>
          <a:prstGeom prst="rect">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4400" y="4754880"/>
            <a:ext cx="4290390"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Non-local stations are spilled if necessary.</a:t>
            </a:r>
          </a:p>
        </p:txBody>
      </p:sp>
      <p:sp>
        <p:nvSpPr>
          <p:cNvPr id="32" name="Rectangle 31"/>
          <p:cNvSpPr/>
          <p:nvPr/>
        </p:nvSpPr>
        <p:spPr>
          <a:xfrm>
            <a:off x="8474782" y="2519469"/>
            <a:ext cx="741891" cy="322730"/>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8017582" y="4631801"/>
            <a:ext cx="133241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to spiller</a:t>
            </a:r>
          </a:p>
        </p:txBody>
      </p:sp>
      <p:sp>
        <p:nvSpPr>
          <p:cNvPr id="35" name="TextBox 34"/>
          <p:cNvSpPr txBox="1"/>
          <p:nvPr/>
        </p:nvSpPr>
        <p:spPr>
          <a:xfrm>
            <a:off x="914400" y="6035040"/>
            <a:ext cx="5438274"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Only the address and size are spilled. </a:t>
            </a:r>
            <a:r>
              <a:rPr lang="en-US" sz="2400" dirty="0" smtClean="0">
                <a:solidFill>
                  <a:srgbClr val="FFFF00"/>
                </a:solidFill>
                <a:latin typeface="Courier New" pitchFamily="49" charset="0"/>
                <a:cs typeface="Courier New" pitchFamily="49" charset="0"/>
              </a:rPr>
              <a:t>return</a:t>
            </a:r>
            <a:r>
              <a:rPr lang="en-US" sz="2400" dirty="0" smtClean="0">
                <a:solidFill>
                  <a:srgbClr val="FFFF00"/>
                </a:solidFill>
                <a:latin typeface="Arial" pitchFamily="34" charset="0"/>
                <a:cs typeface="Arial" pitchFamily="34" charset="0"/>
              </a:rPr>
              <a:t> re-requests any spilled loads.</a:t>
            </a:r>
          </a:p>
        </p:txBody>
      </p:sp>
    </p:spTree>
    <p:extLst>
      <p:ext uri="{BB962C8B-B14F-4D97-AF65-F5344CB8AC3E}">
        <p14:creationId xmlns:p14="http://schemas.microsoft.com/office/powerpoint/2010/main" val="30303898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1000"/>
                                        <p:tgtEl>
                                          <p:spTgt spid="2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1000"/>
                                        <p:tgtEl>
                                          <p:spTgt spid="3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1000"/>
                                        <p:tgtEl>
                                          <p:spTgt spid="2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childTnLst>
                                </p:cTn>
                              </p:par>
                              <p:par>
                                <p:cTn id="38" presetID="10" presetClass="entr" presetSubtype="0" fill="hold"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childTnLst>
                                </p:cTn>
                              </p:par>
                              <p:par>
                                <p:cTn id="41" presetID="10"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1000"/>
                                        <p:tgtEl>
                                          <p:spTgt spid="25"/>
                                        </p:tgtEl>
                                      </p:cBhvr>
                                    </p:animEffect>
                                  </p:childTnLst>
                                </p:cTn>
                              </p:par>
                              <p:par>
                                <p:cTn id="44" presetID="10" presetClass="entr" presetSubtype="0" fill="hold"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1000"/>
                                        <p:tgtEl>
                                          <p:spTgt spid="37"/>
                                        </p:tgtEl>
                                      </p:cBhvr>
                                    </p:animEffect>
                                  </p:childTnLst>
                                </p:cTn>
                              </p:par>
                              <p:par>
                                <p:cTn id="47" presetID="10" presetClass="entr" presetSubtype="0" fill="hold"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mph" presetSubtype="2" fill="hold" grpId="0" nodeType="clickEffect">
                                  <p:stCondLst>
                                    <p:cond delay="0"/>
                                  </p:stCondLst>
                                  <p:childTnLst>
                                    <p:animClr clrSpc="rgb" dir="cw">
                                      <p:cBhvr>
                                        <p:cTn id="53" dur="1000" fill="hold"/>
                                        <p:tgtEl>
                                          <p:spTgt spid="28"/>
                                        </p:tgtEl>
                                        <p:attrNameLst>
                                          <p:attrName>fillcolor</p:attrName>
                                        </p:attrNameLst>
                                      </p:cBhvr>
                                      <p:to>
                                        <a:srgbClr val="00B050"/>
                                      </p:to>
                                    </p:animClr>
                                    <p:set>
                                      <p:cBhvr>
                                        <p:cTn id="54" dur="1000" fill="hold"/>
                                        <p:tgtEl>
                                          <p:spTgt spid="28"/>
                                        </p:tgtEl>
                                        <p:attrNameLst>
                                          <p:attrName>fill.type</p:attrName>
                                        </p:attrNameLst>
                                      </p:cBhvr>
                                      <p:to>
                                        <p:strVal val="solid"/>
                                      </p:to>
                                    </p:set>
                                    <p:set>
                                      <p:cBhvr>
                                        <p:cTn id="55" dur="1000" fill="hold"/>
                                        <p:tgtEl>
                                          <p:spTgt spid="28"/>
                                        </p:tgtEl>
                                        <p:attrNameLst>
                                          <p:attrName>fill.on</p:attrName>
                                        </p:attrNameLst>
                                      </p:cBhvr>
                                      <p:to>
                                        <p:strVal val="true"/>
                                      </p:to>
                                    </p:set>
                                  </p:childTnLst>
                                </p:cTn>
                              </p:par>
                            </p:childTnLst>
                          </p:cTn>
                        </p:par>
                        <p:par>
                          <p:cTn id="56" fill="hold">
                            <p:stCondLst>
                              <p:cond delay="1000"/>
                            </p:stCondLst>
                            <p:childTnLst>
                              <p:par>
                                <p:cTn id="57" presetID="1" presetClass="emph" presetSubtype="2" fill="hold" nodeType="afterEffect">
                                  <p:stCondLst>
                                    <p:cond delay="0"/>
                                  </p:stCondLst>
                                  <p:childTnLst>
                                    <p:animClr clrSpc="rgb" dir="cw">
                                      <p:cBhvr>
                                        <p:cTn id="58" dur="1000" fill="hold"/>
                                        <p:tgtEl>
                                          <p:spTgt spid="32"/>
                                        </p:tgtEl>
                                        <p:attrNameLst>
                                          <p:attrName>fillcolor</p:attrName>
                                        </p:attrNameLst>
                                      </p:cBhvr>
                                      <p:to>
                                        <a:srgbClr val="00B050"/>
                                      </p:to>
                                    </p:animClr>
                                    <p:set>
                                      <p:cBhvr>
                                        <p:cTn id="59" dur="1000" fill="hold"/>
                                        <p:tgtEl>
                                          <p:spTgt spid="32"/>
                                        </p:tgtEl>
                                        <p:attrNameLst>
                                          <p:attrName>fill.type</p:attrName>
                                        </p:attrNameLst>
                                      </p:cBhvr>
                                      <p:to>
                                        <p:strVal val="solid"/>
                                      </p:to>
                                    </p:set>
                                    <p:set>
                                      <p:cBhvr>
                                        <p:cTn id="60" dur="1000" fill="hold"/>
                                        <p:tgtEl>
                                          <p:spTgt spid="32"/>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1000"/>
                                        <p:tgtEl>
                                          <p:spTgt spid="39"/>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mph" presetSubtype="2" fill="hold" nodeType="clickEffect">
                                  <p:stCondLst>
                                    <p:cond delay="0"/>
                                  </p:stCondLst>
                                  <p:childTnLst>
                                    <p:animClr clrSpc="rgb" dir="cw">
                                      <p:cBhvr>
                                        <p:cTn id="69" dur="1000" fill="hold"/>
                                        <p:tgtEl>
                                          <p:spTgt spid="27"/>
                                        </p:tgtEl>
                                        <p:attrNameLst>
                                          <p:attrName>fillcolor</p:attrName>
                                        </p:attrNameLst>
                                      </p:cBhvr>
                                      <p:to>
                                        <a:srgbClr val="FF66FF"/>
                                      </p:to>
                                    </p:animClr>
                                    <p:set>
                                      <p:cBhvr>
                                        <p:cTn id="70" dur="1000" fill="hold"/>
                                        <p:tgtEl>
                                          <p:spTgt spid="27"/>
                                        </p:tgtEl>
                                        <p:attrNameLst>
                                          <p:attrName>fill.type</p:attrName>
                                        </p:attrNameLst>
                                      </p:cBhvr>
                                      <p:to>
                                        <p:strVal val="solid"/>
                                      </p:to>
                                    </p:set>
                                    <p:set>
                                      <p:cBhvr>
                                        <p:cTn id="71" dur="1000" fill="hold"/>
                                        <p:tgtEl>
                                          <p:spTgt spid="27"/>
                                        </p:tgtEl>
                                        <p:attrNameLst>
                                          <p:attrName>fill.on</p:attrName>
                                        </p:attrNameLst>
                                      </p:cBhvr>
                                      <p:to>
                                        <p:strVal val="true"/>
                                      </p:to>
                                    </p:set>
                                  </p:childTnLst>
                                </p:cTn>
                              </p:par>
                            </p:childTnLst>
                          </p:cTn>
                        </p:par>
                        <p:par>
                          <p:cTn id="72" fill="hold">
                            <p:stCondLst>
                              <p:cond delay="1000"/>
                            </p:stCondLst>
                            <p:childTnLst>
                              <p:par>
                                <p:cTn id="73" presetID="1" presetClass="emph" presetSubtype="2" fill="hold" nodeType="afterEffect">
                                  <p:stCondLst>
                                    <p:cond delay="0"/>
                                  </p:stCondLst>
                                  <p:childTnLst>
                                    <p:animClr clrSpc="rgb" dir="cw">
                                      <p:cBhvr>
                                        <p:cTn id="74" dur="1000" fill="hold"/>
                                        <p:tgtEl>
                                          <p:spTgt spid="31"/>
                                        </p:tgtEl>
                                        <p:attrNameLst>
                                          <p:attrName>fillcolor</p:attrName>
                                        </p:attrNameLst>
                                      </p:cBhvr>
                                      <p:to>
                                        <a:srgbClr val="FF66FF"/>
                                      </p:to>
                                    </p:animClr>
                                    <p:set>
                                      <p:cBhvr>
                                        <p:cTn id="75" dur="1000" fill="hold"/>
                                        <p:tgtEl>
                                          <p:spTgt spid="31"/>
                                        </p:tgtEl>
                                        <p:attrNameLst>
                                          <p:attrName>fill.type</p:attrName>
                                        </p:attrNameLst>
                                      </p:cBhvr>
                                      <p:to>
                                        <p:strVal val="solid"/>
                                      </p:to>
                                    </p:set>
                                    <p:set>
                                      <p:cBhvr>
                                        <p:cTn id="76" dur="1000" fill="hold"/>
                                        <p:tgtEl>
                                          <p:spTgt spid="31"/>
                                        </p:tgtEl>
                                        <p:attrNameLst>
                                          <p:attrName>fill.on</p:attrName>
                                        </p:attrNameLst>
                                      </p:cBhvr>
                                      <p:to>
                                        <p:strVal val="true"/>
                                      </p:to>
                                    </p:se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mph" presetSubtype="2" fill="hold" nodeType="clickEffect">
                                  <p:stCondLst>
                                    <p:cond delay="0"/>
                                  </p:stCondLst>
                                  <p:childTnLst>
                                    <p:animClr clrSpc="rgb" dir="cw">
                                      <p:cBhvr>
                                        <p:cTn id="85" dur="1000" fill="hold"/>
                                        <p:tgtEl>
                                          <p:spTgt spid="30"/>
                                        </p:tgtEl>
                                        <p:attrNameLst>
                                          <p:attrName>fillcolor</p:attrName>
                                        </p:attrNameLst>
                                      </p:cBhvr>
                                      <p:to>
                                        <a:srgbClr val="0099FF"/>
                                      </p:to>
                                    </p:animClr>
                                    <p:set>
                                      <p:cBhvr>
                                        <p:cTn id="86" dur="1000" fill="hold"/>
                                        <p:tgtEl>
                                          <p:spTgt spid="30"/>
                                        </p:tgtEl>
                                        <p:attrNameLst>
                                          <p:attrName>fill.type</p:attrName>
                                        </p:attrNameLst>
                                      </p:cBhvr>
                                      <p:to>
                                        <p:strVal val="solid"/>
                                      </p:to>
                                    </p:set>
                                    <p:set>
                                      <p:cBhvr>
                                        <p:cTn id="87" dur="1000" fill="hold"/>
                                        <p:tgtEl>
                                          <p:spTgt spid="30"/>
                                        </p:tgtEl>
                                        <p:attrNameLst>
                                          <p:attrName>fill.on</p:attrName>
                                        </p:attrNameLst>
                                      </p:cBhvr>
                                      <p:to>
                                        <p:strVal val="true"/>
                                      </p:to>
                                    </p:set>
                                  </p:childTnLst>
                                </p:cTn>
                              </p:par>
                            </p:childTnLst>
                          </p:cTn>
                        </p:par>
                        <p:par>
                          <p:cTn id="88" fill="hold">
                            <p:stCondLst>
                              <p:cond delay="1000"/>
                            </p:stCondLst>
                            <p:childTnLst>
                              <p:par>
                                <p:cTn id="89" presetID="1" presetClass="emph" presetSubtype="2" fill="hold" nodeType="afterEffect">
                                  <p:stCondLst>
                                    <p:cond delay="0"/>
                                  </p:stCondLst>
                                  <p:childTnLst>
                                    <p:animClr clrSpc="rgb" dir="cw">
                                      <p:cBhvr>
                                        <p:cTn id="90" dur="1000" fill="hold"/>
                                        <p:tgtEl>
                                          <p:spTgt spid="29"/>
                                        </p:tgtEl>
                                        <p:attrNameLst>
                                          <p:attrName>fillcolor</p:attrName>
                                        </p:attrNameLst>
                                      </p:cBhvr>
                                      <p:to>
                                        <a:srgbClr val="0099FF"/>
                                      </p:to>
                                    </p:animClr>
                                    <p:set>
                                      <p:cBhvr>
                                        <p:cTn id="91" dur="1000" fill="hold"/>
                                        <p:tgtEl>
                                          <p:spTgt spid="29"/>
                                        </p:tgtEl>
                                        <p:attrNameLst>
                                          <p:attrName>fill.type</p:attrName>
                                        </p:attrNameLst>
                                      </p:cBhvr>
                                      <p:to>
                                        <p:strVal val="solid"/>
                                      </p:to>
                                    </p:set>
                                    <p:set>
                                      <p:cBhvr>
                                        <p:cTn id="92" dur="1000" fill="hold"/>
                                        <p:tgtEl>
                                          <p:spTgt spid="29"/>
                                        </p:tgtEl>
                                        <p:attrNameLst>
                                          <p:attrName>fill.on</p:attrName>
                                        </p:attrNameLst>
                                      </p:cBhvr>
                                      <p:to>
                                        <p:strVal val="true"/>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fade">
                                      <p:cBhvr>
                                        <p:cTn id="97" dur="10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childTnLst>
                                </p:cTn>
                              </p:par>
                            </p:childTnLst>
                          </p:cTn>
                        </p:par>
                      </p:childTnLst>
                    </p:cTn>
                  </p:par>
                  <p:par>
                    <p:cTn id="103" fill="hold">
                      <p:stCondLst>
                        <p:cond delay="indefinite"/>
                      </p:stCondLst>
                      <p:childTnLst>
                        <p:par>
                          <p:cTn id="104" fill="hold">
                            <p:stCondLst>
                              <p:cond delay="0"/>
                            </p:stCondLst>
                            <p:childTnLst>
                              <p:par>
                                <p:cTn id="105" presetID="42" presetClass="path" presetSubtype="0" accel="50000" decel="50000" fill="hold" grpId="1" nodeType="clickEffect">
                                  <p:stCondLst>
                                    <p:cond delay="0"/>
                                  </p:stCondLst>
                                  <p:childTnLst>
                                    <p:animMotion origin="layout" path="M 0 0 L 0 0.25 E" pathEditMode="relative" ptsTypes="">
                                      <p:cBhvr>
                                        <p:cTn id="106" dur="2000" fill="hold"/>
                                        <p:tgtEl>
                                          <p:spTgt spid="31"/>
                                        </p:tgtEl>
                                        <p:attrNameLst>
                                          <p:attrName>ppt_x</p:attrName>
                                          <p:attrName>ppt_y</p:attrName>
                                        </p:attrNameLst>
                                      </p:cBhvr>
                                    </p:animMotion>
                                  </p:childTnLst>
                                </p:cTn>
                              </p:par>
                            </p:childTnLst>
                          </p:cTn>
                        </p:par>
                        <p:par>
                          <p:cTn id="107" fill="hold">
                            <p:stCondLst>
                              <p:cond delay="2000"/>
                            </p:stCondLst>
                            <p:childTnLst>
                              <p:par>
                                <p:cTn id="108" presetID="10" presetClass="entr" presetSubtype="0" fill="hold" grpId="0" nodeType="after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fade">
                                      <p:cBhvr>
                                        <p:cTn id="110" dur="1000"/>
                                        <p:tgtEl>
                                          <p:spTgt spid="34"/>
                                        </p:tgtEl>
                                      </p:cBhvr>
                                    </p:animEffect>
                                  </p:childTnLst>
                                </p:cTn>
                              </p:par>
                            </p:childTnLst>
                          </p:cTn>
                        </p:par>
                        <p:par>
                          <p:cTn id="111" fill="hold">
                            <p:stCondLst>
                              <p:cond delay="3000"/>
                            </p:stCondLst>
                            <p:childTnLst>
                              <p:par>
                                <p:cTn id="112" presetID="1" presetClass="emph" presetSubtype="2" fill="hold" nodeType="afterEffect">
                                  <p:stCondLst>
                                    <p:cond delay="0"/>
                                  </p:stCondLst>
                                  <p:childTnLst>
                                    <p:animClr clrSpc="rgb" dir="cw">
                                      <p:cBhvr>
                                        <p:cTn id="113" dur="1000" fill="hold"/>
                                        <p:tgtEl>
                                          <p:spTgt spid="50"/>
                                        </p:tgtEl>
                                        <p:attrNameLst>
                                          <p:attrName>fillcolor</p:attrName>
                                        </p:attrNameLst>
                                      </p:cBhvr>
                                      <p:to>
                                        <a:srgbClr val="0099FF"/>
                                      </p:to>
                                    </p:animClr>
                                    <p:set>
                                      <p:cBhvr>
                                        <p:cTn id="114" dur="1000" fill="hold"/>
                                        <p:tgtEl>
                                          <p:spTgt spid="50"/>
                                        </p:tgtEl>
                                        <p:attrNameLst>
                                          <p:attrName>fill.type</p:attrName>
                                        </p:attrNameLst>
                                      </p:cBhvr>
                                      <p:to>
                                        <p:strVal val="solid"/>
                                      </p:to>
                                    </p:set>
                                    <p:set>
                                      <p:cBhvr>
                                        <p:cTn id="115" dur="1000" fill="hold"/>
                                        <p:tgtEl>
                                          <p:spTgt spid="50"/>
                                        </p:tgtEl>
                                        <p:attrNameLst>
                                          <p:attrName>fill.on</p:attrName>
                                        </p:attrNameLst>
                                      </p:cBhvr>
                                      <p:to>
                                        <p:strVal val="true"/>
                                      </p:to>
                                    </p:se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35"/>
                                        </p:tgtEl>
                                        <p:attrNameLst>
                                          <p:attrName>style.visibility</p:attrName>
                                        </p:attrNameLst>
                                      </p:cBhvr>
                                      <p:to>
                                        <p:strVal val="visible"/>
                                      </p:to>
                                    </p:set>
                                    <p:animEffect transition="in" filter="fade">
                                      <p:cBhvr>
                                        <p:cTn id="120"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8" grpId="1" animBg="1"/>
      <p:bldP spid="29" grpId="0" animBg="1"/>
      <p:bldP spid="30" grpId="0" animBg="1"/>
      <p:bldP spid="31" grpId="0" animBg="1"/>
      <p:bldP spid="31" grpId="1" animBg="1"/>
      <p:bldP spid="2" grpId="0"/>
      <p:bldP spid="3" grpId="0"/>
      <p:bldP spid="9" grpId="0" animBg="1"/>
      <p:bldP spid="39" grpId="0" animBg="1"/>
      <p:bldP spid="40" grpId="0" animBg="1"/>
      <p:bldP spid="50" grpId="0" animBg="1"/>
      <p:bldP spid="33" grpId="0"/>
      <p:bldP spid="32" grpId="0" animBg="1"/>
      <p:bldP spid="34" grpId="0"/>
      <p:bldP spid="3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169073"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fine print #1</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371600"/>
            <a:ext cx="6734432" cy="5632311"/>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There are a few rare cases in which a hardware dynamic scheduler can avoid some stall cycles that the Mill cannot; these cases mostly involve cascaded dependent loads. </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In balance, the Mill compiler can examine much more of the program when looking for independent operations than can the window-bound hardware dynamic scheduler.</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The two effects are both minor and offsetting, so to a first approximation the Mill provides the same memory performance as does out-of-order hardware, at greatly reduced cost in power and area.</a:t>
            </a:r>
          </a:p>
        </p:txBody>
      </p:sp>
      <p:sp>
        <p:nvSpPr>
          <p:cNvPr id="4" name="Rectangle 3"/>
          <p:cNvSpPr/>
          <p:nvPr/>
        </p:nvSpPr>
        <p:spPr>
          <a:xfrm>
            <a:off x="1052519" y="1503946"/>
            <a:ext cx="7053513" cy="1491917"/>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 name="Rectangle 4"/>
          <p:cNvSpPr/>
          <p:nvPr/>
        </p:nvSpPr>
        <p:spPr>
          <a:xfrm>
            <a:off x="932203" y="3164304"/>
            <a:ext cx="7525997"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1392721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fade">
                                      <p:cBhvr>
                                        <p:cTn id="20" dur="1000"/>
                                        <p:tgtEl>
                                          <p:spTgt spid="2">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169073"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fine print #2</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599" y="1371600"/>
            <a:ext cx="7105135" cy="5632311"/>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retire station that is spilled across a function call or task switch is reallocated on return or revisit and the original load is in effect re-issued to the cache hierarchy.</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The original load will have caused a DRAM value to have been brought into cache while the function was executing, so usually the repeated load request will be satisfied from cache, not DRAM.</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The branch prediction logic can anticipate return operations and can give the spiller advance notice. This permits load reissue in advance of the actual return, thereby masking cache latency of the re-issued load.</a:t>
            </a:r>
          </a:p>
        </p:txBody>
      </p:sp>
      <p:sp>
        <p:nvSpPr>
          <p:cNvPr id="4" name="Rectangle 3"/>
          <p:cNvSpPr/>
          <p:nvPr/>
        </p:nvSpPr>
        <p:spPr>
          <a:xfrm>
            <a:off x="760751" y="1215410"/>
            <a:ext cx="7715983"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 name="Rectangle 4"/>
          <p:cNvSpPr/>
          <p:nvPr/>
        </p:nvSpPr>
        <p:spPr>
          <a:xfrm>
            <a:off x="956266" y="3146214"/>
            <a:ext cx="7634281" cy="178664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31954473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fade">
                                      <p:cBhvr>
                                        <p:cTn id="20" dur="1000"/>
                                        <p:tgtEl>
                                          <p:spTgt spid="2">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1527149"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i="0" u="none" strike="noStrike" dirty="0" smtClean="0">
                <a:ln>
                  <a:noFill/>
                </a:ln>
                <a:solidFill>
                  <a:srgbClr val="00FF00"/>
                </a:solidFill>
                <a:latin typeface="Arial" pitchFamily="34"/>
                <a:ea typeface="Tahoma" pitchFamily="2"/>
                <a:cs typeface="Tahoma" pitchFamily="2"/>
              </a:rPr>
              <a:t>Caution</a:t>
            </a:r>
            <a:endParaRPr lang="en-US" sz="3200" b="1" i="0" u="none" strike="noStrike" dirty="0">
              <a:ln>
                <a:noFill/>
              </a:ln>
              <a:solidFill>
                <a:srgbClr val="00FF00"/>
              </a:solidFill>
              <a:latin typeface="Arial" pitchFamily="34"/>
              <a:ea typeface="Tahoma" pitchFamily="2"/>
              <a:cs typeface="Tahoma" pitchFamily="2"/>
            </a:endParaRPr>
          </a:p>
        </p:txBody>
      </p:sp>
      <p:sp>
        <p:nvSpPr>
          <p:cNvPr id="12" name="TextBox 11"/>
          <p:cNvSpPr txBox="1"/>
          <p:nvPr/>
        </p:nvSpPr>
        <p:spPr>
          <a:xfrm>
            <a:off x="1533525" y="1571625"/>
            <a:ext cx="65" cy="1415580"/>
          </a:xfrm>
          <a:prstGeom prst="rect">
            <a:avLst/>
          </a:prstGeom>
          <a:no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endParaRPr lang="en-US" sz="3200" b="0" i="0" u="none" strike="noStrike" dirty="0">
              <a:ln>
                <a:noFill/>
              </a:ln>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endParaRPr lang="en-US" sz="3200" b="0" i="0" u="none" strike="noStrike" dirty="0">
              <a:ln>
                <a:noFill/>
              </a:ln>
              <a:solidFill>
                <a:srgbClr val="FFFF00"/>
              </a:solidFill>
              <a:latin typeface="Arial" pitchFamily="34"/>
              <a:ea typeface="Tahoma" pitchFamily="2"/>
              <a:cs typeface="Tahoma" pitchFamily="2"/>
            </a:endParaRPr>
          </a:p>
          <a:p>
            <a:pPr marL="0" marR="0" lvl="0" indent="0" rtl="0" hangingPunct="0">
              <a:lnSpc>
                <a:spcPct val="100000"/>
              </a:lnSpc>
              <a:spcBef>
                <a:spcPts val="0"/>
              </a:spcBef>
              <a:spcAft>
                <a:spcPts val="0"/>
              </a:spcAft>
              <a:buNone/>
              <a:tabLst/>
            </a:pPr>
            <a:endParaRPr lang="en-US" sz="3200" b="0" i="1" u="none" strike="noStrike" dirty="0">
              <a:ln>
                <a:noFill/>
              </a:ln>
              <a:solidFill>
                <a:srgbClr val="FFFF00"/>
              </a:solidFill>
              <a:latin typeface="Arial" pitchFamily="34"/>
              <a:ea typeface="Tahoma" pitchFamily="2"/>
              <a:cs typeface="Tahoma" pitchFamily="2"/>
            </a:endParaRPr>
          </a:p>
        </p:txBody>
      </p:sp>
      <p:sp>
        <p:nvSpPr>
          <p:cNvPr id="5" name="TextBox 4"/>
          <p:cNvSpPr txBox="1"/>
          <p:nvPr/>
        </p:nvSpPr>
        <p:spPr>
          <a:xfrm>
            <a:off x="1076325" y="2409825"/>
            <a:ext cx="7956024" cy="923330"/>
          </a:xfrm>
          <a:prstGeom prst="rect">
            <a:avLst/>
          </a:prstGeom>
          <a:noFill/>
        </p:spPr>
        <p:txBody>
          <a:bodyPr wrap="none" rtlCol="0">
            <a:spAutoFit/>
          </a:bodyPr>
          <a:lstStyle/>
          <a:p>
            <a:pPr algn="ctr"/>
            <a:r>
              <a:rPr lang="en-US" sz="5400" dirty="0" smtClean="0">
                <a:solidFill>
                  <a:srgbClr val="FFFF00"/>
                </a:solidFill>
                <a:latin typeface="Arial" pitchFamily="34" charset="0"/>
                <a:cs typeface="Arial" pitchFamily="34" charset="0"/>
              </a:rPr>
              <a:t>Gross over-simplification!</a:t>
            </a:r>
          </a:p>
        </p:txBody>
      </p:sp>
      <p:sp>
        <p:nvSpPr>
          <p:cNvPr id="2" name="TextBox 1"/>
          <p:cNvSpPr txBox="1"/>
          <p:nvPr/>
        </p:nvSpPr>
        <p:spPr>
          <a:xfrm>
            <a:off x="2418839" y="3705225"/>
            <a:ext cx="5990743" cy="1200329"/>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CPUs are extraordinarily complicated</a:t>
            </a:r>
          </a:p>
          <a:p>
            <a:endParaRPr lang="en-US" sz="2400" dirty="0">
              <a:solidFill>
                <a:srgbClr val="FFFF00"/>
              </a:solidFill>
              <a:latin typeface="Arial" pitchFamily="34" charset="0"/>
              <a:cs typeface="Arial" pitchFamily="34" charset="0"/>
            </a:endParaRPr>
          </a:p>
          <a:p>
            <a:pPr algn="ctr"/>
            <a:r>
              <a:rPr lang="en-US" sz="2400" dirty="0" smtClean="0">
                <a:solidFill>
                  <a:srgbClr val="FFFF00"/>
                </a:solidFill>
                <a:latin typeface="Arial" pitchFamily="34" charset="0"/>
                <a:cs typeface="Arial" pitchFamily="34" charset="0"/>
              </a:rPr>
              <a:t>Designs vary within and between families</a:t>
            </a:r>
          </a:p>
        </p:txBody>
      </p:sp>
    </p:spTree>
    <p:extLst>
      <p:ext uri="{BB962C8B-B14F-4D97-AF65-F5344CB8AC3E}">
        <p14:creationId xmlns:p14="http://schemas.microsoft.com/office/powerpoint/2010/main" val="370934843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4036170"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When stores miss…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2135442" y="2560153"/>
            <a:ext cx="5923416" cy="1862048"/>
          </a:xfrm>
          <a:prstGeom prst="rect">
            <a:avLst/>
          </a:prstGeom>
          <a:noFill/>
        </p:spPr>
        <p:txBody>
          <a:bodyPr wrap="none" rtlCol="0">
            <a:spAutoFit/>
          </a:bodyPr>
          <a:lstStyle/>
          <a:p>
            <a:r>
              <a:rPr lang="en-US" sz="11500" dirty="0" smtClean="0">
                <a:solidFill>
                  <a:srgbClr val="FFFF00"/>
                </a:solidFill>
                <a:latin typeface="Arial" pitchFamily="34" charset="0"/>
                <a:cs typeface="Arial" pitchFamily="34" charset="0"/>
              </a:rPr>
              <a:t>valid bits</a:t>
            </a:r>
          </a:p>
        </p:txBody>
      </p:sp>
    </p:spTree>
    <p:extLst>
      <p:ext uri="{BB962C8B-B14F-4D97-AF65-F5344CB8AC3E}">
        <p14:creationId xmlns:p14="http://schemas.microsoft.com/office/powerpoint/2010/main" val="3724094987"/>
      </p:ext>
    </p:extLst>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1" y="1645920"/>
            <a:ext cx="8128000" cy="2308324"/>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When the program writes to a line not in cache</a:t>
            </a:r>
            <a:r>
              <a:rPr lang="en-US" sz="2400" dirty="0">
                <a:solidFill>
                  <a:srgbClr val="FFFF00"/>
                </a:solidFill>
                <a:latin typeface="Arial" pitchFamily="34" charset="0"/>
                <a:cs typeface="Arial" pitchFamily="34" charset="0"/>
              </a:rPr>
              <a:t>, </a:t>
            </a:r>
            <a:r>
              <a:rPr lang="en-US" sz="2400" dirty="0" smtClean="0">
                <a:solidFill>
                  <a:srgbClr val="FFFF00"/>
                </a:solidFill>
                <a:latin typeface="Arial" pitchFamily="34" charset="0"/>
                <a:cs typeface="Arial" pitchFamily="34" charset="0"/>
              </a:rPr>
              <a:t>traditional architectures either…</a:t>
            </a:r>
          </a:p>
          <a:p>
            <a:endParaRPr lang="en-US" sz="2400" dirty="0" smtClean="0">
              <a:solidFill>
                <a:srgbClr val="FFFF00"/>
              </a:solidFill>
              <a:latin typeface="Arial" pitchFamily="34" charset="0"/>
              <a:cs typeface="Arial" pitchFamily="34" charset="0"/>
            </a:endParaRPr>
          </a:p>
          <a:p>
            <a:pPr marL="800100" lvl="1" indent="-342900">
              <a:buFont typeface="Wingdings" pitchFamily="2" charset="2"/>
              <a:buChar char="§"/>
            </a:pPr>
            <a:r>
              <a:rPr lang="en-US" sz="2400" dirty="0" smtClean="0">
                <a:solidFill>
                  <a:srgbClr val="FFFF00"/>
                </a:solidFill>
                <a:latin typeface="Arial" pitchFamily="34" charset="0"/>
                <a:cs typeface="Arial" pitchFamily="34" charset="0"/>
              </a:rPr>
              <a:t>write </a:t>
            </a:r>
            <a:r>
              <a:rPr lang="en-US" sz="2400" dirty="0">
                <a:solidFill>
                  <a:srgbClr val="FFFF00"/>
                </a:solidFill>
                <a:latin typeface="Arial" pitchFamily="34" charset="0"/>
                <a:cs typeface="Arial" pitchFamily="34" charset="0"/>
              </a:rPr>
              <a:t>the new data direct to DRAM (</a:t>
            </a:r>
            <a:r>
              <a:rPr lang="en-US" sz="2400" i="1" dirty="0">
                <a:solidFill>
                  <a:srgbClr val="FFFF00"/>
                </a:solidFill>
                <a:latin typeface="Arial" pitchFamily="34" charset="0"/>
                <a:cs typeface="Arial" pitchFamily="34" charset="0"/>
              </a:rPr>
              <a:t>write-through</a:t>
            </a:r>
            <a:r>
              <a:rPr lang="en-US" sz="2400" dirty="0" smtClean="0">
                <a:solidFill>
                  <a:srgbClr val="FFFF00"/>
                </a:solidFill>
                <a:latin typeface="Arial" pitchFamily="34" charset="0"/>
                <a:cs typeface="Arial" pitchFamily="34" charset="0"/>
              </a:rPr>
              <a:t>)</a:t>
            </a:r>
          </a:p>
          <a:p>
            <a:r>
              <a:rPr lang="en-US" sz="2400" dirty="0" smtClean="0">
                <a:solidFill>
                  <a:srgbClr val="FFFF00"/>
                </a:solidFill>
                <a:latin typeface="Arial" pitchFamily="34" charset="0"/>
                <a:cs typeface="Arial" pitchFamily="34" charset="0"/>
              </a:rPr>
              <a:t>or…</a:t>
            </a:r>
            <a:endParaRPr lang="en-US" sz="2400" dirty="0">
              <a:solidFill>
                <a:srgbClr val="FFFF00"/>
              </a:solidFill>
              <a:latin typeface="Arial" pitchFamily="34" charset="0"/>
              <a:cs typeface="Arial" pitchFamily="34" charset="0"/>
            </a:endParaRPr>
          </a:p>
          <a:p>
            <a:pPr marL="800100" lvl="1" indent="-342900">
              <a:buFont typeface="Wingdings" pitchFamily="2" charset="2"/>
              <a:buChar char="§"/>
            </a:pPr>
            <a:r>
              <a:rPr lang="en-US" sz="2400" dirty="0" smtClean="0">
                <a:solidFill>
                  <a:srgbClr val="FFFF00"/>
                </a:solidFill>
                <a:latin typeface="Arial" pitchFamily="34" charset="0"/>
                <a:cs typeface="Arial" pitchFamily="34" charset="0"/>
              </a:rPr>
              <a:t>read the line from DRAM, then update it (</a:t>
            </a:r>
            <a:r>
              <a:rPr lang="en-US" sz="2400" i="1" dirty="0" smtClean="0">
                <a:solidFill>
                  <a:srgbClr val="FFFF00"/>
                </a:solidFill>
                <a:latin typeface="Arial" pitchFamily="34" charset="0"/>
                <a:cs typeface="Arial" pitchFamily="34" charset="0"/>
              </a:rPr>
              <a:t>write-back</a:t>
            </a:r>
            <a:r>
              <a:rPr lang="en-US" sz="2400" dirty="0" smtClean="0">
                <a:solidFill>
                  <a:srgbClr val="FFFF00"/>
                </a:solidFill>
                <a:latin typeface="Arial" pitchFamily="34" charset="0"/>
                <a:cs typeface="Arial" pitchFamily="34" charset="0"/>
              </a:rPr>
              <a:t>)</a:t>
            </a:r>
          </a:p>
        </p:txBody>
      </p:sp>
      <p:sp>
        <p:nvSpPr>
          <p:cNvPr id="5" name="Rectangle 4"/>
          <p:cNvSpPr/>
          <p:nvPr/>
        </p:nvSpPr>
        <p:spPr>
          <a:xfrm>
            <a:off x="583287" y="1503946"/>
            <a:ext cx="8916314" cy="2660281"/>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0" name="TextBox 9"/>
          <p:cNvSpPr txBox="1"/>
          <p:nvPr/>
        </p:nvSpPr>
        <p:spPr>
          <a:xfrm>
            <a:off x="731520" y="731520"/>
            <a:ext cx="4036170"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When stores miss…</a:t>
            </a:r>
            <a:endParaRPr lang="en-US" sz="3200" b="1" i="1" u="none" strike="noStrike" dirty="0">
              <a:ln>
                <a:noFill/>
              </a:ln>
              <a:solidFill>
                <a:srgbClr val="00FF00"/>
              </a:solidFill>
              <a:latin typeface="Arial" pitchFamily="34"/>
              <a:ea typeface="Tahoma" pitchFamily="2"/>
              <a:cs typeface="Tahoma" pitchFamily="2"/>
            </a:endParaRPr>
          </a:p>
        </p:txBody>
      </p:sp>
      <p:sp>
        <p:nvSpPr>
          <p:cNvPr id="6" name="TextBox 5"/>
          <p:cNvSpPr txBox="1"/>
          <p:nvPr/>
        </p:nvSpPr>
        <p:spPr>
          <a:xfrm>
            <a:off x="1371600" y="4206240"/>
            <a:ext cx="7950200" cy="236988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Either way, the store must be buffered, and later loads and stores to the same line must be detected and merged. With a hundred or more loads and stores in flight concurrently, the hardware and power cost is extreme.</a:t>
            </a:r>
            <a:endParaRPr lang="en-US" sz="2400" dirty="0">
              <a:solidFill>
                <a:srgbClr val="FFFF00"/>
              </a:solidFill>
              <a:latin typeface="Arial" pitchFamily="34" charset="0"/>
              <a:cs typeface="Arial" pitchFamily="34" charset="0"/>
            </a:endParaRPr>
          </a:p>
          <a:p>
            <a:pPr algn="ctr"/>
            <a:r>
              <a:rPr lang="en-US" sz="2800" i="1" dirty="0" smtClean="0">
                <a:solidFill>
                  <a:srgbClr val="FFFF00"/>
                </a:solidFill>
                <a:latin typeface="Arial" pitchFamily="34" charset="0"/>
                <a:cs typeface="Arial" pitchFamily="34" charset="0"/>
              </a:rPr>
              <a:t>Not on a Mill.</a:t>
            </a:r>
          </a:p>
        </p:txBody>
      </p:sp>
      <p:sp>
        <p:nvSpPr>
          <p:cNvPr id="7" name="Rectangle 6"/>
          <p:cNvSpPr/>
          <p:nvPr/>
        </p:nvSpPr>
        <p:spPr>
          <a:xfrm>
            <a:off x="1183285" y="4188941"/>
            <a:ext cx="7985429" cy="186587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1754001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500"/>
                                        <p:tgtEl>
                                          <p:spTgt spid="6">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fade">
                                      <p:cBhvr>
                                        <p:cTn id="35" dur="500"/>
                                        <p:tgtEl>
                                          <p:spTgt spid="6">
                                            <p:txEl>
                                              <p:pRg st="1" end="1"/>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530665" y="4700484"/>
            <a:ext cx="5760892" cy="266700"/>
            <a:chOff x="2468880" y="6035040"/>
            <a:chExt cx="5760892" cy="266700"/>
          </a:xfrm>
        </p:grpSpPr>
        <p:sp>
          <p:nvSpPr>
            <p:cNvPr id="45" name="Rectangle 44"/>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46" name="Rectangle 45"/>
            <p:cNvSpPr/>
            <p:nvPr/>
          </p:nvSpPr>
          <p:spPr>
            <a:xfrm>
              <a:off x="32918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47" name="Rectangle 46"/>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48" name="Rectangle 47"/>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50" name="Rectangle 49"/>
            <p:cNvSpPr/>
            <p:nvPr/>
          </p:nvSpPr>
          <p:spPr>
            <a:xfrm>
              <a:off x="41148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51" name="Rectangle 50"/>
            <p:cNvSpPr/>
            <p:nvPr/>
          </p:nvSpPr>
          <p:spPr>
            <a:xfrm>
              <a:off x="43891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52" name="Rectangle 51"/>
            <p:cNvSpPr/>
            <p:nvPr/>
          </p:nvSpPr>
          <p:spPr>
            <a:xfrm>
              <a:off x="35661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54" name="Rectangle 53"/>
            <p:cNvSpPr/>
            <p:nvPr/>
          </p:nvSpPr>
          <p:spPr>
            <a:xfrm>
              <a:off x="38404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55" name="Rectangle 54"/>
            <p:cNvSpPr/>
            <p:nvPr/>
          </p:nvSpPr>
          <p:spPr>
            <a:xfrm>
              <a:off x="52120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78" name="Rectangle 77"/>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0" name="Rectangle 79"/>
            <p:cNvSpPr/>
            <p:nvPr/>
          </p:nvSpPr>
          <p:spPr>
            <a:xfrm>
              <a:off x="46634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1" name="Rectangle 80"/>
            <p:cNvSpPr/>
            <p:nvPr/>
          </p:nvSpPr>
          <p:spPr>
            <a:xfrm>
              <a:off x="49377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2" name="Rectangle 81"/>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3" name="Rectangle 82"/>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4" name="Rectangle 83"/>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5" name="Rectangle 84"/>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6" name="Rectangle 85"/>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7" name="Rectangle 86"/>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8" name="Rectangle 87"/>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89" name="Rectangle 88"/>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0" name="Rectangle 89"/>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sp>
        <p:nvSpPr>
          <p:cNvPr id="10" name="TextBox 9"/>
          <p:cNvSpPr txBox="1"/>
          <p:nvPr/>
        </p:nvSpPr>
        <p:spPr>
          <a:xfrm>
            <a:off x="731520" y="731520"/>
            <a:ext cx="180145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Valid bits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371600"/>
            <a:ext cx="7358105"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Every byte in every Mill cache line has eight bits of data and one “valid” bit. A store sets the valid bits.</a:t>
            </a:r>
          </a:p>
        </p:txBody>
      </p:sp>
      <p:sp>
        <p:nvSpPr>
          <p:cNvPr id="3" name="TextBox 2"/>
          <p:cNvSpPr txBox="1"/>
          <p:nvPr/>
        </p:nvSpPr>
        <p:spPr>
          <a:xfrm>
            <a:off x="2078406" y="2770389"/>
            <a:ext cx="3871573"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store(a, “hello, w”)</a:t>
            </a:r>
          </a:p>
        </p:txBody>
      </p:sp>
      <p:sp>
        <p:nvSpPr>
          <p:cNvPr id="5" name="TextBox 4"/>
          <p:cNvSpPr txBox="1"/>
          <p:nvPr/>
        </p:nvSpPr>
        <p:spPr>
          <a:xfrm>
            <a:off x="7099986" y="2800869"/>
            <a:ext cx="2069797" cy="369332"/>
          </a:xfrm>
          <a:prstGeom prst="rect">
            <a:avLst/>
          </a:prstGeom>
          <a:noFill/>
        </p:spPr>
        <p:txBody>
          <a:bodyPr wrap="none" rtlCol="0">
            <a:spAutoFit/>
          </a:bodyPr>
          <a:lstStyle/>
          <a:p>
            <a:r>
              <a:rPr lang="en-US" dirty="0" smtClean="0">
                <a:solidFill>
                  <a:srgbClr val="FFFF00"/>
                </a:solidFill>
                <a:latin typeface="Arial" pitchFamily="34" charset="0"/>
                <a:cs typeface="Arial" pitchFamily="34" charset="0"/>
              </a:rPr>
              <a:t>(not actual syntax)</a:t>
            </a:r>
          </a:p>
        </p:txBody>
      </p:sp>
      <p:grpSp>
        <p:nvGrpSpPr>
          <p:cNvPr id="79" name="Group 78"/>
          <p:cNvGrpSpPr/>
          <p:nvPr/>
        </p:nvGrpSpPr>
        <p:grpSpPr>
          <a:xfrm>
            <a:off x="3361033" y="4690629"/>
            <a:ext cx="2192093" cy="266700"/>
            <a:chOff x="4113594" y="3749040"/>
            <a:chExt cx="2192093" cy="266700"/>
          </a:xfrm>
        </p:grpSpPr>
        <p:sp>
          <p:nvSpPr>
            <p:cNvPr id="8" name="Rectangle 7"/>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h</a:t>
              </a:r>
              <a:endParaRPr lang="en-US" b="1" dirty="0">
                <a:solidFill>
                  <a:schemeClr val="bg1"/>
                </a:solidFill>
                <a:latin typeface="Courier New" panose="02070309020205020404" pitchFamily="49" charset="0"/>
                <a:cs typeface="Courier New" panose="02070309020205020404" pitchFamily="49" charset="0"/>
              </a:endParaRPr>
            </a:p>
          </p:txBody>
        </p:sp>
        <p:sp>
          <p:nvSpPr>
            <p:cNvPr id="11" name="Rectangle 10"/>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12" name="Rectangle 11"/>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13" name="Rectangle 12"/>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14" name="Rectangle 13"/>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15" name="Rectangle 14"/>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16" name="Rectangle 15"/>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17" name="Rectangle 16"/>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sp>
        <p:nvSpPr>
          <p:cNvPr id="9" name="TextBox 8"/>
          <p:cNvSpPr txBox="1"/>
          <p:nvPr/>
        </p:nvSpPr>
        <p:spPr>
          <a:xfrm>
            <a:off x="3905572" y="2770389"/>
            <a:ext cx="1659429" cy="461665"/>
          </a:xfrm>
          <a:prstGeom prst="rect">
            <a:avLst/>
          </a:prstGeom>
          <a:noFill/>
        </p:spPr>
        <p:txBody>
          <a:bodyPr wrap="none" rtlCol="0">
            <a:spAutoFit/>
          </a:bodyPr>
          <a:lstStyle/>
          <a:p>
            <a:r>
              <a:rPr lang="en-US" sz="2400" dirty="0">
                <a:solidFill>
                  <a:srgbClr val="FFFF00"/>
                </a:solidFill>
                <a:latin typeface="Courier New" panose="02070309020205020404" pitchFamily="49" charset="0"/>
                <a:cs typeface="Courier New" panose="02070309020205020404" pitchFamily="49" charset="0"/>
              </a:rPr>
              <a:t>hello, w</a:t>
            </a:r>
            <a:endParaRPr lang="en-US" sz="2400" dirty="0" smtClean="0">
              <a:solidFill>
                <a:srgbClr val="FFFF00"/>
              </a:solidFill>
              <a:latin typeface="Arial" pitchFamily="34" charset="0"/>
              <a:cs typeface="Arial" pitchFamily="34" charset="0"/>
            </a:endParaRPr>
          </a:p>
        </p:txBody>
      </p:sp>
      <p:sp>
        <p:nvSpPr>
          <p:cNvPr id="53" name="TextBox 52"/>
          <p:cNvSpPr txBox="1"/>
          <p:nvPr/>
        </p:nvSpPr>
        <p:spPr>
          <a:xfrm>
            <a:off x="1350697" y="40505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 cache line</a:t>
            </a:r>
          </a:p>
        </p:txBody>
      </p:sp>
    </p:spTree>
    <p:extLst>
      <p:ext uri="{BB962C8B-B14F-4D97-AF65-F5344CB8AC3E}">
        <p14:creationId xmlns:p14="http://schemas.microsoft.com/office/powerpoint/2010/main" val="11899071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animEffect transition="in" filter="fade">
                                      <p:cBhvr>
                                        <p:cTn id="23" dur="1000"/>
                                        <p:tgtEl>
                                          <p:spTgt spid="5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grpId="1" nodeType="clickEffect">
                                  <p:stCondLst>
                                    <p:cond delay="0"/>
                                  </p:stCondLst>
                                  <p:childTnLst>
                                    <p:animMotion origin="layout" path="M 2.67003E-6 1.94631E-6 L -0.0592 0.23825 " pathEditMode="relative" rAng="0" ptsTypes="AA">
                                      <p:cBhvr>
                                        <p:cTn id="32" dur="2000" fill="hold"/>
                                        <p:tgtEl>
                                          <p:spTgt spid="9"/>
                                        </p:tgtEl>
                                        <p:attrNameLst>
                                          <p:attrName>ppt_x</p:attrName>
                                          <p:attrName>ppt_y</p:attrName>
                                        </p:attrNameLst>
                                      </p:cBhvr>
                                      <p:rCtr x="-2960" y="11913"/>
                                    </p:animMotion>
                                  </p:childTnLst>
                                </p:cTn>
                              </p:par>
                              <p:par>
                                <p:cTn id="33" presetID="10" presetClass="exit" presetSubtype="0" fill="hold" grpId="2" nodeType="withEffect">
                                  <p:stCondLst>
                                    <p:cond delay="0"/>
                                  </p:stCondLst>
                                  <p:childTnLst>
                                    <p:animEffect transition="out" filter="fade">
                                      <p:cBhvr>
                                        <p:cTn id="34" dur="2000"/>
                                        <p:tgtEl>
                                          <p:spTgt spid="9"/>
                                        </p:tgtEl>
                                      </p:cBhvr>
                                    </p:animEffect>
                                    <p:set>
                                      <p:cBhvr>
                                        <p:cTn id="35" dur="1" fill="hold">
                                          <p:stCondLst>
                                            <p:cond delay="1999"/>
                                          </p:stCondLst>
                                        </p:cTn>
                                        <p:tgtEl>
                                          <p:spTgt spid="9"/>
                                        </p:tgtEl>
                                        <p:attrNameLst>
                                          <p:attrName>style.visibility</p:attrName>
                                        </p:attrNameLst>
                                      </p:cBhvr>
                                      <p:to>
                                        <p:strVal val="hidden"/>
                                      </p:to>
                                    </p:set>
                                  </p:childTnLst>
                                </p:cTn>
                              </p:par>
                              <p:par>
                                <p:cTn id="36" presetID="10" presetClass="entr" presetSubtype="0" fill="hold" nodeType="withEffect">
                                  <p:stCondLst>
                                    <p:cond delay="1000"/>
                                  </p:stCondLst>
                                  <p:childTnLst>
                                    <p:set>
                                      <p:cBhvr>
                                        <p:cTn id="37" dur="1" fill="hold">
                                          <p:stCondLst>
                                            <p:cond delay="0"/>
                                          </p:stCondLst>
                                        </p:cTn>
                                        <p:tgtEl>
                                          <p:spTgt spid="79"/>
                                        </p:tgtEl>
                                        <p:attrNameLst>
                                          <p:attrName>style.visibility</p:attrName>
                                        </p:attrNameLst>
                                      </p:cBhvr>
                                      <p:to>
                                        <p:strVal val="visible"/>
                                      </p:to>
                                    </p:set>
                                    <p:animEffect transition="in" filter="fade">
                                      <p:cBhvr>
                                        <p:cTn id="38" dur="1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P spid="9" grpId="1"/>
      <p:bldP spid="9" grpId="2"/>
      <p:bldP spid="5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4" name="Group 123"/>
          <p:cNvGrpSpPr/>
          <p:nvPr/>
        </p:nvGrpSpPr>
        <p:grpSpPr>
          <a:xfrm>
            <a:off x="2530665" y="4700484"/>
            <a:ext cx="5760892" cy="266700"/>
            <a:chOff x="2468880" y="6035040"/>
            <a:chExt cx="5760892" cy="266700"/>
          </a:xfrm>
        </p:grpSpPr>
        <p:sp>
          <p:nvSpPr>
            <p:cNvPr id="125" name="Rectangle 124"/>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26" name="Rectangle 125"/>
            <p:cNvSpPr/>
            <p:nvPr/>
          </p:nvSpPr>
          <p:spPr>
            <a:xfrm>
              <a:off x="32918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27" name="Rectangle 126"/>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28" name="Rectangle 127"/>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29" name="Rectangle 128"/>
            <p:cNvSpPr/>
            <p:nvPr/>
          </p:nvSpPr>
          <p:spPr>
            <a:xfrm>
              <a:off x="41148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0" name="Rectangle 129"/>
            <p:cNvSpPr/>
            <p:nvPr/>
          </p:nvSpPr>
          <p:spPr>
            <a:xfrm>
              <a:off x="43891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1" name="Rectangle 130"/>
            <p:cNvSpPr/>
            <p:nvPr/>
          </p:nvSpPr>
          <p:spPr>
            <a:xfrm>
              <a:off x="35661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2" name="Rectangle 131"/>
            <p:cNvSpPr/>
            <p:nvPr/>
          </p:nvSpPr>
          <p:spPr>
            <a:xfrm>
              <a:off x="38404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3" name="Rectangle 132"/>
            <p:cNvSpPr/>
            <p:nvPr/>
          </p:nvSpPr>
          <p:spPr>
            <a:xfrm>
              <a:off x="52120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4" name="Rectangle 133"/>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5" name="Rectangle 134"/>
            <p:cNvSpPr/>
            <p:nvPr/>
          </p:nvSpPr>
          <p:spPr>
            <a:xfrm>
              <a:off x="46634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6" name="Rectangle 135"/>
            <p:cNvSpPr/>
            <p:nvPr/>
          </p:nvSpPr>
          <p:spPr>
            <a:xfrm>
              <a:off x="49377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7" name="Rectangle 136"/>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8" name="Rectangle 137"/>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39" name="Rectangle 138"/>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0" name="Rectangle 139"/>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1" name="Rectangle 140"/>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2" name="Rectangle 141"/>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3" name="Rectangle 142"/>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4" name="Rectangle 143"/>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5" name="Rectangle 144"/>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sp>
        <p:nvSpPr>
          <p:cNvPr id="10" name="TextBox 9"/>
          <p:cNvSpPr txBox="1"/>
          <p:nvPr/>
        </p:nvSpPr>
        <p:spPr>
          <a:xfrm>
            <a:off x="731520" y="731520"/>
            <a:ext cx="180145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Valid bits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371600"/>
            <a:ext cx="7358105"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Every byte in every Mill cache line has eight bits of data and one “valid” bit. A store sets the valid bits.</a:t>
            </a:r>
          </a:p>
        </p:txBody>
      </p:sp>
      <p:sp>
        <p:nvSpPr>
          <p:cNvPr id="3" name="TextBox 2"/>
          <p:cNvSpPr txBox="1"/>
          <p:nvPr/>
        </p:nvSpPr>
        <p:spPr>
          <a:xfrm>
            <a:off x="2078406" y="2770389"/>
            <a:ext cx="4240263" cy="830997"/>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store(a, “hello, w”)</a:t>
            </a:r>
          </a:p>
          <a:p>
            <a:r>
              <a:rPr lang="en-US" sz="2400" dirty="0" smtClean="0">
                <a:solidFill>
                  <a:srgbClr val="FFFF00"/>
                </a:solidFill>
                <a:latin typeface="Courier New" panose="02070309020205020404" pitchFamily="49" charset="0"/>
                <a:cs typeface="Courier New" panose="02070309020205020404" pitchFamily="49" charset="0"/>
              </a:rPr>
              <a:t>store(a+8, “</a:t>
            </a:r>
            <a:r>
              <a:rPr lang="en-US" sz="2400" dirty="0" err="1" smtClean="0">
                <a:solidFill>
                  <a:srgbClr val="FFFF00"/>
                </a:solidFill>
                <a:latin typeface="Courier New" panose="02070309020205020404" pitchFamily="49" charset="0"/>
                <a:cs typeface="Courier New" panose="02070309020205020404" pitchFamily="49" charset="0"/>
              </a:rPr>
              <a:t>orld</a:t>
            </a:r>
            <a:r>
              <a:rPr lang="en-US" sz="2400" dirty="0" smtClean="0">
                <a:solidFill>
                  <a:srgbClr val="FFFF00"/>
                </a:solidFill>
                <a:latin typeface="Courier New" panose="02070309020205020404" pitchFamily="49" charset="0"/>
                <a:cs typeface="Courier New" panose="02070309020205020404" pitchFamily="49" charset="0"/>
              </a:rPr>
              <a:t>!   ”)</a:t>
            </a:r>
          </a:p>
        </p:txBody>
      </p:sp>
      <p:sp>
        <p:nvSpPr>
          <p:cNvPr id="5" name="TextBox 4"/>
          <p:cNvSpPr txBox="1"/>
          <p:nvPr/>
        </p:nvSpPr>
        <p:spPr>
          <a:xfrm>
            <a:off x="7099986" y="2800869"/>
            <a:ext cx="2069797" cy="369332"/>
          </a:xfrm>
          <a:prstGeom prst="rect">
            <a:avLst/>
          </a:prstGeom>
          <a:noFill/>
        </p:spPr>
        <p:txBody>
          <a:bodyPr wrap="none" rtlCol="0">
            <a:spAutoFit/>
          </a:bodyPr>
          <a:lstStyle/>
          <a:p>
            <a:r>
              <a:rPr lang="en-US" dirty="0" smtClean="0">
                <a:solidFill>
                  <a:srgbClr val="FFFF00"/>
                </a:solidFill>
                <a:latin typeface="Arial" pitchFamily="34" charset="0"/>
                <a:cs typeface="Arial" pitchFamily="34" charset="0"/>
              </a:rPr>
              <a:t>(not actual syntax)</a:t>
            </a:r>
          </a:p>
        </p:txBody>
      </p:sp>
      <p:sp>
        <p:nvSpPr>
          <p:cNvPr id="42" name="Rectangle 41"/>
          <p:cNvSpPr/>
          <p:nvPr/>
        </p:nvSpPr>
        <p:spPr>
          <a:xfrm>
            <a:off x="4274129" y="3133995"/>
            <a:ext cx="1659429" cy="461665"/>
          </a:xfrm>
          <a:prstGeom prst="rect">
            <a:avLst/>
          </a:prstGeom>
        </p:spPr>
        <p:txBody>
          <a:bodyPr wrap="none">
            <a:spAutoFit/>
          </a:bodyPr>
          <a:lstStyle/>
          <a:p>
            <a:r>
              <a:rPr lang="en-US" sz="2400" dirty="0" err="1">
                <a:solidFill>
                  <a:srgbClr val="FFFF00"/>
                </a:solidFill>
                <a:latin typeface="Courier New" panose="02070309020205020404" pitchFamily="49" charset="0"/>
                <a:cs typeface="Courier New" panose="02070309020205020404" pitchFamily="49" charset="0"/>
              </a:rPr>
              <a:t>orld</a:t>
            </a:r>
            <a:r>
              <a:rPr lang="en-US" sz="2400" dirty="0" smtClean="0">
                <a:solidFill>
                  <a:srgbClr val="FFFF00"/>
                </a:solidFill>
                <a:latin typeface="Courier New" panose="02070309020205020404" pitchFamily="49" charset="0"/>
                <a:cs typeface="Courier New" panose="02070309020205020404" pitchFamily="49" charset="0"/>
              </a:rPr>
              <a:t>!   </a:t>
            </a:r>
            <a:endParaRPr lang="en-US" sz="2400" dirty="0"/>
          </a:p>
        </p:txBody>
      </p:sp>
      <p:grpSp>
        <p:nvGrpSpPr>
          <p:cNvPr id="78" name="Group 77"/>
          <p:cNvGrpSpPr/>
          <p:nvPr/>
        </p:nvGrpSpPr>
        <p:grpSpPr>
          <a:xfrm>
            <a:off x="5560471" y="4690629"/>
            <a:ext cx="2190887" cy="266700"/>
            <a:chOff x="7315200" y="4035445"/>
            <a:chExt cx="2190887" cy="266700"/>
          </a:xfrm>
        </p:grpSpPr>
        <p:sp>
          <p:nvSpPr>
            <p:cNvPr id="45" name="Rectangle 44"/>
            <p:cNvSpPr/>
            <p:nvPr/>
          </p:nvSpPr>
          <p:spPr>
            <a:xfrm>
              <a:off x="73152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46" name="Rectangle 45"/>
            <p:cNvSpPr/>
            <p:nvPr/>
          </p:nvSpPr>
          <p:spPr>
            <a:xfrm>
              <a:off x="75895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47" name="Rectangle 46"/>
            <p:cNvSpPr/>
            <p:nvPr/>
          </p:nvSpPr>
          <p:spPr>
            <a:xfrm>
              <a:off x="78638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48" name="Rectangle 47"/>
            <p:cNvSpPr/>
            <p:nvPr/>
          </p:nvSpPr>
          <p:spPr>
            <a:xfrm>
              <a:off x="813816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sp>
          <p:nvSpPr>
            <p:cNvPr id="49" name="Rectangle 48"/>
            <p:cNvSpPr/>
            <p:nvPr/>
          </p:nvSpPr>
          <p:spPr>
            <a:xfrm>
              <a:off x="841248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50" name="Rectangle 49"/>
            <p:cNvSpPr/>
            <p:nvPr/>
          </p:nvSpPr>
          <p:spPr>
            <a:xfrm>
              <a:off x="86868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ourier New" panose="02070309020205020404" pitchFamily="49" charset="0"/>
                <a:cs typeface="Courier New" panose="02070309020205020404" pitchFamily="49" charset="0"/>
              </a:endParaRPr>
            </a:p>
          </p:txBody>
        </p:sp>
        <p:sp>
          <p:nvSpPr>
            <p:cNvPr id="51" name="Rectangle 50"/>
            <p:cNvSpPr/>
            <p:nvPr/>
          </p:nvSpPr>
          <p:spPr>
            <a:xfrm>
              <a:off x="89611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52" name="Rectangle 51"/>
            <p:cNvSpPr/>
            <p:nvPr/>
          </p:nvSpPr>
          <p:spPr>
            <a:xfrm>
              <a:off x="92354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ourier New" panose="02070309020205020404" pitchFamily="49" charset="0"/>
                <a:cs typeface="Courier New" panose="02070309020205020404" pitchFamily="49" charset="0"/>
              </a:endParaRPr>
            </a:p>
          </p:txBody>
        </p:sp>
      </p:grpSp>
      <p:sp>
        <p:nvSpPr>
          <p:cNvPr id="53" name="TextBox 52"/>
          <p:cNvSpPr txBox="1"/>
          <p:nvPr/>
        </p:nvSpPr>
        <p:spPr>
          <a:xfrm>
            <a:off x="1350697" y="40505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 cache line</a:t>
            </a:r>
          </a:p>
        </p:txBody>
      </p:sp>
      <p:sp>
        <p:nvSpPr>
          <p:cNvPr id="54" name="TextBox 53"/>
          <p:cNvSpPr txBox="1"/>
          <p:nvPr/>
        </p:nvSpPr>
        <p:spPr>
          <a:xfrm>
            <a:off x="1346886" y="54221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 cache line</a:t>
            </a:r>
          </a:p>
        </p:txBody>
      </p:sp>
      <p:sp>
        <p:nvSpPr>
          <p:cNvPr id="6" name="TextBox 5"/>
          <p:cNvSpPr txBox="1"/>
          <p:nvPr/>
        </p:nvSpPr>
        <p:spPr>
          <a:xfrm>
            <a:off x="7425809" y="3954166"/>
            <a:ext cx="1552028" cy="461665"/>
          </a:xfrm>
          <a:prstGeom prst="rect">
            <a:avLst/>
          </a:prstGeom>
          <a:noFill/>
        </p:spPr>
        <p:txBody>
          <a:bodyPr wrap="none" rtlCol="0">
            <a:spAutoFit/>
          </a:bodyPr>
          <a:lstStyle/>
          <a:p>
            <a:r>
              <a:rPr lang="en-US" sz="2400" b="1" dirty="0" smtClean="0">
                <a:solidFill>
                  <a:srgbClr val="FF3300"/>
                </a:solidFill>
                <a:latin typeface="Arial" pitchFamily="34" charset="0"/>
                <a:cs typeface="Arial" pitchFamily="34" charset="0"/>
              </a:rPr>
              <a:t>Interrupt!</a:t>
            </a:r>
          </a:p>
        </p:txBody>
      </p:sp>
      <p:grpSp>
        <p:nvGrpSpPr>
          <p:cNvPr id="7" name="Group 6"/>
          <p:cNvGrpSpPr/>
          <p:nvPr/>
        </p:nvGrpSpPr>
        <p:grpSpPr>
          <a:xfrm>
            <a:off x="2524999" y="4700123"/>
            <a:ext cx="5760892" cy="266700"/>
            <a:chOff x="2562070" y="5565113"/>
            <a:chExt cx="5760892" cy="266700"/>
          </a:xfrm>
        </p:grpSpPr>
        <p:grpSp>
          <p:nvGrpSpPr>
            <p:cNvPr id="4" name="Group 3"/>
            <p:cNvGrpSpPr/>
            <p:nvPr/>
          </p:nvGrpSpPr>
          <p:grpSpPr>
            <a:xfrm>
              <a:off x="3383280" y="5565113"/>
              <a:ext cx="2194560" cy="266700"/>
              <a:chOff x="3383280" y="4480560"/>
              <a:chExt cx="2194560" cy="266700"/>
            </a:xfrm>
          </p:grpSpPr>
          <p:grpSp>
            <p:nvGrpSpPr>
              <p:cNvPr id="77" name="Group 76"/>
              <p:cNvGrpSpPr/>
              <p:nvPr/>
            </p:nvGrpSpPr>
            <p:grpSpPr>
              <a:xfrm>
                <a:off x="3383280" y="4480560"/>
                <a:ext cx="2190887" cy="266700"/>
                <a:chOff x="3749040" y="5943600"/>
                <a:chExt cx="2190887" cy="266700"/>
              </a:xfrm>
            </p:grpSpPr>
            <p:sp>
              <p:nvSpPr>
                <p:cNvPr id="63" name="Rectangle 62"/>
                <p:cNvSpPr/>
                <p:nvPr/>
              </p:nvSpPr>
              <p:spPr>
                <a:xfrm>
                  <a:off x="37490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64" name="Rectangle 63"/>
                <p:cNvSpPr/>
                <p:nvPr/>
              </p:nvSpPr>
              <p:spPr>
                <a:xfrm>
                  <a:off x="40233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69" name="Rectangle 68"/>
                <p:cNvSpPr/>
                <p:nvPr/>
              </p:nvSpPr>
              <p:spPr>
                <a:xfrm>
                  <a:off x="42976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70" name="Rectangle 69"/>
                <p:cNvSpPr/>
                <p:nvPr/>
              </p:nvSpPr>
              <p:spPr>
                <a:xfrm>
                  <a:off x="51206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71" name="Rectangle 70"/>
                <p:cNvSpPr/>
                <p:nvPr/>
              </p:nvSpPr>
              <p:spPr>
                <a:xfrm>
                  <a:off x="484632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72" name="Rectangle 71"/>
                <p:cNvSpPr/>
                <p:nvPr/>
              </p:nvSpPr>
              <p:spPr>
                <a:xfrm>
                  <a:off x="457200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73" name="Rectangle 72"/>
                <p:cNvSpPr/>
                <p:nvPr/>
              </p:nvSpPr>
              <p:spPr>
                <a:xfrm>
                  <a:off x="53949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74" name="Rectangle 73"/>
                <p:cNvSpPr/>
                <p:nvPr/>
              </p:nvSpPr>
              <p:spPr>
                <a:xfrm>
                  <a:off x="56692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79" name="Group 78"/>
              <p:cNvGrpSpPr/>
              <p:nvPr/>
            </p:nvGrpSpPr>
            <p:grpSpPr>
              <a:xfrm>
                <a:off x="3385747" y="4480560"/>
                <a:ext cx="2192093" cy="266700"/>
                <a:chOff x="4113594" y="3749040"/>
                <a:chExt cx="2192093" cy="266700"/>
              </a:xfrm>
            </p:grpSpPr>
            <p:sp>
              <p:nvSpPr>
                <p:cNvPr id="8" name="Rectangle 7"/>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h</a:t>
                  </a:r>
                  <a:endParaRPr lang="en-US" b="1" dirty="0">
                    <a:solidFill>
                      <a:schemeClr val="bg1"/>
                    </a:solidFill>
                    <a:latin typeface="Courier New" panose="02070309020205020404" pitchFamily="49" charset="0"/>
                    <a:cs typeface="Courier New" panose="02070309020205020404" pitchFamily="49" charset="0"/>
                  </a:endParaRPr>
                </a:p>
              </p:txBody>
            </p:sp>
            <p:sp>
              <p:nvSpPr>
                <p:cNvPr id="11" name="Rectangle 10"/>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12" name="Rectangle 11"/>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13" name="Rectangle 12"/>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14" name="Rectangle 13"/>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15" name="Rectangle 14"/>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16" name="Rectangle 15"/>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17" name="Rectangle 16"/>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grpSp>
        <p:grpSp>
          <p:nvGrpSpPr>
            <p:cNvPr id="146" name="Group 145"/>
            <p:cNvGrpSpPr/>
            <p:nvPr/>
          </p:nvGrpSpPr>
          <p:grpSpPr>
            <a:xfrm>
              <a:off x="2562070" y="5565113"/>
              <a:ext cx="5760892" cy="266700"/>
              <a:chOff x="2468880" y="6035040"/>
              <a:chExt cx="5760892" cy="266700"/>
            </a:xfrm>
          </p:grpSpPr>
          <p:sp>
            <p:nvSpPr>
              <p:cNvPr id="147" name="Rectangle 146"/>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9" name="Rectangle 148"/>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0" name="Rectangle 149"/>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6" name="Rectangle 155"/>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9" name="Rectangle 158"/>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0" name="Rectangle 159"/>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1" name="Rectangle 160"/>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2" name="Rectangle 161"/>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3" name="Rectangle 162"/>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4" name="Rectangle 163"/>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5" name="Rectangle 164"/>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6" name="Rectangle 165"/>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7" name="Rectangle 166"/>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spTree>
    <p:extLst>
      <p:ext uri="{BB962C8B-B14F-4D97-AF65-F5344CB8AC3E}">
        <p14:creationId xmlns:p14="http://schemas.microsoft.com/office/powerpoint/2010/main" val="5089226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fade">
                                      <p:cBhvr>
                                        <p:cTn id="12" dur="1000"/>
                                        <p:tgtEl>
                                          <p:spTgt spid="54"/>
                                        </p:tgtEl>
                                      </p:cBhvr>
                                    </p:animEffect>
                                  </p:childTnLst>
                                </p:cTn>
                              </p:par>
                              <p:par>
                                <p:cTn id="13" presetID="42" presetClass="path" presetSubtype="0" accel="50000" decel="50000" fill="hold" nodeType="withEffect">
                                  <p:stCondLst>
                                    <p:cond delay="0"/>
                                  </p:stCondLst>
                                  <p:childTnLst>
                                    <p:animMotion origin="layout" path="M -1.63728E-6 1.23426E-6 L 0.00016 0.1864 " pathEditMode="relative" rAng="0" ptsTypes="AA">
                                      <p:cBhvr>
                                        <p:cTn id="14" dur="2000" fill="hold"/>
                                        <p:tgtEl>
                                          <p:spTgt spid="7"/>
                                        </p:tgtEl>
                                        <p:attrNameLst>
                                          <p:attrName>ppt_x</p:attrName>
                                          <p:attrName>ppt_y</p:attrName>
                                        </p:attrNameLst>
                                      </p:cBhvr>
                                      <p:rCtr x="0" y="9320"/>
                                    </p:animMotion>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1000"/>
                                        <p:tgtEl>
                                          <p:spTgt spid="6"/>
                                        </p:tgtEl>
                                      </p:cBhvr>
                                    </p:animEffect>
                                    <p:set>
                                      <p:cBhvr>
                                        <p:cTn id="19" dur="1" fill="hold">
                                          <p:stCondLst>
                                            <p:cond delay="999"/>
                                          </p:stCondLst>
                                        </p:cTn>
                                        <p:tgtEl>
                                          <p:spTgt spid="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childTnLst>
                                </p:cTn>
                              </p:par>
                              <p:par>
                                <p:cTn id="25" presetID="9" presetClass="emph" presetSubtype="0" nodeType="withEffect">
                                  <p:stCondLst>
                                    <p:cond delay="0"/>
                                  </p:stCondLst>
                                  <p:childTnLst>
                                    <p:set>
                                      <p:cBhvr rctx="PPT">
                                        <p:cTn id="26" dur="indefinite"/>
                                        <p:tgtEl>
                                          <p:spTgt spid="3">
                                            <p:txEl>
                                              <p:pRg st="0" end="0"/>
                                            </p:txEl>
                                          </p:spTgt>
                                        </p:tgtEl>
                                        <p:attrNameLst>
                                          <p:attrName>style.opacity</p:attrName>
                                        </p:attrNameLst>
                                      </p:cBhvr>
                                      <p:to>
                                        <p:strVal val="0.5"/>
                                      </p:to>
                                    </p:set>
                                    <p:animEffect filter="image" prLst="opacity: 0.5">
                                      <p:cBhvr rctx="IE">
                                        <p:cTn id="27" dur="indefinite"/>
                                        <p:tgtEl>
                                          <p:spTgt spid="3">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1000"/>
                                        <p:tgtEl>
                                          <p:spTgt spid="4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24"/>
                                        </p:tgtEl>
                                        <p:attrNameLst>
                                          <p:attrName>style.visibility</p:attrName>
                                        </p:attrNameLst>
                                      </p:cBhvr>
                                      <p:to>
                                        <p:strVal val="visible"/>
                                      </p:to>
                                    </p:set>
                                    <p:animEffect transition="in" filter="fade">
                                      <p:cBhvr>
                                        <p:cTn id="35" dur="1000"/>
                                        <p:tgtEl>
                                          <p:spTgt spid="124"/>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path" presetSubtype="0" accel="50000" decel="50000" fill="hold" grpId="1" nodeType="clickEffect">
                                  <p:stCondLst>
                                    <p:cond delay="0"/>
                                  </p:stCondLst>
                                  <p:childTnLst>
                                    <p:animMotion origin="layout" path="M -1.25945E-6 3.51805E-6 L 0.12374 0.19437 " pathEditMode="relative" rAng="0" ptsTypes="AA">
                                      <p:cBhvr>
                                        <p:cTn id="39" dur="2000" fill="hold"/>
                                        <p:tgtEl>
                                          <p:spTgt spid="42"/>
                                        </p:tgtEl>
                                        <p:attrNameLst>
                                          <p:attrName>ppt_x</p:attrName>
                                          <p:attrName>ppt_y</p:attrName>
                                        </p:attrNameLst>
                                      </p:cBhvr>
                                      <p:rCtr x="6187" y="9719"/>
                                    </p:animMotion>
                                  </p:childTnLst>
                                </p:cTn>
                              </p:par>
                              <p:par>
                                <p:cTn id="40" presetID="10" presetClass="exit" presetSubtype="0" fill="hold" grpId="2" nodeType="withEffect">
                                  <p:stCondLst>
                                    <p:cond delay="0"/>
                                  </p:stCondLst>
                                  <p:childTnLst>
                                    <p:animEffect transition="out" filter="fade">
                                      <p:cBhvr>
                                        <p:cTn id="41" dur="2000"/>
                                        <p:tgtEl>
                                          <p:spTgt spid="42"/>
                                        </p:tgtEl>
                                      </p:cBhvr>
                                    </p:animEffect>
                                    <p:set>
                                      <p:cBhvr>
                                        <p:cTn id="42" dur="1" fill="hold">
                                          <p:stCondLst>
                                            <p:cond delay="1999"/>
                                          </p:stCondLst>
                                        </p:cTn>
                                        <p:tgtEl>
                                          <p:spTgt spid="42"/>
                                        </p:tgtEl>
                                        <p:attrNameLst>
                                          <p:attrName>style.visibility</p:attrName>
                                        </p:attrNameLst>
                                      </p:cBhvr>
                                      <p:to>
                                        <p:strVal val="hidden"/>
                                      </p:to>
                                    </p:set>
                                  </p:childTnLst>
                                </p:cTn>
                              </p:par>
                              <p:par>
                                <p:cTn id="43" presetID="10" presetClass="entr" presetSubtype="0" fill="hold" nodeType="withEffect">
                                  <p:stCondLst>
                                    <p:cond delay="1000"/>
                                  </p:stCondLst>
                                  <p:childTnLst>
                                    <p:set>
                                      <p:cBhvr>
                                        <p:cTn id="44" dur="1" fill="hold">
                                          <p:stCondLst>
                                            <p:cond delay="0"/>
                                          </p:stCondLst>
                                        </p:cTn>
                                        <p:tgtEl>
                                          <p:spTgt spid="78"/>
                                        </p:tgtEl>
                                        <p:attrNameLst>
                                          <p:attrName>style.visibility</p:attrName>
                                        </p:attrNameLst>
                                      </p:cBhvr>
                                      <p:to>
                                        <p:strVal val="visible"/>
                                      </p:to>
                                    </p:set>
                                    <p:animEffect transition="in" filter="fade">
                                      <p:cBhvr>
                                        <p:cTn id="45" dur="1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2" grpId="1"/>
      <p:bldP spid="42" grpId="2"/>
      <p:bldP spid="54" grpId="0"/>
      <p:bldP spid="6" grpId="0"/>
      <p:bldP spid="6"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9" name="Group 158"/>
          <p:cNvGrpSpPr/>
          <p:nvPr/>
        </p:nvGrpSpPr>
        <p:grpSpPr>
          <a:xfrm>
            <a:off x="2530665" y="4698240"/>
            <a:ext cx="5760892" cy="266700"/>
            <a:chOff x="2468880" y="6035040"/>
            <a:chExt cx="5760892" cy="266700"/>
          </a:xfrm>
        </p:grpSpPr>
        <p:sp>
          <p:nvSpPr>
            <p:cNvPr id="160" name="Rectangle 159"/>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1" name="Rectangle 160"/>
            <p:cNvSpPr/>
            <p:nvPr/>
          </p:nvSpPr>
          <p:spPr>
            <a:xfrm>
              <a:off x="32918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2" name="Rectangle 161"/>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3" name="Rectangle 162"/>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4" name="Rectangle 163"/>
            <p:cNvSpPr/>
            <p:nvPr/>
          </p:nvSpPr>
          <p:spPr>
            <a:xfrm>
              <a:off x="41148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5" name="Rectangle 164"/>
            <p:cNvSpPr/>
            <p:nvPr/>
          </p:nvSpPr>
          <p:spPr>
            <a:xfrm>
              <a:off x="43891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6" name="Rectangle 165"/>
            <p:cNvSpPr/>
            <p:nvPr/>
          </p:nvSpPr>
          <p:spPr>
            <a:xfrm>
              <a:off x="35661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7" name="Rectangle 166"/>
            <p:cNvSpPr/>
            <p:nvPr/>
          </p:nvSpPr>
          <p:spPr>
            <a:xfrm>
              <a:off x="38404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8" name="Rectangle 167"/>
            <p:cNvSpPr/>
            <p:nvPr/>
          </p:nvSpPr>
          <p:spPr>
            <a:xfrm>
              <a:off x="52120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9" name="Rectangle 168"/>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0" name="Rectangle 169"/>
            <p:cNvSpPr/>
            <p:nvPr/>
          </p:nvSpPr>
          <p:spPr>
            <a:xfrm>
              <a:off x="46634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1" name="Rectangle 170"/>
            <p:cNvSpPr/>
            <p:nvPr/>
          </p:nvSpPr>
          <p:spPr>
            <a:xfrm>
              <a:off x="49377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2" name="Rectangle 171"/>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3" name="Rectangle 172"/>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4" name="Rectangle 173"/>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5" name="Rectangle 174"/>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6" name="Rectangle 175"/>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7" name="Rectangle 176"/>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8" name="Rectangle 177"/>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9" name="Rectangle 178"/>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85" name="Rectangle 184"/>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nvGrpSpPr>
          <p:cNvPr id="94" name="Group 93"/>
          <p:cNvGrpSpPr/>
          <p:nvPr/>
        </p:nvGrpSpPr>
        <p:grpSpPr>
          <a:xfrm>
            <a:off x="2537356" y="6121178"/>
            <a:ext cx="5760892" cy="266700"/>
            <a:chOff x="2562070" y="5565113"/>
            <a:chExt cx="5760892" cy="266700"/>
          </a:xfrm>
        </p:grpSpPr>
        <p:grpSp>
          <p:nvGrpSpPr>
            <p:cNvPr id="95" name="Group 94"/>
            <p:cNvGrpSpPr/>
            <p:nvPr/>
          </p:nvGrpSpPr>
          <p:grpSpPr>
            <a:xfrm>
              <a:off x="3383280" y="5565113"/>
              <a:ext cx="2194560" cy="266700"/>
              <a:chOff x="3383280" y="4480560"/>
              <a:chExt cx="2194560" cy="266700"/>
            </a:xfrm>
          </p:grpSpPr>
          <p:grpSp>
            <p:nvGrpSpPr>
              <p:cNvPr id="110" name="Group 109"/>
              <p:cNvGrpSpPr/>
              <p:nvPr/>
            </p:nvGrpSpPr>
            <p:grpSpPr>
              <a:xfrm>
                <a:off x="3383280" y="4480560"/>
                <a:ext cx="2190887" cy="266700"/>
                <a:chOff x="3749040" y="5943600"/>
                <a:chExt cx="2190887" cy="266700"/>
              </a:xfrm>
            </p:grpSpPr>
            <p:sp>
              <p:nvSpPr>
                <p:cNvPr id="151" name="Rectangle 150"/>
                <p:cNvSpPr/>
                <p:nvPr/>
              </p:nvSpPr>
              <p:spPr>
                <a:xfrm>
                  <a:off x="37490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2" name="Rectangle 151"/>
                <p:cNvSpPr/>
                <p:nvPr/>
              </p:nvSpPr>
              <p:spPr>
                <a:xfrm>
                  <a:off x="40233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3" name="Rectangle 152"/>
                <p:cNvSpPr/>
                <p:nvPr/>
              </p:nvSpPr>
              <p:spPr>
                <a:xfrm>
                  <a:off x="42976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4" name="Rectangle 153"/>
                <p:cNvSpPr/>
                <p:nvPr/>
              </p:nvSpPr>
              <p:spPr>
                <a:xfrm>
                  <a:off x="51206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5" name="Rectangle 154"/>
                <p:cNvSpPr/>
                <p:nvPr/>
              </p:nvSpPr>
              <p:spPr>
                <a:xfrm>
                  <a:off x="484632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6" name="Rectangle 155"/>
                <p:cNvSpPr/>
                <p:nvPr/>
              </p:nvSpPr>
              <p:spPr>
                <a:xfrm>
                  <a:off x="457200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7" name="Rectangle 156"/>
                <p:cNvSpPr/>
                <p:nvPr/>
              </p:nvSpPr>
              <p:spPr>
                <a:xfrm>
                  <a:off x="53949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58" name="Rectangle 157"/>
                <p:cNvSpPr/>
                <p:nvPr/>
              </p:nvSpPr>
              <p:spPr>
                <a:xfrm>
                  <a:off x="56692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111" name="Group 110"/>
              <p:cNvGrpSpPr/>
              <p:nvPr/>
            </p:nvGrpSpPr>
            <p:grpSpPr>
              <a:xfrm>
                <a:off x="3385747" y="4480560"/>
                <a:ext cx="2192093" cy="266700"/>
                <a:chOff x="4113594" y="3749040"/>
                <a:chExt cx="2192093" cy="266700"/>
              </a:xfrm>
            </p:grpSpPr>
            <p:sp>
              <p:nvSpPr>
                <p:cNvPr id="143" name="Rectangle 142"/>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h</a:t>
                  </a:r>
                  <a:endParaRPr lang="en-US" b="1" dirty="0">
                    <a:solidFill>
                      <a:schemeClr val="bg1"/>
                    </a:solidFill>
                    <a:latin typeface="Courier New" panose="02070309020205020404" pitchFamily="49" charset="0"/>
                    <a:cs typeface="Courier New" panose="02070309020205020404" pitchFamily="49" charset="0"/>
                  </a:endParaRPr>
                </a:p>
              </p:txBody>
            </p:sp>
            <p:sp>
              <p:nvSpPr>
                <p:cNvPr id="144" name="Rectangle 143"/>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145" name="Rectangle 144"/>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146" name="Rectangle 145"/>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147" name="Rectangle 146"/>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148" name="Rectangle 147"/>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149" name="Rectangle 148"/>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150" name="Rectangle 149"/>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grpSp>
        <p:grpSp>
          <p:nvGrpSpPr>
            <p:cNvPr id="96" name="Group 95"/>
            <p:cNvGrpSpPr/>
            <p:nvPr/>
          </p:nvGrpSpPr>
          <p:grpSpPr>
            <a:xfrm>
              <a:off x="2562070" y="5565113"/>
              <a:ext cx="5760892" cy="266700"/>
              <a:chOff x="2468880" y="6035040"/>
              <a:chExt cx="5760892" cy="266700"/>
            </a:xfrm>
          </p:grpSpPr>
          <p:sp>
            <p:nvSpPr>
              <p:cNvPr id="97" name="Rectangle 96"/>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8" name="Rectangle 97"/>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9" name="Rectangle 98"/>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0" name="Rectangle 99"/>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1" name="Rectangle 100"/>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2" name="Rectangle 101"/>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3" name="Rectangle 102"/>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4" name="Rectangle 103"/>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5" name="Rectangle 104"/>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6" name="Rectangle 105"/>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7" name="Rectangle 106"/>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8" name="Rectangle 107"/>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9" name="Rectangle 108"/>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sp>
        <p:nvSpPr>
          <p:cNvPr id="10" name="TextBox 9"/>
          <p:cNvSpPr txBox="1"/>
          <p:nvPr/>
        </p:nvSpPr>
        <p:spPr>
          <a:xfrm>
            <a:off x="731520" y="731520"/>
            <a:ext cx="180145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Valid bits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371600"/>
            <a:ext cx="7358105" cy="461665"/>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Load requests contain a mask of the desired bytes</a:t>
            </a:r>
          </a:p>
        </p:txBody>
      </p:sp>
      <p:sp>
        <p:nvSpPr>
          <p:cNvPr id="3" name="TextBox 2"/>
          <p:cNvSpPr txBox="1"/>
          <p:nvPr/>
        </p:nvSpPr>
        <p:spPr>
          <a:xfrm>
            <a:off x="2078406" y="2201967"/>
            <a:ext cx="2212465"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load(a+4,,)</a:t>
            </a:r>
          </a:p>
        </p:txBody>
      </p:sp>
      <p:grpSp>
        <p:nvGrpSpPr>
          <p:cNvPr id="78" name="Group 77"/>
          <p:cNvGrpSpPr/>
          <p:nvPr/>
        </p:nvGrpSpPr>
        <p:grpSpPr>
          <a:xfrm>
            <a:off x="5548558" y="4690629"/>
            <a:ext cx="2190887" cy="266700"/>
            <a:chOff x="7315200" y="4035445"/>
            <a:chExt cx="2190887" cy="266700"/>
          </a:xfrm>
        </p:grpSpPr>
        <p:sp>
          <p:nvSpPr>
            <p:cNvPr id="45" name="Rectangle 44"/>
            <p:cNvSpPr/>
            <p:nvPr/>
          </p:nvSpPr>
          <p:spPr>
            <a:xfrm>
              <a:off x="7315200" y="4035445"/>
              <a:ext cx="270647" cy="2667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o</a:t>
              </a:r>
              <a:endParaRPr lang="en-US" dirty="0">
                <a:solidFill>
                  <a:srgbClr val="FFFF00"/>
                </a:solidFill>
                <a:latin typeface="Courier New" panose="02070309020205020404" pitchFamily="49" charset="0"/>
                <a:cs typeface="Courier New" panose="02070309020205020404" pitchFamily="49" charset="0"/>
              </a:endParaRPr>
            </a:p>
          </p:txBody>
        </p:sp>
        <p:sp>
          <p:nvSpPr>
            <p:cNvPr id="46" name="Rectangle 45"/>
            <p:cNvSpPr/>
            <p:nvPr/>
          </p:nvSpPr>
          <p:spPr>
            <a:xfrm>
              <a:off x="7589520" y="4035445"/>
              <a:ext cx="270647" cy="2667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r</a:t>
              </a:r>
              <a:endParaRPr lang="en-US" dirty="0">
                <a:solidFill>
                  <a:srgbClr val="FFFF00"/>
                </a:solidFill>
                <a:latin typeface="Courier New" panose="02070309020205020404" pitchFamily="49" charset="0"/>
                <a:cs typeface="Courier New" panose="02070309020205020404" pitchFamily="49" charset="0"/>
              </a:endParaRPr>
            </a:p>
          </p:txBody>
        </p:sp>
        <p:sp>
          <p:nvSpPr>
            <p:cNvPr id="47" name="Rectangle 46"/>
            <p:cNvSpPr/>
            <p:nvPr/>
          </p:nvSpPr>
          <p:spPr>
            <a:xfrm>
              <a:off x="7863840" y="4035445"/>
              <a:ext cx="270647" cy="2667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latin typeface="Courier New" panose="02070309020205020404" pitchFamily="49" charset="0"/>
                  <a:cs typeface="Courier New" panose="02070309020205020404" pitchFamily="49" charset="0"/>
                </a:rPr>
                <a:t>l</a:t>
              </a:r>
            </a:p>
          </p:txBody>
        </p:sp>
        <p:sp>
          <p:nvSpPr>
            <p:cNvPr id="48" name="Rectangle 47"/>
            <p:cNvSpPr/>
            <p:nvPr/>
          </p:nvSpPr>
          <p:spPr>
            <a:xfrm>
              <a:off x="8138160" y="4035445"/>
              <a:ext cx="270647" cy="2667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latin typeface="Courier New" panose="02070309020205020404" pitchFamily="49" charset="0"/>
                  <a:cs typeface="Courier New" panose="02070309020205020404" pitchFamily="49" charset="0"/>
                </a:rPr>
                <a:t>d</a:t>
              </a:r>
            </a:p>
          </p:txBody>
        </p:sp>
        <p:sp>
          <p:nvSpPr>
            <p:cNvPr id="49" name="Rectangle 48"/>
            <p:cNvSpPr/>
            <p:nvPr/>
          </p:nvSpPr>
          <p:spPr>
            <a:xfrm>
              <a:off x="841248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50" name="Rectangle 49"/>
            <p:cNvSpPr/>
            <p:nvPr/>
          </p:nvSpPr>
          <p:spPr>
            <a:xfrm>
              <a:off x="86868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ourier New" panose="02070309020205020404" pitchFamily="49" charset="0"/>
                <a:cs typeface="Courier New" panose="02070309020205020404" pitchFamily="49" charset="0"/>
              </a:endParaRPr>
            </a:p>
          </p:txBody>
        </p:sp>
        <p:sp>
          <p:nvSpPr>
            <p:cNvPr id="51" name="Rectangle 50"/>
            <p:cNvSpPr/>
            <p:nvPr/>
          </p:nvSpPr>
          <p:spPr>
            <a:xfrm>
              <a:off x="89611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52" name="Rectangle 51"/>
            <p:cNvSpPr/>
            <p:nvPr/>
          </p:nvSpPr>
          <p:spPr>
            <a:xfrm>
              <a:off x="92354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ourier New" panose="02070309020205020404" pitchFamily="49" charset="0"/>
                <a:cs typeface="Courier New" panose="02070309020205020404" pitchFamily="49" charset="0"/>
              </a:endParaRPr>
            </a:p>
          </p:txBody>
        </p:sp>
      </p:grpSp>
      <p:sp>
        <p:nvSpPr>
          <p:cNvPr id="53" name="TextBox 52"/>
          <p:cNvSpPr txBox="1"/>
          <p:nvPr/>
        </p:nvSpPr>
        <p:spPr>
          <a:xfrm>
            <a:off x="1350697" y="40505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 cache line</a:t>
            </a:r>
          </a:p>
        </p:txBody>
      </p:sp>
      <p:sp>
        <p:nvSpPr>
          <p:cNvPr id="54" name="TextBox 53"/>
          <p:cNvSpPr txBox="1"/>
          <p:nvPr/>
        </p:nvSpPr>
        <p:spPr>
          <a:xfrm>
            <a:off x="1346886" y="54221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 cache line</a:t>
            </a:r>
          </a:p>
        </p:txBody>
      </p:sp>
      <p:grpSp>
        <p:nvGrpSpPr>
          <p:cNvPr id="6" name="Group 5"/>
          <p:cNvGrpSpPr/>
          <p:nvPr/>
        </p:nvGrpSpPr>
        <p:grpSpPr>
          <a:xfrm>
            <a:off x="7107606" y="2770389"/>
            <a:ext cx="2190887" cy="266700"/>
            <a:chOff x="4124039" y="1155186"/>
            <a:chExt cx="2190887" cy="266700"/>
          </a:xfrm>
        </p:grpSpPr>
        <p:sp>
          <p:nvSpPr>
            <p:cNvPr id="180" name="Rectangle 179"/>
            <p:cNvSpPr/>
            <p:nvPr/>
          </p:nvSpPr>
          <p:spPr>
            <a:xfrm>
              <a:off x="412403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1" name="Rectangle 180"/>
            <p:cNvSpPr/>
            <p:nvPr/>
          </p:nvSpPr>
          <p:spPr>
            <a:xfrm>
              <a:off x="439835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2" name="Rectangle 181"/>
            <p:cNvSpPr/>
            <p:nvPr/>
          </p:nvSpPr>
          <p:spPr>
            <a:xfrm>
              <a:off x="467267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3" name="Rectangle 182"/>
            <p:cNvSpPr/>
            <p:nvPr/>
          </p:nvSpPr>
          <p:spPr>
            <a:xfrm>
              <a:off x="494699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4" name="Rectangle 183"/>
            <p:cNvSpPr/>
            <p:nvPr/>
          </p:nvSpPr>
          <p:spPr>
            <a:xfrm>
              <a:off x="522131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9" name="Rectangle 188"/>
            <p:cNvSpPr/>
            <p:nvPr/>
          </p:nvSpPr>
          <p:spPr>
            <a:xfrm>
              <a:off x="549563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1" name="Rectangle 190"/>
            <p:cNvSpPr/>
            <p:nvPr/>
          </p:nvSpPr>
          <p:spPr>
            <a:xfrm>
              <a:off x="604427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2" name="Rectangle 191"/>
            <p:cNvSpPr/>
            <p:nvPr/>
          </p:nvSpPr>
          <p:spPr>
            <a:xfrm>
              <a:off x="576995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sp>
        <p:nvSpPr>
          <p:cNvPr id="7" name="TextBox 6"/>
          <p:cNvSpPr txBox="1"/>
          <p:nvPr/>
        </p:nvSpPr>
        <p:spPr>
          <a:xfrm>
            <a:off x="6558966" y="2221749"/>
            <a:ext cx="187904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station</a:t>
            </a:r>
          </a:p>
        </p:txBody>
      </p:sp>
      <p:grpSp>
        <p:nvGrpSpPr>
          <p:cNvPr id="197" name="Group 196"/>
          <p:cNvGrpSpPr/>
          <p:nvPr/>
        </p:nvGrpSpPr>
        <p:grpSpPr>
          <a:xfrm>
            <a:off x="3169839" y="2737434"/>
            <a:ext cx="2190887" cy="266700"/>
            <a:chOff x="4124039" y="1155186"/>
            <a:chExt cx="2190887" cy="266700"/>
          </a:xfrm>
          <a:noFill/>
        </p:grpSpPr>
        <p:sp>
          <p:nvSpPr>
            <p:cNvPr id="198" name="Rectangle 197"/>
            <p:cNvSpPr/>
            <p:nvPr/>
          </p:nvSpPr>
          <p:spPr>
            <a:xfrm>
              <a:off x="412403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9" name="Rectangle 198"/>
            <p:cNvSpPr/>
            <p:nvPr/>
          </p:nvSpPr>
          <p:spPr>
            <a:xfrm>
              <a:off x="439835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00" name="Rectangle 199"/>
            <p:cNvSpPr/>
            <p:nvPr/>
          </p:nvSpPr>
          <p:spPr>
            <a:xfrm>
              <a:off x="467267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01" name="Rectangle 200"/>
            <p:cNvSpPr/>
            <p:nvPr/>
          </p:nvSpPr>
          <p:spPr>
            <a:xfrm>
              <a:off x="494699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02" name="Rectangle 201"/>
            <p:cNvSpPr/>
            <p:nvPr/>
          </p:nvSpPr>
          <p:spPr>
            <a:xfrm>
              <a:off x="522131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03" name="Rectangle 202"/>
            <p:cNvSpPr/>
            <p:nvPr/>
          </p:nvSpPr>
          <p:spPr>
            <a:xfrm>
              <a:off x="549563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04" name="Rectangle 203"/>
            <p:cNvSpPr/>
            <p:nvPr/>
          </p:nvSpPr>
          <p:spPr>
            <a:xfrm>
              <a:off x="604427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05" name="Rectangle 204"/>
            <p:cNvSpPr/>
            <p:nvPr/>
          </p:nvSpPr>
          <p:spPr>
            <a:xfrm>
              <a:off x="5769959" y="1155186"/>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9" name="Group 8"/>
          <p:cNvGrpSpPr/>
          <p:nvPr/>
        </p:nvGrpSpPr>
        <p:grpSpPr>
          <a:xfrm>
            <a:off x="5552674" y="4690629"/>
            <a:ext cx="1093607" cy="266700"/>
            <a:chOff x="5725672" y="3792684"/>
            <a:chExt cx="1093607" cy="266700"/>
          </a:xfrm>
        </p:grpSpPr>
        <p:sp>
          <p:nvSpPr>
            <p:cNvPr id="207" name="Rectangle 206"/>
            <p:cNvSpPr/>
            <p:nvPr/>
          </p:nvSpPr>
          <p:spPr>
            <a:xfrm>
              <a:off x="572567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208" name="Rectangle 207"/>
            <p:cNvSpPr/>
            <p:nvPr/>
          </p:nvSpPr>
          <p:spPr>
            <a:xfrm>
              <a:off x="599999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209" name="Rectangle 208"/>
            <p:cNvSpPr/>
            <p:nvPr/>
          </p:nvSpPr>
          <p:spPr>
            <a:xfrm>
              <a:off x="627431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210" name="Rectangle 209"/>
            <p:cNvSpPr/>
            <p:nvPr/>
          </p:nvSpPr>
          <p:spPr>
            <a:xfrm>
              <a:off x="654863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grpSp>
      <p:sp>
        <p:nvSpPr>
          <p:cNvPr id="19" name="TextBox 18"/>
          <p:cNvSpPr txBox="1"/>
          <p:nvPr/>
        </p:nvSpPr>
        <p:spPr>
          <a:xfrm>
            <a:off x="2218204" y="2668380"/>
            <a:ext cx="954107" cy="369332"/>
          </a:xfrm>
          <a:prstGeom prst="rect">
            <a:avLst/>
          </a:prstGeom>
          <a:noFill/>
        </p:spPr>
        <p:txBody>
          <a:bodyPr wrap="none" rtlCol="0">
            <a:spAutoFit/>
          </a:bodyPr>
          <a:lstStyle/>
          <a:p>
            <a:r>
              <a:rPr lang="en-US" dirty="0" smtClean="0">
                <a:solidFill>
                  <a:srgbClr val="FFFF00"/>
                </a:solidFill>
                <a:latin typeface="Arial" pitchFamily="34" charset="0"/>
                <a:cs typeface="Arial" pitchFamily="34" charset="0"/>
              </a:rPr>
              <a:t>request</a:t>
            </a:r>
          </a:p>
        </p:txBody>
      </p:sp>
    </p:spTree>
    <p:extLst>
      <p:ext uri="{BB962C8B-B14F-4D97-AF65-F5344CB8AC3E}">
        <p14:creationId xmlns:p14="http://schemas.microsoft.com/office/powerpoint/2010/main" val="18082345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7"/>
                                        </p:tgtEl>
                                        <p:attrNameLst>
                                          <p:attrName>style.visibility</p:attrName>
                                        </p:attrNameLst>
                                      </p:cBhvr>
                                      <p:to>
                                        <p:strVal val="visible"/>
                                      </p:to>
                                    </p:set>
                                    <p:animEffect transition="in" filter="fade">
                                      <p:cBhvr>
                                        <p:cTn id="25" dur="1000"/>
                                        <p:tgtEl>
                                          <p:spTgt spid="19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2.16625E-6 4.79429E-6 L 0.1261 0.21389 " pathEditMode="relative" rAng="0" ptsTypes="AA">
                                      <p:cBhvr>
                                        <p:cTn id="32" dur="2000" fill="hold"/>
                                        <p:tgtEl>
                                          <p:spTgt spid="197"/>
                                        </p:tgtEl>
                                        <p:attrNameLst>
                                          <p:attrName>ppt_x</p:attrName>
                                          <p:attrName>ppt_y</p:attrName>
                                        </p:attrNameLst>
                                      </p:cBhvr>
                                      <p:rCtr x="6297" y="106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1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7" name="Group 146"/>
          <p:cNvGrpSpPr/>
          <p:nvPr/>
        </p:nvGrpSpPr>
        <p:grpSpPr>
          <a:xfrm>
            <a:off x="2537356" y="6121178"/>
            <a:ext cx="5760892" cy="266700"/>
            <a:chOff x="2562070" y="5565113"/>
            <a:chExt cx="5760892" cy="266700"/>
          </a:xfrm>
        </p:grpSpPr>
        <p:grpSp>
          <p:nvGrpSpPr>
            <p:cNvPr id="148" name="Group 147"/>
            <p:cNvGrpSpPr/>
            <p:nvPr/>
          </p:nvGrpSpPr>
          <p:grpSpPr>
            <a:xfrm>
              <a:off x="3383280" y="5565113"/>
              <a:ext cx="2194560" cy="266700"/>
              <a:chOff x="3383280" y="4480560"/>
              <a:chExt cx="2194560" cy="266700"/>
            </a:xfrm>
          </p:grpSpPr>
          <p:grpSp>
            <p:nvGrpSpPr>
              <p:cNvPr id="163" name="Group 162"/>
              <p:cNvGrpSpPr/>
              <p:nvPr/>
            </p:nvGrpSpPr>
            <p:grpSpPr>
              <a:xfrm>
                <a:off x="3383280" y="4480560"/>
                <a:ext cx="2190887" cy="266700"/>
                <a:chOff x="3749040" y="5943600"/>
                <a:chExt cx="2190887" cy="266700"/>
              </a:xfrm>
            </p:grpSpPr>
            <p:sp>
              <p:nvSpPr>
                <p:cNvPr id="173" name="Rectangle 172"/>
                <p:cNvSpPr/>
                <p:nvPr/>
              </p:nvSpPr>
              <p:spPr>
                <a:xfrm>
                  <a:off x="37490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74" name="Rectangle 173"/>
                <p:cNvSpPr/>
                <p:nvPr/>
              </p:nvSpPr>
              <p:spPr>
                <a:xfrm>
                  <a:off x="40233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75" name="Rectangle 174"/>
                <p:cNvSpPr/>
                <p:nvPr/>
              </p:nvSpPr>
              <p:spPr>
                <a:xfrm>
                  <a:off x="42976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76" name="Rectangle 175"/>
                <p:cNvSpPr/>
                <p:nvPr/>
              </p:nvSpPr>
              <p:spPr>
                <a:xfrm>
                  <a:off x="51206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77" name="Rectangle 176"/>
                <p:cNvSpPr/>
                <p:nvPr/>
              </p:nvSpPr>
              <p:spPr>
                <a:xfrm>
                  <a:off x="484632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78" name="Rectangle 177"/>
                <p:cNvSpPr/>
                <p:nvPr/>
              </p:nvSpPr>
              <p:spPr>
                <a:xfrm>
                  <a:off x="457200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79" name="Rectangle 178"/>
                <p:cNvSpPr/>
                <p:nvPr/>
              </p:nvSpPr>
              <p:spPr>
                <a:xfrm>
                  <a:off x="53949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5" name="Rectangle 184"/>
                <p:cNvSpPr/>
                <p:nvPr/>
              </p:nvSpPr>
              <p:spPr>
                <a:xfrm>
                  <a:off x="56692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164" name="Group 163"/>
              <p:cNvGrpSpPr/>
              <p:nvPr/>
            </p:nvGrpSpPr>
            <p:grpSpPr>
              <a:xfrm>
                <a:off x="3385747" y="4480560"/>
                <a:ext cx="2192093" cy="266700"/>
                <a:chOff x="4113594" y="3749040"/>
                <a:chExt cx="2192093" cy="266700"/>
              </a:xfrm>
            </p:grpSpPr>
            <p:sp>
              <p:nvSpPr>
                <p:cNvPr id="165" name="Rectangle 164"/>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h</a:t>
                  </a:r>
                  <a:endParaRPr lang="en-US" b="1" dirty="0">
                    <a:solidFill>
                      <a:schemeClr val="bg1"/>
                    </a:solidFill>
                    <a:latin typeface="Courier New" panose="02070309020205020404" pitchFamily="49" charset="0"/>
                    <a:cs typeface="Courier New" panose="02070309020205020404" pitchFamily="49" charset="0"/>
                  </a:endParaRPr>
                </a:p>
              </p:txBody>
            </p:sp>
            <p:sp>
              <p:nvSpPr>
                <p:cNvPr id="166" name="Rectangle 165"/>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167" name="Rectangle 166"/>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168" name="Rectangle 167"/>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169" name="Rectangle 168"/>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170" name="Rectangle 169"/>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171" name="Rectangle 170"/>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172" name="Rectangle 171"/>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grpSp>
        <p:grpSp>
          <p:nvGrpSpPr>
            <p:cNvPr id="149" name="Group 148"/>
            <p:cNvGrpSpPr/>
            <p:nvPr/>
          </p:nvGrpSpPr>
          <p:grpSpPr>
            <a:xfrm>
              <a:off x="2562070" y="5565113"/>
              <a:ext cx="5760892" cy="266700"/>
              <a:chOff x="2468880" y="6035040"/>
              <a:chExt cx="5760892" cy="266700"/>
            </a:xfrm>
          </p:grpSpPr>
          <p:sp>
            <p:nvSpPr>
              <p:cNvPr id="150" name="Rectangle 149"/>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1" name="Rectangle 150"/>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2" name="Rectangle 151"/>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3" name="Rectangle 152"/>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4" name="Rectangle 153"/>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5" name="Rectangle 154"/>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6" name="Rectangle 155"/>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7" name="Rectangle 156"/>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8" name="Rectangle 157"/>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9" name="Rectangle 158"/>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0" name="Rectangle 159"/>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1" name="Rectangle 160"/>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2" name="Rectangle 161"/>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grpSp>
        <p:nvGrpSpPr>
          <p:cNvPr id="94" name="Group 93"/>
          <p:cNvGrpSpPr/>
          <p:nvPr/>
        </p:nvGrpSpPr>
        <p:grpSpPr>
          <a:xfrm>
            <a:off x="2530665" y="4698240"/>
            <a:ext cx="5760892" cy="266700"/>
            <a:chOff x="2468880" y="6035040"/>
            <a:chExt cx="5760892" cy="266700"/>
          </a:xfrm>
        </p:grpSpPr>
        <p:sp>
          <p:nvSpPr>
            <p:cNvPr id="95" name="Rectangle 94"/>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6" name="Rectangle 95"/>
            <p:cNvSpPr/>
            <p:nvPr/>
          </p:nvSpPr>
          <p:spPr>
            <a:xfrm>
              <a:off x="32918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7" name="Rectangle 96"/>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8" name="Rectangle 97"/>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99" name="Rectangle 98"/>
            <p:cNvSpPr/>
            <p:nvPr/>
          </p:nvSpPr>
          <p:spPr>
            <a:xfrm>
              <a:off x="41148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0" name="Rectangle 99"/>
            <p:cNvSpPr/>
            <p:nvPr/>
          </p:nvSpPr>
          <p:spPr>
            <a:xfrm>
              <a:off x="43891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1" name="Rectangle 100"/>
            <p:cNvSpPr/>
            <p:nvPr/>
          </p:nvSpPr>
          <p:spPr>
            <a:xfrm>
              <a:off x="35661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2" name="Rectangle 101"/>
            <p:cNvSpPr/>
            <p:nvPr/>
          </p:nvSpPr>
          <p:spPr>
            <a:xfrm>
              <a:off x="38404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3" name="Rectangle 102"/>
            <p:cNvSpPr/>
            <p:nvPr/>
          </p:nvSpPr>
          <p:spPr>
            <a:xfrm>
              <a:off x="52120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4" name="Rectangle 103"/>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5" name="Rectangle 104"/>
            <p:cNvSpPr/>
            <p:nvPr/>
          </p:nvSpPr>
          <p:spPr>
            <a:xfrm>
              <a:off x="46634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6" name="Rectangle 105"/>
            <p:cNvSpPr/>
            <p:nvPr/>
          </p:nvSpPr>
          <p:spPr>
            <a:xfrm>
              <a:off x="49377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7" name="Rectangle 106"/>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8" name="Rectangle 107"/>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09" name="Rectangle 108"/>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10" name="Rectangle 109"/>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11" name="Rectangle 110"/>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3" name="Rectangle 142"/>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4" name="Rectangle 143"/>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5" name="Rectangle 144"/>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46" name="Rectangle 145"/>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sp>
        <p:nvSpPr>
          <p:cNvPr id="93" name="TextBox 92"/>
          <p:cNvSpPr txBox="1"/>
          <p:nvPr/>
        </p:nvSpPr>
        <p:spPr>
          <a:xfrm>
            <a:off x="1375411" y="1371600"/>
            <a:ext cx="7358105"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Bytes that are </a:t>
            </a:r>
            <a:r>
              <a:rPr lang="en-US" sz="2400" i="1" dirty="0" smtClean="0">
                <a:solidFill>
                  <a:srgbClr val="FFFF00"/>
                </a:solidFill>
                <a:latin typeface="Arial" pitchFamily="34" charset="0"/>
                <a:cs typeface="Arial" pitchFamily="34" charset="0"/>
              </a:rPr>
              <a:t>both</a:t>
            </a:r>
            <a:r>
              <a:rPr lang="en-US" sz="2400" dirty="0" smtClean="0">
                <a:solidFill>
                  <a:srgbClr val="FFFF00"/>
                </a:solidFill>
                <a:latin typeface="Arial" pitchFamily="34" charset="0"/>
                <a:cs typeface="Arial" pitchFamily="34" charset="0"/>
              </a:rPr>
              <a:t> requested and valid are copied to the  retire station.</a:t>
            </a:r>
          </a:p>
        </p:txBody>
      </p:sp>
      <p:sp>
        <p:nvSpPr>
          <p:cNvPr id="10" name="TextBox 9"/>
          <p:cNvSpPr txBox="1"/>
          <p:nvPr/>
        </p:nvSpPr>
        <p:spPr>
          <a:xfrm>
            <a:off x="731520" y="731520"/>
            <a:ext cx="180145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Valid bits</a:t>
            </a:r>
            <a:endParaRPr lang="en-US" sz="3200" b="1" i="1" u="none" strike="noStrike" dirty="0">
              <a:ln>
                <a:noFill/>
              </a:ln>
              <a:solidFill>
                <a:srgbClr val="00FF00"/>
              </a:solidFill>
              <a:latin typeface="Arial" pitchFamily="34"/>
              <a:ea typeface="Tahoma" pitchFamily="2"/>
              <a:cs typeface="Tahoma" pitchFamily="2"/>
            </a:endParaRPr>
          </a:p>
        </p:txBody>
      </p:sp>
      <p:sp>
        <p:nvSpPr>
          <p:cNvPr id="3" name="TextBox 2"/>
          <p:cNvSpPr txBox="1"/>
          <p:nvPr/>
        </p:nvSpPr>
        <p:spPr>
          <a:xfrm>
            <a:off x="2078406" y="2201967"/>
            <a:ext cx="2212465"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load(a+4,,)</a:t>
            </a:r>
          </a:p>
        </p:txBody>
      </p:sp>
      <p:grpSp>
        <p:nvGrpSpPr>
          <p:cNvPr id="78" name="Group 77"/>
          <p:cNvGrpSpPr/>
          <p:nvPr/>
        </p:nvGrpSpPr>
        <p:grpSpPr>
          <a:xfrm>
            <a:off x="5548558" y="4690629"/>
            <a:ext cx="2190887" cy="266700"/>
            <a:chOff x="7315200" y="4035445"/>
            <a:chExt cx="2190887" cy="266700"/>
          </a:xfrm>
        </p:grpSpPr>
        <p:sp>
          <p:nvSpPr>
            <p:cNvPr id="45" name="Rectangle 44"/>
            <p:cNvSpPr/>
            <p:nvPr/>
          </p:nvSpPr>
          <p:spPr>
            <a:xfrm>
              <a:off x="73152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46" name="Rectangle 45"/>
            <p:cNvSpPr/>
            <p:nvPr/>
          </p:nvSpPr>
          <p:spPr>
            <a:xfrm>
              <a:off x="75895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47" name="Rectangle 46"/>
            <p:cNvSpPr/>
            <p:nvPr/>
          </p:nvSpPr>
          <p:spPr>
            <a:xfrm>
              <a:off x="78638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48" name="Rectangle 47"/>
            <p:cNvSpPr/>
            <p:nvPr/>
          </p:nvSpPr>
          <p:spPr>
            <a:xfrm>
              <a:off x="813816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sp>
          <p:nvSpPr>
            <p:cNvPr id="49" name="Rectangle 48"/>
            <p:cNvSpPr/>
            <p:nvPr/>
          </p:nvSpPr>
          <p:spPr>
            <a:xfrm>
              <a:off x="841248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50" name="Rectangle 49"/>
            <p:cNvSpPr/>
            <p:nvPr/>
          </p:nvSpPr>
          <p:spPr>
            <a:xfrm>
              <a:off x="86868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ourier New" panose="02070309020205020404" pitchFamily="49" charset="0"/>
                <a:cs typeface="Courier New" panose="02070309020205020404" pitchFamily="49" charset="0"/>
              </a:endParaRPr>
            </a:p>
          </p:txBody>
        </p:sp>
        <p:sp>
          <p:nvSpPr>
            <p:cNvPr id="51" name="Rectangle 50"/>
            <p:cNvSpPr/>
            <p:nvPr/>
          </p:nvSpPr>
          <p:spPr>
            <a:xfrm>
              <a:off x="89611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52" name="Rectangle 51"/>
            <p:cNvSpPr/>
            <p:nvPr/>
          </p:nvSpPr>
          <p:spPr>
            <a:xfrm>
              <a:off x="92354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ourier New" panose="02070309020205020404" pitchFamily="49" charset="0"/>
                <a:cs typeface="Courier New" panose="02070309020205020404" pitchFamily="49" charset="0"/>
              </a:endParaRPr>
            </a:p>
          </p:txBody>
        </p:sp>
      </p:grpSp>
      <p:sp>
        <p:nvSpPr>
          <p:cNvPr id="53" name="TextBox 52"/>
          <p:cNvSpPr txBox="1"/>
          <p:nvPr/>
        </p:nvSpPr>
        <p:spPr>
          <a:xfrm>
            <a:off x="1350697" y="40505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 cache line</a:t>
            </a:r>
          </a:p>
        </p:txBody>
      </p:sp>
      <p:sp>
        <p:nvSpPr>
          <p:cNvPr id="54" name="TextBox 53"/>
          <p:cNvSpPr txBox="1"/>
          <p:nvPr/>
        </p:nvSpPr>
        <p:spPr>
          <a:xfrm>
            <a:off x="1346886" y="54221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 cache line</a:t>
            </a:r>
          </a:p>
        </p:txBody>
      </p:sp>
      <p:grpSp>
        <p:nvGrpSpPr>
          <p:cNvPr id="6" name="Group 5"/>
          <p:cNvGrpSpPr/>
          <p:nvPr/>
        </p:nvGrpSpPr>
        <p:grpSpPr>
          <a:xfrm>
            <a:off x="7107606" y="2770389"/>
            <a:ext cx="2190887" cy="266700"/>
            <a:chOff x="4124039" y="1155186"/>
            <a:chExt cx="2190887" cy="266700"/>
          </a:xfrm>
        </p:grpSpPr>
        <p:sp>
          <p:nvSpPr>
            <p:cNvPr id="180" name="Rectangle 179"/>
            <p:cNvSpPr/>
            <p:nvPr/>
          </p:nvSpPr>
          <p:spPr>
            <a:xfrm>
              <a:off x="412403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1" name="Rectangle 180"/>
            <p:cNvSpPr/>
            <p:nvPr/>
          </p:nvSpPr>
          <p:spPr>
            <a:xfrm>
              <a:off x="439835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2" name="Rectangle 181"/>
            <p:cNvSpPr/>
            <p:nvPr/>
          </p:nvSpPr>
          <p:spPr>
            <a:xfrm>
              <a:off x="467267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3" name="Rectangle 182"/>
            <p:cNvSpPr/>
            <p:nvPr/>
          </p:nvSpPr>
          <p:spPr>
            <a:xfrm>
              <a:off x="494699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4" name="Rectangle 183"/>
            <p:cNvSpPr/>
            <p:nvPr/>
          </p:nvSpPr>
          <p:spPr>
            <a:xfrm>
              <a:off x="522131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9" name="Rectangle 188"/>
            <p:cNvSpPr/>
            <p:nvPr/>
          </p:nvSpPr>
          <p:spPr>
            <a:xfrm>
              <a:off x="549563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1" name="Rectangle 190"/>
            <p:cNvSpPr/>
            <p:nvPr/>
          </p:nvSpPr>
          <p:spPr>
            <a:xfrm>
              <a:off x="604427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2" name="Rectangle 191"/>
            <p:cNvSpPr/>
            <p:nvPr/>
          </p:nvSpPr>
          <p:spPr>
            <a:xfrm>
              <a:off x="5769959" y="1155186"/>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sp>
        <p:nvSpPr>
          <p:cNvPr id="7" name="TextBox 6"/>
          <p:cNvSpPr txBox="1"/>
          <p:nvPr/>
        </p:nvSpPr>
        <p:spPr>
          <a:xfrm>
            <a:off x="6558966" y="2221749"/>
            <a:ext cx="187904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station</a:t>
            </a:r>
          </a:p>
        </p:txBody>
      </p:sp>
      <p:grpSp>
        <p:nvGrpSpPr>
          <p:cNvPr id="9" name="Group 8"/>
          <p:cNvGrpSpPr/>
          <p:nvPr/>
        </p:nvGrpSpPr>
        <p:grpSpPr>
          <a:xfrm>
            <a:off x="5552674" y="4690629"/>
            <a:ext cx="1093607" cy="266700"/>
            <a:chOff x="5725672" y="3792684"/>
            <a:chExt cx="1093607" cy="266700"/>
          </a:xfrm>
        </p:grpSpPr>
        <p:sp>
          <p:nvSpPr>
            <p:cNvPr id="207" name="Rectangle 206"/>
            <p:cNvSpPr/>
            <p:nvPr/>
          </p:nvSpPr>
          <p:spPr>
            <a:xfrm>
              <a:off x="572567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208" name="Rectangle 207"/>
            <p:cNvSpPr/>
            <p:nvPr/>
          </p:nvSpPr>
          <p:spPr>
            <a:xfrm>
              <a:off x="599999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209" name="Rectangle 208"/>
            <p:cNvSpPr/>
            <p:nvPr/>
          </p:nvSpPr>
          <p:spPr>
            <a:xfrm>
              <a:off x="627431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210" name="Rectangle 209"/>
            <p:cNvSpPr/>
            <p:nvPr/>
          </p:nvSpPr>
          <p:spPr>
            <a:xfrm>
              <a:off x="654863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grpSp>
      <p:grpSp>
        <p:nvGrpSpPr>
          <p:cNvPr id="21" name="Group 20"/>
          <p:cNvGrpSpPr/>
          <p:nvPr/>
        </p:nvGrpSpPr>
        <p:grpSpPr>
          <a:xfrm>
            <a:off x="4446726" y="4372674"/>
            <a:ext cx="1093607" cy="266700"/>
            <a:chOff x="4471440" y="4162605"/>
            <a:chExt cx="1093607" cy="266700"/>
          </a:xfrm>
          <a:noFill/>
        </p:grpSpPr>
        <p:sp>
          <p:nvSpPr>
            <p:cNvPr id="225" name="Rectangle 224"/>
            <p:cNvSpPr/>
            <p:nvPr/>
          </p:nvSpPr>
          <p:spPr>
            <a:xfrm>
              <a:off x="447144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6" name="Rectangle 225"/>
            <p:cNvSpPr/>
            <p:nvPr/>
          </p:nvSpPr>
          <p:spPr>
            <a:xfrm>
              <a:off x="474576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7" name="Rectangle 226"/>
            <p:cNvSpPr/>
            <p:nvPr/>
          </p:nvSpPr>
          <p:spPr>
            <a:xfrm>
              <a:off x="502008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8" name="Rectangle 227"/>
            <p:cNvSpPr/>
            <p:nvPr/>
          </p:nvSpPr>
          <p:spPr>
            <a:xfrm>
              <a:off x="529440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sp>
        <p:nvSpPr>
          <p:cNvPr id="229" name="Rectangle 228"/>
          <p:cNvSpPr/>
          <p:nvPr/>
        </p:nvSpPr>
        <p:spPr>
          <a:xfrm>
            <a:off x="5544006" y="4372674"/>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0" name="Rectangle 229"/>
          <p:cNvSpPr/>
          <p:nvPr/>
        </p:nvSpPr>
        <p:spPr>
          <a:xfrm>
            <a:off x="5818326" y="4372674"/>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1" name="Rectangle 230"/>
          <p:cNvSpPr/>
          <p:nvPr/>
        </p:nvSpPr>
        <p:spPr>
          <a:xfrm>
            <a:off x="6366966" y="4372674"/>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2" name="Rectangle 231"/>
          <p:cNvSpPr/>
          <p:nvPr/>
        </p:nvSpPr>
        <p:spPr>
          <a:xfrm>
            <a:off x="6092646" y="4372674"/>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68413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29"/>
                                        </p:tgtEl>
                                        <p:attrNameLst>
                                          <p:attrName>style.color</p:attrName>
                                        </p:attrNameLst>
                                      </p:cBhvr>
                                      <p:to>
                                        <a:srgbClr val="FF0000"/>
                                      </p:to>
                                    </p:animClr>
                                    <p:animClr clrSpc="rgb" dir="cw">
                                      <p:cBhvr>
                                        <p:cTn id="7" dur="250" autoRev="1" fill="remove"/>
                                        <p:tgtEl>
                                          <p:spTgt spid="229"/>
                                        </p:tgtEl>
                                        <p:attrNameLst>
                                          <p:attrName>fillcolor</p:attrName>
                                        </p:attrNameLst>
                                      </p:cBhvr>
                                      <p:to>
                                        <a:srgbClr val="FF0000"/>
                                      </p:to>
                                    </p:animClr>
                                    <p:set>
                                      <p:cBhvr>
                                        <p:cTn id="8" dur="250" autoRev="1" fill="remove"/>
                                        <p:tgtEl>
                                          <p:spTgt spid="229"/>
                                        </p:tgtEl>
                                        <p:attrNameLst>
                                          <p:attrName>fill.type</p:attrName>
                                        </p:attrNameLst>
                                      </p:cBhvr>
                                      <p:to>
                                        <p:strVal val="solid"/>
                                      </p:to>
                                    </p:set>
                                    <p:set>
                                      <p:cBhvr>
                                        <p:cTn id="9" dur="250" autoRev="1" fill="remove"/>
                                        <p:tgtEl>
                                          <p:spTgt spid="229"/>
                                        </p:tgtEl>
                                        <p:attrNameLst>
                                          <p:attrName>fill.on</p:attrName>
                                        </p:attrNameLst>
                                      </p:cBhvr>
                                      <p:to>
                                        <p:strVal val="true"/>
                                      </p:to>
                                    </p:set>
                                  </p:childTnLst>
                                </p:cTn>
                              </p:par>
                              <p:par>
                                <p:cTn id="10" presetID="27" presetClass="emph" presetSubtype="0" fill="remove" grpId="0" nodeType="withEffect">
                                  <p:stCondLst>
                                    <p:cond delay="0"/>
                                  </p:stCondLst>
                                  <p:childTnLst>
                                    <p:animClr clrSpc="rgb" dir="cw">
                                      <p:cBhvr override="childStyle">
                                        <p:cTn id="11" dur="250" autoRev="1" fill="remove"/>
                                        <p:tgtEl>
                                          <p:spTgt spid="230"/>
                                        </p:tgtEl>
                                        <p:attrNameLst>
                                          <p:attrName>style.color</p:attrName>
                                        </p:attrNameLst>
                                      </p:cBhvr>
                                      <p:to>
                                        <a:srgbClr val="FF0000"/>
                                      </p:to>
                                    </p:animClr>
                                    <p:animClr clrSpc="rgb" dir="cw">
                                      <p:cBhvr>
                                        <p:cTn id="12" dur="250" autoRev="1" fill="remove"/>
                                        <p:tgtEl>
                                          <p:spTgt spid="230"/>
                                        </p:tgtEl>
                                        <p:attrNameLst>
                                          <p:attrName>fillcolor</p:attrName>
                                        </p:attrNameLst>
                                      </p:cBhvr>
                                      <p:to>
                                        <a:srgbClr val="FF0000"/>
                                      </p:to>
                                    </p:animClr>
                                    <p:set>
                                      <p:cBhvr>
                                        <p:cTn id="13" dur="250" autoRev="1" fill="remove"/>
                                        <p:tgtEl>
                                          <p:spTgt spid="230"/>
                                        </p:tgtEl>
                                        <p:attrNameLst>
                                          <p:attrName>fill.type</p:attrName>
                                        </p:attrNameLst>
                                      </p:cBhvr>
                                      <p:to>
                                        <p:strVal val="solid"/>
                                      </p:to>
                                    </p:set>
                                    <p:set>
                                      <p:cBhvr>
                                        <p:cTn id="14" dur="250" autoRev="1" fill="remove"/>
                                        <p:tgtEl>
                                          <p:spTgt spid="230"/>
                                        </p:tgtEl>
                                        <p:attrNameLst>
                                          <p:attrName>fill.on</p:attrName>
                                        </p:attrNameLst>
                                      </p:cBhvr>
                                      <p:to>
                                        <p:strVal val="true"/>
                                      </p:to>
                                    </p:set>
                                  </p:childTnLst>
                                </p:cTn>
                              </p:par>
                              <p:par>
                                <p:cTn id="15" presetID="27" presetClass="emph" presetSubtype="0" fill="remove" grpId="0" nodeType="withEffect">
                                  <p:stCondLst>
                                    <p:cond delay="0"/>
                                  </p:stCondLst>
                                  <p:childTnLst>
                                    <p:animClr clrSpc="rgb" dir="cw">
                                      <p:cBhvr override="childStyle">
                                        <p:cTn id="16" dur="250" autoRev="1" fill="remove"/>
                                        <p:tgtEl>
                                          <p:spTgt spid="232"/>
                                        </p:tgtEl>
                                        <p:attrNameLst>
                                          <p:attrName>style.color</p:attrName>
                                        </p:attrNameLst>
                                      </p:cBhvr>
                                      <p:to>
                                        <a:srgbClr val="FF0000"/>
                                      </p:to>
                                    </p:animClr>
                                    <p:animClr clrSpc="rgb" dir="cw">
                                      <p:cBhvr>
                                        <p:cTn id="17" dur="250" autoRev="1" fill="remove"/>
                                        <p:tgtEl>
                                          <p:spTgt spid="232"/>
                                        </p:tgtEl>
                                        <p:attrNameLst>
                                          <p:attrName>fillcolor</p:attrName>
                                        </p:attrNameLst>
                                      </p:cBhvr>
                                      <p:to>
                                        <a:srgbClr val="FF0000"/>
                                      </p:to>
                                    </p:animClr>
                                    <p:set>
                                      <p:cBhvr>
                                        <p:cTn id="18" dur="250" autoRev="1" fill="remove"/>
                                        <p:tgtEl>
                                          <p:spTgt spid="232"/>
                                        </p:tgtEl>
                                        <p:attrNameLst>
                                          <p:attrName>fill.type</p:attrName>
                                        </p:attrNameLst>
                                      </p:cBhvr>
                                      <p:to>
                                        <p:strVal val="solid"/>
                                      </p:to>
                                    </p:set>
                                    <p:set>
                                      <p:cBhvr>
                                        <p:cTn id="19" dur="250" autoRev="1" fill="remove"/>
                                        <p:tgtEl>
                                          <p:spTgt spid="232"/>
                                        </p:tgtEl>
                                        <p:attrNameLst>
                                          <p:attrName>fill.on</p:attrName>
                                        </p:attrNameLst>
                                      </p:cBhvr>
                                      <p:to>
                                        <p:strVal val="true"/>
                                      </p:to>
                                    </p:set>
                                  </p:childTnLst>
                                </p:cTn>
                              </p:par>
                              <p:par>
                                <p:cTn id="20" presetID="27" presetClass="emph" presetSubtype="0" fill="remove" grpId="0" nodeType="withEffect">
                                  <p:stCondLst>
                                    <p:cond delay="0"/>
                                  </p:stCondLst>
                                  <p:childTnLst>
                                    <p:animClr clrSpc="rgb" dir="cw">
                                      <p:cBhvr override="childStyle">
                                        <p:cTn id="21" dur="250" autoRev="1" fill="remove"/>
                                        <p:tgtEl>
                                          <p:spTgt spid="231"/>
                                        </p:tgtEl>
                                        <p:attrNameLst>
                                          <p:attrName>style.color</p:attrName>
                                        </p:attrNameLst>
                                      </p:cBhvr>
                                      <p:to>
                                        <a:srgbClr val="FF0000"/>
                                      </p:to>
                                    </p:animClr>
                                    <p:animClr clrSpc="rgb" dir="cw">
                                      <p:cBhvr>
                                        <p:cTn id="22" dur="250" autoRev="1" fill="remove"/>
                                        <p:tgtEl>
                                          <p:spTgt spid="231"/>
                                        </p:tgtEl>
                                        <p:attrNameLst>
                                          <p:attrName>fillcolor</p:attrName>
                                        </p:attrNameLst>
                                      </p:cBhvr>
                                      <p:to>
                                        <a:srgbClr val="FF0000"/>
                                      </p:to>
                                    </p:animClr>
                                    <p:set>
                                      <p:cBhvr>
                                        <p:cTn id="23" dur="250" autoRev="1" fill="remove"/>
                                        <p:tgtEl>
                                          <p:spTgt spid="231"/>
                                        </p:tgtEl>
                                        <p:attrNameLst>
                                          <p:attrName>fill.type</p:attrName>
                                        </p:attrNameLst>
                                      </p:cBhvr>
                                      <p:to>
                                        <p:strVal val="solid"/>
                                      </p:to>
                                    </p:set>
                                    <p:set>
                                      <p:cBhvr>
                                        <p:cTn id="24" dur="250" autoRev="1" fill="remove"/>
                                        <p:tgtEl>
                                          <p:spTgt spid="231"/>
                                        </p:tgtEl>
                                        <p:attrNameLst>
                                          <p:attrName>fill.on</p:attrName>
                                        </p:attrNameLst>
                                      </p:cBhvr>
                                      <p:to>
                                        <p:strVal val="true"/>
                                      </p:to>
                                    </p:set>
                                  </p:childTnLst>
                                </p:cTn>
                              </p:par>
                              <p:par>
                                <p:cTn id="25" presetID="7" presetClass="emph" presetSubtype="2" fill="hold" nodeType="withEffect">
                                  <p:stCondLst>
                                    <p:cond delay="0"/>
                                  </p:stCondLst>
                                  <p:childTnLst>
                                    <p:animClr clrSpc="rgb" dir="cw">
                                      <p:cBhvr>
                                        <p:cTn id="26" dur="500" fill="hold"/>
                                        <p:tgtEl>
                                          <p:spTgt spid="229"/>
                                        </p:tgtEl>
                                        <p:attrNameLst>
                                          <p:attrName>stroke.color</p:attrName>
                                        </p:attrNameLst>
                                      </p:cBhvr>
                                      <p:to>
                                        <a:srgbClr val="FFFF00"/>
                                      </p:to>
                                    </p:animClr>
                                    <p:set>
                                      <p:cBhvr>
                                        <p:cTn id="27" dur="500" fill="hold"/>
                                        <p:tgtEl>
                                          <p:spTgt spid="229"/>
                                        </p:tgtEl>
                                        <p:attrNameLst>
                                          <p:attrName>stroke.on</p:attrName>
                                        </p:attrNameLst>
                                      </p:cBhvr>
                                      <p:to>
                                        <p:strVal val="true"/>
                                      </p:to>
                                    </p:set>
                                  </p:childTnLst>
                                </p:cTn>
                              </p:par>
                              <p:par>
                                <p:cTn id="28" presetID="7" presetClass="emph" presetSubtype="2" fill="hold" nodeType="withEffect">
                                  <p:stCondLst>
                                    <p:cond delay="0"/>
                                  </p:stCondLst>
                                  <p:childTnLst>
                                    <p:animClr clrSpc="rgb" dir="cw">
                                      <p:cBhvr>
                                        <p:cTn id="29" dur="500" fill="hold"/>
                                        <p:tgtEl>
                                          <p:spTgt spid="230"/>
                                        </p:tgtEl>
                                        <p:attrNameLst>
                                          <p:attrName>stroke.color</p:attrName>
                                        </p:attrNameLst>
                                      </p:cBhvr>
                                      <p:to>
                                        <a:srgbClr val="FFFF00"/>
                                      </p:to>
                                    </p:animClr>
                                    <p:set>
                                      <p:cBhvr>
                                        <p:cTn id="30" dur="500" fill="hold"/>
                                        <p:tgtEl>
                                          <p:spTgt spid="230"/>
                                        </p:tgtEl>
                                        <p:attrNameLst>
                                          <p:attrName>stroke.on</p:attrName>
                                        </p:attrNameLst>
                                      </p:cBhvr>
                                      <p:to>
                                        <p:strVal val="true"/>
                                      </p:to>
                                    </p:set>
                                  </p:childTnLst>
                                </p:cTn>
                              </p:par>
                              <p:par>
                                <p:cTn id="31" presetID="7" presetClass="emph" presetSubtype="2" fill="hold" nodeType="withEffect">
                                  <p:stCondLst>
                                    <p:cond delay="0"/>
                                  </p:stCondLst>
                                  <p:childTnLst>
                                    <p:animClr clrSpc="rgb" dir="cw">
                                      <p:cBhvr>
                                        <p:cTn id="32" dur="500" fill="hold"/>
                                        <p:tgtEl>
                                          <p:spTgt spid="232"/>
                                        </p:tgtEl>
                                        <p:attrNameLst>
                                          <p:attrName>stroke.color</p:attrName>
                                        </p:attrNameLst>
                                      </p:cBhvr>
                                      <p:to>
                                        <a:srgbClr val="FFFF00"/>
                                      </p:to>
                                    </p:animClr>
                                    <p:set>
                                      <p:cBhvr>
                                        <p:cTn id="33" dur="500" fill="hold"/>
                                        <p:tgtEl>
                                          <p:spTgt spid="232"/>
                                        </p:tgtEl>
                                        <p:attrNameLst>
                                          <p:attrName>stroke.on</p:attrName>
                                        </p:attrNameLst>
                                      </p:cBhvr>
                                      <p:to>
                                        <p:strVal val="true"/>
                                      </p:to>
                                    </p:set>
                                  </p:childTnLst>
                                </p:cTn>
                              </p:par>
                              <p:par>
                                <p:cTn id="34" presetID="7" presetClass="emph" presetSubtype="2" fill="hold" nodeType="withEffect">
                                  <p:stCondLst>
                                    <p:cond delay="0"/>
                                  </p:stCondLst>
                                  <p:childTnLst>
                                    <p:animClr clrSpc="rgb" dir="cw">
                                      <p:cBhvr>
                                        <p:cTn id="35" dur="500" fill="hold"/>
                                        <p:tgtEl>
                                          <p:spTgt spid="231"/>
                                        </p:tgtEl>
                                        <p:attrNameLst>
                                          <p:attrName>stroke.color</p:attrName>
                                        </p:attrNameLst>
                                      </p:cBhvr>
                                      <p:to>
                                        <a:srgbClr val="FFFF00"/>
                                      </p:to>
                                    </p:animClr>
                                    <p:set>
                                      <p:cBhvr>
                                        <p:cTn id="36" dur="500" fill="hold"/>
                                        <p:tgtEl>
                                          <p:spTgt spid="231"/>
                                        </p:tgtEl>
                                        <p:attrNameLst>
                                          <p:attrName>stroke.on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42" presetClass="path" presetSubtype="0" accel="50000" decel="50000" fill="hold" nodeType="clickEffect">
                                  <p:stCondLst>
                                    <p:cond delay="0"/>
                                  </p:stCondLst>
                                  <p:childTnLst>
                                    <p:animMotion origin="layout" path="M -3.27456E-7 -1.60369E-6 L 0.26102 -0.25315 " pathEditMode="relative" rAng="0" ptsTypes="AA">
                                      <p:cBhvr>
                                        <p:cTn id="40" dur="2000" fill="hold"/>
                                        <p:tgtEl>
                                          <p:spTgt spid="9"/>
                                        </p:tgtEl>
                                        <p:attrNameLst>
                                          <p:attrName>ppt_x</p:attrName>
                                          <p:attrName>ppt_y</p:attrName>
                                        </p:attrNameLst>
                                      </p:cBhvr>
                                      <p:rCtr x="13051" y="-1265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 grpId="0" animBg="1"/>
      <p:bldP spid="230" grpId="0" animBg="1"/>
      <p:bldP spid="231" grpId="0" animBg="1"/>
      <p:bldP spid="23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 219"/>
          <p:cNvGrpSpPr/>
          <p:nvPr/>
        </p:nvGrpSpPr>
        <p:grpSpPr>
          <a:xfrm>
            <a:off x="2530665" y="4698240"/>
            <a:ext cx="5760892" cy="266700"/>
            <a:chOff x="2468880" y="6035040"/>
            <a:chExt cx="5760892" cy="266700"/>
          </a:xfrm>
        </p:grpSpPr>
        <p:sp>
          <p:nvSpPr>
            <p:cNvPr id="221" name="Rectangle 220"/>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22" name="Rectangle 221"/>
            <p:cNvSpPr/>
            <p:nvPr/>
          </p:nvSpPr>
          <p:spPr>
            <a:xfrm>
              <a:off x="32918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23" name="Rectangle 222"/>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24" name="Rectangle 223"/>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3" name="Rectangle 232"/>
            <p:cNvSpPr/>
            <p:nvPr/>
          </p:nvSpPr>
          <p:spPr>
            <a:xfrm>
              <a:off x="41148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4" name="Rectangle 233"/>
            <p:cNvSpPr/>
            <p:nvPr/>
          </p:nvSpPr>
          <p:spPr>
            <a:xfrm>
              <a:off x="43891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5" name="Rectangle 234"/>
            <p:cNvSpPr/>
            <p:nvPr/>
          </p:nvSpPr>
          <p:spPr>
            <a:xfrm>
              <a:off x="35661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6" name="Rectangle 235"/>
            <p:cNvSpPr/>
            <p:nvPr/>
          </p:nvSpPr>
          <p:spPr>
            <a:xfrm>
              <a:off x="38404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7" name="Rectangle 236"/>
            <p:cNvSpPr/>
            <p:nvPr/>
          </p:nvSpPr>
          <p:spPr>
            <a:xfrm>
              <a:off x="52120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8" name="Rectangle 237"/>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9" name="Rectangle 238"/>
            <p:cNvSpPr/>
            <p:nvPr/>
          </p:nvSpPr>
          <p:spPr>
            <a:xfrm>
              <a:off x="46634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0" name="Rectangle 239"/>
            <p:cNvSpPr/>
            <p:nvPr/>
          </p:nvSpPr>
          <p:spPr>
            <a:xfrm>
              <a:off x="49377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1" name="Rectangle 240"/>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2" name="Rectangle 241"/>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3" name="Rectangle 242"/>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4" name="Rectangle 243"/>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5" name="Rectangle 244"/>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6" name="Rectangle 245"/>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7" name="Rectangle 246"/>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8" name="Rectangle 247"/>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9" name="Rectangle 248"/>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sp>
        <p:nvSpPr>
          <p:cNvPr id="10" name="TextBox 9"/>
          <p:cNvSpPr txBox="1"/>
          <p:nvPr/>
        </p:nvSpPr>
        <p:spPr>
          <a:xfrm>
            <a:off x="731520" y="731520"/>
            <a:ext cx="180145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Valid bits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371600"/>
            <a:ext cx="7358105" cy="461665"/>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Unsatisfied requests are forwarded down one level.</a:t>
            </a:r>
          </a:p>
        </p:txBody>
      </p:sp>
      <p:sp>
        <p:nvSpPr>
          <p:cNvPr id="3" name="TextBox 2"/>
          <p:cNvSpPr txBox="1"/>
          <p:nvPr/>
        </p:nvSpPr>
        <p:spPr>
          <a:xfrm>
            <a:off x="2078406" y="2201967"/>
            <a:ext cx="2212465"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load(a+4,,)</a:t>
            </a:r>
          </a:p>
        </p:txBody>
      </p:sp>
      <p:grpSp>
        <p:nvGrpSpPr>
          <p:cNvPr id="78" name="Group 77"/>
          <p:cNvGrpSpPr/>
          <p:nvPr/>
        </p:nvGrpSpPr>
        <p:grpSpPr>
          <a:xfrm>
            <a:off x="5548558" y="4690629"/>
            <a:ext cx="2190887" cy="266700"/>
            <a:chOff x="7315200" y="4035445"/>
            <a:chExt cx="2190887" cy="266700"/>
          </a:xfrm>
        </p:grpSpPr>
        <p:sp>
          <p:nvSpPr>
            <p:cNvPr id="45" name="Rectangle 44"/>
            <p:cNvSpPr/>
            <p:nvPr/>
          </p:nvSpPr>
          <p:spPr>
            <a:xfrm>
              <a:off x="73152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46" name="Rectangle 45"/>
            <p:cNvSpPr/>
            <p:nvPr/>
          </p:nvSpPr>
          <p:spPr>
            <a:xfrm>
              <a:off x="75895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47" name="Rectangle 46"/>
            <p:cNvSpPr/>
            <p:nvPr/>
          </p:nvSpPr>
          <p:spPr>
            <a:xfrm>
              <a:off x="78638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48" name="Rectangle 47"/>
            <p:cNvSpPr/>
            <p:nvPr/>
          </p:nvSpPr>
          <p:spPr>
            <a:xfrm>
              <a:off x="813816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sp>
          <p:nvSpPr>
            <p:cNvPr id="49" name="Rectangle 48"/>
            <p:cNvSpPr/>
            <p:nvPr/>
          </p:nvSpPr>
          <p:spPr>
            <a:xfrm>
              <a:off x="841248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50" name="Rectangle 49"/>
            <p:cNvSpPr/>
            <p:nvPr/>
          </p:nvSpPr>
          <p:spPr>
            <a:xfrm>
              <a:off x="86868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latin typeface="Courier New" panose="02070309020205020404" pitchFamily="49" charset="0"/>
                <a:cs typeface="Courier New" panose="02070309020205020404" pitchFamily="49" charset="0"/>
              </a:endParaRPr>
            </a:p>
          </p:txBody>
        </p:sp>
        <p:sp>
          <p:nvSpPr>
            <p:cNvPr id="51" name="Rectangle 50"/>
            <p:cNvSpPr/>
            <p:nvPr/>
          </p:nvSpPr>
          <p:spPr>
            <a:xfrm>
              <a:off x="89611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52" name="Rectangle 51"/>
            <p:cNvSpPr/>
            <p:nvPr/>
          </p:nvSpPr>
          <p:spPr>
            <a:xfrm>
              <a:off x="92354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latin typeface="Courier New" panose="02070309020205020404" pitchFamily="49" charset="0"/>
                <a:cs typeface="Courier New" panose="02070309020205020404" pitchFamily="49" charset="0"/>
              </a:endParaRPr>
            </a:p>
          </p:txBody>
        </p:sp>
      </p:grpSp>
      <p:sp>
        <p:nvSpPr>
          <p:cNvPr id="53" name="TextBox 52"/>
          <p:cNvSpPr txBox="1"/>
          <p:nvPr/>
        </p:nvSpPr>
        <p:spPr>
          <a:xfrm>
            <a:off x="1350697" y="40505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 cache line</a:t>
            </a:r>
          </a:p>
        </p:txBody>
      </p:sp>
      <p:sp>
        <p:nvSpPr>
          <p:cNvPr id="54" name="TextBox 53"/>
          <p:cNvSpPr txBox="1"/>
          <p:nvPr/>
        </p:nvSpPr>
        <p:spPr>
          <a:xfrm>
            <a:off x="1346886" y="54221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 cache line</a:t>
            </a:r>
          </a:p>
        </p:txBody>
      </p:sp>
      <p:sp>
        <p:nvSpPr>
          <p:cNvPr id="7" name="TextBox 6"/>
          <p:cNvSpPr txBox="1"/>
          <p:nvPr/>
        </p:nvSpPr>
        <p:spPr>
          <a:xfrm>
            <a:off x="6558966" y="2221749"/>
            <a:ext cx="187904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station</a:t>
            </a:r>
          </a:p>
        </p:txBody>
      </p:sp>
      <p:grpSp>
        <p:nvGrpSpPr>
          <p:cNvPr id="5" name="Group 4"/>
          <p:cNvGrpSpPr/>
          <p:nvPr/>
        </p:nvGrpSpPr>
        <p:grpSpPr>
          <a:xfrm>
            <a:off x="7107606" y="2770389"/>
            <a:ext cx="2187214" cy="266700"/>
            <a:chOff x="7132320" y="2560320"/>
            <a:chExt cx="2187214" cy="266700"/>
          </a:xfrm>
        </p:grpSpPr>
        <p:sp>
          <p:nvSpPr>
            <p:cNvPr id="180" name="Rectangle 179"/>
            <p:cNvSpPr/>
            <p:nvPr/>
          </p:nvSpPr>
          <p:spPr>
            <a:xfrm>
              <a:off x="713232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1" name="Rectangle 180"/>
            <p:cNvSpPr/>
            <p:nvPr/>
          </p:nvSpPr>
          <p:spPr>
            <a:xfrm>
              <a:off x="740664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2" name="Rectangle 181"/>
            <p:cNvSpPr/>
            <p:nvPr/>
          </p:nvSpPr>
          <p:spPr>
            <a:xfrm>
              <a:off x="768096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3" name="Rectangle 182"/>
            <p:cNvSpPr/>
            <p:nvPr/>
          </p:nvSpPr>
          <p:spPr>
            <a:xfrm>
              <a:off x="795528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nvGrpSpPr>
            <p:cNvPr id="9" name="Group 8"/>
            <p:cNvGrpSpPr/>
            <p:nvPr/>
          </p:nvGrpSpPr>
          <p:grpSpPr>
            <a:xfrm>
              <a:off x="8225927" y="2560320"/>
              <a:ext cx="1093607" cy="266700"/>
              <a:chOff x="5725672" y="3792684"/>
              <a:chExt cx="1093607" cy="266700"/>
            </a:xfrm>
          </p:grpSpPr>
          <p:sp>
            <p:nvSpPr>
              <p:cNvPr id="207" name="Rectangle 206"/>
              <p:cNvSpPr/>
              <p:nvPr/>
            </p:nvSpPr>
            <p:spPr>
              <a:xfrm>
                <a:off x="572567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208" name="Rectangle 207"/>
              <p:cNvSpPr/>
              <p:nvPr/>
            </p:nvSpPr>
            <p:spPr>
              <a:xfrm>
                <a:off x="599999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209" name="Rectangle 208"/>
              <p:cNvSpPr/>
              <p:nvPr/>
            </p:nvSpPr>
            <p:spPr>
              <a:xfrm>
                <a:off x="627431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210" name="Rectangle 209"/>
              <p:cNvSpPr/>
              <p:nvPr/>
            </p:nvSpPr>
            <p:spPr>
              <a:xfrm>
                <a:off x="654863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grpSp>
      </p:grpSp>
      <p:grpSp>
        <p:nvGrpSpPr>
          <p:cNvPr id="8" name="Group 7"/>
          <p:cNvGrpSpPr/>
          <p:nvPr/>
        </p:nvGrpSpPr>
        <p:grpSpPr>
          <a:xfrm>
            <a:off x="4446726" y="4372674"/>
            <a:ext cx="2190887" cy="266700"/>
            <a:chOff x="4471440" y="4162605"/>
            <a:chExt cx="2190887" cy="266700"/>
          </a:xfrm>
        </p:grpSpPr>
        <p:grpSp>
          <p:nvGrpSpPr>
            <p:cNvPr id="21" name="Group 20"/>
            <p:cNvGrpSpPr/>
            <p:nvPr/>
          </p:nvGrpSpPr>
          <p:grpSpPr>
            <a:xfrm>
              <a:off x="4471440" y="4162605"/>
              <a:ext cx="1093607" cy="266700"/>
              <a:chOff x="4471440" y="4162605"/>
              <a:chExt cx="1093607" cy="266700"/>
            </a:xfrm>
            <a:noFill/>
          </p:grpSpPr>
          <p:sp>
            <p:nvSpPr>
              <p:cNvPr id="225" name="Rectangle 224"/>
              <p:cNvSpPr/>
              <p:nvPr/>
            </p:nvSpPr>
            <p:spPr>
              <a:xfrm>
                <a:off x="447144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6" name="Rectangle 225"/>
              <p:cNvSpPr/>
              <p:nvPr/>
            </p:nvSpPr>
            <p:spPr>
              <a:xfrm>
                <a:off x="474576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7" name="Rectangle 226"/>
              <p:cNvSpPr/>
              <p:nvPr/>
            </p:nvSpPr>
            <p:spPr>
              <a:xfrm>
                <a:off x="502008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8" name="Rectangle 227"/>
              <p:cNvSpPr/>
              <p:nvPr/>
            </p:nvSpPr>
            <p:spPr>
              <a:xfrm>
                <a:off x="5294400" y="4162605"/>
                <a:ext cx="270647" cy="266700"/>
              </a:xfrm>
              <a:prstGeom prst="rect">
                <a:avLst/>
              </a:prstGeom>
              <a:grp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4" name="Group 3"/>
            <p:cNvGrpSpPr/>
            <p:nvPr/>
          </p:nvGrpSpPr>
          <p:grpSpPr>
            <a:xfrm>
              <a:off x="5568720" y="4162605"/>
              <a:ext cx="1093607" cy="266700"/>
              <a:chOff x="5568720" y="4162605"/>
              <a:chExt cx="1093607" cy="266700"/>
            </a:xfrm>
          </p:grpSpPr>
          <p:sp>
            <p:nvSpPr>
              <p:cNvPr id="229" name="Rectangle 228"/>
              <p:cNvSpPr/>
              <p:nvPr/>
            </p:nvSpPr>
            <p:spPr>
              <a:xfrm>
                <a:off x="556872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0" name="Rectangle 229"/>
              <p:cNvSpPr/>
              <p:nvPr/>
            </p:nvSpPr>
            <p:spPr>
              <a:xfrm>
                <a:off x="584304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1" name="Rectangle 230"/>
              <p:cNvSpPr/>
              <p:nvPr/>
            </p:nvSpPr>
            <p:spPr>
              <a:xfrm>
                <a:off x="639168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2" name="Rectangle 231"/>
              <p:cNvSpPr/>
              <p:nvPr/>
            </p:nvSpPr>
            <p:spPr>
              <a:xfrm>
                <a:off x="611736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grpSp>
        <p:nvGrpSpPr>
          <p:cNvPr id="156" name="Group 155"/>
          <p:cNvGrpSpPr/>
          <p:nvPr/>
        </p:nvGrpSpPr>
        <p:grpSpPr>
          <a:xfrm>
            <a:off x="2537356" y="6121178"/>
            <a:ext cx="5760892" cy="266700"/>
            <a:chOff x="2562070" y="5565113"/>
            <a:chExt cx="5760892" cy="266700"/>
          </a:xfrm>
        </p:grpSpPr>
        <p:grpSp>
          <p:nvGrpSpPr>
            <p:cNvPr id="157" name="Group 156"/>
            <p:cNvGrpSpPr/>
            <p:nvPr/>
          </p:nvGrpSpPr>
          <p:grpSpPr>
            <a:xfrm>
              <a:off x="3383280" y="5565113"/>
              <a:ext cx="2194560" cy="266700"/>
              <a:chOff x="3383280" y="4480560"/>
              <a:chExt cx="2194560" cy="266700"/>
            </a:xfrm>
          </p:grpSpPr>
          <p:grpSp>
            <p:nvGrpSpPr>
              <p:cNvPr id="172" name="Group 171"/>
              <p:cNvGrpSpPr/>
              <p:nvPr/>
            </p:nvGrpSpPr>
            <p:grpSpPr>
              <a:xfrm>
                <a:off x="3383280" y="4480560"/>
                <a:ext cx="2190887" cy="266700"/>
                <a:chOff x="3749040" y="5943600"/>
                <a:chExt cx="2190887" cy="266700"/>
              </a:xfrm>
            </p:grpSpPr>
            <p:sp>
              <p:nvSpPr>
                <p:cNvPr id="186" name="Rectangle 185"/>
                <p:cNvSpPr/>
                <p:nvPr/>
              </p:nvSpPr>
              <p:spPr>
                <a:xfrm>
                  <a:off x="37490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7" name="Rectangle 186"/>
                <p:cNvSpPr/>
                <p:nvPr/>
              </p:nvSpPr>
              <p:spPr>
                <a:xfrm>
                  <a:off x="40233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8" name="Rectangle 187"/>
                <p:cNvSpPr/>
                <p:nvPr/>
              </p:nvSpPr>
              <p:spPr>
                <a:xfrm>
                  <a:off x="42976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9" name="Rectangle 188"/>
                <p:cNvSpPr/>
                <p:nvPr/>
              </p:nvSpPr>
              <p:spPr>
                <a:xfrm>
                  <a:off x="51206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0" name="Rectangle 189"/>
                <p:cNvSpPr/>
                <p:nvPr/>
              </p:nvSpPr>
              <p:spPr>
                <a:xfrm>
                  <a:off x="484632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1" name="Rectangle 190"/>
                <p:cNvSpPr/>
                <p:nvPr/>
              </p:nvSpPr>
              <p:spPr>
                <a:xfrm>
                  <a:off x="457200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2" name="Rectangle 191"/>
                <p:cNvSpPr/>
                <p:nvPr/>
              </p:nvSpPr>
              <p:spPr>
                <a:xfrm>
                  <a:off x="53949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93" name="Rectangle 192"/>
                <p:cNvSpPr/>
                <p:nvPr/>
              </p:nvSpPr>
              <p:spPr>
                <a:xfrm>
                  <a:off x="56692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173" name="Group 172"/>
              <p:cNvGrpSpPr/>
              <p:nvPr/>
            </p:nvGrpSpPr>
            <p:grpSpPr>
              <a:xfrm>
                <a:off x="3385747" y="4480560"/>
                <a:ext cx="2192093" cy="266700"/>
                <a:chOff x="4113594" y="3749040"/>
                <a:chExt cx="2192093" cy="266700"/>
              </a:xfrm>
            </p:grpSpPr>
            <p:sp>
              <p:nvSpPr>
                <p:cNvPr id="174" name="Rectangle 173"/>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h</a:t>
                  </a:r>
                  <a:endParaRPr lang="en-US" b="1" dirty="0">
                    <a:solidFill>
                      <a:schemeClr val="bg1"/>
                    </a:solidFill>
                    <a:latin typeface="Courier New" panose="02070309020205020404" pitchFamily="49" charset="0"/>
                    <a:cs typeface="Courier New" panose="02070309020205020404" pitchFamily="49" charset="0"/>
                  </a:endParaRPr>
                </a:p>
              </p:txBody>
            </p:sp>
            <p:sp>
              <p:nvSpPr>
                <p:cNvPr id="175" name="Rectangle 174"/>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176" name="Rectangle 175"/>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177" name="Rectangle 176"/>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178" name="Rectangle 177"/>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179" name="Rectangle 178"/>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184" name="Rectangle 183"/>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185" name="Rectangle 184"/>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grpSp>
        <p:grpSp>
          <p:nvGrpSpPr>
            <p:cNvPr id="158" name="Group 157"/>
            <p:cNvGrpSpPr/>
            <p:nvPr/>
          </p:nvGrpSpPr>
          <p:grpSpPr>
            <a:xfrm>
              <a:off x="2562070" y="5565113"/>
              <a:ext cx="5760892" cy="266700"/>
              <a:chOff x="2468880" y="6035040"/>
              <a:chExt cx="5760892" cy="266700"/>
            </a:xfrm>
          </p:grpSpPr>
          <p:sp>
            <p:nvSpPr>
              <p:cNvPr id="159" name="Rectangle 158"/>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0" name="Rectangle 159"/>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1" name="Rectangle 160"/>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2" name="Rectangle 161"/>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3" name="Rectangle 162"/>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4" name="Rectangle 163"/>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5" name="Rectangle 164"/>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6" name="Rectangle 165"/>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7" name="Rectangle 166"/>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8" name="Rectangle 167"/>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69" name="Rectangle 168"/>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0" name="Rectangle 169"/>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71" name="Rectangle 170"/>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spTree>
    <p:extLst>
      <p:ext uri="{BB962C8B-B14F-4D97-AF65-F5344CB8AC3E}">
        <p14:creationId xmlns:p14="http://schemas.microsoft.com/office/powerpoint/2010/main" val="15932109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4.28212E-7 -7.55668E-8 L 4.28212E-7 0.18472 " pathEditMode="relative" rAng="0" ptsTypes="AA">
                                      <p:cBhvr>
                                        <p:cTn id="6" dur="2000" fill="hold"/>
                                        <p:tgtEl>
                                          <p:spTgt spid="8"/>
                                        </p:tgtEl>
                                        <p:attrNameLst>
                                          <p:attrName>ppt_x</p:attrName>
                                          <p:attrName>ppt_y</p:attrName>
                                        </p:attrNameLst>
                                      </p:cBhvr>
                                      <p:rCtr x="0" y="923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1" name="Group 220"/>
          <p:cNvGrpSpPr/>
          <p:nvPr/>
        </p:nvGrpSpPr>
        <p:grpSpPr>
          <a:xfrm>
            <a:off x="2530665" y="4698240"/>
            <a:ext cx="5760892" cy="266700"/>
            <a:chOff x="2468880" y="6035040"/>
            <a:chExt cx="5760892" cy="266700"/>
          </a:xfrm>
        </p:grpSpPr>
        <p:sp>
          <p:nvSpPr>
            <p:cNvPr id="222" name="Rectangle 221"/>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23" name="Rectangle 222"/>
            <p:cNvSpPr/>
            <p:nvPr/>
          </p:nvSpPr>
          <p:spPr>
            <a:xfrm>
              <a:off x="32918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24" name="Rectangle 223"/>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3" name="Rectangle 232"/>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4" name="Rectangle 233"/>
            <p:cNvSpPr/>
            <p:nvPr/>
          </p:nvSpPr>
          <p:spPr>
            <a:xfrm>
              <a:off x="41148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5" name="Rectangle 234"/>
            <p:cNvSpPr/>
            <p:nvPr/>
          </p:nvSpPr>
          <p:spPr>
            <a:xfrm>
              <a:off x="43891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6" name="Rectangle 235"/>
            <p:cNvSpPr/>
            <p:nvPr/>
          </p:nvSpPr>
          <p:spPr>
            <a:xfrm>
              <a:off x="35661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7" name="Rectangle 236"/>
            <p:cNvSpPr/>
            <p:nvPr/>
          </p:nvSpPr>
          <p:spPr>
            <a:xfrm>
              <a:off x="38404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8" name="Rectangle 237"/>
            <p:cNvSpPr/>
            <p:nvPr/>
          </p:nvSpPr>
          <p:spPr>
            <a:xfrm>
              <a:off x="52120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39" name="Rectangle 238"/>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0" name="Rectangle 239"/>
            <p:cNvSpPr/>
            <p:nvPr/>
          </p:nvSpPr>
          <p:spPr>
            <a:xfrm>
              <a:off x="46634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1" name="Rectangle 240"/>
            <p:cNvSpPr/>
            <p:nvPr/>
          </p:nvSpPr>
          <p:spPr>
            <a:xfrm>
              <a:off x="49377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2" name="Rectangle 241"/>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3" name="Rectangle 242"/>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4" name="Rectangle 243"/>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5" name="Rectangle 244"/>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6" name="Rectangle 245"/>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7" name="Rectangle 246"/>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8" name="Rectangle 247"/>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49" name="Rectangle 248"/>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50" name="Rectangle 249"/>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sp>
        <p:nvSpPr>
          <p:cNvPr id="10" name="TextBox 9"/>
          <p:cNvSpPr txBox="1"/>
          <p:nvPr/>
        </p:nvSpPr>
        <p:spPr>
          <a:xfrm>
            <a:off x="731520" y="731520"/>
            <a:ext cx="180145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Valid bits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371600" y="1371600"/>
            <a:ext cx="7358105"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Any line that is “hit” is copied up </a:t>
            </a:r>
            <a:r>
              <a:rPr lang="en-US" sz="2400" dirty="0">
                <a:solidFill>
                  <a:srgbClr val="FFFF00"/>
                </a:solidFill>
                <a:latin typeface="Arial" pitchFamily="34" charset="0"/>
                <a:cs typeface="Arial" pitchFamily="34" charset="0"/>
              </a:rPr>
              <a:t>one </a:t>
            </a:r>
            <a:r>
              <a:rPr lang="en-US" sz="2400" dirty="0" smtClean="0">
                <a:solidFill>
                  <a:srgbClr val="FFFF00"/>
                </a:solidFill>
                <a:latin typeface="Arial" pitchFamily="34" charset="0"/>
                <a:cs typeface="Arial" pitchFamily="34" charset="0"/>
              </a:rPr>
              <a:t>level, </a:t>
            </a:r>
            <a:r>
              <a:rPr lang="en-US" sz="2400" dirty="0">
                <a:solidFill>
                  <a:srgbClr val="FFFF00"/>
                </a:solidFill>
                <a:latin typeface="Arial" pitchFamily="34" charset="0"/>
                <a:cs typeface="Arial" pitchFamily="34" charset="0"/>
              </a:rPr>
              <a:t>and merged if the line is also there; top valid byte wins</a:t>
            </a:r>
            <a:r>
              <a:rPr lang="en-US" sz="2400" dirty="0" smtClean="0">
                <a:solidFill>
                  <a:srgbClr val="FFFF00"/>
                </a:solidFill>
                <a:latin typeface="Arial" pitchFamily="34" charset="0"/>
                <a:cs typeface="Arial" pitchFamily="34" charset="0"/>
              </a:rPr>
              <a:t>.</a:t>
            </a:r>
            <a:endParaRPr lang="en-US" sz="2400" dirty="0">
              <a:solidFill>
                <a:srgbClr val="FFFF00"/>
              </a:solidFill>
              <a:latin typeface="Arial" pitchFamily="34" charset="0"/>
              <a:cs typeface="Arial" pitchFamily="34" charset="0"/>
            </a:endParaRPr>
          </a:p>
        </p:txBody>
      </p:sp>
      <p:sp>
        <p:nvSpPr>
          <p:cNvPr id="3" name="TextBox 2"/>
          <p:cNvSpPr txBox="1"/>
          <p:nvPr/>
        </p:nvSpPr>
        <p:spPr>
          <a:xfrm>
            <a:off x="2078406" y="2201967"/>
            <a:ext cx="2212465"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load(a+4,,)</a:t>
            </a:r>
          </a:p>
        </p:txBody>
      </p:sp>
      <p:sp>
        <p:nvSpPr>
          <p:cNvPr id="53" name="TextBox 52"/>
          <p:cNvSpPr txBox="1"/>
          <p:nvPr/>
        </p:nvSpPr>
        <p:spPr>
          <a:xfrm>
            <a:off x="1350697" y="40505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 cache line</a:t>
            </a:r>
          </a:p>
        </p:txBody>
      </p:sp>
      <p:sp>
        <p:nvSpPr>
          <p:cNvPr id="54" name="TextBox 53"/>
          <p:cNvSpPr txBox="1"/>
          <p:nvPr/>
        </p:nvSpPr>
        <p:spPr>
          <a:xfrm>
            <a:off x="1346886" y="5422149"/>
            <a:ext cx="222368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 cache line</a:t>
            </a:r>
          </a:p>
        </p:txBody>
      </p:sp>
      <p:sp>
        <p:nvSpPr>
          <p:cNvPr id="7" name="TextBox 6"/>
          <p:cNvSpPr txBox="1"/>
          <p:nvPr/>
        </p:nvSpPr>
        <p:spPr>
          <a:xfrm>
            <a:off x="6558966" y="2221749"/>
            <a:ext cx="187904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station</a:t>
            </a:r>
          </a:p>
        </p:txBody>
      </p:sp>
      <p:grpSp>
        <p:nvGrpSpPr>
          <p:cNvPr id="5" name="Group 4"/>
          <p:cNvGrpSpPr/>
          <p:nvPr/>
        </p:nvGrpSpPr>
        <p:grpSpPr>
          <a:xfrm>
            <a:off x="7107606" y="2770389"/>
            <a:ext cx="2187214" cy="266700"/>
            <a:chOff x="7132320" y="2560320"/>
            <a:chExt cx="2187214" cy="266700"/>
          </a:xfrm>
        </p:grpSpPr>
        <p:sp>
          <p:nvSpPr>
            <p:cNvPr id="180" name="Rectangle 179"/>
            <p:cNvSpPr/>
            <p:nvPr/>
          </p:nvSpPr>
          <p:spPr>
            <a:xfrm>
              <a:off x="713232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1" name="Rectangle 180"/>
            <p:cNvSpPr/>
            <p:nvPr/>
          </p:nvSpPr>
          <p:spPr>
            <a:xfrm>
              <a:off x="740664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2" name="Rectangle 181"/>
            <p:cNvSpPr/>
            <p:nvPr/>
          </p:nvSpPr>
          <p:spPr>
            <a:xfrm>
              <a:off x="768096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183" name="Rectangle 182"/>
            <p:cNvSpPr/>
            <p:nvPr/>
          </p:nvSpPr>
          <p:spPr>
            <a:xfrm>
              <a:off x="7955280" y="256032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nvGrpSpPr>
            <p:cNvPr id="9" name="Group 8"/>
            <p:cNvGrpSpPr/>
            <p:nvPr/>
          </p:nvGrpSpPr>
          <p:grpSpPr>
            <a:xfrm>
              <a:off x="8225927" y="2560320"/>
              <a:ext cx="1093607" cy="266700"/>
              <a:chOff x="5725672" y="3792684"/>
              <a:chExt cx="1093607" cy="266700"/>
            </a:xfrm>
          </p:grpSpPr>
          <p:sp>
            <p:nvSpPr>
              <p:cNvPr id="207" name="Rectangle 206"/>
              <p:cNvSpPr/>
              <p:nvPr/>
            </p:nvSpPr>
            <p:spPr>
              <a:xfrm>
                <a:off x="572567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208" name="Rectangle 207"/>
              <p:cNvSpPr/>
              <p:nvPr/>
            </p:nvSpPr>
            <p:spPr>
              <a:xfrm>
                <a:off x="599999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209" name="Rectangle 208"/>
              <p:cNvSpPr/>
              <p:nvPr/>
            </p:nvSpPr>
            <p:spPr>
              <a:xfrm>
                <a:off x="627431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210" name="Rectangle 209"/>
              <p:cNvSpPr/>
              <p:nvPr/>
            </p:nvSpPr>
            <p:spPr>
              <a:xfrm>
                <a:off x="6548632" y="3792684"/>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grpSp>
      </p:grpSp>
      <p:sp>
        <p:nvSpPr>
          <p:cNvPr id="225" name="Rectangle 224"/>
          <p:cNvSpPr/>
          <p:nvPr/>
        </p:nvSpPr>
        <p:spPr>
          <a:xfrm>
            <a:off x="4446726" y="5762821"/>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6" name="Rectangle 225"/>
          <p:cNvSpPr/>
          <p:nvPr/>
        </p:nvSpPr>
        <p:spPr>
          <a:xfrm>
            <a:off x="4721046" y="5762821"/>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7" name="Rectangle 226"/>
          <p:cNvSpPr/>
          <p:nvPr/>
        </p:nvSpPr>
        <p:spPr>
          <a:xfrm>
            <a:off x="4995366" y="5762821"/>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28" name="Rectangle 227"/>
          <p:cNvSpPr/>
          <p:nvPr/>
        </p:nvSpPr>
        <p:spPr>
          <a:xfrm>
            <a:off x="5269686" y="5762821"/>
            <a:ext cx="270647" cy="266700"/>
          </a:xfrm>
          <a:prstGeom prst="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nvGrpSpPr>
          <p:cNvPr id="4" name="Group 3"/>
          <p:cNvGrpSpPr/>
          <p:nvPr/>
        </p:nvGrpSpPr>
        <p:grpSpPr>
          <a:xfrm>
            <a:off x="5544006" y="5762821"/>
            <a:ext cx="1093607" cy="266700"/>
            <a:chOff x="5568720" y="4162605"/>
            <a:chExt cx="1093607" cy="266700"/>
          </a:xfrm>
        </p:grpSpPr>
        <p:sp>
          <p:nvSpPr>
            <p:cNvPr id="229" name="Rectangle 228"/>
            <p:cNvSpPr/>
            <p:nvPr/>
          </p:nvSpPr>
          <p:spPr>
            <a:xfrm>
              <a:off x="556872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0" name="Rectangle 229"/>
            <p:cNvSpPr/>
            <p:nvPr/>
          </p:nvSpPr>
          <p:spPr>
            <a:xfrm>
              <a:off x="584304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1" name="Rectangle 230"/>
            <p:cNvSpPr/>
            <p:nvPr/>
          </p:nvSpPr>
          <p:spPr>
            <a:xfrm>
              <a:off x="639168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32" name="Rectangle 231"/>
            <p:cNvSpPr/>
            <p:nvPr/>
          </p:nvSpPr>
          <p:spPr>
            <a:xfrm>
              <a:off x="6117360" y="4162605"/>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6" name="Group 5"/>
          <p:cNvGrpSpPr/>
          <p:nvPr/>
        </p:nvGrpSpPr>
        <p:grpSpPr>
          <a:xfrm>
            <a:off x="4450690" y="6119907"/>
            <a:ext cx="1094125" cy="266700"/>
            <a:chOff x="4697830" y="6478260"/>
            <a:chExt cx="1094125" cy="266700"/>
          </a:xfrm>
        </p:grpSpPr>
        <p:sp>
          <p:nvSpPr>
            <p:cNvPr id="96" name="Rectangle 95"/>
            <p:cNvSpPr/>
            <p:nvPr/>
          </p:nvSpPr>
          <p:spPr>
            <a:xfrm>
              <a:off x="4697830" y="647826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97" name="Rectangle 96"/>
            <p:cNvSpPr/>
            <p:nvPr/>
          </p:nvSpPr>
          <p:spPr>
            <a:xfrm>
              <a:off x="4972322" y="647826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98" name="Rectangle 97"/>
            <p:cNvSpPr/>
            <p:nvPr/>
          </p:nvSpPr>
          <p:spPr>
            <a:xfrm>
              <a:off x="5246814" y="647826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99" name="Rectangle 98"/>
            <p:cNvSpPr/>
            <p:nvPr/>
          </p:nvSpPr>
          <p:spPr>
            <a:xfrm>
              <a:off x="5521308" y="647826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sp>
        <p:nvSpPr>
          <p:cNvPr id="146" name="TextBox 145"/>
          <p:cNvSpPr txBox="1"/>
          <p:nvPr/>
        </p:nvSpPr>
        <p:spPr>
          <a:xfrm>
            <a:off x="1371600" y="1371600"/>
            <a:ext cx="7358105" cy="461665"/>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Unsatisfied requests are forwarded down one level.</a:t>
            </a:r>
          </a:p>
        </p:txBody>
      </p:sp>
      <p:grpSp>
        <p:nvGrpSpPr>
          <p:cNvPr id="147" name="Group 146"/>
          <p:cNvGrpSpPr/>
          <p:nvPr/>
        </p:nvGrpSpPr>
        <p:grpSpPr>
          <a:xfrm>
            <a:off x="2537356" y="6121178"/>
            <a:ext cx="5760892" cy="266700"/>
            <a:chOff x="2562070" y="5565113"/>
            <a:chExt cx="5760892" cy="266700"/>
          </a:xfrm>
        </p:grpSpPr>
        <p:grpSp>
          <p:nvGrpSpPr>
            <p:cNvPr id="148" name="Group 147"/>
            <p:cNvGrpSpPr/>
            <p:nvPr/>
          </p:nvGrpSpPr>
          <p:grpSpPr>
            <a:xfrm>
              <a:off x="3383280" y="5565113"/>
              <a:ext cx="2194560" cy="266700"/>
              <a:chOff x="3383280" y="4480560"/>
              <a:chExt cx="2194560" cy="266700"/>
            </a:xfrm>
          </p:grpSpPr>
          <p:grpSp>
            <p:nvGrpSpPr>
              <p:cNvPr id="199" name="Group 198"/>
              <p:cNvGrpSpPr/>
              <p:nvPr/>
            </p:nvGrpSpPr>
            <p:grpSpPr>
              <a:xfrm>
                <a:off x="3383280" y="4480560"/>
                <a:ext cx="2190887" cy="266700"/>
                <a:chOff x="3749040" y="5943600"/>
                <a:chExt cx="2190887" cy="266700"/>
              </a:xfrm>
            </p:grpSpPr>
            <p:sp>
              <p:nvSpPr>
                <p:cNvPr id="213" name="Rectangle 212"/>
                <p:cNvSpPr/>
                <p:nvPr/>
              </p:nvSpPr>
              <p:spPr>
                <a:xfrm>
                  <a:off x="37490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214" name="Rectangle 213"/>
                <p:cNvSpPr/>
                <p:nvPr/>
              </p:nvSpPr>
              <p:spPr>
                <a:xfrm>
                  <a:off x="40233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15" name="Rectangle 214"/>
                <p:cNvSpPr/>
                <p:nvPr/>
              </p:nvSpPr>
              <p:spPr>
                <a:xfrm>
                  <a:off x="42976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16" name="Rectangle 215"/>
                <p:cNvSpPr/>
                <p:nvPr/>
              </p:nvSpPr>
              <p:spPr>
                <a:xfrm>
                  <a:off x="51206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17" name="Rectangle 216"/>
                <p:cNvSpPr/>
                <p:nvPr/>
              </p:nvSpPr>
              <p:spPr>
                <a:xfrm>
                  <a:off x="484632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18" name="Rectangle 217"/>
                <p:cNvSpPr/>
                <p:nvPr/>
              </p:nvSpPr>
              <p:spPr>
                <a:xfrm>
                  <a:off x="457200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19" name="Rectangle 218"/>
                <p:cNvSpPr/>
                <p:nvPr/>
              </p:nvSpPr>
              <p:spPr>
                <a:xfrm>
                  <a:off x="53949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220" name="Rectangle 219"/>
                <p:cNvSpPr/>
                <p:nvPr/>
              </p:nvSpPr>
              <p:spPr>
                <a:xfrm>
                  <a:off x="56692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grpSp>
          <p:grpSp>
            <p:nvGrpSpPr>
              <p:cNvPr id="200" name="Group 199"/>
              <p:cNvGrpSpPr/>
              <p:nvPr/>
            </p:nvGrpSpPr>
            <p:grpSpPr>
              <a:xfrm>
                <a:off x="3385747" y="4480560"/>
                <a:ext cx="2192093" cy="266700"/>
                <a:chOff x="4113594" y="3749040"/>
                <a:chExt cx="2192093" cy="266700"/>
              </a:xfrm>
            </p:grpSpPr>
            <p:sp>
              <p:nvSpPr>
                <p:cNvPr id="201" name="Rectangle 200"/>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h</a:t>
                  </a:r>
                  <a:endParaRPr lang="en-US" dirty="0">
                    <a:solidFill>
                      <a:srgbClr val="FFFF00"/>
                    </a:solidFill>
                    <a:latin typeface="Courier New" panose="02070309020205020404" pitchFamily="49" charset="0"/>
                    <a:cs typeface="Courier New" panose="02070309020205020404" pitchFamily="49" charset="0"/>
                  </a:endParaRPr>
                </a:p>
              </p:txBody>
            </p:sp>
            <p:sp>
              <p:nvSpPr>
                <p:cNvPr id="202" name="Rectangle 201"/>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203" name="Rectangle 202"/>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204" name="Rectangle 203"/>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205" name="Rectangle 204"/>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206" name="Rectangle 205"/>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211" name="Rectangle 210"/>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12" name="Rectangle 211"/>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latin typeface="Courier New" panose="02070309020205020404" pitchFamily="49" charset="0"/>
                      <a:cs typeface="Courier New" panose="02070309020205020404" pitchFamily="49" charset="0"/>
                    </a:rPr>
                    <a:t>w</a:t>
                  </a:r>
                </a:p>
              </p:txBody>
            </p:sp>
          </p:grpSp>
        </p:grpSp>
        <p:grpSp>
          <p:nvGrpSpPr>
            <p:cNvPr id="149" name="Group 148"/>
            <p:cNvGrpSpPr/>
            <p:nvPr/>
          </p:nvGrpSpPr>
          <p:grpSpPr>
            <a:xfrm>
              <a:off x="2562070" y="5565113"/>
              <a:ext cx="5760892" cy="266700"/>
              <a:chOff x="2468880" y="6035040"/>
              <a:chExt cx="5760892" cy="266700"/>
            </a:xfrm>
          </p:grpSpPr>
          <p:sp>
            <p:nvSpPr>
              <p:cNvPr id="150" name="Rectangle 149"/>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1" name="Rectangle 150"/>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2" name="Rectangle 151"/>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53" name="Rectangle 152"/>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0" name="Rectangle 189"/>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1" name="Rectangle 190"/>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2" name="Rectangle 191"/>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3" name="Rectangle 192"/>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4" name="Rectangle 193"/>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5" name="Rectangle 194"/>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6" name="Rectangle 195"/>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7" name="Rectangle 196"/>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198" name="Rectangle 197"/>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grpSp>
        <p:nvGrpSpPr>
          <p:cNvPr id="251" name="Group 250"/>
          <p:cNvGrpSpPr/>
          <p:nvPr/>
        </p:nvGrpSpPr>
        <p:grpSpPr>
          <a:xfrm>
            <a:off x="2541472" y="6112937"/>
            <a:ext cx="5760892" cy="266700"/>
            <a:chOff x="2562070" y="5565113"/>
            <a:chExt cx="5760892" cy="266700"/>
          </a:xfrm>
        </p:grpSpPr>
        <p:grpSp>
          <p:nvGrpSpPr>
            <p:cNvPr id="252" name="Group 251"/>
            <p:cNvGrpSpPr/>
            <p:nvPr/>
          </p:nvGrpSpPr>
          <p:grpSpPr>
            <a:xfrm>
              <a:off x="3383280" y="5565113"/>
              <a:ext cx="2194560" cy="266700"/>
              <a:chOff x="3383280" y="4480560"/>
              <a:chExt cx="2194560" cy="266700"/>
            </a:xfrm>
          </p:grpSpPr>
          <p:grpSp>
            <p:nvGrpSpPr>
              <p:cNvPr id="267" name="Group 266"/>
              <p:cNvGrpSpPr/>
              <p:nvPr/>
            </p:nvGrpSpPr>
            <p:grpSpPr>
              <a:xfrm>
                <a:off x="3383280" y="4480560"/>
                <a:ext cx="2190887" cy="266700"/>
                <a:chOff x="3749040" y="5943600"/>
                <a:chExt cx="2190887" cy="266700"/>
              </a:xfrm>
            </p:grpSpPr>
            <p:sp>
              <p:nvSpPr>
                <p:cNvPr id="277" name="Rectangle 276"/>
                <p:cNvSpPr/>
                <p:nvPr/>
              </p:nvSpPr>
              <p:spPr>
                <a:xfrm>
                  <a:off x="37490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78" name="Rectangle 277"/>
                <p:cNvSpPr/>
                <p:nvPr/>
              </p:nvSpPr>
              <p:spPr>
                <a:xfrm>
                  <a:off x="40233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79" name="Rectangle 278"/>
                <p:cNvSpPr/>
                <p:nvPr/>
              </p:nvSpPr>
              <p:spPr>
                <a:xfrm>
                  <a:off x="42976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80" name="Rectangle 279"/>
                <p:cNvSpPr/>
                <p:nvPr/>
              </p:nvSpPr>
              <p:spPr>
                <a:xfrm>
                  <a:off x="512064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81" name="Rectangle 280"/>
                <p:cNvSpPr/>
                <p:nvPr/>
              </p:nvSpPr>
              <p:spPr>
                <a:xfrm>
                  <a:off x="484632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82" name="Rectangle 281"/>
                <p:cNvSpPr/>
                <p:nvPr/>
              </p:nvSpPr>
              <p:spPr>
                <a:xfrm>
                  <a:off x="457200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83" name="Rectangle 282"/>
                <p:cNvSpPr/>
                <p:nvPr/>
              </p:nvSpPr>
              <p:spPr>
                <a:xfrm>
                  <a:off x="539496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284" name="Rectangle 283"/>
                <p:cNvSpPr/>
                <p:nvPr/>
              </p:nvSpPr>
              <p:spPr>
                <a:xfrm>
                  <a:off x="5669280" y="5943600"/>
                  <a:ext cx="270647"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grpSp>
          <p:grpSp>
            <p:nvGrpSpPr>
              <p:cNvPr id="268" name="Group 267"/>
              <p:cNvGrpSpPr/>
              <p:nvPr/>
            </p:nvGrpSpPr>
            <p:grpSpPr>
              <a:xfrm>
                <a:off x="3385747" y="4480560"/>
                <a:ext cx="2192093" cy="266700"/>
                <a:chOff x="4113594" y="3749040"/>
                <a:chExt cx="2192093" cy="266700"/>
              </a:xfrm>
            </p:grpSpPr>
            <p:sp>
              <p:nvSpPr>
                <p:cNvPr id="269" name="Rectangle 268"/>
                <p:cNvSpPr/>
                <p:nvPr/>
              </p:nvSpPr>
              <p:spPr>
                <a:xfrm>
                  <a:off x="411359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h</a:t>
                  </a:r>
                  <a:endParaRPr lang="en-US" b="1" dirty="0">
                    <a:solidFill>
                      <a:schemeClr val="bg1"/>
                    </a:solidFill>
                    <a:latin typeface="Courier New" panose="02070309020205020404" pitchFamily="49" charset="0"/>
                    <a:cs typeface="Courier New" panose="02070309020205020404" pitchFamily="49" charset="0"/>
                  </a:endParaRPr>
                </a:p>
              </p:txBody>
            </p:sp>
            <p:sp>
              <p:nvSpPr>
                <p:cNvPr id="270" name="Rectangle 269"/>
                <p:cNvSpPr/>
                <p:nvPr/>
              </p:nvSpPr>
              <p:spPr>
                <a:xfrm>
                  <a:off x="438808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e</a:t>
                  </a:r>
                </a:p>
              </p:txBody>
            </p:sp>
            <p:sp>
              <p:nvSpPr>
                <p:cNvPr id="271" name="Rectangle 270"/>
                <p:cNvSpPr/>
                <p:nvPr/>
              </p:nvSpPr>
              <p:spPr>
                <a:xfrm>
                  <a:off x="4662578"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272" name="Rectangle 271"/>
                <p:cNvSpPr/>
                <p:nvPr/>
              </p:nvSpPr>
              <p:spPr>
                <a:xfrm>
                  <a:off x="493707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l</a:t>
                  </a:r>
                  <a:endParaRPr lang="en-US" b="1" dirty="0">
                    <a:solidFill>
                      <a:schemeClr val="bg1"/>
                    </a:solidFill>
                    <a:latin typeface="Courier New" panose="02070309020205020404" pitchFamily="49" charset="0"/>
                    <a:cs typeface="Courier New" panose="02070309020205020404" pitchFamily="49" charset="0"/>
                  </a:endParaRPr>
                </a:p>
              </p:txBody>
            </p:sp>
            <p:sp>
              <p:nvSpPr>
                <p:cNvPr id="273" name="Rectangle 272"/>
                <p:cNvSpPr/>
                <p:nvPr/>
              </p:nvSpPr>
              <p:spPr>
                <a:xfrm>
                  <a:off x="5211562"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274" name="Rectangle 273"/>
                <p:cNvSpPr/>
                <p:nvPr/>
              </p:nvSpPr>
              <p:spPr>
                <a:xfrm>
                  <a:off x="5486054"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275" name="Rectangle 274"/>
                <p:cNvSpPr/>
                <p:nvPr/>
              </p:nvSpPr>
              <p:spPr>
                <a:xfrm>
                  <a:off x="5760546"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 </a:t>
                  </a:r>
                  <a:endParaRPr lang="en-US" b="1" dirty="0">
                    <a:solidFill>
                      <a:schemeClr val="bg1"/>
                    </a:solidFill>
                    <a:latin typeface="Courier New" panose="02070309020205020404" pitchFamily="49" charset="0"/>
                    <a:cs typeface="Courier New" panose="02070309020205020404" pitchFamily="49" charset="0"/>
                  </a:endParaRPr>
                </a:p>
              </p:txBody>
            </p:sp>
            <p:sp>
              <p:nvSpPr>
                <p:cNvPr id="276" name="Rectangle 275"/>
                <p:cNvSpPr/>
                <p:nvPr/>
              </p:nvSpPr>
              <p:spPr>
                <a:xfrm>
                  <a:off x="6035040" y="3749040"/>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w</a:t>
                  </a:r>
                </a:p>
              </p:txBody>
            </p:sp>
          </p:grpSp>
        </p:grpSp>
        <p:grpSp>
          <p:nvGrpSpPr>
            <p:cNvPr id="253" name="Group 252"/>
            <p:cNvGrpSpPr/>
            <p:nvPr/>
          </p:nvGrpSpPr>
          <p:grpSpPr>
            <a:xfrm>
              <a:off x="2562070" y="5565113"/>
              <a:ext cx="5760892" cy="266700"/>
              <a:chOff x="2468880" y="6035040"/>
              <a:chExt cx="5760892" cy="266700"/>
            </a:xfrm>
          </p:grpSpPr>
          <p:sp>
            <p:nvSpPr>
              <p:cNvPr id="254" name="Rectangle 253"/>
              <p:cNvSpPr/>
              <p:nvPr/>
            </p:nvSpPr>
            <p:spPr>
              <a:xfrm>
                <a:off x="30175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55" name="Rectangle 254"/>
              <p:cNvSpPr/>
              <p:nvPr/>
            </p:nvSpPr>
            <p:spPr>
              <a:xfrm>
                <a:off x="24688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56" name="Rectangle 255"/>
              <p:cNvSpPr/>
              <p:nvPr/>
            </p:nvSpPr>
            <p:spPr>
              <a:xfrm>
                <a:off x="27432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57" name="Rectangle 256"/>
              <p:cNvSpPr/>
              <p:nvPr/>
            </p:nvSpPr>
            <p:spPr>
              <a:xfrm>
                <a:off x="54864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58" name="Rectangle 257"/>
              <p:cNvSpPr/>
              <p:nvPr/>
            </p:nvSpPr>
            <p:spPr>
              <a:xfrm>
                <a:off x="63093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59" name="Rectangle 258"/>
              <p:cNvSpPr/>
              <p:nvPr/>
            </p:nvSpPr>
            <p:spPr>
              <a:xfrm>
                <a:off x="65836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0" name="Rectangle 259"/>
              <p:cNvSpPr/>
              <p:nvPr/>
            </p:nvSpPr>
            <p:spPr>
              <a:xfrm>
                <a:off x="57607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1" name="Rectangle 260"/>
              <p:cNvSpPr/>
              <p:nvPr/>
            </p:nvSpPr>
            <p:spPr>
              <a:xfrm>
                <a:off x="60350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2" name="Rectangle 261"/>
              <p:cNvSpPr/>
              <p:nvPr/>
            </p:nvSpPr>
            <p:spPr>
              <a:xfrm>
                <a:off x="685800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3" name="Rectangle 262"/>
              <p:cNvSpPr/>
              <p:nvPr/>
            </p:nvSpPr>
            <p:spPr>
              <a:xfrm>
                <a:off x="768096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4" name="Rectangle 263"/>
              <p:cNvSpPr/>
              <p:nvPr/>
            </p:nvSpPr>
            <p:spPr>
              <a:xfrm>
                <a:off x="795528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5" name="Rectangle 264"/>
              <p:cNvSpPr/>
              <p:nvPr/>
            </p:nvSpPr>
            <p:spPr>
              <a:xfrm>
                <a:off x="713232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sp>
            <p:nvSpPr>
              <p:cNvPr id="266" name="Rectangle 265"/>
              <p:cNvSpPr/>
              <p:nvPr/>
            </p:nvSpPr>
            <p:spPr>
              <a:xfrm>
                <a:off x="7406640" y="6035040"/>
                <a:ext cx="274492" cy="2667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smtClean="0">
                    <a:solidFill>
                      <a:srgbClr val="FF0000"/>
                    </a:solidFill>
                    <a:cs typeface="Courier New" panose="02070309020205020404" pitchFamily="49" charset="0"/>
                  </a:rPr>
                  <a:t>X</a:t>
                </a:r>
              </a:p>
            </p:txBody>
          </p:sp>
        </p:grpSp>
      </p:grpSp>
      <p:grpSp>
        <p:nvGrpSpPr>
          <p:cNvPr id="78" name="Group 77"/>
          <p:cNvGrpSpPr/>
          <p:nvPr/>
        </p:nvGrpSpPr>
        <p:grpSpPr>
          <a:xfrm>
            <a:off x="5548558" y="4690629"/>
            <a:ext cx="2190887" cy="266700"/>
            <a:chOff x="7315200" y="4035445"/>
            <a:chExt cx="2190887" cy="266700"/>
          </a:xfrm>
        </p:grpSpPr>
        <p:sp>
          <p:nvSpPr>
            <p:cNvPr id="45" name="Rectangle 44"/>
            <p:cNvSpPr/>
            <p:nvPr/>
          </p:nvSpPr>
          <p:spPr>
            <a:xfrm>
              <a:off x="73152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o</a:t>
              </a:r>
              <a:endParaRPr lang="en-US" b="1" dirty="0">
                <a:solidFill>
                  <a:schemeClr val="bg1"/>
                </a:solidFill>
                <a:latin typeface="Courier New" panose="02070309020205020404" pitchFamily="49" charset="0"/>
                <a:cs typeface="Courier New" panose="02070309020205020404" pitchFamily="49" charset="0"/>
              </a:endParaRPr>
            </a:p>
          </p:txBody>
        </p:sp>
        <p:sp>
          <p:nvSpPr>
            <p:cNvPr id="46" name="Rectangle 45"/>
            <p:cNvSpPr/>
            <p:nvPr/>
          </p:nvSpPr>
          <p:spPr>
            <a:xfrm>
              <a:off x="75895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anose="02070309020205020404" pitchFamily="49" charset="0"/>
                  <a:cs typeface="Courier New" panose="02070309020205020404" pitchFamily="49" charset="0"/>
                </a:rPr>
                <a:t>r</a:t>
              </a:r>
              <a:endParaRPr lang="en-US" b="1" dirty="0">
                <a:solidFill>
                  <a:schemeClr val="bg1"/>
                </a:solidFill>
                <a:latin typeface="Courier New" panose="02070309020205020404" pitchFamily="49" charset="0"/>
                <a:cs typeface="Courier New" panose="02070309020205020404" pitchFamily="49" charset="0"/>
              </a:endParaRPr>
            </a:p>
          </p:txBody>
        </p:sp>
        <p:sp>
          <p:nvSpPr>
            <p:cNvPr id="47" name="Rectangle 46"/>
            <p:cNvSpPr/>
            <p:nvPr/>
          </p:nvSpPr>
          <p:spPr>
            <a:xfrm>
              <a:off x="78638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l</a:t>
              </a:r>
            </a:p>
          </p:txBody>
        </p:sp>
        <p:sp>
          <p:nvSpPr>
            <p:cNvPr id="48" name="Rectangle 47"/>
            <p:cNvSpPr/>
            <p:nvPr/>
          </p:nvSpPr>
          <p:spPr>
            <a:xfrm>
              <a:off x="813816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d</a:t>
              </a:r>
            </a:p>
          </p:txBody>
        </p:sp>
        <p:sp>
          <p:nvSpPr>
            <p:cNvPr id="49" name="Rectangle 48"/>
            <p:cNvSpPr/>
            <p:nvPr/>
          </p:nvSpPr>
          <p:spPr>
            <a:xfrm>
              <a:off x="841248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ourier New" panose="02070309020205020404" pitchFamily="49" charset="0"/>
                  <a:cs typeface="Courier New" panose="02070309020205020404" pitchFamily="49" charset="0"/>
                </a:rPr>
                <a:t>!</a:t>
              </a:r>
            </a:p>
          </p:txBody>
        </p:sp>
        <p:sp>
          <p:nvSpPr>
            <p:cNvPr id="50" name="Rectangle 49"/>
            <p:cNvSpPr/>
            <p:nvPr/>
          </p:nvSpPr>
          <p:spPr>
            <a:xfrm>
              <a:off x="868680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latin typeface="Courier New" panose="02070309020205020404" pitchFamily="49" charset="0"/>
                <a:cs typeface="Courier New" panose="02070309020205020404" pitchFamily="49" charset="0"/>
              </a:endParaRPr>
            </a:p>
          </p:txBody>
        </p:sp>
        <p:sp>
          <p:nvSpPr>
            <p:cNvPr id="51" name="Rectangle 50"/>
            <p:cNvSpPr/>
            <p:nvPr/>
          </p:nvSpPr>
          <p:spPr>
            <a:xfrm>
              <a:off x="896112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latin typeface="Courier New" panose="02070309020205020404" pitchFamily="49" charset="0"/>
                  <a:cs typeface="Courier New" panose="02070309020205020404" pitchFamily="49" charset="0"/>
                </a:rPr>
                <a:t> </a:t>
              </a:r>
              <a:endParaRPr lang="en-US" dirty="0">
                <a:solidFill>
                  <a:srgbClr val="FFFF00"/>
                </a:solidFill>
                <a:latin typeface="Courier New" panose="02070309020205020404" pitchFamily="49" charset="0"/>
                <a:cs typeface="Courier New" panose="02070309020205020404" pitchFamily="49" charset="0"/>
              </a:endParaRPr>
            </a:p>
          </p:txBody>
        </p:sp>
        <p:sp>
          <p:nvSpPr>
            <p:cNvPr id="52" name="Rectangle 51"/>
            <p:cNvSpPr/>
            <p:nvPr/>
          </p:nvSpPr>
          <p:spPr>
            <a:xfrm>
              <a:off x="9235440" y="4035445"/>
              <a:ext cx="270647" cy="266700"/>
            </a:xfrm>
            <a:prstGeom prst="rect">
              <a:avLst/>
            </a:prstGeom>
            <a:solidFill>
              <a:srgbClr val="C0504D"/>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latin typeface="Courier New" panose="02070309020205020404" pitchFamily="49" charset="0"/>
                <a:cs typeface="Courier New" panose="02070309020205020404" pitchFamily="49" charset="0"/>
              </a:endParaRPr>
            </a:p>
          </p:txBody>
        </p:sp>
      </p:grpSp>
    </p:spTree>
    <p:extLst>
      <p:ext uri="{BB962C8B-B14F-4D97-AF65-F5344CB8AC3E}">
        <p14:creationId xmlns:p14="http://schemas.microsoft.com/office/powerpoint/2010/main" val="118560341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250" autoRev="1" fill="remove"/>
                                        <p:tgtEl>
                                          <p:spTgt spid="225"/>
                                        </p:tgtEl>
                                        <p:attrNameLst>
                                          <p:attrName>style.color</p:attrName>
                                        </p:attrNameLst>
                                      </p:cBhvr>
                                      <p:to>
                                        <a:srgbClr val="FF0000"/>
                                      </p:to>
                                    </p:animClr>
                                    <p:animClr clrSpc="rgb" dir="cw">
                                      <p:cBhvr>
                                        <p:cTn id="7" dur="250" autoRev="1" fill="remove"/>
                                        <p:tgtEl>
                                          <p:spTgt spid="225"/>
                                        </p:tgtEl>
                                        <p:attrNameLst>
                                          <p:attrName>fillcolor</p:attrName>
                                        </p:attrNameLst>
                                      </p:cBhvr>
                                      <p:to>
                                        <a:srgbClr val="FF0000"/>
                                      </p:to>
                                    </p:animClr>
                                    <p:set>
                                      <p:cBhvr>
                                        <p:cTn id="8" dur="250" autoRev="1" fill="remove"/>
                                        <p:tgtEl>
                                          <p:spTgt spid="225"/>
                                        </p:tgtEl>
                                        <p:attrNameLst>
                                          <p:attrName>fill.type</p:attrName>
                                        </p:attrNameLst>
                                      </p:cBhvr>
                                      <p:to>
                                        <p:strVal val="solid"/>
                                      </p:to>
                                    </p:set>
                                    <p:set>
                                      <p:cBhvr>
                                        <p:cTn id="9" dur="250" autoRev="1" fill="remove"/>
                                        <p:tgtEl>
                                          <p:spTgt spid="225"/>
                                        </p:tgtEl>
                                        <p:attrNameLst>
                                          <p:attrName>fill.on</p:attrName>
                                        </p:attrNameLst>
                                      </p:cBhvr>
                                      <p:to>
                                        <p:strVal val="true"/>
                                      </p:to>
                                    </p:set>
                                  </p:childTnLst>
                                </p:cTn>
                              </p:par>
                              <p:par>
                                <p:cTn id="10" presetID="27" presetClass="emph" presetSubtype="0" fill="remove" grpId="0" nodeType="withEffect">
                                  <p:stCondLst>
                                    <p:cond delay="0"/>
                                  </p:stCondLst>
                                  <p:childTnLst>
                                    <p:animClr clrSpc="rgb" dir="cw">
                                      <p:cBhvr override="childStyle">
                                        <p:cTn id="11" dur="250" autoRev="1" fill="remove"/>
                                        <p:tgtEl>
                                          <p:spTgt spid="226"/>
                                        </p:tgtEl>
                                        <p:attrNameLst>
                                          <p:attrName>style.color</p:attrName>
                                        </p:attrNameLst>
                                      </p:cBhvr>
                                      <p:to>
                                        <a:srgbClr val="FF0000"/>
                                      </p:to>
                                    </p:animClr>
                                    <p:animClr clrSpc="rgb" dir="cw">
                                      <p:cBhvr>
                                        <p:cTn id="12" dur="250" autoRev="1" fill="remove"/>
                                        <p:tgtEl>
                                          <p:spTgt spid="226"/>
                                        </p:tgtEl>
                                        <p:attrNameLst>
                                          <p:attrName>fillcolor</p:attrName>
                                        </p:attrNameLst>
                                      </p:cBhvr>
                                      <p:to>
                                        <a:srgbClr val="FF0000"/>
                                      </p:to>
                                    </p:animClr>
                                    <p:set>
                                      <p:cBhvr>
                                        <p:cTn id="13" dur="250" autoRev="1" fill="remove"/>
                                        <p:tgtEl>
                                          <p:spTgt spid="226"/>
                                        </p:tgtEl>
                                        <p:attrNameLst>
                                          <p:attrName>fill.type</p:attrName>
                                        </p:attrNameLst>
                                      </p:cBhvr>
                                      <p:to>
                                        <p:strVal val="solid"/>
                                      </p:to>
                                    </p:set>
                                    <p:set>
                                      <p:cBhvr>
                                        <p:cTn id="14" dur="250" autoRev="1" fill="remove"/>
                                        <p:tgtEl>
                                          <p:spTgt spid="226"/>
                                        </p:tgtEl>
                                        <p:attrNameLst>
                                          <p:attrName>fill.on</p:attrName>
                                        </p:attrNameLst>
                                      </p:cBhvr>
                                      <p:to>
                                        <p:strVal val="true"/>
                                      </p:to>
                                    </p:set>
                                  </p:childTnLst>
                                </p:cTn>
                              </p:par>
                              <p:par>
                                <p:cTn id="15" presetID="27" presetClass="emph" presetSubtype="0" fill="remove" grpId="0" nodeType="withEffect">
                                  <p:stCondLst>
                                    <p:cond delay="0"/>
                                  </p:stCondLst>
                                  <p:childTnLst>
                                    <p:animClr clrSpc="rgb" dir="cw">
                                      <p:cBhvr override="childStyle">
                                        <p:cTn id="16" dur="250" autoRev="1" fill="remove"/>
                                        <p:tgtEl>
                                          <p:spTgt spid="227"/>
                                        </p:tgtEl>
                                        <p:attrNameLst>
                                          <p:attrName>style.color</p:attrName>
                                        </p:attrNameLst>
                                      </p:cBhvr>
                                      <p:to>
                                        <a:srgbClr val="FF0000"/>
                                      </p:to>
                                    </p:animClr>
                                    <p:animClr clrSpc="rgb" dir="cw">
                                      <p:cBhvr>
                                        <p:cTn id="17" dur="250" autoRev="1" fill="remove"/>
                                        <p:tgtEl>
                                          <p:spTgt spid="227"/>
                                        </p:tgtEl>
                                        <p:attrNameLst>
                                          <p:attrName>fillcolor</p:attrName>
                                        </p:attrNameLst>
                                      </p:cBhvr>
                                      <p:to>
                                        <a:srgbClr val="FF0000"/>
                                      </p:to>
                                    </p:animClr>
                                    <p:set>
                                      <p:cBhvr>
                                        <p:cTn id="18" dur="250" autoRev="1" fill="remove"/>
                                        <p:tgtEl>
                                          <p:spTgt spid="227"/>
                                        </p:tgtEl>
                                        <p:attrNameLst>
                                          <p:attrName>fill.type</p:attrName>
                                        </p:attrNameLst>
                                      </p:cBhvr>
                                      <p:to>
                                        <p:strVal val="solid"/>
                                      </p:to>
                                    </p:set>
                                    <p:set>
                                      <p:cBhvr>
                                        <p:cTn id="19" dur="250" autoRev="1" fill="remove"/>
                                        <p:tgtEl>
                                          <p:spTgt spid="227"/>
                                        </p:tgtEl>
                                        <p:attrNameLst>
                                          <p:attrName>fill.on</p:attrName>
                                        </p:attrNameLst>
                                      </p:cBhvr>
                                      <p:to>
                                        <p:strVal val="true"/>
                                      </p:to>
                                    </p:set>
                                  </p:childTnLst>
                                </p:cTn>
                              </p:par>
                              <p:par>
                                <p:cTn id="20" presetID="27" presetClass="emph" presetSubtype="0" fill="remove" grpId="0" nodeType="withEffect">
                                  <p:stCondLst>
                                    <p:cond delay="0"/>
                                  </p:stCondLst>
                                  <p:childTnLst>
                                    <p:animClr clrSpc="rgb" dir="cw">
                                      <p:cBhvr override="childStyle">
                                        <p:cTn id="21" dur="250" autoRev="1" fill="remove"/>
                                        <p:tgtEl>
                                          <p:spTgt spid="228"/>
                                        </p:tgtEl>
                                        <p:attrNameLst>
                                          <p:attrName>style.color</p:attrName>
                                        </p:attrNameLst>
                                      </p:cBhvr>
                                      <p:to>
                                        <a:srgbClr val="FF0000"/>
                                      </p:to>
                                    </p:animClr>
                                    <p:animClr clrSpc="rgb" dir="cw">
                                      <p:cBhvr>
                                        <p:cTn id="22" dur="250" autoRev="1" fill="remove"/>
                                        <p:tgtEl>
                                          <p:spTgt spid="228"/>
                                        </p:tgtEl>
                                        <p:attrNameLst>
                                          <p:attrName>fillcolor</p:attrName>
                                        </p:attrNameLst>
                                      </p:cBhvr>
                                      <p:to>
                                        <a:srgbClr val="FF0000"/>
                                      </p:to>
                                    </p:animClr>
                                    <p:set>
                                      <p:cBhvr>
                                        <p:cTn id="23" dur="250" autoRev="1" fill="remove"/>
                                        <p:tgtEl>
                                          <p:spTgt spid="228"/>
                                        </p:tgtEl>
                                        <p:attrNameLst>
                                          <p:attrName>fill.type</p:attrName>
                                        </p:attrNameLst>
                                      </p:cBhvr>
                                      <p:to>
                                        <p:strVal val="solid"/>
                                      </p:to>
                                    </p:set>
                                    <p:set>
                                      <p:cBhvr>
                                        <p:cTn id="24" dur="250" autoRev="1" fill="remove"/>
                                        <p:tgtEl>
                                          <p:spTgt spid="228"/>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nodeType="clickEffect">
                                  <p:stCondLst>
                                    <p:cond delay="0"/>
                                  </p:stCondLst>
                                  <p:childTnLst>
                                    <p:animMotion origin="layout" path="M -3.4005E-6 1.61209E-6 L 0.26354 -0.4427 " pathEditMode="relative" rAng="0" ptsTypes="AA">
                                      <p:cBhvr>
                                        <p:cTn id="28" dur="2000" fill="hold"/>
                                        <p:tgtEl>
                                          <p:spTgt spid="6"/>
                                        </p:tgtEl>
                                        <p:attrNameLst>
                                          <p:attrName>ppt_x</p:attrName>
                                          <p:attrName>ppt_y</p:attrName>
                                        </p:attrNameLst>
                                      </p:cBhvr>
                                      <p:rCtr x="13177" y="-22145"/>
                                    </p:animMotion>
                                  </p:childTnLst>
                                </p:cTn>
                              </p:par>
                              <p:par>
                                <p:cTn id="29" presetID="7" presetClass="emph" presetSubtype="2" fill="hold" nodeType="withEffect">
                                  <p:stCondLst>
                                    <p:cond delay="0"/>
                                  </p:stCondLst>
                                  <p:childTnLst>
                                    <p:animClr clrSpc="rgb" dir="cw">
                                      <p:cBhvr>
                                        <p:cTn id="30" dur="1000" fill="hold"/>
                                        <p:tgtEl>
                                          <p:spTgt spid="225"/>
                                        </p:tgtEl>
                                        <p:attrNameLst>
                                          <p:attrName>stroke.color</p:attrName>
                                        </p:attrNameLst>
                                      </p:cBhvr>
                                      <p:to>
                                        <a:srgbClr val="FFFF00"/>
                                      </p:to>
                                    </p:animClr>
                                    <p:set>
                                      <p:cBhvr>
                                        <p:cTn id="31" dur="1000" fill="hold"/>
                                        <p:tgtEl>
                                          <p:spTgt spid="225"/>
                                        </p:tgtEl>
                                        <p:attrNameLst>
                                          <p:attrName>stroke.on</p:attrName>
                                        </p:attrNameLst>
                                      </p:cBhvr>
                                      <p:to>
                                        <p:strVal val="true"/>
                                      </p:to>
                                    </p:set>
                                  </p:childTnLst>
                                </p:cTn>
                              </p:par>
                              <p:par>
                                <p:cTn id="32" presetID="7" presetClass="emph" presetSubtype="2" fill="hold" nodeType="withEffect">
                                  <p:stCondLst>
                                    <p:cond delay="0"/>
                                  </p:stCondLst>
                                  <p:childTnLst>
                                    <p:animClr clrSpc="rgb" dir="cw">
                                      <p:cBhvr>
                                        <p:cTn id="33" dur="1000" fill="hold"/>
                                        <p:tgtEl>
                                          <p:spTgt spid="226"/>
                                        </p:tgtEl>
                                        <p:attrNameLst>
                                          <p:attrName>stroke.color</p:attrName>
                                        </p:attrNameLst>
                                      </p:cBhvr>
                                      <p:to>
                                        <a:srgbClr val="FFFF00"/>
                                      </p:to>
                                    </p:animClr>
                                    <p:set>
                                      <p:cBhvr>
                                        <p:cTn id="34" dur="1000" fill="hold"/>
                                        <p:tgtEl>
                                          <p:spTgt spid="226"/>
                                        </p:tgtEl>
                                        <p:attrNameLst>
                                          <p:attrName>stroke.on</p:attrName>
                                        </p:attrNameLst>
                                      </p:cBhvr>
                                      <p:to>
                                        <p:strVal val="true"/>
                                      </p:to>
                                    </p:set>
                                  </p:childTnLst>
                                </p:cTn>
                              </p:par>
                              <p:par>
                                <p:cTn id="35" presetID="7" presetClass="emph" presetSubtype="2" fill="hold" nodeType="withEffect">
                                  <p:stCondLst>
                                    <p:cond delay="0"/>
                                  </p:stCondLst>
                                  <p:childTnLst>
                                    <p:animClr clrSpc="rgb" dir="cw">
                                      <p:cBhvr>
                                        <p:cTn id="36" dur="1000" fill="hold"/>
                                        <p:tgtEl>
                                          <p:spTgt spid="227"/>
                                        </p:tgtEl>
                                        <p:attrNameLst>
                                          <p:attrName>stroke.color</p:attrName>
                                        </p:attrNameLst>
                                      </p:cBhvr>
                                      <p:to>
                                        <a:srgbClr val="FFFF00"/>
                                      </p:to>
                                    </p:animClr>
                                    <p:set>
                                      <p:cBhvr>
                                        <p:cTn id="37" dur="1000" fill="hold"/>
                                        <p:tgtEl>
                                          <p:spTgt spid="227"/>
                                        </p:tgtEl>
                                        <p:attrNameLst>
                                          <p:attrName>stroke.on</p:attrName>
                                        </p:attrNameLst>
                                      </p:cBhvr>
                                      <p:to>
                                        <p:strVal val="true"/>
                                      </p:to>
                                    </p:set>
                                  </p:childTnLst>
                                </p:cTn>
                              </p:par>
                              <p:par>
                                <p:cTn id="38" presetID="7" presetClass="emph" presetSubtype="2" fill="hold" nodeType="withEffect">
                                  <p:stCondLst>
                                    <p:cond delay="0"/>
                                  </p:stCondLst>
                                  <p:childTnLst>
                                    <p:animClr clrSpc="rgb" dir="cw">
                                      <p:cBhvr>
                                        <p:cTn id="39" dur="1000" fill="hold"/>
                                        <p:tgtEl>
                                          <p:spTgt spid="228"/>
                                        </p:tgtEl>
                                        <p:attrNameLst>
                                          <p:attrName>stroke.color</p:attrName>
                                        </p:attrNameLst>
                                      </p:cBhvr>
                                      <p:to>
                                        <a:srgbClr val="FFFF00"/>
                                      </p:to>
                                    </p:animClr>
                                    <p:set>
                                      <p:cBhvr>
                                        <p:cTn id="40" dur="1000" fill="hold"/>
                                        <p:tgtEl>
                                          <p:spTgt spid="228"/>
                                        </p:tgtEl>
                                        <p:attrNameLst>
                                          <p:attrName>stroke.on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1000"/>
                                        <p:tgtEl>
                                          <p:spTgt spid="225"/>
                                        </p:tgtEl>
                                      </p:cBhvr>
                                    </p:animEffect>
                                    <p:set>
                                      <p:cBhvr>
                                        <p:cTn id="45" dur="1" fill="hold">
                                          <p:stCondLst>
                                            <p:cond delay="999"/>
                                          </p:stCondLst>
                                        </p:cTn>
                                        <p:tgtEl>
                                          <p:spTgt spid="225"/>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1000"/>
                                        <p:tgtEl>
                                          <p:spTgt spid="226"/>
                                        </p:tgtEl>
                                      </p:cBhvr>
                                    </p:animEffect>
                                    <p:set>
                                      <p:cBhvr>
                                        <p:cTn id="48" dur="1" fill="hold">
                                          <p:stCondLst>
                                            <p:cond delay="999"/>
                                          </p:stCondLst>
                                        </p:cTn>
                                        <p:tgtEl>
                                          <p:spTgt spid="226"/>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1000"/>
                                        <p:tgtEl>
                                          <p:spTgt spid="227"/>
                                        </p:tgtEl>
                                      </p:cBhvr>
                                    </p:animEffect>
                                    <p:set>
                                      <p:cBhvr>
                                        <p:cTn id="51" dur="1" fill="hold">
                                          <p:stCondLst>
                                            <p:cond delay="999"/>
                                          </p:stCondLst>
                                        </p:cTn>
                                        <p:tgtEl>
                                          <p:spTgt spid="227"/>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1000"/>
                                        <p:tgtEl>
                                          <p:spTgt spid="228"/>
                                        </p:tgtEl>
                                      </p:cBhvr>
                                    </p:animEffect>
                                    <p:set>
                                      <p:cBhvr>
                                        <p:cTn id="54" dur="1" fill="hold">
                                          <p:stCondLst>
                                            <p:cond delay="999"/>
                                          </p:stCondLst>
                                        </p:cTn>
                                        <p:tgtEl>
                                          <p:spTgt spid="228"/>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1000"/>
                                        <p:tgtEl>
                                          <p:spTgt spid="4"/>
                                        </p:tgtEl>
                                      </p:cBhvr>
                                    </p:animEffect>
                                    <p:set>
                                      <p:cBhvr>
                                        <p:cTn id="57" dur="1" fill="hold">
                                          <p:stCondLst>
                                            <p:cond delay="999"/>
                                          </p:stCondLst>
                                        </p:cTn>
                                        <p:tgtEl>
                                          <p:spTgt spid="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childTnLst>
                                </p:cTn>
                              </p:par>
                              <p:par>
                                <p:cTn id="63" presetID="10" presetClass="exit" presetSubtype="0" fill="hold" grpId="0" nodeType="withEffect">
                                  <p:stCondLst>
                                    <p:cond delay="0"/>
                                  </p:stCondLst>
                                  <p:childTnLst>
                                    <p:animEffect transition="out" filter="fade">
                                      <p:cBhvr>
                                        <p:cTn id="64" dur="1000"/>
                                        <p:tgtEl>
                                          <p:spTgt spid="146"/>
                                        </p:tgtEl>
                                      </p:cBhvr>
                                    </p:animEffect>
                                    <p:set>
                                      <p:cBhvr>
                                        <p:cTn id="65" dur="1" fill="hold">
                                          <p:stCondLst>
                                            <p:cond delay="999"/>
                                          </p:stCondLst>
                                        </p:cTn>
                                        <p:tgtEl>
                                          <p:spTgt spid="146"/>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nodeType="clickEffect">
                                  <p:stCondLst>
                                    <p:cond delay="0"/>
                                  </p:stCondLst>
                                  <p:childTnLst>
                                    <p:animMotion origin="layout" path="M 4.05542E-6 3.43409E-6 L -0.00016 -0.18808 " pathEditMode="relative" rAng="0" ptsTypes="AA">
                                      <p:cBhvr>
                                        <p:cTn id="69" dur="2000" fill="hold"/>
                                        <p:tgtEl>
                                          <p:spTgt spid="251"/>
                                        </p:tgtEl>
                                        <p:attrNameLst>
                                          <p:attrName>ppt_x</p:attrName>
                                          <p:attrName>ppt_y</p:attrName>
                                        </p:attrNameLst>
                                      </p:cBhvr>
                                      <p:rCtr x="-16" y="-940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5" grpId="0" animBg="1"/>
      <p:bldP spid="225" grpId="1" animBg="1"/>
      <p:bldP spid="226" grpId="0" animBg="1"/>
      <p:bldP spid="226" grpId="1" animBg="1"/>
      <p:bldP spid="227" grpId="0" animBg="1"/>
      <p:bldP spid="227" grpId="1" animBg="1"/>
      <p:bldP spid="228" grpId="0" animBg="1"/>
      <p:bldP spid="228" grpId="1" animBg="1"/>
      <p:bldP spid="14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6109878"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When the OS costs too much…</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828800" y="2103120"/>
            <a:ext cx="6440400" cy="3631763"/>
          </a:xfrm>
          <a:prstGeom prst="rect">
            <a:avLst/>
          </a:prstGeom>
          <a:noFill/>
        </p:spPr>
        <p:txBody>
          <a:bodyPr wrap="square" rtlCol="0">
            <a:spAutoFit/>
          </a:bodyPr>
          <a:lstStyle/>
          <a:p>
            <a:pPr algn="ctr"/>
            <a:r>
              <a:rPr lang="en-US" sz="11500" dirty="0" smtClean="0">
                <a:solidFill>
                  <a:srgbClr val="FFFF00"/>
                </a:solidFill>
                <a:latin typeface="Arial" pitchFamily="34" charset="0"/>
                <a:cs typeface="Arial" pitchFamily="34" charset="0"/>
              </a:rPr>
              <a:t>backless memory</a:t>
            </a:r>
          </a:p>
        </p:txBody>
      </p:sp>
    </p:spTree>
    <p:extLst>
      <p:ext uri="{BB962C8B-B14F-4D97-AF65-F5344CB8AC3E}">
        <p14:creationId xmlns:p14="http://schemas.microsoft.com/office/powerpoint/2010/main" val="2205919277"/>
      </p:ext>
    </p:extLst>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7772400"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9pPr>
          </a:lstStyle>
          <a:p>
            <a:r>
              <a:rPr lang="en-US" altLang="en-US" sz="3200" dirty="0">
                <a:solidFill>
                  <a:srgbClr val="00FF00"/>
                </a:solidFill>
              </a:rPr>
              <a:t>Hierarchy from 40,000 ft.</a:t>
            </a:r>
          </a:p>
        </p:txBody>
      </p:sp>
      <p:sp>
        <p:nvSpPr>
          <p:cNvPr id="3" name="AutoShape 2"/>
          <p:cNvSpPr>
            <a:spLocks noChangeArrowheads="1"/>
          </p:cNvSpPr>
          <p:nvPr/>
        </p:nvSpPr>
        <p:spPr bwMode="auto">
          <a:xfrm>
            <a:off x="4114800" y="1645920"/>
            <a:ext cx="20574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pPr algn="ctr"/>
            <a:r>
              <a:rPr lang="en-US" altLang="en-US" b="0">
                <a:solidFill>
                  <a:srgbClr val="FFFF00"/>
                </a:solidFill>
              </a:rPr>
              <a:t>load/store FUs</a:t>
            </a:r>
          </a:p>
        </p:txBody>
      </p:sp>
      <p:sp>
        <p:nvSpPr>
          <p:cNvPr id="4" name="AutoShape 3"/>
          <p:cNvSpPr>
            <a:spLocks noChangeArrowheads="1"/>
          </p:cNvSpPr>
          <p:nvPr/>
        </p:nvSpPr>
        <p:spPr bwMode="auto">
          <a:xfrm>
            <a:off x="1097280" y="1645920"/>
            <a:ext cx="20574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pPr algn="ctr"/>
            <a:r>
              <a:rPr lang="en-US" altLang="en-US" b="0">
                <a:solidFill>
                  <a:srgbClr val="FFFF00"/>
                </a:solidFill>
              </a:rPr>
              <a:t>retire stations</a:t>
            </a:r>
          </a:p>
        </p:txBody>
      </p:sp>
      <p:sp>
        <p:nvSpPr>
          <p:cNvPr id="5" name="Text Box 4"/>
          <p:cNvSpPr txBox="1">
            <a:spLocks noChangeArrowheads="1"/>
          </p:cNvSpPr>
          <p:nvPr/>
        </p:nvSpPr>
        <p:spPr bwMode="auto">
          <a:xfrm>
            <a:off x="3200400" y="1280160"/>
            <a:ext cx="116522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r>
              <a:rPr lang="en-US" altLang="en-US" b="0" dirty="0">
                <a:solidFill>
                  <a:srgbClr val="FFFF00"/>
                </a:solidFill>
              </a:rPr>
              <a:t>CPU core</a:t>
            </a:r>
          </a:p>
        </p:txBody>
      </p:sp>
      <p:sp>
        <p:nvSpPr>
          <p:cNvPr id="8" name="Text Box 7"/>
          <p:cNvSpPr txBox="1">
            <a:spLocks noChangeArrowheads="1"/>
          </p:cNvSpPr>
          <p:nvPr/>
        </p:nvSpPr>
        <p:spPr bwMode="auto">
          <a:xfrm>
            <a:off x="7132320" y="1280160"/>
            <a:ext cx="91122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r>
              <a:rPr lang="en-US" altLang="en-US" b="0" dirty="0">
                <a:solidFill>
                  <a:srgbClr val="FFFF00"/>
                </a:solidFill>
              </a:rPr>
              <a:t>decode</a:t>
            </a:r>
          </a:p>
        </p:txBody>
      </p:sp>
      <p:sp>
        <p:nvSpPr>
          <p:cNvPr id="9" name="AutoShape 8"/>
          <p:cNvSpPr>
            <a:spLocks noChangeArrowheads="1"/>
          </p:cNvSpPr>
          <p:nvPr/>
        </p:nvSpPr>
        <p:spPr bwMode="auto">
          <a:xfrm>
            <a:off x="6400800" y="164592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dirty="0" smtClean="0">
                <a:solidFill>
                  <a:srgbClr val="FFFF00"/>
                </a:solidFill>
              </a:rPr>
              <a:t>I$0e</a:t>
            </a:r>
            <a:endParaRPr lang="en-US" altLang="en-US" b="0" dirty="0">
              <a:solidFill>
                <a:srgbClr val="FFFF00"/>
              </a:solidFill>
            </a:endParaRPr>
          </a:p>
        </p:txBody>
      </p:sp>
      <p:sp>
        <p:nvSpPr>
          <p:cNvPr id="10" name="AutoShape 9"/>
          <p:cNvSpPr>
            <a:spLocks noChangeArrowheads="1"/>
          </p:cNvSpPr>
          <p:nvPr/>
        </p:nvSpPr>
        <p:spPr bwMode="auto">
          <a:xfrm>
            <a:off x="8001000" y="164592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dirty="0" smtClean="0">
                <a:solidFill>
                  <a:srgbClr val="FFFF00"/>
                </a:solidFill>
              </a:rPr>
              <a:t>I$0f</a:t>
            </a:r>
            <a:endParaRPr lang="en-US" altLang="en-US" b="0" dirty="0">
              <a:solidFill>
                <a:srgbClr val="FFFF00"/>
              </a:solidFill>
            </a:endParaRPr>
          </a:p>
        </p:txBody>
      </p:sp>
      <p:sp>
        <p:nvSpPr>
          <p:cNvPr id="11" name="AutoShape 10"/>
          <p:cNvSpPr>
            <a:spLocks noChangeArrowheads="1"/>
          </p:cNvSpPr>
          <p:nvPr/>
        </p:nvSpPr>
        <p:spPr bwMode="auto">
          <a:xfrm>
            <a:off x="3017520" y="3014663"/>
            <a:ext cx="13716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D$1</a:t>
            </a:r>
          </a:p>
        </p:txBody>
      </p:sp>
      <p:sp>
        <p:nvSpPr>
          <p:cNvPr id="12" name="AutoShape 11"/>
          <p:cNvSpPr>
            <a:spLocks noChangeArrowheads="1"/>
          </p:cNvSpPr>
          <p:nvPr/>
        </p:nvSpPr>
        <p:spPr bwMode="auto">
          <a:xfrm>
            <a:off x="6369518" y="3017520"/>
            <a:ext cx="854242"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smtClean="0">
                <a:solidFill>
                  <a:srgbClr val="FFFF00"/>
                </a:solidFill>
              </a:rPr>
              <a:t>I$1e</a:t>
            </a:r>
            <a:endParaRPr lang="en-US" altLang="en-US" b="0" dirty="0">
              <a:solidFill>
                <a:srgbClr val="FFFF00"/>
              </a:solidFill>
            </a:endParaRPr>
          </a:p>
        </p:txBody>
      </p:sp>
      <p:sp>
        <p:nvSpPr>
          <p:cNvPr id="13" name="AutoShape 12"/>
          <p:cNvSpPr>
            <a:spLocks noChangeArrowheads="1"/>
          </p:cNvSpPr>
          <p:nvPr/>
        </p:nvSpPr>
        <p:spPr bwMode="auto">
          <a:xfrm>
            <a:off x="4297680" y="3749040"/>
            <a:ext cx="2286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 pos="2171700" algn="l"/>
              </a:tabLst>
              <a:defRPr sz="2000" b="1">
                <a:solidFill>
                  <a:srgbClr val="000000"/>
                </a:solidFill>
                <a:latin typeface="Arial" charset="0"/>
                <a:cs typeface="Tahoma" charset="0"/>
              </a:defRPr>
            </a:lvl1pPr>
            <a:lvl2pPr>
              <a:tabLst>
                <a:tab pos="723900" algn="l"/>
                <a:tab pos="1447800" algn="l"/>
                <a:tab pos="2171700" algn="l"/>
              </a:tabLst>
              <a:defRPr sz="2000" b="1">
                <a:solidFill>
                  <a:srgbClr val="000000"/>
                </a:solidFill>
                <a:latin typeface="Arial" charset="0"/>
                <a:cs typeface="Tahoma" charset="0"/>
              </a:defRPr>
            </a:lvl2pPr>
            <a:lvl3pPr>
              <a:tabLst>
                <a:tab pos="723900" algn="l"/>
                <a:tab pos="1447800" algn="l"/>
                <a:tab pos="2171700" algn="l"/>
              </a:tabLst>
              <a:defRPr sz="2000" b="1">
                <a:solidFill>
                  <a:srgbClr val="000000"/>
                </a:solidFill>
                <a:latin typeface="Arial" charset="0"/>
                <a:cs typeface="Tahoma" charset="0"/>
              </a:defRPr>
            </a:lvl3pPr>
            <a:lvl4pPr>
              <a:tabLst>
                <a:tab pos="723900" algn="l"/>
                <a:tab pos="1447800" algn="l"/>
                <a:tab pos="2171700" algn="l"/>
              </a:tabLst>
              <a:defRPr sz="2000" b="1">
                <a:solidFill>
                  <a:srgbClr val="000000"/>
                </a:solidFill>
                <a:latin typeface="Arial" charset="0"/>
                <a:cs typeface="Tahoma" charset="0"/>
              </a:defRPr>
            </a:lvl4pPr>
            <a:lvl5pPr>
              <a:tabLst>
                <a:tab pos="723900" algn="l"/>
                <a:tab pos="1447800" algn="l"/>
                <a:tab pos="21717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9pPr>
          </a:lstStyle>
          <a:p>
            <a:pPr algn="ctr"/>
            <a:r>
              <a:rPr lang="en-US" altLang="en-US" b="0">
                <a:solidFill>
                  <a:srgbClr val="FFFF00"/>
                </a:solidFill>
              </a:rPr>
              <a:t>L$2</a:t>
            </a:r>
          </a:p>
        </p:txBody>
      </p:sp>
      <p:sp>
        <p:nvSpPr>
          <p:cNvPr id="14" name="Text Box 13"/>
          <p:cNvSpPr txBox="1">
            <a:spLocks noChangeArrowheads="1"/>
          </p:cNvSpPr>
          <p:nvPr/>
        </p:nvSpPr>
        <p:spPr bwMode="auto">
          <a:xfrm>
            <a:off x="620713" y="3122613"/>
            <a:ext cx="182245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r>
              <a:rPr lang="en-US" altLang="en-US" b="0" dirty="0">
                <a:solidFill>
                  <a:srgbClr val="FFFF00"/>
                </a:solidFill>
              </a:rPr>
              <a:t>Harvard level 1</a:t>
            </a:r>
          </a:p>
        </p:txBody>
      </p:sp>
      <p:sp>
        <p:nvSpPr>
          <p:cNvPr id="15" name="Text Box 14"/>
          <p:cNvSpPr txBox="1">
            <a:spLocks noChangeArrowheads="1"/>
          </p:cNvSpPr>
          <p:nvPr/>
        </p:nvSpPr>
        <p:spPr bwMode="auto">
          <a:xfrm>
            <a:off x="685800" y="3821113"/>
            <a:ext cx="169862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r>
              <a:rPr lang="en-US" altLang="en-US" b="0" dirty="0">
                <a:solidFill>
                  <a:srgbClr val="FFFF00"/>
                </a:solidFill>
              </a:rPr>
              <a:t>shared level 2</a:t>
            </a:r>
          </a:p>
        </p:txBody>
      </p:sp>
      <p:sp>
        <p:nvSpPr>
          <p:cNvPr id="17" name="AutoShape 16"/>
          <p:cNvSpPr>
            <a:spLocks noChangeArrowheads="1"/>
          </p:cNvSpPr>
          <p:nvPr/>
        </p:nvSpPr>
        <p:spPr bwMode="auto">
          <a:xfrm>
            <a:off x="3657600" y="6071120"/>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DRAM</a:t>
            </a:r>
          </a:p>
        </p:txBody>
      </p:sp>
      <p:sp>
        <p:nvSpPr>
          <p:cNvPr id="19" name="AutoShape 18"/>
          <p:cNvSpPr>
            <a:spLocks noChangeArrowheads="1"/>
          </p:cNvSpPr>
          <p:nvPr/>
        </p:nvSpPr>
        <p:spPr bwMode="auto">
          <a:xfrm>
            <a:off x="5257800" y="6071120"/>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ROM</a:t>
            </a:r>
          </a:p>
        </p:txBody>
      </p:sp>
      <p:sp>
        <p:nvSpPr>
          <p:cNvPr id="20" name="AutoShape 19"/>
          <p:cNvSpPr>
            <a:spLocks noChangeArrowheads="1"/>
          </p:cNvSpPr>
          <p:nvPr/>
        </p:nvSpPr>
        <p:spPr bwMode="auto">
          <a:xfrm>
            <a:off x="2011680" y="6071120"/>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MMIO</a:t>
            </a:r>
          </a:p>
        </p:txBody>
      </p:sp>
      <p:sp>
        <p:nvSpPr>
          <p:cNvPr id="21" name="Text Box 20"/>
          <p:cNvSpPr txBox="1">
            <a:spLocks noChangeArrowheads="1"/>
          </p:cNvSpPr>
          <p:nvPr/>
        </p:nvSpPr>
        <p:spPr bwMode="auto">
          <a:xfrm>
            <a:off x="685800" y="5168468"/>
            <a:ext cx="16129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r>
              <a:rPr lang="en-US" altLang="en-US" b="0" dirty="0">
                <a:solidFill>
                  <a:srgbClr val="FFFF00"/>
                </a:solidFill>
              </a:rPr>
              <a:t>device controllers</a:t>
            </a:r>
          </a:p>
        </p:txBody>
      </p:sp>
      <p:sp>
        <p:nvSpPr>
          <p:cNvPr id="25" name="Text Box 24"/>
          <p:cNvSpPr txBox="1">
            <a:spLocks noChangeArrowheads="1"/>
          </p:cNvSpPr>
          <p:nvPr/>
        </p:nvSpPr>
        <p:spPr bwMode="auto">
          <a:xfrm>
            <a:off x="685800" y="6082868"/>
            <a:ext cx="94932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r>
              <a:rPr lang="en-US" altLang="en-US" b="0" dirty="0">
                <a:solidFill>
                  <a:srgbClr val="FFFF00"/>
                </a:solidFill>
              </a:rPr>
              <a:t>devices</a:t>
            </a:r>
          </a:p>
        </p:txBody>
      </p:sp>
      <p:sp>
        <p:nvSpPr>
          <p:cNvPr id="26" name="AutoShape 25"/>
          <p:cNvSpPr>
            <a:spLocks noChangeArrowheads="1"/>
          </p:cNvSpPr>
          <p:nvPr/>
        </p:nvSpPr>
        <p:spPr bwMode="auto">
          <a:xfrm>
            <a:off x="3840480" y="5248160"/>
            <a:ext cx="685800" cy="349250"/>
          </a:xfrm>
          <a:prstGeom prst="roundRect">
            <a:avLst>
              <a:gd name="adj" fmla="val 454"/>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7" name="AutoShape 26"/>
          <p:cNvSpPr>
            <a:spLocks noChangeArrowheads="1"/>
          </p:cNvSpPr>
          <p:nvPr/>
        </p:nvSpPr>
        <p:spPr bwMode="auto">
          <a:xfrm>
            <a:off x="4846320" y="5248160"/>
            <a:ext cx="685800" cy="354012"/>
          </a:xfrm>
          <a:prstGeom prst="roundRect">
            <a:avLst>
              <a:gd name="adj" fmla="val 449"/>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8" name="AutoShape 27"/>
          <p:cNvSpPr>
            <a:spLocks noChangeArrowheads="1"/>
          </p:cNvSpPr>
          <p:nvPr/>
        </p:nvSpPr>
        <p:spPr bwMode="auto">
          <a:xfrm>
            <a:off x="2926080" y="5248160"/>
            <a:ext cx="685800" cy="354012"/>
          </a:xfrm>
          <a:prstGeom prst="roundRect">
            <a:avLst>
              <a:gd name="adj" fmla="val 449"/>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9" name="Line 28"/>
          <p:cNvSpPr>
            <a:spLocks noChangeShapeType="1"/>
          </p:cNvSpPr>
          <p:nvPr/>
        </p:nvSpPr>
        <p:spPr bwMode="auto">
          <a:xfrm flipH="1" flipV="1">
            <a:off x="2055813" y="2124075"/>
            <a:ext cx="1146175" cy="892175"/>
          </a:xfrm>
          <a:prstGeom prst="line">
            <a:avLst/>
          </a:prstGeom>
          <a:noFill/>
          <a:ln w="18360" cap="flat">
            <a:solidFill>
              <a:srgbClr val="FFFF00"/>
            </a:solidFill>
            <a:round/>
            <a:headEnd w="med"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 name="Line 29"/>
          <p:cNvSpPr>
            <a:spLocks noChangeShapeType="1"/>
          </p:cNvSpPr>
          <p:nvPr/>
        </p:nvSpPr>
        <p:spPr bwMode="auto">
          <a:xfrm flipH="1">
            <a:off x="4113213" y="2138363"/>
            <a:ext cx="1146175" cy="876300"/>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1" name="Line 30"/>
          <p:cNvSpPr>
            <a:spLocks noChangeShapeType="1"/>
          </p:cNvSpPr>
          <p:nvPr/>
        </p:nvSpPr>
        <p:spPr bwMode="auto">
          <a:xfrm flipH="1" flipV="1">
            <a:off x="6627813" y="2128838"/>
            <a:ext cx="168826" cy="888682"/>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 name="Line 31"/>
          <p:cNvSpPr>
            <a:spLocks noChangeShapeType="1"/>
          </p:cNvSpPr>
          <p:nvPr/>
        </p:nvSpPr>
        <p:spPr bwMode="auto">
          <a:xfrm flipV="1">
            <a:off x="8343900" y="2128838"/>
            <a:ext cx="114300" cy="888682"/>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3" name="Line 32"/>
          <p:cNvSpPr>
            <a:spLocks noChangeShapeType="1"/>
          </p:cNvSpPr>
          <p:nvPr/>
        </p:nvSpPr>
        <p:spPr bwMode="auto">
          <a:xfrm>
            <a:off x="3850104" y="3471863"/>
            <a:ext cx="457200" cy="457200"/>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4" name="Line 33"/>
          <p:cNvSpPr>
            <a:spLocks noChangeShapeType="1"/>
          </p:cNvSpPr>
          <p:nvPr/>
        </p:nvSpPr>
        <p:spPr bwMode="auto">
          <a:xfrm flipV="1">
            <a:off x="6583680" y="3474719"/>
            <a:ext cx="274320" cy="517090"/>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6" name="Line 35"/>
          <p:cNvSpPr>
            <a:spLocks noChangeShapeType="1"/>
          </p:cNvSpPr>
          <p:nvPr/>
        </p:nvSpPr>
        <p:spPr bwMode="auto">
          <a:xfrm flipH="1" flipV="1">
            <a:off x="5189220" y="4752476"/>
            <a:ext cx="0" cy="516685"/>
          </a:xfrm>
          <a:prstGeom prst="line">
            <a:avLst/>
          </a:prstGeom>
          <a:noFill/>
          <a:ln w="18360" cap="flat">
            <a:solidFill>
              <a:srgbClr val="FFFF00"/>
            </a:solidFill>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8" name="Line 37"/>
          <p:cNvSpPr>
            <a:spLocks noChangeShapeType="1"/>
          </p:cNvSpPr>
          <p:nvPr/>
        </p:nvSpPr>
        <p:spPr bwMode="auto">
          <a:xfrm flipH="1">
            <a:off x="2513013" y="5625668"/>
            <a:ext cx="688975" cy="457200"/>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9" name="Line 38"/>
          <p:cNvSpPr>
            <a:spLocks noChangeShapeType="1"/>
          </p:cNvSpPr>
          <p:nvPr/>
        </p:nvSpPr>
        <p:spPr bwMode="auto">
          <a:xfrm flipH="1" flipV="1">
            <a:off x="5256213" y="5624080"/>
            <a:ext cx="688975" cy="460375"/>
          </a:xfrm>
          <a:prstGeom prst="line">
            <a:avLst/>
          </a:prstGeom>
          <a:noFill/>
          <a:ln w="18360" cap="flat">
            <a:solidFill>
              <a:srgbClr val="FFFF00"/>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0" name="Line 39"/>
          <p:cNvSpPr>
            <a:spLocks noChangeShapeType="1"/>
          </p:cNvSpPr>
          <p:nvPr/>
        </p:nvSpPr>
        <p:spPr bwMode="auto">
          <a:xfrm>
            <a:off x="4194810" y="5602172"/>
            <a:ext cx="11430" cy="468948"/>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41" name="AutoShape 40"/>
          <p:cNvCxnSpPr>
            <a:cxnSpLocks noChangeShapeType="1"/>
            <a:stCxn id="13" idx="2"/>
            <a:endCxn id="28" idx="0"/>
          </p:cNvCxnSpPr>
          <p:nvPr/>
        </p:nvCxnSpPr>
        <p:spPr bwMode="auto">
          <a:xfrm rot="5400000">
            <a:off x="3833870" y="3641350"/>
            <a:ext cx="1041920" cy="2171700"/>
          </a:xfrm>
          <a:prstGeom prst="bentConnector3">
            <a:avLst>
              <a:gd name="adj1" fmla="val 50000"/>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 name="Line 41"/>
          <p:cNvSpPr>
            <a:spLocks noChangeShapeType="1"/>
          </p:cNvSpPr>
          <p:nvPr/>
        </p:nvSpPr>
        <p:spPr bwMode="auto">
          <a:xfrm flipV="1">
            <a:off x="4183380" y="4752477"/>
            <a:ext cx="0" cy="495681"/>
          </a:xfrm>
          <a:prstGeom prst="line">
            <a:avLst/>
          </a:prstGeom>
          <a:noFill/>
          <a:ln w="18360" cap="flat">
            <a:solidFill>
              <a:srgbClr val="FFFF00"/>
            </a:solidFill>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2" name="AutoShape 11"/>
          <p:cNvSpPr>
            <a:spLocks noChangeArrowheads="1"/>
          </p:cNvSpPr>
          <p:nvPr/>
        </p:nvSpPr>
        <p:spPr bwMode="auto">
          <a:xfrm>
            <a:off x="7955280" y="3017520"/>
            <a:ext cx="875899"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smtClean="0">
                <a:solidFill>
                  <a:srgbClr val="FFFF00"/>
                </a:solidFill>
              </a:rPr>
              <a:t>I$1f</a:t>
            </a:r>
            <a:endParaRPr lang="en-US" altLang="en-US" b="0" dirty="0">
              <a:solidFill>
                <a:srgbClr val="FFFF00"/>
              </a:solidFill>
            </a:endParaRPr>
          </a:p>
        </p:txBody>
      </p:sp>
      <p:sp>
        <p:nvSpPr>
          <p:cNvPr id="53" name="Line 33"/>
          <p:cNvSpPr>
            <a:spLocks noChangeShapeType="1"/>
          </p:cNvSpPr>
          <p:nvPr/>
        </p:nvSpPr>
        <p:spPr bwMode="auto">
          <a:xfrm flipV="1">
            <a:off x="6583680" y="3474718"/>
            <a:ext cx="1760220" cy="517091"/>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8" name="Rectangle 57"/>
          <p:cNvSpPr/>
          <p:nvPr/>
        </p:nvSpPr>
        <p:spPr>
          <a:xfrm>
            <a:off x="7605657" y="1339432"/>
            <a:ext cx="1381125" cy="2357735"/>
          </a:xfrm>
          <a:prstGeom prst="rect">
            <a:avLst/>
          </a:prstGeom>
          <a:solidFill>
            <a:srgbClr val="000080">
              <a:alpha val="6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4" name="Line 50"/>
          <p:cNvSpPr>
            <a:spLocks noChangeShapeType="1"/>
          </p:cNvSpPr>
          <p:nvPr/>
        </p:nvSpPr>
        <p:spPr bwMode="auto">
          <a:xfrm>
            <a:off x="7697787" y="2651760"/>
            <a:ext cx="345758" cy="362903"/>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9" name="Rectangle 58"/>
          <p:cNvSpPr/>
          <p:nvPr/>
        </p:nvSpPr>
        <p:spPr>
          <a:xfrm>
            <a:off x="411479" y="1291351"/>
            <a:ext cx="7176453" cy="5539335"/>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0" name="AutoShape 49"/>
          <p:cNvSpPr>
            <a:spLocks noChangeArrowheads="1"/>
          </p:cNvSpPr>
          <p:nvPr/>
        </p:nvSpPr>
        <p:spPr bwMode="auto">
          <a:xfrm>
            <a:off x="7223760" y="219456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dirty="0" err="1">
                <a:solidFill>
                  <a:srgbClr val="FFFF00"/>
                </a:solidFill>
              </a:rPr>
              <a:t>iPLB</a:t>
            </a:r>
            <a:endParaRPr lang="en-US" altLang="en-US" b="0" dirty="0">
              <a:solidFill>
                <a:srgbClr val="FFFF00"/>
              </a:solidFill>
            </a:endParaRPr>
          </a:p>
        </p:txBody>
      </p:sp>
      <p:sp>
        <p:nvSpPr>
          <p:cNvPr id="16" name="AutoShape 15"/>
          <p:cNvSpPr>
            <a:spLocks noChangeArrowheads="1"/>
          </p:cNvSpPr>
          <p:nvPr/>
        </p:nvSpPr>
        <p:spPr bwMode="auto">
          <a:xfrm>
            <a:off x="7040880" y="4342402"/>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TLB</a:t>
            </a:r>
          </a:p>
        </p:txBody>
      </p:sp>
      <p:sp>
        <p:nvSpPr>
          <p:cNvPr id="45" name="Line 44"/>
          <p:cNvSpPr>
            <a:spLocks noChangeShapeType="1"/>
          </p:cNvSpPr>
          <p:nvPr/>
        </p:nvSpPr>
        <p:spPr bwMode="auto">
          <a:xfrm>
            <a:off x="5462336" y="4566240"/>
            <a:ext cx="1600200" cy="1587"/>
          </a:xfrm>
          <a:prstGeom prst="line">
            <a:avLst/>
          </a:prstGeom>
          <a:noFill/>
          <a:ln w="18360" cap="flat">
            <a:solidFill>
              <a:srgbClr val="FFFF00"/>
            </a:solidFill>
            <a:prstDash val="sysDot"/>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 name="AutoShape 47"/>
          <p:cNvSpPr>
            <a:spLocks noChangeArrowheads="1"/>
          </p:cNvSpPr>
          <p:nvPr/>
        </p:nvSpPr>
        <p:spPr bwMode="auto">
          <a:xfrm>
            <a:off x="3291840" y="219456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dPLB</a:t>
            </a:r>
          </a:p>
        </p:txBody>
      </p:sp>
      <p:sp>
        <p:nvSpPr>
          <p:cNvPr id="49" name="Line 48"/>
          <p:cNvSpPr>
            <a:spLocks noChangeShapeType="1"/>
          </p:cNvSpPr>
          <p:nvPr/>
        </p:nvSpPr>
        <p:spPr bwMode="auto">
          <a:xfrm>
            <a:off x="3657600" y="2651760"/>
            <a:ext cx="0" cy="365760"/>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 name="Line 50"/>
          <p:cNvSpPr>
            <a:spLocks noChangeShapeType="1"/>
          </p:cNvSpPr>
          <p:nvPr/>
        </p:nvSpPr>
        <p:spPr bwMode="auto">
          <a:xfrm flipH="1">
            <a:off x="7086600" y="2651760"/>
            <a:ext cx="377190" cy="365760"/>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 name="Text Box 46"/>
          <p:cNvSpPr txBox="1">
            <a:spLocks noChangeArrowheads="1"/>
          </p:cNvSpPr>
          <p:nvPr/>
        </p:nvSpPr>
        <p:spPr bwMode="auto">
          <a:xfrm>
            <a:off x="6858000" y="4979988"/>
            <a:ext cx="2971800" cy="1176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type="triangle" w="med" len="me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lstStyle>
            <a:lvl1pPr>
              <a:tabLst>
                <a:tab pos="723900" algn="l"/>
                <a:tab pos="1447800" algn="l"/>
                <a:tab pos="2171700" algn="l"/>
                <a:tab pos="2895600" algn="l"/>
              </a:tabLst>
              <a:defRPr sz="2000" b="1">
                <a:solidFill>
                  <a:srgbClr val="000000"/>
                </a:solidFill>
                <a:latin typeface="Arial" charset="0"/>
                <a:cs typeface="Tahoma" charset="0"/>
              </a:defRPr>
            </a:lvl1pPr>
            <a:lvl2pPr>
              <a:tabLst>
                <a:tab pos="723900" algn="l"/>
                <a:tab pos="1447800" algn="l"/>
                <a:tab pos="2171700" algn="l"/>
                <a:tab pos="2895600" algn="l"/>
              </a:tabLst>
              <a:defRPr sz="2000" b="1">
                <a:solidFill>
                  <a:srgbClr val="000000"/>
                </a:solidFill>
                <a:latin typeface="Arial" charset="0"/>
                <a:cs typeface="Tahoma" charset="0"/>
              </a:defRPr>
            </a:lvl2pPr>
            <a:lvl3pPr>
              <a:tabLst>
                <a:tab pos="723900" algn="l"/>
                <a:tab pos="1447800" algn="l"/>
                <a:tab pos="2171700" algn="l"/>
                <a:tab pos="2895600" algn="l"/>
              </a:tabLst>
              <a:defRPr sz="2000" b="1">
                <a:solidFill>
                  <a:srgbClr val="000000"/>
                </a:solidFill>
                <a:latin typeface="Arial" charset="0"/>
                <a:cs typeface="Tahoma" charset="0"/>
              </a:defRPr>
            </a:lvl3pPr>
            <a:lvl4pPr>
              <a:tabLst>
                <a:tab pos="723900" algn="l"/>
                <a:tab pos="1447800" algn="l"/>
                <a:tab pos="2171700" algn="l"/>
                <a:tab pos="2895600" algn="l"/>
              </a:tabLst>
              <a:defRPr sz="2000" b="1">
                <a:solidFill>
                  <a:srgbClr val="000000"/>
                </a:solidFill>
                <a:latin typeface="Arial" charset="0"/>
                <a:cs typeface="Tahoma" charset="0"/>
              </a:defRPr>
            </a:lvl4pPr>
            <a:lvl5pPr>
              <a:tabLst>
                <a:tab pos="723900" algn="l"/>
                <a:tab pos="1447800" algn="l"/>
                <a:tab pos="2171700" algn="l"/>
                <a:tab pos="28956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9pPr>
          </a:lstStyle>
          <a:p>
            <a:r>
              <a:rPr lang="en-US" altLang="en-US" b="0" dirty="0">
                <a:solidFill>
                  <a:srgbClr val="FFFF00"/>
                </a:solidFill>
              </a:rPr>
              <a:t>View is representative</a:t>
            </a:r>
            <a:r>
              <a:rPr lang="en-US" altLang="en-US" b="0" dirty="0" smtClean="0">
                <a:solidFill>
                  <a:srgbClr val="FFFF00"/>
                </a:solidFill>
              </a:rPr>
              <a:t>. </a:t>
            </a:r>
            <a:r>
              <a:rPr lang="en-US" altLang="en-US" b="0" dirty="0">
                <a:solidFill>
                  <a:srgbClr val="FFFF00"/>
                </a:solidFill>
              </a:rPr>
              <a:t>Actual hierarchy is configured in each chip specification.</a:t>
            </a:r>
          </a:p>
        </p:txBody>
      </p:sp>
      <p:sp>
        <p:nvSpPr>
          <p:cNvPr id="60" name="Text Box 30"/>
          <p:cNvSpPr txBox="1">
            <a:spLocks noChangeArrowheads="1"/>
          </p:cNvSpPr>
          <p:nvPr/>
        </p:nvSpPr>
        <p:spPr bwMode="auto">
          <a:xfrm>
            <a:off x="6847774" y="4986754"/>
            <a:ext cx="2897805" cy="1042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723900" algn="l"/>
                <a:tab pos="1447800" algn="l"/>
                <a:tab pos="2171700" algn="l"/>
                <a:tab pos="2895600" algn="l"/>
                <a:tab pos="36195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9pPr>
          </a:lstStyle>
          <a:p>
            <a:r>
              <a:rPr lang="en-US" altLang="en-US" b="0" dirty="0">
                <a:solidFill>
                  <a:srgbClr val="FFFF00"/>
                </a:solidFill>
              </a:rPr>
              <a:t>The Mill uses virtual caching and the single address space model.</a:t>
            </a:r>
          </a:p>
        </p:txBody>
      </p:sp>
    </p:spTree>
    <p:extLst>
      <p:ext uri="{BB962C8B-B14F-4D97-AF65-F5344CB8AC3E}">
        <p14:creationId xmlns:p14="http://schemas.microsoft.com/office/powerpoint/2010/main" val="416630513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2"/>
                                        </p:tgtEl>
                                        <p:attrNameLst>
                                          <p:attrName>style.visibility</p:attrName>
                                        </p:attrNameLst>
                                      </p:cBhvr>
                                      <p:to>
                                        <p:strVal val="visible"/>
                                      </p:to>
                                    </p:set>
                                    <p:animEffect transition="in" filter="fade">
                                      <p:cBhvr>
                                        <p:cTn id="50" dur="1000"/>
                                        <p:tgtEl>
                                          <p:spTgt spid="5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fade">
                                      <p:cBhvr>
                                        <p:cTn id="66" dur="1000"/>
                                        <p:tgtEl>
                                          <p:spTgt spid="1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fade">
                                      <p:cBhvr>
                                        <p:cTn id="72" dur="1000"/>
                                        <p:tgtEl>
                                          <p:spTgt spid="34"/>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10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fade">
                                      <p:cBhvr>
                                        <p:cTn id="88" dur="1000"/>
                                        <p:tgtEl>
                                          <p:spTgt spid="3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fade">
                                      <p:cBhvr>
                                        <p:cTn id="91" dur="1000"/>
                                        <p:tgtEl>
                                          <p:spTgt spid="42"/>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fade">
                                      <p:cBhvr>
                                        <p:cTn id="94" dur="1000"/>
                                        <p:tgtEl>
                                          <p:spTgt spid="28"/>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fade">
                                      <p:cBhvr>
                                        <p:cTn id="97" dur="1000"/>
                                        <p:tgtEl>
                                          <p:spTgt spid="26"/>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Effect transition="in" filter="fade">
                                      <p:cBhvr>
                                        <p:cTn id="100" dur="1000"/>
                                        <p:tgtEl>
                                          <p:spTgt spid="27"/>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fade">
                                      <p:cBhvr>
                                        <p:cTn id="105" dur="1000"/>
                                        <p:tgtEl>
                                          <p:spTgt spid="25"/>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20"/>
                                        </p:tgtEl>
                                        <p:attrNameLst>
                                          <p:attrName>style.visibility</p:attrName>
                                        </p:attrNameLst>
                                      </p:cBhvr>
                                      <p:to>
                                        <p:strVal val="visible"/>
                                      </p:to>
                                    </p:set>
                                    <p:animEffect transition="in" filter="fade">
                                      <p:cBhvr>
                                        <p:cTn id="110" dur="1000"/>
                                        <p:tgtEl>
                                          <p:spTgt spid="20"/>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7"/>
                                        </p:tgtEl>
                                        <p:attrNameLst>
                                          <p:attrName>style.visibility</p:attrName>
                                        </p:attrNameLst>
                                      </p:cBhvr>
                                      <p:to>
                                        <p:strVal val="visible"/>
                                      </p:to>
                                    </p:set>
                                    <p:animEffect transition="in" filter="fade">
                                      <p:cBhvr>
                                        <p:cTn id="113" dur="1000"/>
                                        <p:tgtEl>
                                          <p:spTgt spid="17"/>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19"/>
                                        </p:tgtEl>
                                        <p:attrNameLst>
                                          <p:attrName>style.visibility</p:attrName>
                                        </p:attrNameLst>
                                      </p:cBhvr>
                                      <p:to>
                                        <p:strVal val="visible"/>
                                      </p:to>
                                    </p:set>
                                    <p:animEffect transition="in" filter="fade">
                                      <p:cBhvr>
                                        <p:cTn id="116" dur="1000"/>
                                        <p:tgtEl>
                                          <p:spTgt spid="19"/>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fade">
                                      <p:cBhvr>
                                        <p:cTn id="119" dur="1000"/>
                                        <p:tgtEl>
                                          <p:spTgt spid="39"/>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40"/>
                                        </p:tgtEl>
                                        <p:attrNameLst>
                                          <p:attrName>style.visibility</p:attrName>
                                        </p:attrNameLst>
                                      </p:cBhvr>
                                      <p:to>
                                        <p:strVal val="visible"/>
                                      </p:to>
                                    </p:set>
                                    <p:animEffect transition="in" filter="fade">
                                      <p:cBhvr>
                                        <p:cTn id="122" dur="1000"/>
                                        <p:tgtEl>
                                          <p:spTgt spid="40"/>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47"/>
                                        </p:tgtEl>
                                        <p:attrNameLst>
                                          <p:attrName>style.visibility</p:attrName>
                                        </p:attrNameLst>
                                      </p:cBhvr>
                                      <p:to>
                                        <p:strVal val="visible"/>
                                      </p:to>
                                    </p:set>
                                    <p:animEffect transition="in" filter="fade">
                                      <p:cBhvr>
                                        <p:cTn id="130" dur="1000"/>
                                        <p:tgtEl>
                                          <p:spTgt spid="47"/>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58"/>
                                        </p:tgtEl>
                                        <p:attrNameLst>
                                          <p:attrName>style.visibility</p:attrName>
                                        </p:attrNameLst>
                                      </p:cBhvr>
                                      <p:to>
                                        <p:strVal val="visible"/>
                                      </p:to>
                                    </p:set>
                                    <p:animEffect transition="in" filter="fade">
                                      <p:cBhvr>
                                        <p:cTn id="133" dur="1000"/>
                                        <p:tgtEl>
                                          <p:spTgt spid="58"/>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59"/>
                                        </p:tgtEl>
                                        <p:attrNameLst>
                                          <p:attrName>style.visibility</p:attrName>
                                        </p:attrNameLst>
                                      </p:cBhvr>
                                      <p:to>
                                        <p:strVal val="visible"/>
                                      </p:to>
                                    </p:set>
                                    <p:animEffect transition="in" filter="fade">
                                      <p:cBhvr>
                                        <p:cTn id="136" dur="1000"/>
                                        <p:tgtEl>
                                          <p:spTgt spid="59"/>
                                        </p:tgtEl>
                                      </p:cBhvr>
                                    </p:animEffect>
                                  </p:childTnLst>
                                </p:cTn>
                              </p:par>
                            </p:childTnLst>
                          </p:cTn>
                        </p:par>
                      </p:childTnLst>
                    </p:cTn>
                  </p:par>
                  <p:par>
                    <p:cTn id="137" fill="hold">
                      <p:stCondLst>
                        <p:cond delay="indefinite"/>
                      </p:stCondLst>
                      <p:childTnLst>
                        <p:par>
                          <p:cTn id="138" fill="hold">
                            <p:stCondLst>
                              <p:cond delay="0"/>
                            </p:stCondLst>
                            <p:childTnLst>
                              <p:par>
                                <p:cTn id="139" presetID="53" presetClass="entr" presetSubtype="16" fill="hold" grpId="0" nodeType="clickEffect">
                                  <p:stCondLst>
                                    <p:cond delay="0"/>
                                  </p:stCondLst>
                                  <p:childTnLst>
                                    <p:set>
                                      <p:cBhvr>
                                        <p:cTn id="140" dur="1" fill="hold">
                                          <p:stCondLst>
                                            <p:cond delay="0"/>
                                          </p:stCondLst>
                                        </p:cTn>
                                        <p:tgtEl>
                                          <p:spTgt spid="16"/>
                                        </p:tgtEl>
                                        <p:attrNameLst>
                                          <p:attrName>style.visibility</p:attrName>
                                        </p:attrNameLst>
                                      </p:cBhvr>
                                      <p:to>
                                        <p:strVal val="visible"/>
                                      </p:to>
                                    </p:set>
                                    <p:anim calcmode="lin" valueType="num">
                                      <p:cBhvr>
                                        <p:cTn id="141" dur="1000" fill="hold"/>
                                        <p:tgtEl>
                                          <p:spTgt spid="16"/>
                                        </p:tgtEl>
                                        <p:attrNameLst>
                                          <p:attrName>ppt_w</p:attrName>
                                        </p:attrNameLst>
                                      </p:cBhvr>
                                      <p:tavLst>
                                        <p:tav tm="0">
                                          <p:val>
                                            <p:fltVal val="0"/>
                                          </p:val>
                                        </p:tav>
                                        <p:tav tm="100000">
                                          <p:val>
                                            <p:strVal val="#ppt_w"/>
                                          </p:val>
                                        </p:tav>
                                      </p:tavLst>
                                    </p:anim>
                                    <p:anim calcmode="lin" valueType="num">
                                      <p:cBhvr>
                                        <p:cTn id="142" dur="1000" fill="hold"/>
                                        <p:tgtEl>
                                          <p:spTgt spid="16"/>
                                        </p:tgtEl>
                                        <p:attrNameLst>
                                          <p:attrName>ppt_h</p:attrName>
                                        </p:attrNameLst>
                                      </p:cBhvr>
                                      <p:tavLst>
                                        <p:tav tm="0">
                                          <p:val>
                                            <p:fltVal val="0"/>
                                          </p:val>
                                        </p:tav>
                                        <p:tav tm="100000">
                                          <p:val>
                                            <p:strVal val="#ppt_h"/>
                                          </p:val>
                                        </p:tav>
                                      </p:tavLst>
                                    </p:anim>
                                    <p:animEffect transition="in" filter="fade">
                                      <p:cBhvr>
                                        <p:cTn id="143" dur="1000"/>
                                        <p:tgtEl>
                                          <p:spTgt spid="16"/>
                                        </p:tgtEl>
                                      </p:cBhvr>
                                    </p:animEffect>
                                  </p:childTnLst>
                                </p:cTn>
                              </p:par>
                              <p:par>
                                <p:cTn id="144" presetID="10" presetClass="exit" presetSubtype="0" fill="hold" grpId="1" nodeType="withEffect">
                                  <p:stCondLst>
                                    <p:cond delay="0"/>
                                  </p:stCondLst>
                                  <p:childTnLst>
                                    <p:animEffect transition="out" filter="fade">
                                      <p:cBhvr>
                                        <p:cTn id="145" dur="1000"/>
                                        <p:tgtEl>
                                          <p:spTgt spid="47"/>
                                        </p:tgtEl>
                                      </p:cBhvr>
                                    </p:animEffect>
                                    <p:set>
                                      <p:cBhvr>
                                        <p:cTn id="146" dur="1" fill="hold">
                                          <p:stCondLst>
                                            <p:cond delay="999"/>
                                          </p:stCondLst>
                                        </p:cTn>
                                        <p:tgtEl>
                                          <p:spTgt spid="47"/>
                                        </p:tgtEl>
                                        <p:attrNameLst>
                                          <p:attrName>style.visibility</p:attrName>
                                        </p:attrNameLst>
                                      </p:cBhvr>
                                      <p:to>
                                        <p:strVal val="hidden"/>
                                      </p:to>
                                    </p:set>
                                  </p:childTnLst>
                                </p:cTn>
                              </p:par>
                            </p:childTnLst>
                          </p:cTn>
                        </p:par>
                        <p:par>
                          <p:cTn id="147" fill="hold">
                            <p:stCondLst>
                              <p:cond delay="1000"/>
                            </p:stCondLst>
                            <p:childTnLst>
                              <p:par>
                                <p:cTn id="148" presetID="31" presetClass="entr" presetSubtype="0" fill="hold" grpId="0" nodeType="afterEffect">
                                  <p:stCondLst>
                                    <p:cond delay="0"/>
                                  </p:stCondLst>
                                  <p:childTnLst>
                                    <p:set>
                                      <p:cBhvr>
                                        <p:cTn id="149" dur="1" fill="hold">
                                          <p:stCondLst>
                                            <p:cond delay="0"/>
                                          </p:stCondLst>
                                        </p:cTn>
                                        <p:tgtEl>
                                          <p:spTgt spid="45"/>
                                        </p:tgtEl>
                                        <p:attrNameLst>
                                          <p:attrName>style.visibility</p:attrName>
                                        </p:attrNameLst>
                                      </p:cBhvr>
                                      <p:to>
                                        <p:strVal val="visible"/>
                                      </p:to>
                                    </p:set>
                                    <p:anim calcmode="lin" valueType="num">
                                      <p:cBhvr>
                                        <p:cTn id="150" dur="1000" fill="hold"/>
                                        <p:tgtEl>
                                          <p:spTgt spid="45"/>
                                        </p:tgtEl>
                                        <p:attrNameLst>
                                          <p:attrName>ppt_w</p:attrName>
                                        </p:attrNameLst>
                                      </p:cBhvr>
                                      <p:tavLst>
                                        <p:tav tm="0">
                                          <p:val>
                                            <p:fltVal val="0"/>
                                          </p:val>
                                        </p:tav>
                                        <p:tav tm="100000">
                                          <p:val>
                                            <p:strVal val="#ppt_w"/>
                                          </p:val>
                                        </p:tav>
                                      </p:tavLst>
                                    </p:anim>
                                    <p:anim calcmode="lin" valueType="num">
                                      <p:cBhvr>
                                        <p:cTn id="151" dur="1000" fill="hold"/>
                                        <p:tgtEl>
                                          <p:spTgt spid="45"/>
                                        </p:tgtEl>
                                        <p:attrNameLst>
                                          <p:attrName>ppt_h</p:attrName>
                                        </p:attrNameLst>
                                      </p:cBhvr>
                                      <p:tavLst>
                                        <p:tav tm="0">
                                          <p:val>
                                            <p:fltVal val="0"/>
                                          </p:val>
                                        </p:tav>
                                        <p:tav tm="100000">
                                          <p:val>
                                            <p:strVal val="#ppt_h"/>
                                          </p:val>
                                        </p:tav>
                                      </p:tavLst>
                                    </p:anim>
                                    <p:anim calcmode="lin" valueType="num">
                                      <p:cBhvr>
                                        <p:cTn id="152" dur="1000" fill="hold"/>
                                        <p:tgtEl>
                                          <p:spTgt spid="45"/>
                                        </p:tgtEl>
                                        <p:attrNameLst>
                                          <p:attrName>style.rotation</p:attrName>
                                        </p:attrNameLst>
                                      </p:cBhvr>
                                      <p:tavLst>
                                        <p:tav tm="0">
                                          <p:val>
                                            <p:fltVal val="90"/>
                                          </p:val>
                                        </p:tav>
                                        <p:tav tm="100000">
                                          <p:val>
                                            <p:fltVal val="0"/>
                                          </p:val>
                                        </p:tav>
                                      </p:tavLst>
                                    </p:anim>
                                    <p:animEffect transition="in" filter="fade">
                                      <p:cBhvr>
                                        <p:cTn id="153" dur="1000"/>
                                        <p:tgtEl>
                                          <p:spTgt spid="45"/>
                                        </p:tgtEl>
                                      </p:cBhvr>
                                    </p:animEffect>
                                  </p:childTnLst>
                                </p:cTn>
                              </p:par>
                            </p:childTnLst>
                          </p:cTn>
                        </p:par>
                      </p:childTnLst>
                    </p:cTn>
                  </p:par>
                  <p:par>
                    <p:cTn id="154" fill="hold">
                      <p:stCondLst>
                        <p:cond delay="indefinite"/>
                      </p:stCondLst>
                      <p:childTnLst>
                        <p:par>
                          <p:cTn id="155" fill="hold">
                            <p:stCondLst>
                              <p:cond delay="0"/>
                            </p:stCondLst>
                            <p:childTnLst>
                              <p:par>
                                <p:cTn id="156" presetID="53" presetClass="entr" presetSubtype="16" fill="hold" grpId="0" nodeType="clickEffect">
                                  <p:stCondLst>
                                    <p:cond delay="0"/>
                                  </p:stCondLst>
                                  <p:childTnLst>
                                    <p:set>
                                      <p:cBhvr>
                                        <p:cTn id="157" dur="1" fill="hold">
                                          <p:stCondLst>
                                            <p:cond delay="0"/>
                                          </p:stCondLst>
                                        </p:cTn>
                                        <p:tgtEl>
                                          <p:spTgt spid="48"/>
                                        </p:tgtEl>
                                        <p:attrNameLst>
                                          <p:attrName>style.visibility</p:attrName>
                                        </p:attrNameLst>
                                      </p:cBhvr>
                                      <p:to>
                                        <p:strVal val="visible"/>
                                      </p:to>
                                    </p:set>
                                    <p:anim calcmode="lin" valueType="num">
                                      <p:cBhvr>
                                        <p:cTn id="158" dur="500" fill="hold"/>
                                        <p:tgtEl>
                                          <p:spTgt spid="48"/>
                                        </p:tgtEl>
                                        <p:attrNameLst>
                                          <p:attrName>ppt_w</p:attrName>
                                        </p:attrNameLst>
                                      </p:cBhvr>
                                      <p:tavLst>
                                        <p:tav tm="0">
                                          <p:val>
                                            <p:fltVal val="0"/>
                                          </p:val>
                                        </p:tav>
                                        <p:tav tm="100000">
                                          <p:val>
                                            <p:strVal val="#ppt_w"/>
                                          </p:val>
                                        </p:tav>
                                      </p:tavLst>
                                    </p:anim>
                                    <p:anim calcmode="lin" valueType="num">
                                      <p:cBhvr>
                                        <p:cTn id="159" dur="500" fill="hold"/>
                                        <p:tgtEl>
                                          <p:spTgt spid="48"/>
                                        </p:tgtEl>
                                        <p:attrNameLst>
                                          <p:attrName>ppt_h</p:attrName>
                                        </p:attrNameLst>
                                      </p:cBhvr>
                                      <p:tavLst>
                                        <p:tav tm="0">
                                          <p:val>
                                            <p:fltVal val="0"/>
                                          </p:val>
                                        </p:tav>
                                        <p:tav tm="100000">
                                          <p:val>
                                            <p:strVal val="#ppt_h"/>
                                          </p:val>
                                        </p:tav>
                                      </p:tavLst>
                                    </p:anim>
                                    <p:animEffect transition="in" filter="fade">
                                      <p:cBhvr>
                                        <p:cTn id="160" dur="500"/>
                                        <p:tgtEl>
                                          <p:spTgt spid="48"/>
                                        </p:tgtEl>
                                      </p:cBhvr>
                                    </p:animEffect>
                                  </p:childTnLst>
                                </p:cTn>
                              </p:par>
                              <p:par>
                                <p:cTn id="161" presetID="31" presetClass="entr" presetSubtype="0" fill="hold" grpId="0" nodeType="withEffect">
                                  <p:stCondLst>
                                    <p:cond delay="0"/>
                                  </p:stCondLst>
                                  <p:childTnLst>
                                    <p:set>
                                      <p:cBhvr>
                                        <p:cTn id="162" dur="1" fill="hold">
                                          <p:stCondLst>
                                            <p:cond delay="0"/>
                                          </p:stCondLst>
                                        </p:cTn>
                                        <p:tgtEl>
                                          <p:spTgt spid="49"/>
                                        </p:tgtEl>
                                        <p:attrNameLst>
                                          <p:attrName>style.visibility</p:attrName>
                                        </p:attrNameLst>
                                      </p:cBhvr>
                                      <p:to>
                                        <p:strVal val="visible"/>
                                      </p:to>
                                    </p:set>
                                    <p:anim calcmode="lin" valueType="num">
                                      <p:cBhvr>
                                        <p:cTn id="163" dur="1000" fill="hold"/>
                                        <p:tgtEl>
                                          <p:spTgt spid="49"/>
                                        </p:tgtEl>
                                        <p:attrNameLst>
                                          <p:attrName>ppt_w</p:attrName>
                                        </p:attrNameLst>
                                      </p:cBhvr>
                                      <p:tavLst>
                                        <p:tav tm="0">
                                          <p:val>
                                            <p:fltVal val="0"/>
                                          </p:val>
                                        </p:tav>
                                        <p:tav tm="100000">
                                          <p:val>
                                            <p:strVal val="#ppt_w"/>
                                          </p:val>
                                        </p:tav>
                                      </p:tavLst>
                                    </p:anim>
                                    <p:anim calcmode="lin" valueType="num">
                                      <p:cBhvr>
                                        <p:cTn id="164" dur="1000" fill="hold"/>
                                        <p:tgtEl>
                                          <p:spTgt spid="49"/>
                                        </p:tgtEl>
                                        <p:attrNameLst>
                                          <p:attrName>ppt_h</p:attrName>
                                        </p:attrNameLst>
                                      </p:cBhvr>
                                      <p:tavLst>
                                        <p:tav tm="0">
                                          <p:val>
                                            <p:fltVal val="0"/>
                                          </p:val>
                                        </p:tav>
                                        <p:tav tm="100000">
                                          <p:val>
                                            <p:strVal val="#ppt_h"/>
                                          </p:val>
                                        </p:tav>
                                      </p:tavLst>
                                    </p:anim>
                                    <p:anim calcmode="lin" valueType="num">
                                      <p:cBhvr>
                                        <p:cTn id="165" dur="1000" fill="hold"/>
                                        <p:tgtEl>
                                          <p:spTgt spid="49"/>
                                        </p:tgtEl>
                                        <p:attrNameLst>
                                          <p:attrName>style.rotation</p:attrName>
                                        </p:attrNameLst>
                                      </p:cBhvr>
                                      <p:tavLst>
                                        <p:tav tm="0">
                                          <p:val>
                                            <p:fltVal val="90"/>
                                          </p:val>
                                        </p:tav>
                                        <p:tav tm="100000">
                                          <p:val>
                                            <p:fltVal val="0"/>
                                          </p:val>
                                        </p:tav>
                                      </p:tavLst>
                                    </p:anim>
                                    <p:animEffect transition="in" filter="fade">
                                      <p:cBhvr>
                                        <p:cTn id="166" dur="1000"/>
                                        <p:tgtEl>
                                          <p:spTgt spid="49"/>
                                        </p:tgtEl>
                                      </p:cBhvr>
                                    </p:animEffect>
                                  </p:childTnLst>
                                </p:cTn>
                              </p:par>
                            </p:childTnLst>
                          </p:cTn>
                        </p:par>
                      </p:childTnLst>
                    </p:cTn>
                  </p:par>
                  <p:par>
                    <p:cTn id="167" fill="hold">
                      <p:stCondLst>
                        <p:cond delay="indefinite"/>
                      </p:stCondLst>
                      <p:childTnLst>
                        <p:par>
                          <p:cTn id="168" fill="hold">
                            <p:stCondLst>
                              <p:cond delay="0"/>
                            </p:stCondLst>
                            <p:childTnLst>
                              <p:par>
                                <p:cTn id="169" presetID="53" presetClass="entr" presetSubtype="16" fill="hold" grpId="0" nodeType="clickEffect">
                                  <p:stCondLst>
                                    <p:cond delay="0"/>
                                  </p:stCondLst>
                                  <p:childTnLst>
                                    <p:set>
                                      <p:cBhvr>
                                        <p:cTn id="170" dur="1" fill="hold">
                                          <p:stCondLst>
                                            <p:cond delay="0"/>
                                          </p:stCondLst>
                                        </p:cTn>
                                        <p:tgtEl>
                                          <p:spTgt spid="50"/>
                                        </p:tgtEl>
                                        <p:attrNameLst>
                                          <p:attrName>style.visibility</p:attrName>
                                        </p:attrNameLst>
                                      </p:cBhvr>
                                      <p:to>
                                        <p:strVal val="visible"/>
                                      </p:to>
                                    </p:set>
                                    <p:anim calcmode="lin" valueType="num">
                                      <p:cBhvr>
                                        <p:cTn id="171" dur="500" fill="hold"/>
                                        <p:tgtEl>
                                          <p:spTgt spid="50"/>
                                        </p:tgtEl>
                                        <p:attrNameLst>
                                          <p:attrName>ppt_w</p:attrName>
                                        </p:attrNameLst>
                                      </p:cBhvr>
                                      <p:tavLst>
                                        <p:tav tm="0">
                                          <p:val>
                                            <p:fltVal val="0"/>
                                          </p:val>
                                        </p:tav>
                                        <p:tav tm="100000">
                                          <p:val>
                                            <p:strVal val="#ppt_w"/>
                                          </p:val>
                                        </p:tav>
                                      </p:tavLst>
                                    </p:anim>
                                    <p:anim calcmode="lin" valueType="num">
                                      <p:cBhvr>
                                        <p:cTn id="172" dur="500" fill="hold"/>
                                        <p:tgtEl>
                                          <p:spTgt spid="50"/>
                                        </p:tgtEl>
                                        <p:attrNameLst>
                                          <p:attrName>ppt_h</p:attrName>
                                        </p:attrNameLst>
                                      </p:cBhvr>
                                      <p:tavLst>
                                        <p:tav tm="0">
                                          <p:val>
                                            <p:fltVal val="0"/>
                                          </p:val>
                                        </p:tav>
                                        <p:tav tm="100000">
                                          <p:val>
                                            <p:strVal val="#ppt_h"/>
                                          </p:val>
                                        </p:tav>
                                      </p:tavLst>
                                    </p:anim>
                                    <p:animEffect transition="in" filter="fade">
                                      <p:cBhvr>
                                        <p:cTn id="173" dur="500"/>
                                        <p:tgtEl>
                                          <p:spTgt spid="50"/>
                                        </p:tgtEl>
                                      </p:cBhvr>
                                    </p:animEffect>
                                  </p:childTnLst>
                                </p:cTn>
                              </p:par>
                              <p:par>
                                <p:cTn id="174" presetID="31" presetClass="entr" presetSubtype="0" fill="hold" grpId="0" nodeType="withEffect">
                                  <p:stCondLst>
                                    <p:cond delay="0"/>
                                  </p:stCondLst>
                                  <p:childTnLst>
                                    <p:set>
                                      <p:cBhvr>
                                        <p:cTn id="175" dur="1" fill="hold">
                                          <p:stCondLst>
                                            <p:cond delay="0"/>
                                          </p:stCondLst>
                                        </p:cTn>
                                        <p:tgtEl>
                                          <p:spTgt spid="54"/>
                                        </p:tgtEl>
                                        <p:attrNameLst>
                                          <p:attrName>style.visibility</p:attrName>
                                        </p:attrNameLst>
                                      </p:cBhvr>
                                      <p:to>
                                        <p:strVal val="visible"/>
                                      </p:to>
                                    </p:set>
                                    <p:anim calcmode="lin" valueType="num">
                                      <p:cBhvr>
                                        <p:cTn id="176" dur="1000" fill="hold"/>
                                        <p:tgtEl>
                                          <p:spTgt spid="54"/>
                                        </p:tgtEl>
                                        <p:attrNameLst>
                                          <p:attrName>ppt_w</p:attrName>
                                        </p:attrNameLst>
                                      </p:cBhvr>
                                      <p:tavLst>
                                        <p:tav tm="0">
                                          <p:val>
                                            <p:fltVal val="0"/>
                                          </p:val>
                                        </p:tav>
                                        <p:tav tm="100000">
                                          <p:val>
                                            <p:strVal val="#ppt_w"/>
                                          </p:val>
                                        </p:tav>
                                      </p:tavLst>
                                    </p:anim>
                                    <p:anim calcmode="lin" valueType="num">
                                      <p:cBhvr>
                                        <p:cTn id="177" dur="1000" fill="hold"/>
                                        <p:tgtEl>
                                          <p:spTgt spid="54"/>
                                        </p:tgtEl>
                                        <p:attrNameLst>
                                          <p:attrName>ppt_h</p:attrName>
                                        </p:attrNameLst>
                                      </p:cBhvr>
                                      <p:tavLst>
                                        <p:tav tm="0">
                                          <p:val>
                                            <p:fltVal val="0"/>
                                          </p:val>
                                        </p:tav>
                                        <p:tav tm="100000">
                                          <p:val>
                                            <p:strVal val="#ppt_h"/>
                                          </p:val>
                                        </p:tav>
                                      </p:tavLst>
                                    </p:anim>
                                    <p:anim calcmode="lin" valueType="num">
                                      <p:cBhvr>
                                        <p:cTn id="178" dur="1000" fill="hold"/>
                                        <p:tgtEl>
                                          <p:spTgt spid="54"/>
                                        </p:tgtEl>
                                        <p:attrNameLst>
                                          <p:attrName>style.rotation</p:attrName>
                                        </p:attrNameLst>
                                      </p:cBhvr>
                                      <p:tavLst>
                                        <p:tav tm="0">
                                          <p:val>
                                            <p:fltVal val="90"/>
                                          </p:val>
                                        </p:tav>
                                        <p:tav tm="100000">
                                          <p:val>
                                            <p:fltVal val="0"/>
                                          </p:val>
                                        </p:tav>
                                      </p:tavLst>
                                    </p:anim>
                                    <p:animEffect transition="in" filter="fade">
                                      <p:cBhvr>
                                        <p:cTn id="179" dur="1000"/>
                                        <p:tgtEl>
                                          <p:spTgt spid="54"/>
                                        </p:tgtEl>
                                      </p:cBhvr>
                                    </p:animEffect>
                                  </p:childTnLst>
                                </p:cTn>
                              </p:par>
                              <p:par>
                                <p:cTn id="180" presetID="31" presetClass="entr" presetSubtype="0" fill="hold" grpId="0" nodeType="withEffect">
                                  <p:stCondLst>
                                    <p:cond delay="0"/>
                                  </p:stCondLst>
                                  <p:childTnLst>
                                    <p:set>
                                      <p:cBhvr>
                                        <p:cTn id="181" dur="1" fill="hold">
                                          <p:stCondLst>
                                            <p:cond delay="0"/>
                                          </p:stCondLst>
                                        </p:cTn>
                                        <p:tgtEl>
                                          <p:spTgt spid="51"/>
                                        </p:tgtEl>
                                        <p:attrNameLst>
                                          <p:attrName>style.visibility</p:attrName>
                                        </p:attrNameLst>
                                      </p:cBhvr>
                                      <p:to>
                                        <p:strVal val="visible"/>
                                      </p:to>
                                    </p:set>
                                    <p:anim calcmode="lin" valueType="num">
                                      <p:cBhvr>
                                        <p:cTn id="182" dur="1000" fill="hold"/>
                                        <p:tgtEl>
                                          <p:spTgt spid="51"/>
                                        </p:tgtEl>
                                        <p:attrNameLst>
                                          <p:attrName>ppt_w</p:attrName>
                                        </p:attrNameLst>
                                      </p:cBhvr>
                                      <p:tavLst>
                                        <p:tav tm="0">
                                          <p:val>
                                            <p:fltVal val="0"/>
                                          </p:val>
                                        </p:tav>
                                        <p:tav tm="100000">
                                          <p:val>
                                            <p:strVal val="#ppt_w"/>
                                          </p:val>
                                        </p:tav>
                                      </p:tavLst>
                                    </p:anim>
                                    <p:anim calcmode="lin" valueType="num">
                                      <p:cBhvr>
                                        <p:cTn id="183" dur="1000" fill="hold"/>
                                        <p:tgtEl>
                                          <p:spTgt spid="51"/>
                                        </p:tgtEl>
                                        <p:attrNameLst>
                                          <p:attrName>ppt_h</p:attrName>
                                        </p:attrNameLst>
                                      </p:cBhvr>
                                      <p:tavLst>
                                        <p:tav tm="0">
                                          <p:val>
                                            <p:fltVal val="0"/>
                                          </p:val>
                                        </p:tav>
                                        <p:tav tm="100000">
                                          <p:val>
                                            <p:strVal val="#ppt_h"/>
                                          </p:val>
                                        </p:tav>
                                      </p:tavLst>
                                    </p:anim>
                                    <p:anim calcmode="lin" valueType="num">
                                      <p:cBhvr>
                                        <p:cTn id="184" dur="1000" fill="hold"/>
                                        <p:tgtEl>
                                          <p:spTgt spid="51"/>
                                        </p:tgtEl>
                                        <p:attrNameLst>
                                          <p:attrName>style.rotation</p:attrName>
                                        </p:attrNameLst>
                                      </p:cBhvr>
                                      <p:tavLst>
                                        <p:tav tm="0">
                                          <p:val>
                                            <p:fltVal val="90"/>
                                          </p:val>
                                        </p:tav>
                                        <p:tav tm="100000">
                                          <p:val>
                                            <p:fltVal val="0"/>
                                          </p:val>
                                        </p:tav>
                                      </p:tavLst>
                                    </p:anim>
                                    <p:animEffect transition="in" filter="fade">
                                      <p:cBhvr>
                                        <p:cTn id="185" dur="1000"/>
                                        <p:tgtEl>
                                          <p:spTgt spid="51"/>
                                        </p:tgtEl>
                                      </p:cBhvr>
                                    </p:animEffect>
                                  </p:childTnLst>
                                </p:cTn>
                              </p:par>
                            </p:childTnLst>
                          </p:cTn>
                        </p:par>
                      </p:childTnLst>
                    </p:cTn>
                  </p:par>
                  <p:par>
                    <p:cTn id="186" fill="hold">
                      <p:stCondLst>
                        <p:cond delay="indefinite"/>
                      </p:stCondLst>
                      <p:childTnLst>
                        <p:par>
                          <p:cTn id="187" fill="hold">
                            <p:stCondLst>
                              <p:cond delay="0"/>
                            </p:stCondLst>
                            <p:childTnLst>
                              <p:par>
                                <p:cTn id="188" presetID="10" presetClass="entr" presetSubtype="0" fill="hold" grpId="0" nodeType="clickEffect">
                                  <p:stCondLst>
                                    <p:cond delay="0"/>
                                  </p:stCondLst>
                                  <p:childTnLst>
                                    <p:set>
                                      <p:cBhvr>
                                        <p:cTn id="189" dur="1" fill="hold">
                                          <p:stCondLst>
                                            <p:cond delay="0"/>
                                          </p:stCondLst>
                                        </p:cTn>
                                        <p:tgtEl>
                                          <p:spTgt spid="60"/>
                                        </p:tgtEl>
                                        <p:attrNameLst>
                                          <p:attrName>style.visibility</p:attrName>
                                        </p:attrNameLst>
                                      </p:cBhvr>
                                      <p:to>
                                        <p:strVal val="visible"/>
                                      </p:to>
                                    </p:set>
                                    <p:animEffect transition="in" filter="fade">
                                      <p:cBhvr>
                                        <p:cTn id="190"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8" grpId="0"/>
      <p:bldP spid="9" grpId="0" animBg="1"/>
      <p:bldP spid="10" grpId="0" animBg="1"/>
      <p:bldP spid="11" grpId="0" animBg="1"/>
      <p:bldP spid="12" grpId="0" animBg="1"/>
      <p:bldP spid="13" grpId="0" animBg="1"/>
      <p:bldP spid="14" grpId="0"/>
      <p:bldP spid="15" grpId="0"/>
      <p:bldP spid="17" grpId="0" animBg="1"/>
      <p:bldP spid="19" grpId="0" animBg="1"/>
      <p:bldP spid="20" grpId="0" animBg="1"/>
      <p:bldP spid="21" grpId="0"/>
      <p:bldP spid="25" grpId="0"/>
      <p:bldP spid="26" grpId="0" animBg="1"/>
      <p:bldP spid="27" grpId="0" animBg="1"/>
      <p:bldP spid="28" grpId="0" animBg="1"/>
      <p:bldP spid="29" grpId="0" animBg="1"/>
      <p:bldP spid="30" grpId="0" animBg="1"/>
      <p:bldP spid="31" grpId="0" animBg="1"/>
      <p:bldP spid="32" grpId="0" animBg="1"/>
      <p:bldP spid="33" grpId="0" animBg="1"/>
      <p:bldP spid="34" grpId="0" animBg="1"/>
      <p:bldP spid="36" grpId="0" animBg="1"/>
      <p:bldP spid="38" grpId="0" animBg="1"/>
      <p:bldP spid="39" grpId="0" animBg="1"/>
      <p:bldP spid="40" grpId="0" animBg="1"/>
      <p:bldP spid="42" grpId="0" animBg="1"/>
      <p:bldP spid="52" grpId="0" animBg="1"/>
      <p:bldP spid="53" grpId="0" animBg="1"/>
      <p:bldP spid="58" grpId="0" animBg="1"/>
      <p:bldP spid="54" grpId="0" animBg="1"/>
      <p:bldP spid="59" grpId="0" animBg="1"/>
      <p:bldP spid="50" grpId="0" animBg="1"/>
      <p:bldP spid="16" grpId="0" animBg="1"/>
      <p:bldP spid="45" grpId="0" animBg="1"/>
      <p:bldP spid="48" grpId="0" animBg="1"/>
      <p:bldP spid="49" grpId="0" animBg="1"/>
      <p:bldP spid="51" grpId="0" animBg="1"/>
      <p:bldP spid="47" grpId="0"/>
      <p:bldP spid="47" grpId="1"/>
      <p:bldP spid="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762248"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When loads miss…</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094874" y="2286000"/>
            <a:ext cx="7928811" cy="3631763"/>
          </a:xfrm>
          <a:prstGeom prst="rect">
            <a:avLst/>
          </a:prstGeom>
          <a:noFill/>
        </p:spPr>
        <p:txBody>
          <a:bodyPr wrap="square" rtlCol="0">
            <a:spAutoFit/>
          </a:bodyPr>
          <a:lstStyle/>
          <a:p>
            <a:pPr algn="ctr"/>
            <a:r>
              <a:rPr lang="en-US" sz="11500" dirty="0" smtClean="0">
                <a:solidFill>
                  <a:srgbClr val="FFFF00"/>
                </a:solidFill>
                <a:latin typeface="Arial" pitchFamily="34" charset="0"/>
                <a:cs typeface="Arial" pitchFamily="34" charset="0"/>
              </a:rPr>
              <a:t>deferred loads</a:t>
            </a:r>
          </a:p>
        </p:txBody>
      </p:sp>
    </p:spTree>
    <p:extLst>
      <p:ext uri="{BB962C8B-B14F-4D97-AF65-F5344CB8AC3E}">
        <p14:creationId xmlns:p14="http://schemas.microsoft.com/office/powerpoint/2010/main" val="2288937567"/>
      </p:ext>
    </p:extLst>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7772400"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9pPr>
          </a:lstStyle>
          <a:p>
            <a:r>
              <a:rPr lang="en-US" altLang="en-US" sz="3200" dirty="0">
                <a:solidFill>
                  <a:srgbClr val="00FF00"/>
                </a:solidFill>
              </a:rPr>
              <a:t>Hierarchy from 40,000 ft.</a:t>
            </a:r>
          </a:p>
        </p:txBody>
      </p:sp>
      <p:sp>
        <p:nvSpPr>
          <p:cNvPr id="3" name="AutoShape 2"/>
          <p:cNvSpPr>
            <a:spLocks noChangeArrowheads="1"/>
          </p:cNvSpPr>
          <p:nvPr/>
        </p:nvSpPr>
        <p:spPr bwMode="auto">
          <a:xfrm>
            <a:off x="4114800" y="1645920"/>
            <a:ext cx="20574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pPr algn="ctr"/>
            <a:r>
              <a:rPr lang="en-US" altLang="en-US" b="0">
                <a:solidFill>
                  <a:srgbClr val="FFFF00"/>
                </a:solidFill>
              </a:rPr>
              <a:t>load/store FUs</a:t>
            </a:r>
          </a:p>
        </p:txBody>
      </p:sp>
      <p:sp>
        <p:nvSpPr>
          <p:cNvPr id="4" name="AutoShape 3"/>
          <p:cNvSpPr>
            <a:spLocks noChangeArrowheads="1"/>
          </p:cNvSpPr>
          <p:nvPr/>
        </p:nvSpPr>
        <p:spPr bwMode="auto">
          <a:xfrm>
            <a:off x="1097280" y="1645920"/>
            <a:ext cx="20574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pPr algn="ctr"/>
            <a:r>
              <a:rPr lang="en-US" altLang="en-US" b="0">
                <a:solidFill>
                  <a:srgbClr val="FFFF00"/>
                </a:solidFill>
              </a:rPr>
              <a:t>retire stations</a:t>
            </a:r>
          </a:p>
        </p:txBody>
      </p:sp>
      <p:sp>
        <p:nvSpPr>
          <p:cNvPr id="9" name="AutoShape 8"/>
          <p:cNvSpPr>
            <a:spLocks noChangeArrowheads="1"/>
          </p:cNvSpPr>
          <p:nvPr/>
        </p:nvSpPr>
        <p:spPr bwMode="auto">
          <a:xfrm>
            <a:off x="6400800" y="164592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eI$0</a:t>
            </a:r>
          </a:p>
        </p:txBody>
      </p:sp>
      <p:sp>
        <p:nvSpPr>
          <p:cNvPr id="10" name="AutoShape 9"/>
          <p:cNvSpPr>
            <a:spLocks noChangeArrowheads="1"/>
          </p:cNvSpPr>
          <p:nvPr/>
        </p:nvSpPr>
        <p:spPr bwMode="auto">
          <a:xfrm>
            <a:off x="8001000" y="164592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fI$0</a:t>
            </a:r>
          </a:p>
        </p:txBody>
      </p:sp>
      <p:sp>
        <p:nvSpPr>
          <p:cNvPr id="11" name="AutoShape 10"/>
          <p:cNvSpPr>
            <a:spLocks noChangeArrowheads="1"/>
          </p:cNvSpPr>
          <p:nvPr/>
        </p:nvSpPr>
        <p:spPr bwMode="auto">
          <a:xfrm>
            <a:off x="3017520" y="3014663"/>
            <a:ext cx="13716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D$1</a:t>
            </a:r>
          </a:p>
        </p:txBody>
      </p:sp>
      <p:sp>
        <p:nvSpPr>
          <p:cNvPr id="12" name="AutoShape 11"/>
          <p:cNvSpPr>
            <a:spLocks noChangeArrowheads="1"/>
          </p:cNvSpPr>
          <p:nvPr/>
        </p:nvSpPr>
        <p:spPr bwMode="auto">
          <a:xfrm>
            <a:off x="6369518" y="3017520"/>
            <a:ext cx="854242"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smtClean="0">
                <a:solidFill>
                  <a:srgbClr val="FFFF00"/>
                </a:solidFill>
              </a:rPr>
              <a:t>eI$1</a:t>
            </a:r>
            <a:endParaRPr lang="en-US" altLang="en-US" b="0" dirty="0">
              <a:solidFill>
                <a:srgbClr val="FFFF00"/>
              </a:solidFill>
            </a:endParaRPr>
          </a:p>
        </p:txBody>
      </p:sp>
      <p:sp>
        <p:nvSpPr>
          <p:cNvPr id="13" name="AutoShape 12"/>
          <p:cNvSpPr>
            <a:spLocks noChangeArrowheads="1"/>
          </p:cNvSpPr>
          <p:nvPr/>
        </p:nvSpPr>
        <p:spPr bwMode="auto">
          <a:xfrm>
            <a:off x="4297680" y="3749040"/>
            <a:ext cx="2286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 pos="2171700" algn="l"/>
              </a:tabLst>
              <a:defRPr sz="2000" b="1">
                <a:solidFill>
                  <a:srgbClr val="000000"/>
                </a:solidFill>
                <a:latin typeface="Arial" charset="0"/>
                <a:cs typeface="Tahoma" charset="0"/>
              </a:defRPr>
            </a:lvl1pPr>
            <a:lvl2pPr>
              <a:tabLst>
                <a:tab pos="723900" algn="l"/>
                <a:tab pos="1447800" algn="l"/>
                <a:tab pos="2171700" algn="l"/>
              </a:tabLst>
              <a:defRPr sz="2000" b="1">
                <a:solidFill>
                  <a:srgbClr val="000000"/>
                </a:solidFill>
                <a:latin typeface="Arial" charset="0"/>
                <a:cs typeface="Tahoma" charset="0"/>
              </a:defRPr>
            </a:lvl2pPr>
            <a:lvl3pPr>
              <a:tabLst>
                <a:tab pos="723900" algn="l"/>
                <a:tab pos="1447800" algn="l"/>
                <a:tab pos="2171700" algn="l"/>
              </a:tabLst>
              <a:defRPr sz="2000" b="1">
                <a:solidFill>
                  <a:srgbClr val="000000"/>
                </a:solidFill>
                <a:latin typeface="Arial" charset="0"/>
                <a:cs typeface="Tahoma" charset="0"/>
              </a:defRPr>
            </a:lvl3pPr>
            <a:lvl4pPr>
              <a:tabLst>
                <a:tab pos="723900" algn="l"/>
                <a:tab pos="1447800" algn="l"/>
                <a:tab pos="2171700" algn="l"/>
              </a:tabLst>
              <a:defRPr sz="2000" b="1">
                <a:solidFill>
                  <a:srgbClr val="000000"/>
                </a:solidFill>
                <a:latin typeface="Arial" charset="0"/>
                <a:cs typeface="Tahoma" charset="0"/>
              </a:defRPr>
            </a:lvl4pPr>
            <a:lvl5pPr>
              <a:tabLst>
                <a:tab pos="723900" algn="l"/>
                <a:tab pos="1447800" algn="l"/>
                <a:tab pos="21717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9pPr>
          </a:lstStyle>
          <a:p>
            <a:pPr algn="ctr"/>
            <a:r>
              <a:rPr lang="en-US" altLang="en-US" b="0">
                <a:solidFill>
                  <a:srgbClr val="FFFF00"/>
                </a:solidFill>
              </a:rPr>
              <a:t>L$2</a:t>
            </a:r>
          </a:p>
        </p:txBody>
      </p:sp>
      <p:sp>
        <p:nvSpPr>
          <p:cNvPr id="14" name="Text Box 13"/>
          <p:cNvSpPr txBox="1">
            <a:spLocks noChangeArrowheads="1"/>
          </p:cNvSpPr>
          <p:nvPr/>
        </p:nvSpPr>
        <p:spPr bwMode="auto">
          <a:xfrm>
            <a:off x="620713" y="3122613"/>
            <a:ext cx="182245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r>
              <a:rPr lang="en-US" altLang="en-US" b="0" dirty="0">
                <a:solidFill>
                  <a:srgbClr val="FFFF00"/>
                </a:solidFill>
              </a:rPr>
              <a:t>Harvard level 1</a:t>
            </a:r>
          </a:p>
        </p:txBody>
      </p:sp>
      <p:sp>
        <p:nvSpPr>
          <p:cNvPr id="15" name="Text Box 14"/>
          <p:cNvSpPr txBox="1">
            <a:spLocks noChangeArrowheads="1"/>
          </p:cNvSpPr>
          <p:nvPr/>
        </p:nvSpPr>
        <p:spPr bwMode="auto">
          <a:xfrm>
            <a:off x="685800" y="3821113"/>
            <a:ext cx="169862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r>
              <a:rPr lang="en-US" altLang="en-US" b="0" dirty="0">
                <a:solidFill>
                  <a:srgbClr val="FFFF00"/>
                </a:solidFill>
              </a:rPr>
              <a:t>shared level 2</a:t>
            </a:r>
          </a:p>
        </p:txBody>
      </p:sp>
      <p:sp>
        <p:nvSpPr>
          <p:cNvPr id="16" name="AutoShape 15"/>
          <p:cNvSpPr>
            <a:spLocks noChangeArrowheads="1"/>
          </p:cNvSpPr>
          <p:nvPr/>
        </p:nvSpPr>
        <p:spPr bwMode="auto">
          <a:xfrm>
            <a:off x="7040880" y="4342402"/>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TLB</a:t>
            </a:r>
          </a:p>
        </p:txBody>
      </p:sp>
      <p:sp>
        <p:nvSpPr>
          <p:cNvPr id="17" name="AutoShape 16"/>
          <p:cNvSpPr>
            <a:spLocks noChangeArrowheads="1"/>
          </p:cNvSpPr>
          <p:nvPr/>
        </p:nvSpPr>
        <p:spPr bwMode="auto">
          <a:xfrm>
            <a:off x="3657600" y="6071120"/>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DRAM</a:t>
            </a:r>
          </a:p>
        </p:txBody>
      </p:sp>
      <p:sp>
        <p:nvSpPr>
          <p:cNvPr id="19" name="AutoShape 18"/>
          <p:cNvSpPr>
            <a:spLocks noChangeArrowheads="1"/>
          </p:cNvSpPr>
          <p:nvPr/>
        </p:nvSpPr>
        <p:spPr bwMode="auto">
          <a:xfrm>
            <a:off x="5257800" y="6071120"/>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ROM</a:t>
            </a:r>
          </a:p>
        </p:txBody>
      </p:sp>
      <p:sp>
        <p:nvSpPr>
          <p:cNvPr id="20" name="AutoShape 19"/>
          <p:cNvSpPr>
            <a:spLocks noChangeArrowheads="1"/>
          </p:cNvSpPr>
          <p:nvPr/>
        </p:nvSpPr>
        <p:spPr bwMode="auto">
          <a:xfrm>
            <a:off x="2011680" y="6071120"/>
            <a:ext cx="11430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MMIO</a:t>
            </a:r>
          </a:p>
        </p:txBody>
      </p:sp>
      <p:sp>
        <p:nvSpPr>
          <p:cNvPr id="21" name="Text Box 20"/>
          <p:cNvSpPr txBox="1">
            <a:spLocks noChangeArrowheads="1"/>
          </p:cNvSpPr>
          <p:nvPr/>
        </p:nvSpPr>
        <p:spPr bwMode="auto">
          <a:xfrm>
            <a:off x="685800" y="5168468"/>
            <a:ext cx="16129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r>
              <a:rPr lang="en-US" altLang="en-US" b="0" dirty="0">
                <a:solidFill>
                  <a:srgbClr val="FFFF00"/>
                </a:solidFill>
              </a:rPr>
              <a:t>device controllers</a:t>
            </a:r>
          </a:p>
        </p:txBody>
      </p:sp>
      <p:sp>
        <p:nvSpPr>
          <p:cNvPr id="25" name="Text Box 24"/>
          <p:cNvSpPr txBox="1">
            <a:spLocks noChangeArrowheads="1"/>
          </p:cNvSpPr>
          <p:nvPr/>
        </p:nvSpPr>
        <p:spPr bwMode="auto">
          <a:xfrm>
            <a:off x="685800" y="6082868"/>
            <a:ext cx="94932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 tIns="26640" rIns="9000" bIns="9000"/>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r>
              <a:rPr lang="en-US" altLang="en-US" b="0" dirty="0">
                <a:solidFill>
                  <a:srgbClr val="FFFF00"/>
                </a:solidFill>
              </a:rPr>
              <a:t>devices</a:t>
            </a:r>
          </a:p>
        </p:txBody>
      </p:sp>
      <p:sp>
        <p:nvSpPr>
          <p:cNvPr id="26" name="AutoShape 25"/>
          <p:cNvSpPr>
            <a:spLocks noChangeArrowheads="1"/>
          </p:cNvSpPr>
          <p:nvPr/>
        </p:nvSpPr>
        <p:spPr bwMode="auto">
          <a:xfrm>
            <a:off x="3840480" y="5248160"/>
            <a:ext cx="685800" cy="349250"/>
          </a:xfrm>
          <a:prstGeom prst="roundRect">
            <a:avLst>
              <a:gd name="adj" fmla="val 454"/>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7" name="AutoShape 26"/>
          <p:cNvSpPr>
            <a:spLocks noChangeArrowheads="1"/>
          </p:cNvSpPr>
          <p:nvPr/>
        </p:nvSpPr>
        <p:spPr bwMode="auto">
          <a:xfrm>
            <a:off x="4846320" y="5248160"/>
            <a:ext cx="685800" cy="354012"/>
          </a:xfrm>
          <a:prstGeom prst="roundRect">
            <a:avLst>
              <a:gd name="adj" fmla="val 449"/>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8" name="AutoShape 27"/>
          <p:cNvSpPr>
            <a:spLocks noChangeArrowheads="1"/>
          </p:cNvSpPr>
          <p:nvPr/>
        </p:nvSpPr>
        <p:spPr bwMode="auto">
          <a:xfrm>
            <a:off x="2926080" y="5248160"/>
            <a:ext cx="685800" cy="354012"/>
          </a:xfrm>
          <a:prstGeom prst="roundRect">
            <a:avLst>
              <a:gd name="adj" fmla="val 449"/>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9" name="Line 28"/>
          <p:cNvSpPr>
            <a:spLocks noChangeShapeType="1"/>
          </p:cNvSpPr>
          <p:nvPr/>
        </p:nvSpPr>
        <p:spPr bwMode="auto">
          <a:xfrm flipH="1" flipV="1">
            <a:off x="2055813" y="2124075"/>
            <a:ext cx="1146175" cy="892175"/>
          </a:xfrm>
          <a:prstGeom prst="line">
            <a:avLst/>
          </a:prstGeom>
          <a:noFill/>
          <a:ln w="18360" cap="flat">
            <a:solidFill>
              <a:srgbClr val="FFFF00"/>
            </a:solidFill>
            <a:round/>
            <a:headEnd w="med"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 name="Line 29"/>
          <p:cNvSpPr>
            <a:spLocks noChangeShapeType="1"/>
          </p:cNvSpPr>
          <p:nvPr/>
        </p:nvSpPr>
        <p:spPr bwMode="auto">
          <a:xfrm flipH="1">
            <a:off x="4113213" y="2138363"/>
            <a:ext cx="1146175" cy="876300"/>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1" name="Line 30"/>
          <p:cNvSpPr>
            <a:spLocks noChangeShapeType="1"/>
          </p:cNvSpPr>
          <p:nvPr/>
        </p:nvSpPr>
        <p:spPr bwMode="auto">
          <a:xfrm flipH="1" flipV="1">
            <a:off x="6627813" y="2128838"/>
            <a:ext cx="168826" cy="888682"/>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 name="Line 31"/>
          <p:cNvSpPr>
            <a:spLocks noChangeShapeType="1"/>
          </p:cNvSpPr>
          <p:nvPr/>
        </p:nvSpPr>
        <p:spPr bwMode="auto">
          <a:xfrm flipV="1">
            <a:off x="8343900" y="2128838"/>
            <a:ext cx="114300" cy="888682"/>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3" name="Line 32"/>
          <p:cNvSpPr>
            <a:spLocks noChangeShapeType="1"/>
          </p:cNvSpPr>
          <p:nvPr/>
        </p:nvSpPr>
        <p:spPr bwMode="auto">
          <a:xfrm>
            <a:off x="3850104" y="3471863"/>
            <a:ext cx="457200" cy="457200"/>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4" name="Line 33"/>
          <p:cNvSpPr>
            <a:spLocks noChangeShapeType="1"/>
          </p:cNvSpPr>
          <p:nvPr/>
        </p:nvSpPr>
        <p:spPr bwMode="auto">
          <a:xfrm flipV="1">
            <a:off x="6583680" y="3474719"/>
            <a:ext cx="274320" cy="517090"/>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6" name="Line 35"/>
          <p:cNvSpPr>
            <a:spLocks noChangeShapeType="1"/>
          </p:cNvSpPr>
          <p:nvPr/>
        </p:nvSpPr>
        <p:spPr bwMode="auto">
          <a:xfrm flipH="1" flipV="1">
            <a:off x="5189220" y="4752476"/>
            <a:ext cx="0" cy="516685"/>
          </a:xfrm>
          <a:prstGeom prst="line">
            <a:avLst/>
          </a:prstGeom>
          <a:noFill/>
          <a:ln w="18360" cap="flat">
            <a:solidFill>
              <a:srgbClr val="FFFF00"/>
            </a:solidFill>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8" name="Line 37"/>
          <p:cNvSpPr>
            <a:spLocks noChangeShapeType="1"/>
          </p:cNvSpPr>
          <p:nvPr/>
        </p:nvSpPr>
        <p:spPr bwMode="auto">
          <a:xfrm flipH="1">
            <a:off x="2513013" y="5625668"/>
            <a:ext cx="688975" cy="457200"/>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9" name="Line 38"/>
          <p:cNvSpPr>
            <a:spLocks noChangeShapeType="1"/>
          </p:cNvSpPr>
          <p:nvPr/>
        </p:nvSpPr>
        <p:spPr bwMode="auto">
          <a:xfrm flipH="1" flipV="1">
            <a:off x="5256213" y="5624080"/>
            <a:ext cx="688975" cy="460375"/>
          </a:xfrm>
          <a:prstGeom prst="line">
            <a:avLst/>
          </a:prstGeom>
          <a:noFill/>
          <a:ln w="18360" cap="flat">
            <a:solidFill>
              <a:srgbClr val="FFFF00"/>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0" name="Line 39"/>
          <p:cNvSpPr>
            <a:spLocks noChangeShapeType="1"/>
          </p:cNvSpPr>
          <p:nvPr/>
        </p:nvSpPr>
        <p:spPr bwMode="auto">
          <a:xfrm>
            <a:off x="4194810" y="5602172"/>
            <a:ext cx="11430" cy="468948"/>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41" name="AutoShape 40"/>
          <p:cNvCxnSpPr>
            <a:cxnSpLocks noChangeShapeType="1"/>
            <a:stCxn id="13" idx="2"/>
            <a:endCxn id="28" idx="0"/>
          </p:cNvCxnSpPr>
          <p:nvPr/>
        </p:nvCxnSpPr>
        <p:spPr bwMode="auto">
          <a:xfrm rot="5400000">
            <a:off x="3833870" y="3641350"/>
            <a:ext cx="1041920" cy="2171700"/>
          </a:xfrm>
          <a:prstGeom prst="bentConnector3">
            <a:avLst>
              <a:gd name="adj1" fmla="val 50000"/>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 name="Line 41"/>
          <p:cNvSpPr>
            <a:spLocks noChangeShapeType="1"/>
          </p:cNvSpPr>
          <p:nvPr/>
        </p:nvSpPr>
        <p:spPr bwMode="auto">
          <a:xfrm flipV="1">
            <a:off x="4183380" y="4752477"/>
            <a:ext cx="0" cy="495681"/>
          </a:xfrm>
          <a:prstGeom prst="line">
            <a:avLst/>
          </a:prstGeom>
          <a:noFill/>
          <a:ln w="18360" cap="flat">
            <a:solidFill>
              <a:srgbClr val="FFFF00"/>
            </a:solidFill>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5" name="Line 44"/>
          <p:cNvSpPr>
            <a:spLocks noChangeShapeType="1"/>
          </p:cNvSpPr>
          <p:nvPr/>
        </p:nvSpPr>
        <p:spPr bwMode="auto">
          <a:xfrm>
            <a:off x="5486400" y="4566240"/>
            <a:ext cx="1600200" cy="1587"/>
          </a:xfrm>
          <a:prstGeom prst="line">
            <a:avLst/>
          </a:prstGeom>
          <a:noFill/>
          <a:ln w="18360" cap="flat">
            <a:solidFill>
              <a:srgbClr val="FFFF00"/>
            </a:solidFill>
            <a:prstDash val="sysDot"/>
            <a:round/>
            <a:headEnd type="triangle" w="med" len="med"/>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 name="AutoShape 47"/>
          <p:cNvSpPr>
            <a:spLocks noChangeArrowheads="1"/>
          </p:cNvSpPr>
          <p:nvPr/>
        </p:nvSpPr>
        <p:spPr bwMode="auto">
          <a:xfrm>
            <a:off x="3291840" y="219456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dPLB</a:t>
            </a:r>
          </a:p>
        </p:txBody>
      </p:sp>
      <p:sp>
        <p:nvSpPr>
          <p:cNvPr id="49" name="Line 48"/>
          <p:cNvSpPr>
            <a:spLocks noChangeShapeType="1"/>
          </p:cNvSpPr>
          <p:nvPr/>
        </p:nvSpPr>
        <p:spPr bwMode="auto">
          <a:xfrm>
            <a:off x="3657600" y="2651760"/>
            <a:ext cx="0" cy="365760"/>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0" name="AutoShape 49"/>
          <p:cNvSpPr>
            <a:spLocks noChangeArrowheads="1"/>
          </p:cNvSpPr>
          <p:nvPr/>
        </p:nvSpPr>
        <p:spPr bwMode="auto">
          <a:xfrm>
            <a:off x="7223760" y="2194560"/>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iPLB</a:t>
            </a:r>
          </a:p>
        </p:txBody>
      </p:sp>
      <p:sp>
        <p:nvSpPr>
          <p:cNvPr id="51" name="Line 50"/>
          <p:cNvSpPr>
            <a:spLocks noChangeShapeType="1"/>
          </p:cNvSpPr>
          <p:nvPr/>
        </p:nvSpPr>
        <p:spPr bwMode="auto">
          <a:xfrm flipH="1">
            <a:off x="7086600" y="2651760"/>
            <a:ext cx="377190" cy="365760"/>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2" name="AutoShape 11"/>
          <p:cNvSpPr>
            <a:spLocks noChangeArrowheads="1"/>
          </p:cNvSpPr>
          <p:nvPr/>
        </p:nvSpPr>
        <p:spPr bwMode="auto">
          <a:xfrm>
            <a:off x="7955280" y="3017520"/>
            <a:ext cx="875899"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smtClean="0">
                <a:solidFill>
                  <a:srgbClr val="FFFF00"/>
                </a:solidFill>
              </a:rPr>
              <a:t>fI$1</a:t>
            </a:r>
            <a:endParaRPr lang="en-US" altLang="en-US" b="0" dirty="0">
              <a:solidFill>
                <a:srgbClr val="FFFF00"/>
              </a:solidFill>
            </a:endParaRPr>
          </a:p>
        </p:txBody>
      </p:sp>
      <p:sp>
        <p:nvSpPr>
          <p:cNvPr id="53" name="Line 33"/>
          <p:cNvSpPr>
            <a:spLocks noChangeShapeType="1"/>
          </p:cNvSpPr>
          <p:nvPr/>
        </p:nvSpPr>
        <p:spPr bwMode="auto">
          <a:xfrm flipV="1">
            <a:off x="6583680" y="3474718"/>
            <a:ext cx="1760220" cy="517091"/>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4" name="Line 50"/>
          <p:cNvSpPr>
            <a:spLocks noChangeShapeType="1"/>
          </p:cNvSpPr>
          <p:nvPr/>
        </p:nvSpPr>
        <p:spPr bwMode="auto">
          <a:xfrm>
            <a:off x="7697787" y="2651760"/>
            <a:ext cx="345758" cy="362903"/>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4" name="Oval 43"/>
          <p:cNvSpPr/>
          <p:nvPr/>
        </p:nvSpPr>
        <p:spPr>
          <a:xfrm>
            <a:off x="469232" y="1280160"/>
            <a:ext cx="9180094" cy="3039177"/>
          </a:xfrm>
          <a:prstGeom prst="ellipse">
            <a:avLst/>
          </a:prstGeom>
          <a:noFill/>
          <a:ln w="44450">
            <a:solidFill>
              <a:srgbClr val="0099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6" name="Oval 45"/>
          <p:cNvSpPr/>
          <p:nvPr/>
        </p:nvSpPr>
        <p:spPr>
          <a:xfrm>
            <a:off x="1097280" y="4896854"/>
            <a:ext cx="6177915" cy="2021304"/>
          </a:xfrm>
          <a:prstGeom prst="ellipse">
            <a:avLst/>
          </a:prstGeom>
          <a:noFill/>
          <a:ln w="44450">
            <a:solidFill>
              <a:srgbClr val="0099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7" name="TextBox 6"/>
          <p:cNvSpPr txBox="1"/>
          <p:nvPr/>
        </p:nvSpPr>
        <p:spPr>
          <a:xfrm>
            <a:off x="8067608" y="731520"/>
            <a:ext cx="1630279" cy="830997"/>
          </a:xfrm>
          <a:prstGeom prst="rect">
            <a:avLst/>
          </a:prstGeom>
          <a:noFill/>
        </p:spPr>
        <p:txBody>
          <a:bodyPr wrap="square" rtlCol="0">
            <a:spAutoFit/>
          </a:bodyPr>
          <a:lstStyle/>
          <a:p>
            <a:pPr algn="ctr"/>
            <a:r>
              <a:rPr lang="en-US" sz="2400" dirty="0" smtClean="0">
                <a:solidFill>
                  <a:srgbClr val="FFFF00"/>
                </a:solidFill>
                <a:latin typeface="Arial" pitchFamily="34" charset="0"/>
                <a:cs typeface="Arial" pitchFamily="34" charset="0"/>
              </a:rPr>
              <a:t>virtual addresses</a:t>
            </a:r>
          </a:p>
        </p:txBody>
      </p:sp>
      <p:cxnSp>
        <p:nvCxnSpPr>
          <p:cNvPr id="22" name="Straight Arrow Connector 21"/>
          <p:cNvCxnSpPr>
            <a:stCxn id="7" idx="1"/>
          </p:cNvCxnSpPr>
          <p:nvPr/>
        </p:nvCxnSpPr>
        <p:spPr>
          <a:xfrm flipH="1">
            <a:off x="7463790" y="1147019"/>
            <a:ext cx="603818" cy="727501"/>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870666" y="5269161"/>
            <a:ext cx="1778660" cy="830997"/>
          </a:xfrm>
          <a:prstGeom prst="rect">
            <a:avLst/>
          </a:prstGeom>
          <a:noFill/>
        </p:spPr>
        <p:txBody>
          <a:bodyPr wrap="square" rtlCol="0">
            <a:spAutoFit/>
          </a:bodyPr>
          <a:lstStyle/>
          <a:p>
            <a:pPr algn="ctr"/>
            <a:r>
              <a:rPr lang="en-US" sz="2400" dirty="0" smtClean="0">
                <a:solidFill>
                  <a:srgbClr val="FFFF00"/>
                </a:solidFill>
                <a:latin typeface="Arial" pitchFamily="34" charset="0"/>
                <a:cs typeface="Arial" pitchFamily="34" charset="0"/>
              </a:rPr>
              <a:t>physical addresses</a:t>
            </a:r>
          </a:p>
        </p:txBody>
      </p:sp>
      <p:cxnSp>
        <p:nvCxnSpPr>
          <p:cNvPr id="37" name="Straight Arrow Connector 36"/>
          <p:cNvCxnSpPr>
            <a:stCxn id="24" idx="1"/>
          </p:cNvCxnSpPr>
          <p:nvPr/>
        </p:nvCxnSpPr>
        <p:spPr>
          <a:xfrm flipH="1">
            <a:off x="6858000" y="5684660"/>
            <a:ext cx="1012666" cy="38646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56" name="Text Box 30"/>
          <p:cNvSpPr txBox="1">
            <a:spLocks noChangeArrowheads="1"/>
          </p:cNvSpPr>
          <p:nvPr/>
        </p:nvSpPr>
        <p:spPr bwMode="auto">
          <a:xfrm>
            <a:off x="6847774" y="4986754"/>
            <a:ext cx="2897805" cy="1042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723900" algn="l"/>
                <a:tab pos="1447800" algn="l"/>
                <a:tab pos="2171700" algn="l"/>
                <a:tab pos="2895600" algn="l"/>
                <a:tab pos="36195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9pPr>
          </a:lstStyle>
          <a:p>
            <a:r>
              <a:rPr lang="en-US" altLang="en-US" b="0" dirty="0">
                <a:solidFill>
                  <a:srgbClr val="FFFF00"/>
                </a:solidFill>
              </a:rPr>
              <a:t>The Mill uses virtual caching and the single address space model.</a:t>
            </a:r>
          </a:p>
        </p:txBody>
      </p:sp>
    </p:spTree>
    <p:extLst>
      <p:ext uri="{BB962C8B-B14F-4D97-AF65-F5344CB8AC3E}">
        <p14:creationId xmlns:p14="http://schemas.microsoft.com/office/powerpoint/2010/main" val="14278009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heel(1)">
                                      <p:cBhvr>
                                        <p:cTn id="7" dur="20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wheel(1)">
                                      <p:cBhvr>
                                        <p:cTn id="20" dur="2000"/>
                                        <p:tgtEl>
                                          <p:spTgt spid="46"/>
                                        </p:tgtEl>
                                      </p:cBhvr>
                                    </p:animEffect>
                                  </p:childTnLst>
                                </p:cTn>
                              </p:par>
                              <p:par>
                                <p:cTn id="21" presetID="10" presetClass="exit" presetSubtype="0" fill="hold" grpId="0" nodeType="withEffect">
                                  <p:stCondLst>
                                    <p:cond delay="0"/>
                                  </p:stCondLst>
                                  <p:childTnLst>
                                    <p:animEffect transition="out" filter="fade">
                                      <p:cBhvr>
                                        <p:cTn id="22" dur="1000"/>
                                        <p:tgtEl>
                                          <p:spTgt spid="56"/>
                                        </p:tgtEl>
                                      </p:cBhvr>
                                    </p:animEffect>
                                    <p:set>
                                      <p:cBhvr>
                                        <p:cTn id="23" dur="1" fill="hold">
                                          <p:stCondLst>
                                            <p:cond delay="999"/>
                                          </p:stCondLst>
                                        </p:cTn>
                                        <p:tgtEl>
                                          <p:spTgt spid="56"/>
                                        </p:tgtEl>
                                        <p:attrNameLst>
                                          <p:attrName>style.visibility</p:attrName>
                                        </p:attrNameLst>
                                      </p:cBhvr>
                                      <p:to>
                                        <p:strVal val="hidden"/>
                                      </p:to>
                                    </p:set>
                                  </p:childTnLst>
                                </p:cTn>
                              </p:par>
                              <p:par>
                                <p:cTn id="24" presetID="9" presetClass="emph" presetSubtype="0" grpId="1" nodeType="withEffect">
                                  <p:stCondLst>
                                    <p:cond delay="0"/>
                                  </p:stCondLst>
                                  <p:childTnLst>
                                    <p:set>
                                      <p:cBhvr rctx="PPT">
                                        <p:cTn id="25" dur="indefinite"/>
                                        <p:tgtEl>
                                          <p:spTgt spid="44"/>
                                        </p:tgtEl>
                                        <p:attrNameLst>
                                          <p:attrName>style.opacity</p:attrName>
                                        </p:attrNameLst>
                                      </p:cBhvr>
                                      <p:to>
                                        <p:strVal val="0.5"/>
                                      </p:to>
                                    </p:set>
                                    <p:animEffect filter="image" prLst="opacity: 0.5">
                                      <p:cBhvr rctx="IE">
                                        <p:cTn id="26" dur="indefinite"/>
                                        <p:tgtEl>
                                          <p:spTgt spid="4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1000"/>
                                        <p:tgtEl>
                                          <p:spTgt spid="24"/>
                                        </p:tgtEl>
                                      </p:cBhvr>
                                    </p:animEffect>
                                  </p:childTnLst>
                                </p:cTn>
                              </p:par>
                              <p:par>
                                <p:cTn id="32" presetID="10" presetClass="entr" presetSubtype="0" fill="hold" nodeType="with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fade">
                                      <p:cBhvr>
                                        <p:cTn id="34" dur="1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P spid="46" grpId="0" animBg="1"/>
      <p:bldP spid="7" grpId="0"/>
      <p:bldP spid="24" grpId="0"/>
      <p:bldP spid="5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 Box 1"/>
          <p:cNvSpPr txBox="1">
            <a:spLocks noChangeArrowheads="1"/>
          </p:cNvSpPr>
          <p:nvPr/>
        </p:nvSpPr>
        <p:spPr bwMode="auto">
          <a:xfrm>
            <a:off x="731520" y="731520"/>
            <a:ext cx="8459787"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9pPr>
          </a:lstStyle>
          <a:p>
            <a:r>
              <a:rPr lang="en-US" altLang="en-US" sz="3200" b="0" dirty="0">
                <a:solidFill>
                  <a:srgbClr val="00FF00"/>
                </a:solidFill>
              </a:rPr>
              <a:t>Memory model</a:t>
            </a:r>
          </a:p>
        </p:txBody>
      </p:sp>
      <p:sp>
        <p:nvSpPr>
          <p:cNvPr id="77" name="Text Box 26"/>
          <p:cNvSpPr txBox="1">
            <a:spLocks noChangeArrowheads="1"/>
          </p:cNvSpPr>
          <p:nvPr/>
        </p:nvSpPr>
        <p:spPr bwMode="auto">
          <a:xfrm>
            <a:off x="640080" y="4206240"/>
            <a:ext cx="612775" cy="34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21168" rIns="0" bIns="0"/>
          <a:lstStyle/>
          <a:p>
            <a:r>
              <a:rPr lang="en-US" altLang="en-US" sz="2400" b="0" dirty="0">
                <a:solidFill>
                  <a:srgbClr val="FFFF00"/>
                </a:solidFill>
              </a:rPr>
              <a:t>Mill:</a:t>
            </a:r>
          </a:p>
        </p:txBody>
      </p:sp>
      <p:sp>
        <p:nvSpPr>
          <p:cNvPr id="80" name="Text Box 29"/>
          <p:cNvSpPr txBox="1">
            <a:spLocks noChangeArrowheads="1"/>
          </p:cNvSpPr>
          <p:nvPr/>
        </p:nvSpPr>
        <p:spPr bwMode="auto">
          <a:xfrm>
            <a:off x="6858000" y="4882940"/>
            <a:ext cx="2971800" cy="115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723900" algn="l"/>
                <a:tab pos="1447800" algn="l"/>
                <a:tab pos="2171700" algn="l"/>
                <a:tab pos="2895600" algn="l"/>
              </a:tabLst>
              <a:defRPr sz="2000" b="1">
                <a:solidFill>
                  <a:srgbClr val="000000"/>
                </a:solidFill>
                <a:latin typeface="Arial" charset="0"/>
                <a:cs typeface="Tahoma" charset="0"/>
              </a:defRPr>
            </a:lvl1pPr>
            <a:lvl2pPr>
              <a:tabLst>
                <a:tab pos="723900" algn="l"/>
                <a:tab pos="1447800" algn="l"/>
                <a:tab pos="2171700" algn="l"/>
                <a:tab pos="2895600" algn="l"/>
              </a:tabLst>
              <a:defRPr sz="2000" b="1">
                <a:solidFill>
                  <a:srgbClr val="000000"/>
                </a:solidFill>
                <a:latin typeface="Arial" charset="0"/>
                <a:cs typeface="Tahoma" charset="0"/>
              </a:defRPr>
            </a:lvl2pPr>
            <a:lvl3pPr>
              <a:tabLst>
                <a:tab pos="723900" algn="l"/>
                <a:tab pos="1447800" algn="l"/>
                <a:tab pos="2171700" algn="l"/>
                <a:tab pos="2895600" algn="l"/>
              </a:tabLst>
              <a:defRPr sz="2000" b="1">
                <a:solidFill>
                  <a:srgbClr val="000000"/>
                </a:solidFill>
                <a:latin typeface="Arial" charset="0"/>
                <a:cs typeface="Tahoma" charset="0"/>
              </a:defRPr>
            </a:lvl3pPr>
            <a:lvl4pPr>
              <a:tabLst>
                <a:tab pos="723900" algn="l"/>
                <a:tab pos="1447800" algn="l"/>
                <a:tab pos="2171700" algn="l"/>
                <a:tab pos="2895600" algn="l"/>
              </a:tabLst>
              <a:defRPr sz="2000" b="1">
                <a:solidFill>
                  <a:srgbClr val="000000"/>
                </a:solidFill>
                <a:latin typeface="Arial" charset="0"/>
                <a:cs typeface="Tahoma" charset="0"/>
              </a:defRPr>
            </a:lvl4pPr>
            <a:lvl5pPr>
              <a:tabLst>
                <a:tab pos="723900" algn="l"/>
                <a:tab pos="1447800" algn="l"/>
                <a:tab pos="2171700" algn="l"/>
                <a:tab pos="28956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9pPr>
          </a:lstStyle>
          <a:p>
            <a:r>
              <a:rPr lang="en-US" altLang="en-US" b="0" dirty="0">
                <a:solidFill>
                  <a:srgbClr val="FFFF00"/>
                </a:solidFill>
              </a:rPr>
              <a:t>All tasks use the same virtual addresses, no aliasing or translation across tasks or OS.</a:t>
            </a:r>
          </a:p>
        </p:txBody>
      </p:sp>
      <p:sp>
        <p:nvSpPr>
          <p:cNvPr id="81" name="Text Box 30"/>
          <p:cNvSpPr txBox="1">
            <a:spLocks noChangeArrowheads="1"/>
          </p:cNvSpPr>
          <p:nvPr/>
        </p:nvSpPr>
        <p:spPr bwMode="auto">
          <a:xfrm>
            <a:off x="5029200" y="1097280"/>
            <a:ext cx="4271963"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723900" algn="l"/>
                <a:tab pos="1447800" algn="l"/>
                <a:tab pos="2171700" algn="l"/>
                <a:tab pos="2895600" algn="l"/>
                <a:tab pos="36195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sz="2000" b="1">
                <a:solidFill>
                  <a:srgbClr val="000000"/>
                </a:solidFill>
                <a:latin typeface="Arial" charset="0"/>
                <a:cs typeface="Tahoma" charset="0"/>
              </a:defRPr>
            </a:lvl9pPr>
          </a:lstStyle>
          <a:p>
            <a:r>
              <a:rPr lang="en-US" altLang="en-US" b="0" dirty="0" smtClean="0">
                <a:solidFill>
                  <a:srgbClr val="FFFF00"/>
                </a:solidFill>
              </a:rPr>
              <a:t>Program addresses must be translated to physical addresses before being looked up in cache.</a:t>
            </a:r>
            <a:endParaRPr lang="en-US" altLang="en-US" b="0" dirty="0">
              <a:solidFill>
                <a:srgbClr val="FFFF00"/>
              </a:solidFill>
            </a:endParaRPr>
          </a:p>
        </p:txBody>
      </p:sp>
      <p:sp>
        <p:nvSpPr>
          <p:cNvPr id="65" name="Text Box 14"/>
          <p:cNvSpPr txBox="1">
            <a:spLocks noChangeArrowheads="1"/>
          </p:cNvSpPr>
          <p:nvPr/>
        </p:nvSpPr>
        <p:spPr bwMode="auto">
          <a:xfrm>
            <a:off x="640080" y="1828800"/>
            <a:ext cx="1054100" cy="319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19404" rIns="0" bIns="0"/>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r>
              <a:rPr lang="en-US" altLang="en-US" sz="2200" b="0" dirty="0" smtClean="0">
                <a:solidFill>
                  <a:srgbClr val="FFFF00"/>
                </a:solidFill>
              </a:rPr>
              <a:t>Traditional</a:t>
            </a:r>
            <a:endParaRPr lang="en-US" altLang="en-US" sz="2200" b="0" dirty="0">
              <a:solidFill>
                <a:srgbClr val="FFFF00"/>
              </a:solidFill>
            </a:endParaRPr>
          </a:p>
        </p:txBody>
      </p:sp>
      <p:sp>
        <p:nvSpPr>
          <p:cNvPr id="105" name="Oval 104"/>
          <p:cNvSpPr/>
          <p:nvPr/>
        </p:nvSpPr>
        <p:spPr>
          <a:xfrm>
            <a:off x="3017520" y="1828799"/>
            <a:ext cx="2858331" cy="2057401"/>
          </a:xfrm>
          <a:prstGeom prst="ellipse">
            <a:avLst/>
          </a:prstGeom>
          <a:noFill/>
          <a:ln w="38100">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107" name="Straight Arrow Connector 106"/>
          <p:cNvCxnSpPr/>
          <p:nvPr/>
        </p:nvCxnSpPr>
        <p:spPr>
          <a:xfrm flipH="1">
            <a:off x="5143500" y="1828800"/>
            <a:ext cx="732351" cy="432382"/>
          </a:xfrm>
          <a:prstGeom prst="straightConnector1">
            <a:avLst/>
          </a:prstGeom>
          <a:ln w="41275">
            <a:solidFill>
              <a:srgbClr val="FFFF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6027808" y="1569650"/>
            <a:ext cx="158889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bottleneck</a:t>
            </a:r>
          </a:p>
        </p:txBody>
      </p:sp>
      <p:grpSp>
        <p:nvGrpSpPr>
          <p:cNvPr id="120" name="Group 119"/>
          <p:cNvGrpSpPr/>
          <p:nvPr/>
        </p:nvGrpSpPr>
        <p:grpSpPr>
          <a:xfrm>
            <a:off x="914400" y="2103120"/>
            <a:ext cx="8458200" cy="1783080"/>
            <a:chOff x="914400" y="2103120"/>
            <a:chExt cx="8458200" cy="1783080"/>
          </a:xfrm>
        </p:grpSpPr>
        <p:sp>
          <p:nvSpPr>
            <p:cNvPr id="53" name="AutoShape 2"/>
            <p:cNvSpPr>
              <a:spLocks noChangeArrowheads="1"/>
            </p:cNvSpPr>
            <p:nvPr/>
          </p:nvSpPr>
          <p:spPr bwMode="auto">
            <a:xfrm>
              <a:off x="914400" y="2468880"/>
              <a:ext cx="1371600" cy="914400"/>
            </a:xfrm>
            <a:prstGeom prst="roundRect">
              <a:avLst>
                <a:gd name="adj" fmla="val 171"/>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load</a:t>
              </a:r>
            </a:p>
            <a:p>
              <a:pPr algn="ctr"/>
              <a:r>
                <a:rPr lang="en-US" sz="2000" dirty="0" smtClean="0">
                  <a:solidFill>
                    <a:srgbClr val="FFFF00"/>
                  </a:solidFill>
                </a:rPr>
                <a:t>operation</a:t>
              </a:r>
              <a:endParaRPr lang="en-US" sz="2000" dirty="0">
                <a:solidFill>
                  <a:srgbClr val="FFFF00"/>
                </a:solidFill>
              </a:endParaRPr>
            </a:p>
          </p:txBody>
        </p:sp>
        <p:sp>
          <p:nvSpPr>
            <p:cNvPr id="56" name="AutoShape 5"/>
            <p:cNvSpPr>
              <a:spLocks noChangeArrowheads="1"/>
            </p:cNvSpPr>
            <p:nvPr/>
          </p:nvSpPr>
          <p:spPr bwMode="auto">
            <a:xfrm>
              <a:off x="3667125" y="2468880"/>
              <a:ext cx="1590675" cy="914400"/>
            </a:xfrm>
            <a:prstGeom prst="roundRect">
              <a:avLst>
                <a:gd name="adj" fmla="val 171"/>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translation/</a:t>
              </a:r>
            </a:p>
            <a:p>
              <a:pPr algn="ctr"/>
              <a:r>
                <a:rPr lang="en-US" sz="2000" dirty="0" smtClean="0">
                  <a:solidFill>
                    <a:srgbClr val="FFFF00"/>
                  </a:solidFill>
                </a:rPr>
                <a:t>protection</a:t>
              </a:r>
              <a:endParaRPr lang="en-US" sz="2000" dirty="0">
                <a:solidFill>
                  <a:srgbClr val="FFFF00"/>
                </a:solidFill>
              </a:endParaRPr>
            </a:p>
          </p:txBody>
        </p:sp>
        <p:sp>
          <p:nvSpPr>
            <p:cNvPr id="60" name="AutoShape 9"/>
            <p:cNvSpPr>
              <a:spLocks noChangeArrowheads="1"/>
            </p:cNvSpPr>
            <p:nvPr/>
          </p:nvSpPr>
          <p:spPr bwMode="auto">
            <a:xfrm>
              <a:off x="6638925" y="2743200"/>
              <a:ext cx="904875" cy="457200"/>
            </a:xfrm>
            <a:prstGeom prst="roundRect">
              <a:avLst>
                <a:gd name="adj" fmla="val 347"/>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lines</a:t>
              </a:r>
            </a:p>
          </p:txBody>
        </p:sp>
        <p:sp>
          <p:nvSpPr>
            <p:cNvPr id="63" name="AutoShape 12"/>
            <p:cNvSpPr>
              <a:spLocks noChangeArrowheads="1"/>
            </p:cNvSpPr>
            <p:nvPr/>
          </p:nvSpPr>
          <p:spPr bwMode="auto">
            <a:xfrm>
              <a:off x="8458200" y="2743200"/>
              <a:ext cx="914400" cy="457200"/>
            </a:xfrm>
            <a:prstGeom prst="roundRect">
              <a:avLst>
                <a:gd name="adj" fmla="val 347"/>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regs</a:t>
              </a:r>
            </a:p>
          </p:txBody>
        </p:sp>
        <p:sp>
          <p:nvSpPr>
            <p:cNvPr id="78" name="AutoShape 27"/>
            <p:cNvSpPr>
              <a:spLocks noChangeArrowheads="1"/>
            </p:cNvSpPr>
            <p:nvPr/>
          </p:nvSpPr>
          <p:spPr bwMode="auto">
            <a:xfrm>
              <a:off x="5943600" y="3429000"/>
              <a:ext cx="914400" cy="457200"/>
            </a:xfrm>
            <a:prstGeom prst="roundRect">
              <a:avLst>
                <a:gd name="adj" fmla="val 347"/>
              </a:avLst>
            </a:prstGeom>
            <a:solidFill>
              <a:srgbClr val="0066CC"/>
            </a:solidFill>
            <a:ln w="28575" cap="flat">
              <a:solidFill>
                <a:srgbClr val="FF33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fault</a:t>
              </a:r>
            </a:p>
          </p:txBody>
        </p:sp>
        <p:sp>
          <p:nvSpPr>
            <p:cNvPr id="82" name="Line 31"/>
            <p:cNvSpPr>
              <a:spLocks noChangeShapeType="1"/>
            </p:cNvSpPr>
            <p:nvPr/>
          </p:nvSpPr>
          <p:spPr bwMode="auto">
            <a:xfrm>
              <a:off x="2286000" y="2926080"/>
              <a:ext cx="1371600"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3" name="Line 32"/>
            <p:cNvSpPr>
              <a:spLocks noChangeShapeType="1"/>
            </p:cNvSpPr>
            <p:nvPr/>
          </p:nvSpPr>
          <p:spPr bwMode="auto">
            <a:xfrm>
              <a:off x="5257800" y="2926080"/>
              <a:ext cx="1381125"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4" name="Line 33"/>
            <p:cNvSpPr>
              <a:spLocks noChangeShapeType="1"/>
            </p:cNvSpPr>
            <p:nvPr/>
          </p:nvSpPr>
          <p:spPr bwMode="auto">
            <a:xfrm>
              <a:off x="7543800" y="2926080"/>
              <a:ext cx="914400"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89" name="AutoShape 38"/>
            <p:cNvCxnSpPr>
              <a:cxnSpLocks noChangeShapeType="1"/>
              <a:stCxn id="56" idx="2"/>
              <a:endCxn id="78" idx="1"/>
            </p:cNvCxnSpPr>
            <p:nvPr/>
          </p:nvCxnSpPr>
          <p:spPr bwMode="auto">
            <a:xfrm>
              <a:off x="4462463" y="3383280"/>
              <a:ext cx="1481137" cy="274320"/>
            </a:xfrm>
            <a:prstGeom prst="straightConnector1">
              <a:avLst/>
            </a:prstGeom>
            <a:noFill/>
            <a:ln w="28575" cap="flat">
              <a:solidFill>
                <a:srgbClr val="FFFF00"/>
              </a:solidFill>
              <a:prstDash val="sys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09" name="TextBox 108"/>
            <p:cNvSpPr txBox="1"/>
            <p:nvPr/>
          </p:nvSpPr>
          <p:spPr>
            <a:xfrm>
              <a:off x="2468880" y="2286000"/>
              <a:ext cx="1096775" cy="707886"/>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virtual</a:t>
              </a:r>
            </a:p>
            <a:p>
              <a:pPr algn="ctr"/>
              <a:r>
                <a:rPr lang="en-US" sz="2000" dirty="0" smtClean="0">
                  <a:solidFill>
                    <a:srgbClr val="FFFF00"/>
                  </a:solidFill>
                  <a:latin typeface="Arial" pitchFamily="34" charset="0"/>
                  <a:cs typeface="Arial" pitchFamily="34" charset="0"/>
                </a:rPr>
                <a:t>address</a:t>
              </a:r>
            </a:p>
          </p:txBody>
        </p:sp>
        <p:sp>
          <p:nvSpPr>
            <p:cNvPr id="110" name="TextBox 109"/>
            <p:cNvSpPr txBox="1"/>
            <p:nvPr/>
          </p:nvSpPr>
          <p:spPr>
            <a:xfrm>
              <a:off x="5390112" y="2286000"/>
              <a:ext cx="1112805" cy="707886"/>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physical</a:t>
              </a:r>
            </a:p>
            <a:p>
              <a:pPr algn="ctr"/>
              <a:r>
                <a:rPr lang="en-US" sz="2000" dirty="0" smtClean="0">
                  <a:solidFill>
                    <a:srgbClr val="FFFF00"/>
                  </a:solidFill>
                  <a:latin typeface="Arial" pitchFamily="34" charset="0"/>
                  <a:cs typeface="Arial" pitchFamily="34" charset="0"/>
                </a:rPr>
                <a:t>address</a:t>
              </a:r>
            </a:p>
          </p:txBody>
        </p:sp>
        <p:sp>
          <p:nvSpPr>
            <p:cNvPr id="111" name="TextBox 110"/>
            <p:cNvSpPr txBox="1"/>
            <p:nvPr/>
          </p:nvSpPr>
          <p:spPr>
            <a:xfrm>
              <a:off x="6677520" y="2377440"/>
              <a:ext cx="869149"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cache</a:t>
              </a:r>
            </a:p>
          </p:txBody>
        </p:sp>
        <p:sp>
          <p:nvSpPr>
            <p:cNvPr id="112" name="TextBox 111"/>
            <p:cNvSpPr txBox="1"/>
            <p:nvPr/>
          </p:nvSpPr>
          <p:spPr>
            <a:xfrm>
              <a:off x="8503920" y="2377440"/>
              <a:ext cx="728084"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CPU</a:t>
              </a:r>
            </a:p>
          </p:txBody>
        </p:sp>
        <p:sp>
          <p:nvSpPr>
            <p:cNvPr id="113" name="TextBox 112"/>
            <p:cNvSpPr txBox="1"/>
            <p:nvPr/>
          </p:nvSpPr>
          <p:spPr>
            <a:xfrm>
              <a:off x="4114800" y="2103120"/>
              <a:ext cx="655949"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TLB</a:t>
              </a:r>
            </a:p>
          </p:txBody>
        </p:sp>
        <p:sp>
          <p:nvSpPr>
            <p:cNvPr id="114" name="TextBox 113"/>
            <p:cNvSpPr txBox="1"/>
            <p:nvPr/>
          </p:nvSpPr>
          <p:spPr>
            <a:xfrm>
              <a:off x="7680960" y="2560320"/>
              <a:ext cx="633507" cy="369332"/>
            </a:xfrm>
            <a:prstGeom prst="rect">
              <a:avLst/>
            </a:prstGeom>
            <a:noFill/>
          </p:spPr>
          <p:txBody>
            <a:bodyPr wrap="none" rtlCol="0">
              <a:spAutoFit/>
            </a:bodyPr>
            <a:lstStyle/>
            <a:p>
              <a:r>
                <a:rPr lang="en-US" dirty="0" smtClean="0">
                  <a:solidFill>
                    <a:srgbClr val="FFFF00"/>
                  </a:solidFill>
                  <a:latin typeface="Arial" pitchFamily="34" charset="0"/>
                  <a:cs typeface="Arial" pitchFamily="34" charset="0"/>
                </a:rPr>
                <a:t>data</a:t>
              </a:r>
            </a:p>
          </p:txBody>
        </p:sp>
      </p:grpSp>
      <p:grpSp>
        <p:nvGrpSpPr>
          <p:cNvPr id="121" name="Group 120"/>
          <p:cNvGrpSpPr/>
          <p:nvPr/>
        </p:nvGrpSpPr>
        <p:grpSpPr>
          <a:xfrm>
            <a:off x="914400" y="4572000"/>
            <a:ext cx="5486400" cy="1920240"/>
            <a:chOff x="914400" y="4572000"/>
            <a:chExt cx="5486400" cy="1920240"/>
          </a:xfrm>
        </p:grpSpPr>
        <p:sp>
          <p:nvSpPr>
            <p:cNvPr id="66" name="AutoShape 15"/>
            <p:cNvSpPr>
              <a:spLocks noChangeArrowheads="1"/>
            </p:cNvSpPr>
            <p:nvPr/>
          </p:nvSpPr>
          <p:spPr bwMode="auto">
            <a:xfrm>
              <a:off x="914400" y="4754880"/>
              <a:ext cx="1371600" cy="914400"/>
            </a:xfrm>
            <a:prstGeom prst="roundRect">
              <a:avLst>
                <a:gd name="adj" fmla="val 171"/>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load </a:t>
              </a:r>
            </a:p>
            <a:p>
              <a:pPr algn="ctr"/>
              <a:r>
                <a:rPr lang="en-US" sz="2000" dirty="0" smtClean="0">
                  <a:solidFill>
                    <a:srgbClr val="FFFF00"/>
                  </a:solidFill>
                </a:rPr>
                <a:t>operation</a:t>
              </a:r>
              <a:endParaRPr lang="en-US" sz="2000" dirty="0">
                <a:solidFill>
                  <a:srgbClr val="FFFF00"/>
                </a:solidFill>
              </a:endParaRPr>
            </a:p>
          </p:txBody>
        </p:sp>
        <p:sp>
          <p:nvSpPr>
            <p:cNvPr id="69" name="AutoShape 18"/>
            <p:cNvSpPr>
              <a:spLocks noChangeArrowheads="1"/>
            </p:cNvSpPr>
            <p:nvPr/>
          </p:nvSpPr>
          <p:spPr bwMode="auto">
            <a:xfrm>
              <a:off x="3383280" y="6035040"/>
              <a:ext cx="1374775" cy="457200"/>
            </a:xfrm>
            <a:prstGeom prst="roundRect">
              <a:avLst>
                <a:gd name="adj" fmla="val 347"/>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protection</a:t>
              </a:r>
              <a:endParaRPr lang="en-US" sz="2000" dirty="0">
                <a:solidFill>
                  <a:srgbClr val="FFFF00"/>
                </a:solidFill>
              </a:endParaRPr>
            </a:p>
          </p:txBody>
        </p:sp>
        <p:sp>
          <p:nvSpPr>
            <p:cNvPr id="72" name="AutoShape 21"/>
            <p:cNvSpPr>
              <a:spLocks noChangeArrowheads="1"/>
            </p:cNvSpPr>
            <p:nvPr/>
          </p:nvSpPr>
          <p:spPr bwMode="auto">
            <a:xfrm>
              <a:off x="3667125" y="5029200"/>
              <a:ext cx="904875" cy="457200"/>
            </a:xfrm>
            <a:prstGeom prst="roundRect">
              <a:avLst>
                <a:gd name="adj" fmla="val 347"/>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lines</a:t>
              </a:r>
            </a:p>
          </p:txBody>
        </p:sp>
        <p:sp>
          <p:nvSpPr>
            <p:cNvPr id="75" name="AutoShape 24"/>
            <p:cNvSpPr>
              <a:spLocks noChangeArrowheads="1"/>
            </p:cNvSpPr>
            <p:nvPr/>
          </p:nvSpPr>
          <p:spPr bwMode="auto">
            <a:xfrm>
              <a:off x="5486400" y="5029200"/>
              <a:ext cx="914400" cy="457200"/>
            </a:xfrm>
            <a:prstGeom prst="roundRect">
              <a:avLst>
                <a:gd name="adj" fmla="val 347"/>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belt</a:t>
              </a:r>
            </a:p>
          </p:txBody>
        </p:sp>
        <p:sp>
          <p:nvSpPr>
            <p:cNvPr id="79" name="AutoShape 28"/>
            <p:cNvSpPr>
              <a:spLocks noChangeArrowheads="1"/>
            </p:cNvSpPr>
            <p:nvPr/>
          </p:nvSpPr>
          <p:spPr bwMode="auto">
            <a:xfrm>
              <a:off x="5486400" y="6035040"/>
              <a:ext cx="914400" cy="457200"/>
            </a:xfrm>
            <a:prstGeom prst="roundRect">
              <a:avLst>
                <a:gd name="adj" fmla="val 347"/>
              </a:avLst>
            </a:prstGeom>
            <a:solidFill>
              <a:srgbClr val="0066CC"/>
            </a:solidFill>
            <a:ln w="28575" cap="flat">
              <a:solidFill>
                <a:srgbClr val="FF33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fault</a:t>
              </a:r>
            </a:p>
          </p:txBody>
        </p:sp>
        <p:sp>
          <p:nvSpPr>
            <p:cNvPr id="86" name="Line 35"/>
            <p:cNvSpPr>
              <a:spLocks noChangeShapeType="1"/>
            </p:cNvSpPr>
            <p:nvPr/>
          </p:nvSpPr>
          <p:spPr bwMode="auto">
            <a:xfrm>
              <a:off x="4572000" y="5212080"/>
              <a:ext cx="914400"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7" name="Line 36"/>
            <p:cNvSpPr>
              <a:spLocks noChangeShapeType="1"/>
            </p:cNvSpPr>
            <p:nvPr/>
          </p:nvSpPr>
          <p:spPr bwMode="auto">
            <a:xfrm>
              <a:off x="4800600" y="6217920"/>
              <a:ext cx="685800" cy="1588"/>
            </a:xfrm>
            <a:prstGeom prst="line">
              <a:avLst/>
            </a:prstGeom>
            <a:noFill/>
            <a:ln w="28575" cap="flat">
              <a:solidFill>
                <a:srgbClr val="FFFF00"/>
              </a:solidFill>
              <a:prstDash val="sys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95" name="Straight Arrow Connector 94"/>
            <p:cNvCxnSpPr/>
            <p:nvPr/>
          </p:nvCxnSpPr>
          <p:spPr>
            <a:xfrm flipV="1">
              <a:off x="2286000" y="5212080"/>
              <a:ext cx="1381125" cy="1"/>
            </a:xfrm>
            <a:prstGeom prst="straightConnector1">
              <a:avLst/>
            </a:prstGeom>
            <a:ln w="28575">
              <a:solidFill>
                <a:srgbClr val="FFFF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endCxn id="69" idx="1"/>
            </p:cNvCxnSpPr>
            <p:nvPr/>
          </p:nvCxnSpPr>
          <p:spPr>
            <a:xfrm>
              <a:off x="2586789" y="5213668"/>
              <a:ext cx="796491" cy="1049972"/>
            </a:xfrm>
            <a:prstGeom prst="straightConnector1">
              <a:avLst/>
            </a:prstGeom>
            <a:ln w="31750">
              <a:solidFill>
                <a:srgbClr val="FFFF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749040" y="5669280"/>
              <a:ext cx="670376"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PLB</a:t>
              </a:r>
            </a:p>
          </p:txBody>
        </p:sp>
        <p:sp>
          <p:nvSpPr>
            <p:cNvPr id="116" name="TextBox 115"/>
            <p:cNvSpPr txBox="1"/>
            <p:nvPr/>
          </p:nvSpPr>
          <p:spPr>
            <a:xfrm>
              <a:off x="5577840" y="4663440"/>
              <a:ext cx="728084"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CPU</a:t>
              </a:r>
            </a:p>
          </p:txBody>
        </p:sp>
        <p:sp>
          <p:nvSpPr>
            <p:cNvPr id="117" name="TextBox 116"/>
            <p:cNvSpPr txBox="1"/>
            <p:nvPr/>
          </p:nvSpPr>
          <p:spPr>
            <a:xfrm>
              <a:off x="3657600" y="4663440"/>
              <a:ext cx="869149"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cache</a:t>
              </a:r>
            </a:p>
          </p:txBody>
        </p:sp>
        <p:sp>
          <p:nvSpPr>
            <p:cNvPr id="118" name="TextBox 117"/>
            <p:cNvSpPr txBox="1"/>
            <p:nvPr/>
          </p:nvSpPr>
          <p:spPr>
            <a:xfrm>
              <a:off x="4663440" y="4846320"/>
              <a:ext cx="633507" cy="369332"/>
            </a:xfrm>
            <a:prstGeom prst="rect">
              <a:avLst/>
            </a:prstGeom>
            <a:noFill/>
          </p:spPr>
          <p:txBody>
            <a:bodyPr wrap="none" rtlCol="0">
              <a:spAutoFit/>
            </a:bodyPr>
            <a:lstStyle/>
            <a:p>
              <a:pPr algn="ctr"/>
              <a:r>
                <a:rPr lang="en-US" dirty="0" smtClean="0">
                  <a:solidFill>
                    <a:srgbClr val="FFFF00"/>
                  </a:solidFill>
                  <a:latin typeface="Arial" pitchFamily="34" charset="0"/>
                  <a:cs typeface="Arial" pitchFamily="34" charset="0"/>
                </a:rPr>
                <a:t>data</a:t>
              </a:r>
            </a:p>
          </p:txBody>
        </p:sp>
        <p:sp>
          <p:nvSpPr>
            <p:cNvPr id="119" name="TextBox 118"/>
            <p:cNvSpPr txBox="1"/>
            <p:nvPr/>
          </p:nvSpPr>
          <p:spPr>
            <a:xfrm>
              <a:off x="2468880" y="4572000"/>
              <a:ext cx="1096774" cy="707886"/>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virtual</a:t>
              </a:r>
            </a:p>
            <a:p>
              <a:pPr algn="ctr"/>
              <a:r>
                <a:rPr lang="en-US" sz="2000" dirty="0" smtClean="0">
                  <a:solidFill>
                    <a:srgbClr val="FFFF00"/>
                  </a:solidFill>
                  <a:latin typeface="Arial" pitchFamily="34" charset="0"/>
                  <a:cs typeface="Arial" pitchFamily="34" charset="0"/>
                </a:rPr>
                <a:t>address</a:t>
              </a:r>
            </a:p>
          </p:txBody>
        </p:sp>
      </p:grpSp>
    </p:spTree>
    <p:extLst>
      <p:ext uri="{BB962C8B-B14F-4D97-AF65-F5344CB8AC3E}">
        <p14:creationId xmlns:p14="http://schemas.microsoft.com/office/powerpoint/2010/main" val="30762825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fade">
                                      <p:cBhvr>
                                        <p:cTn id="7" dur="10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
                                        </p:tgtEl>
                                        <p:attrNameLst>
                                          <p:attrName>style.visibility</p:attrName>
                                        </p:attrNameLst>
                                      </p:cBhvr>
                                      <p:to>
                                        <p:strVal val="visible"/>
                                      </p:to>
                                    </p:set>
                                    <p:animEffect transition="in" filter="fade">
                                      <p:cBhvr>
                                        <p:cTn id="12" dur="1000"/>
                                        <p:tgtEl>
                                          <p:spTgt spid="8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0"/>
                                        </p:tgtEl>
                                        <p:attrNameLst>
                                          <p:attrName>style.visibility</p:attrName>
                                        </p:attrNameLst>
                                      </p:cBhvr>
                                      <p:to>
                                        <p:strVal val="visible"/>
                                      </p:to>
                                    </p:set>
                                    <p:animEffect transition="in" filter="fade">
                                      <p:cBhvr>
                                        <p:cTn id="17" dur="1000"/>
                                        <p:tgtEl>
                                          <p:spTgt spid="1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7"/>
                                        </p:tgtEl>
                                        <p:attrNameLst>
                                          <p:attrName>style.visibility</p:attrName>
                                        </p:attrNameLst>
                                      </p:cBhvr>
                                      <p:to>
                                        <p:strVal val="visible"/>
                                      </p:to>
                                    </p:set>
                                    <p:animEffect transition="in" filter="fade">
                                      <p:cBhvr>
                                        <p:cTn id="22" dur="1000"/>
                                        <p:tgtEl>
                                          <p:spTgt spid="7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fade">
                                      <p:cBhvr>
                                        <p:cTn id="27" dur="1000"/>
                                        <p:tgtEl>
                                          <p:spTgt spid="8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1"/>
                                        </p:tgtEl>
                                        <p:attrNameLst>
                                          <p:attrName>style.visibility</p:attrName>
                                        </p:attrNameLst>
                                      </p:cBhvr>
                                      <p:to>
                                        <p:strVal val="visible"/>
                                      </p:to>
                                    </p:set>
                                    <p:animEffect transition="in" filter="fade">
                                      <p:cBhvr>
                                        <p:cTn id="32" dur="1000"/>
                                        <p:tgtEl>
                                          <p:spTgt spid="121"/>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05"/>
                                        </p:tgtEl>
                                        <p:attrNameLst>
                                          <p:attrName>style.visibility</p:attrName>
                                        </p:attrNameLst>
                                      </p:cBhvr>
                                      <p:to>
                                        <p:strVal val="visible"/>
                                      </p:to>
                                    </p:set>
                                    <p:animEffect transition="in" filter="wheel(1)">
                                      <p:cBhvr>
                                        <p:cTn id="37" dur="2000"/>
                                        <p:tgtEl>
                                          <p:spTgt spid="105"/>
                                        </p:tgtEl>
                                      </p:cBhvr>
                                    </p:animEffect>
                                  </p:childTnLst>
                                </p:cTn>
                              </p:par>
                              <p:par>
                                <p:cTn id="38" presetID="10" presetClass="exit" presetSubtype="0" fill="hold" grpId="1" nodeType="withEffect">
                                  <p:stCondLst>
                                    <p:cond delay="0"/>
                                  </p:stCondLst>
                                  <p:childTnLst>
                                    <p:animEffect transition="out" filter="fade">
                                      <p:cBhvr>
                                        <p:cTn id="39" dur="1000"/>
                                        <p:tgtEl>
                                          <p:spTgt spid="81"/>
                                        </p:tgtEl>
                                      </p:cBhvr>
                                    </p:animEffect>
                                    <p:set>
                                      <p:cBhvr>
                                        <p:cTn id="40" dur="1" fill="hold">
                                          <p:stCondLst>
                                            <p:cond delay="999"/>
                                          </p:stCondLst>
                                        </p:cTn>
                                        <p:tgtEl>
                                          <p:spTgt spid="8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8"/>
                                        </p:tgtEl>
                                        <p:attrNameLst>
                                          <p:attrName>style.visibility</p:attrName>
                                        </p:attrNameLst>
                                      </p:cBhvr>
                                      <p:to>
                                        <p:strVal val="visible"/>
                                      </p:to>
                                    </p:set>
                                    <p:animEffect transition="in" filter="fade">
                                      <p:cBhvr>
                                        <p:cTn id="45" dur="1000"/>
                                        <p:tgtEl>
                                          <p:spTgt spid="108"/>
                                        </p:tgtEl>
                                      </p:cBhvr>
                                    </p:animEffect>
                                  </p:childTnLst>
                                </p:cTn>
                              </p:par>
                              <p:par>
                                <p:cTn id="46" presetID="10" presetClass="entr" presetSubtype="0" fill="hold" nodeType="withEffect">
                                  <p:stCondLst>
                                    <p:cond delay="0"/>
                                  </p:stCondLst>
                                  <p:childTnLst>
                                    <p:set>
                                      <p:cBhvr>
                                        <p:cTn id="47" dur="1" fill="hold">
                                          <p:stCondLst>
                                            <p:cond delay="0"/>
                                          </p:stCondLst>
                                        </p:cTn>
                                        <p:tgtEl>
                                          <p:spTgt spid="107"/>
                                        </p:tgtEl>
                                        <p:attrNameLst>
                                          <p:attrName>style.visibility</p:attrName>
                                        </p:attrNameLst>
                                      </p:cBhvr>
                                      <p:to>
                                        <p:strVal val="visible"/>
                                      </p:to>
                                    </p:set>
                                    <p:animEffect transition="in" filter="fade">
                                      <p:cBhvr>
                                        <p:cTn id="48" dur="1000"/>
                                        <p:tgtEl>
                                          <p:spTgt spid="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80" grpId="0"/>
      <p:bldP spid="81" grpId="0"/>
      <p:bldP spid="81" grpId="1"/>
      <p:bldP spid="65" grpId="0"/>
      <p:bldP spid="105" grpId="0" animBg="1"/>
      <p:bldP spid="10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 Box 1"/>
          <p:cNvSpPr txBox="1">
            <a:spLocks noChangeArrowheads="1"/>
          </p:cNvSpPr>
          <p:nvPr/>
        </p:nvSpPr>
        <p:spPr bwMode="auto">
          <a:xfrm>
            <a:off x="731520" y="731520"/>
            <a:ext cx="8459787"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9pPr>
          </a:lstStyle>
          <a:p>
            <a:r>
              <a:rPr lang="en-US" altLang="en-US" sz="3200" b="0" dirty="0" smtClean="0">
                <a:solidFill>
                  <a:srgbClr val="00FF00"/>
                </a:solidFill>
              </a:rPr>
              <a:t>Why put translation in front of the cache?</a:t>
            </a:r>
            <a:endParaRPr lang="en-US" altLang="en-US" sz="3200" b="0" dirty="0">
              <a:solidFill>
                <a:srgbClr val="00FF00"/>
              </a:solidFill>
            </a:endParaRPr>
          </a:p>
        </p:txBody>
      </p:sp>
      <p:sp>
        <p:nvSpPr>
          <p:cNvPr id="105" name="Oval 104"/>
          <p:cNvSpPr/>
          <p:nvPr/>
        </p:nvSpPr>
        <p:spPr>
          <a:xfrm>
            <a:off x="3017520" y="1828799"/>
            <a:ext cx="2858331" cy="2057401"/>
          </a:xfrm>
          <a:prstGeom prst="ellipse">
            <a:avLst/>
          </a:prstGeom>
          <a:noFill/>
          <a:ln w="38100">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107" name="Straight Arrow Connector 106"/>
          <p:cNvCxnSpPr/>
          <p:nvPr/>
        </p:nvCxnSpPr>
        <p:spPr>
          <a:xfrm flipH="1">
            <a:off x="5143500" y="1828800"/>
            <a:ext cx="732351" cy="432382"/>
          </a:xfrm>
          <a:prstGeom prst="straightConnector1">
            <a:avLst/>
          </a:prstGeom>
          <a:ln w="41275">
            <a:solidFill>
              <a:srgbClr val="FFFF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6027808" y="1569650"/>
            <a:ext cx="158889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bottleneck</a:t>
            </a:r>
          </a:p>
        </p:txBody>
      </p:sp>
      <p:grpSp>
        <p:nvGrpSpPr>
          <p:cNvPr id="120" name="Group 119"/>
          <p:cNvGrpSpPr/>
          <p:nvPr/>
        </p:nvGrpSpPr>
        <p:grpSpPr>
          <a:xfrm>
            <a:off x="914400" y="2103120"/>
            <a:ext cx="8458200" cy="1783080"/>
            <a:chOff x="914400" y="2103120"/>
            <a:chExt cx="8458200" cy="1783080"/>
          </a:xfrm>
        </p:grpSpPr>
        <p:sp>
          <p:nvSpPr>
            <p:cNvPr id="53" name="AutoShape 2"/>
            <p:cNvSpPr>
              <a:spLocks noChangeArrowheads="1"/>
            </p:cNvSpPr>
            <p:nvPr/>
          </p:nvSpPr>
          <p:spPr bwMode="auto">
            <a:xfrm>
              <a:off x="914400" y="2468880"/>
              <a:ext cx="1371600" cy="914400"/>
            </a:xfrm>
            <a:prstGeom prst="roundRect">
              <a:avLst>
                <a:gd name="adj" fmla="val 171"/>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load</a:t>
              </a:r>
            </a:p>
            <a:p>
              <a:pPr algn="ctr"/>
              <a:r>
                <a:rPr lang="en-US" sz="2000" dirty="0" smtClean="0">
                  <a:solidFill>
                    <a:srgbClr val="FFFF00"/>
                  </a:solidFill>
                </a:rPr>
                <a:t>operation</a:t>
              </a:r>
              <a:endParaRPr lang="en-US" sz="2000" dirty="0">
                <a:solidFill>
                  <a:srgbClr val="FFFF00"/>
                </a:solidFill>
              </a:endParaRPr>
            </a:p>
          </p:txBody>
        </p:sp>
        <p:sp>
          <p:nvSpPr>
            <p:cNvPr id="56" name="AutoShape 5"/>
            <p:cNvSpPr>
              <a:spLocks noChangeArrowheads="1"/>
            </p:cNvSpPr>
            <p:nvPr/>
          </p:nvSpPr>
          <p:spPr bwMode="auto">
            <a:xfrm>
              <a:off x="3667125" y="2468880"/>
              <a:ext cx="1590675" cy="914400"/>
            </a:xfrm>
            <a:prstGeom prst="roundRect">
              <a:avLst>
                <a:gd name="adj" fmla="val 171"/>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translation/</a:t>
              </a:r>
            </a:p>
            <a:p>
              <a:pPr algn="ctr"/>
              <a:r>
                <a:rPr lang="en-US" sz="2000" dirty="0" smtClean="0">
                  <a:solidFill>
                    <a:srgbClr val="FFFF00"/>
                  </a:solidFill>
                </a:rPr>
                <a:t>protection</a:t>
              </a:r>
              <a:endParaRPr lang="en-US" sz="2000" dirty="0">
                <a:solidFill>
                  <a:srgbClr val="FFFF00"/>
                </a:solidFill>
              </a:endParaRPr>
            </a:p>
          </p:txBody>
        </p:sp>
        <p:sp>
          <p:nvSpPr>
            <p:cNvPr id="60" name="AutoShape 9"/>
            <p:cNvSpPr>
              <a:spLocks noChangeArrowheads="1"/>
            </p:cNvSpPr>
            <p:nvPr/>
          </p:nvSpPr>
          <p:spPr bwMode="auto">
            <a:xfrm>
              <a:off x="6638925" y="2743200"/>
              <a:ext cx="904875" cy="457200"/>
            </a:xfrm>
            <a:prstGeom prst="roundRect">
              <a:avLst>
                <a:gd name="adj" fmla="val 347"/>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lines</a:t>
              </a:r>
            </a:p>
          </p:txBody>
        </p:sp>
        <p:sp>
          <p:nvSpPr>
            <p:cNvPr id="63" name="AutoShape 12"/>
            <p:cNvSpPr>
              <a:spLocks noChangeArrowheads="1"/>
            </p:cNvSpPr>
            <p:nvPr/>
          </p:nvSpPr>
          <p:spPr bwMode="auto">
            <a:xfrm>
              <a:off x="8458200" y="2743200"/>
              <a:ext cx="914400" cy="457200"/>
            </a:xfrm>
            <a:prstGeom prst="roundRect">
              <a:avLst>
                <a:gd name="adj" fmla="val 347"/>
              </a:avLst>
            </a:prstGeom>
            <a:solidFill>
              <a:srgbClr val="0066CC"/>
            </a:solidFill>
            <a:ln w="28575"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regs</a:t>
              </a:r>
            </a:p>
          </p:txBody>
        </p:sp>
        <p:sp>
          <p:nvSpPr>
            <p:cNvPr id="78" name="AutoShape 27"/>
            <p:cNvSpPr>
              <a:spLocks noChangeArrowheads="1"/>
            </p:cNvSpPr>
            <p:nvPr/>
          </p:nvSpPr>
          <p:spPr bwMode="auto">
            <a:xfrm>
              <a:off x="5943600" y="3429000"/>
              <a:ext cx="914400" cy="457200"/>
            </a:xfrm>
            <a:prstGeom prst="roundRect">
              <a:avLst>
                <a:gd name="adj" fmla="val 347"/>
              </a:avLst>
            </a:prstGeom>
            <a:solidFill>
              <a:srgbClr val="0066CC"/>
            </a:solidFill>
            <a:ln w="28575" cap="flat">
              <a:solidFill>
                <a:srgbClr val="FF33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fault</a:t>
              </a:r>
            </a:p>
          </p:txBody>
        </p:sp>
        <p:sp>
          <p:nvSpPr>
            <p:cNvPr id="82" name="Line 31"/>
            <p:cNvSpPr>
              <a:spLocks noChangeShapeType="1"/>
            </p:cNvSpPr>
            <p:nvPr/>
          </p:nvSpPr>
          <p:spPr bwMode="auto">
            <a:xfrm>
              <a:off x="2286000" y="2926080"/>
              <a:ext cx="1371600"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3" name="Line 32"/>
            <p:cNvSpPr>
              <a:spLocks noChangeShapeType="1"/>
            </p:cNvSpPr>
            <p:nvPr/>
          </p:nvSpPr>
          <p:spPr bwMode="auto">
            <a:xfrm>
              <a:off x="5257800" y="2926080"/>
              <a:ext cx="1381125"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4" name="Line 33"/>
            <p:cNvSpPr>
              <a:spLocks noChangeShapeType="1"/>
            </p:cNvSpPr>
            <p:nvPr/>
          </p:nvSpPr>
          <p:spPr bwMode="auto">
            <a:xfrm>
              <a:off x="7543800" y="2926080"/>
              <a:ext cx="914400"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89" name="AutoShape 38"/>
            <p:cNvCxnSpPr>
              <a:cxnSpLocks noChangeShapeType="1"/>
              <a:stCxn id="56" idx="2"/>
              <a:endCxn id="78" idx="1"/>
            </p:cNvCxnSpPr>
            <p:nvPr/>
          </p:nvCxnSpPr>
          <p:spPr bwMode="auto">
            <a:xfrm>
              <a:off x="4462463" y="3383280"/>
              <a:ext cx="1481137" cy="274320"/>
            </a:xfrm>
            <a:prstGeom prst="straightConnector1">
              <a:avLst/>
            </a:prstGeom>
            <a:noFill/>
            <a:ln w="28575" cap="flat">
              <a:solidFill>
                <a:srgbClr val="FFFF00"/>
              </a:solidFill>
              <a:prstDash val="sys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09" name="TextBox 108"/>
            <p:cNvSpPr txBox="1"/>
            <p:nvPr/>
          </p:nvSpPr>
          <p:spPr>
            <a:xfrm>
              <a:off x="2468880" y="2286000"/>
              <a:ext cx="1096775" cy="707886"/>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virtual</a:t>
              </a:r>
            </a:p>
            <a:p>
              <a:pPr algn="ctr"/>
              <a:r>
                <a:rPr lang="en-US" sz="2000" dirty="0" smtClean="0">
                  <a:solidFill>
                    <a:srgbClr val="FFFF00"/>
                  </a:solidFill>
                  <a:latin typeface="Arial" pitchFamily="34" charset="0"/>
                  <a:cs typeface="Arial" pitchFamily="34" charset="0"/>
                </a:rPr>
                <a:t>address</a:t>
              </a:r>
            </a:p>
          </p:txBody>
        </p:sp>
        <p:sp>
          <p:nvSpPr>
            <p:cNvPr id="110" name="TextBox 109"/>
            <p:cNvSpPr txBox="1"/>
            <p:nvPr/>
          </p:nvSpPr>
          <p:spPr>
            <a:xfrm>
              <a:off x="5390112" y="2286000"/>
              <a:ext cx="1112805" cy="707886"/>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physical</a:t>
              </a:r>
            </a:p>
            <a:p>
              <a:pPr algn="ctr"/>
              <a:r>
                <a:rPr lang="en-US" sz="2000" dirty="0" smtClean="0">
                  <a:solidFill>
                    <a:srgbClr val="FFFF00"/>
                  </a:solidFill>
                  <a:latin typeface="Arial" pitchFamily="34" charset="0"/>
                  <a:cs typeface="Arial" pitchFamily="34" charset="0"/>
                </a:rPr>
                <a:t>address</a:t>
              </a:r>
            </a:p>
          </p:txBody>
        </p:sp>
        <p:sp>
          <p:nvSpPr>
            <p:cNvPr id="111" name="TextBox 110"/>
            <p:cNvSpPr txBox="1"/>
            <p:nvPr/>
          </p:nvSpPr>
          <p:spPr>
            <a:xfrm>
              <a:off x="6677520" y="2377440"/>
              <a:ext cx="869149"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cache</a:t>
              </a:r>
            </a:p>
          </p:txBody>
        </p:sp>
        <p:sp>
          <p:nvSpPr>
            <p:cNvPr id="112" name="TextBox 111"/>
            <p:cNvSpPr txBox="1"/>
            <p:nvPr/>
          </p:nvSpPr>
          <p:spPr>
            <a:xfrm>
              <a:off x="8503920" y="2377440"/>
              <a:ext cx="728084"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CPU</a:t>
              </a:r>
            </a:p>
          </p:txBody>
        </p:sp>
        <p:sp>
          <p:nvSpPr>
            <p:cNvPr id="113" name="TextBox 112"/>
            <p:cNvSpPr txBox="1"/>
            <p:nvPr/>
          </p:nvSpPr>
          <p:spPr>
            <a:xfrm>
              <a:off x="4114800" y="2103120"/>
              <a:ext cx="655949"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TLB</a:t>
              </a:r>
            </a:p>
          </p:txBody>
        </p:sp>
        <p:sp>
          <p:nvSpPr>
            <p:cNvPr id="114" name="TextBox 113"/>
            <p:cNvSpPr txBox="1"/>
            <p:nvPr/>
          </p:nvSpPr>
          <p:spPr>
            <a:xfrm>
              <a:off x="7680960" y="2560320"/>
              <a:ext cx="633507" cy="369332"/>
            </a:xfrm>
            <a:prstGeom prst="rect">
              <a:avLst/>
            </a:prstGeom>
            <a:noFill/>
          </p:spPr>
          <p:txBody>
            <a:bodyPr wrap="none" rtlCol="0">
              <a:spAutoFit/>
            </a:bodyPr>
            <a:lstStyle/>
            <a:p>
              <a:r>
                <a:rPr lang="en-US" dirty="0" smtClean="0">
                  <a:solidFill>
                    <a:srgbClr val="FFFF00"/>
                  </a:solidFill>
                  <a:latin typeface="Arial" pitchFamily="34" charset="0"/>
                  <a:cs typeface="Arial" pitchFamily="34" charset="0"/>
                </a:rPr>
                <a:t>data</a:t>
              </a:r>
            </a:p>
          </p:txBody>
        </p:sp>
      </p:grpSp>
      <p:sp>
        <p:nvSpPr>
          <p:cNvPr id="2" name="TextBox 1"/>
          <p:cNvSpPr txBox="1"/>
          <p:nvPr/>
        </p:nvSpPr>
        <p:spPr>
          <a:xfrm>
            <a:off x="731520" y="4206240"/>
            <a:ext cx="8563596"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Different programs must overlap addresses (aliasing) to fit in 32-bit memory. Translation gives each program private memory, even while using the same bit patterns as pointers.</a:t>
            </a:r>
          </a:p>
        </p:txBody>
      </p:sp>
      <p:sp>
        <p:nvSpPr>
          <p:cNvPr id="3" name="TextBox 2"/>
          <p:cNvSpPr txBox="1"/>
          <p:nvPr/>
        </p:nvSpPr>
        <p:spPr>
          <a:xfrm>
            <a:off x="731520" y="5394960"/>
            <a:ext cx="7543800"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cost:</a:t>
            </a:r>
          </a:p>
          <a:p>
            <a:pPr lvl="1"/>
            <a:r>
              <a:rPr lang="en-US" sz="2400" dirty="0" smtClean="0">
                <a:solidFill>
                  <a:srgbClr val="FFFF00"/>
                </a:solidFill>
                <a:latin typeface="Arial" pitchFamily="34" charset="0"/>
                <a:cs typeface="Arial" pitchFamily="34" charset="0"/>
              </a:rPr>
              <a:t>On the critical path, TLBs must be very fast, small, and power-hungry, and frequently multilevel. Big programs can see 20% or more TLB overhead.</a:t>
            </a:r>
          </a:p>
        </p:txBody>
      </p:sp>
      <p:sp>
        <p:nvSpPr>
          <p:cNvPr id="65" name="Text Box 14"/>
          <p:cNvSpPr txBox="1">
            <a:spLocks noChangeArrowheads="1"/>
          </p:cNvSpPr>
          <p:nvPr/>
        </p:nvSpPr>
        <p:spPr bwMode="auto">
          <a:xfrm>
            <a:off x="640080" y="1828800"/>
            <a:ext cx="1054100" cy="319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19404" rIns="0" bIns="0"/>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r>
              <a:rPr lang="en-US" altLang="en-US" sz="2200" b="0" dirty="0" smtClean="0">
                <a:solidFill>
                  <a:srgbClr val="FFFF00"/>
                </a:solidFill>
              </a:rPr>
              <a:t>Traditional</a:t>
            </a:r>
            <a:endParaRPr lang="en-US" altLang="en-US" sz="2200" b="0" dirty="0">
              <a:solidFill>
                <a:srgbClr val="FFFF00"/>
              </a:solidFill>
            </a:endParaRPr>
          </a:p>
        </p:txBody>
      </p:sp>
      <p:sp>
        <p:nvSpPr>
          <p:cNvPr id="43" name="Rectangle 42"/>
          <p:cNvSpPr/>
          <p:nvPr/>
        </p:nvSpPr>
        <p:spPr>
          <a:xfrm>
            <a:off x="483668" y="1498160"/>
            <a:ext cx="9189721" cy="2515432"/>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3455999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10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par>
                                <p:cTn id="16" presetID="9" presetClass="emph" presetSubtype="0" grpId="1" nodeType="with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 Box 1"/>
          <p:cNvSpPr txBox="1">
            <a:spLocks noChangeArrowheads="1"/>
          </p:cNvSpPr>
          <p:nvPr/>
        </p:nvSpPr>
        <p:spPr bwMode="auto">
          <a:xfrm>
            <a:off x="731520" y="731520"/>
            <a:ext cx="8459787"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sz="2000" b="1">
                <a:solidFill>
                  <a:srgbClr val="000000"/>
                </a:solidFill>
                <a:latin typeface="Arial" charset="0"/>
                <a:cs typeface="Tahoma" charset="0"/>
              </a:defRPr>
            </a:lvl9pPr>
          </a:lstStyle>
          <a:p>
            <a:r>
              <a:rPr lang="en-US" altLang="en-US" sz="3200" b="0" dirty="0" smtClean="0">
                <a:solidFill>
                  <a:srgbClr val="00FF00"/>
                </a:solidFill>
              </a:rPr>
              <a:t>Why put translation after the cache?</a:t>
            </a:r>
            <a:endParaRPr lang="en-US" altLang="en-US" sz="3200" b="0" dirty="0">
              <a:solidFill>
                <a:srgbClr val="00FF00"/>
              </a:solidFill>
            </a:endParaRPr>
          </a:p>
        </p:txBody>
      </p:sp>
      <p:sp>
        <p:nvSpPr>
          <p:cNvPr id="77" name="Text Box 26"/>
          <p:cNvSpPr txBox="1">
            <a:spLocks noChangeArrowheads="1"/>
          </p:cNvSpPr>
          <p:nvPr/>
        </p:nvSpPr>
        <p:spPr bwMode="auto">
          <a:xfrm>
            <a:off x="640080" y="4206240"/>
            <a:ext cx="612775" cy="34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21168" rIns="0" bIns="0"/>
          <a:lstStyle/>
          <a:p>
            <a:r>
              <a:rPr lang="en-US" altLang="en-US" sz="2400" b="0" dirty="0">
                <a:solidFill>
                  <a:srgbClr val="FFFF00"/>
                </a:solidFill>
              </a:rPr>
              <a:t>Mill:</a:t>
            </a:r>
          </a:p>
        </p:txBody>
      </p:sp>
      <p:sp>
        <p:nvSpPr>
          <p:cNvPr id="80" name="Text Box 29"/>
          <p:cNvSpPr txBox="1">
            <a:spLocks noChangeArrowheads="1"/>
          </p:cNvSpPr>
          <p:nvPr/>
        </p:nvSpPr>
        <p:spPr bwMode="auto">
          <a:xfrm>
            <a:off x="6858000" y="4882940"/>
            <a:ext cx="2971800" cy="115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723900" algn="l"/>
                <a:tab pos="1447800" algn="l"/>
                <a:tab pos="2171700" algn="l"/>
                <a:tab pos="2895600" algn="l"/>
              </a:tabLst>
              <a:defRPr sz="2000" b="1">
                <a:solidFill>
                  <a:srgbClr val="000000"/>
                </a:solidFill>
                <a:latin typeface="Arial" charset="0"/>
                <a:cs typeface="Tahoma" charset="0"/>
              </a:defRPr>
            </a:lvl1pPr>
            <a:lvl2pPr>
              <a:tabLst>
                <a:tab pos="723900" algn="l"/>
                <a:tab pos="1447800" algn="l"/>
                <a:tab pos="2171700" algn="l"/>
                <a:tab pos="2895600" algn="l"/>
              </a:tabLst>
              <a:defRPr sz="2000" b="1">
                <a:solidFill>
                  <a:srgbClr val="000000"/>
                </a:solidFill>
                <a:latin typeface="Arial" charset="0"/>
                <a:cs typeface="Tahoma" charset="0"/>
              </a:defRPr>
            </a:lvl2pPr>
            <a:lvl3pPr>
              <a:tabLst>
                <a:tab pos="723900" algn="l"/>
                <a:tab pos="1447800" algn="l"/>
                <a:tab pos="2171700" algn="l"/>
                <a:tab pos="2895600" algn="l"/>
              </a:tabLst>
              <a:defRPr sz="2000" b="1">
                <a:solidFill>
                  <a:srgbClr val="000000"/>
                </a:solidFill>
                <a:latin typeface="Arial" charset="0"/>
                <a:cs typeface="Tahoma" charset="0"/>
              </a:defRPr>
            </a:lvl3pPr>
            <a:lvl4pPr>
              <a:tabLst>
                <a:tab pos="723900" algn="l"/>
                <a:tab pos="1447800" algn="l"/>
                <a:tab pos="2171700" algn="l"/>
                <a:tab pos="2895600" algn="l"/>
              </a:tabLst>
              <a:defRPr sz="2000" b="1">
                <a:solidFill>
                  <a:srgbClr val="000000"/>
                </a:solidFill>
                <a:latin typeface="Arial" charset="0"/>
                <a:cs typeface="Tahoma" charset="0"/>
              </a:defRPr>
            </a:lvl4pPr>
            <a:lvl5pPr>
              <a:tabLst>
                <a:tab pos="723900" algn="l"/>
                <a:tab pos="1447800" algn="l"/>
                <a:tab pos="2171700" algn="l"/>
                <a:tab pos="28956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000" b="1">
                <a:solidFill>
                  <a:srgbClr val="000000"/>
                </a:solidFill>
                <a:latin typeface="Arial" charset="0"/>
                <a:cs typeface="Tahoma" charset="0"/>
              </a:defRPr>
            </a:lvl9pPr>
          </a:lstStyle>
          <a:p>
            <a:r>
              <a:rPr lang="en-US" altLang="en-US" b="0" dirty="0">
                <a:solidFill>
                  <a:srgbClr val="FFFF00"/>
                </a:solidFill>
              </a:rPr>
              <a:t>All tasks use the same virtual addresses, no aliasing or translation across tasks or OS.</a:t>
            </a:r>
          </a:p>
        </p:txBody>
      </p:sp>
      <p:grpSp>
        <p:nvGrpSpPr>
          <p:cNvPr id="121" name="Group 120"/>
          <p:cNvGrpSpPr/>
          <p:nvPr/>
        </p:nvGrpSpPr>
        <p:grpSpPr>
          <a:xfrm>
            <a:off x="914400" y="4522572"/>
            <a:ext cx="5486400" cy="1969668"/>
            <a:chOff x="914400" y="4522572"/>
            <a:chExt cx="5486400" cy="1969668"/>
          </a:xfrm>
        </p:grpSpPr>
        <p:sp>
          <p:nvSpPr>
            <p:cNvPr id="66" name="AutoShape 15"/>
            <p:cNvSpPr>
              <a:spLocks noChangeArrowheads="1"/>
            </p:cNvSpPr>
            <p:nvPr/>
          </p:nvSpPr>
          <p:spPr bwMode="auto">
            <a:xfrm>
              <a:off x="914400" y="4754880"/>
              <a:ext cx="1371600" cy="914400"/>
            </a:xfrm>
            <a:prstGeom prst="roundRect">
              <a:avLst>
                <a:gd name="adj" fmla="val 171"/>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load </a:t>
              </a:r>
            </a:p>
            <a:p>
              <a:pPr algn="ctr"/>
              <a:r>
                <a:rPr lang="en-US" sz="2000" dirty="0" smtClean="0">
                  <a:solidFill>
                    <a:srgbClr val="FFFF00"/>
                  </a:solidFill>
                </a:rPr>
                <a:t>operation</a:t>
              </a:r>
              <a:endParaRPr lang="en-US" sz="2000" dirty="0">
                <a:solidFill>
                  <a:srgbClr val="FFFF00"/>
                </a:solidFill>
              </a:endParaRPr>
            </a:p>
          </p:txBody>
        </p:sp>
        <p:sp>
          <p:nvSpPr>
            <p:cNvPr id="69" name="AutoShape 18"/>
            <p:cNvSpPr>
              <a:spLocks noChangeArrowheads="1"/>
            </p:cNvSpPr>
            <p:nvPr/>
          </p:nvSpPr>
          <p:spPr bwMode="auto">
            <a:xfrm>
              <a:off x="3383280" y="6035040"/>
              <a:ext cx="1374775" cy="457200"/>
            </a:xfrm>
            <a:prstGeom prst="roundRect">
              <a:avLst>
                <a:gd name="adj" fmla="val 347"/>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lang="en-US" sz="2000" dirty="0" smtClean="0">
                  <a:solidFill>
                    <a:srgbClr val="FFFF00"/>
                  </a:solidFill>
                </a:rPr>
                <a:t>protection</a:t>
              </a:r>
              <a:endParaRPr lang="en-US" sz="2000" dirty="0">
                <a:solidFill>
                  <a:srgbClr val="FFFF00"/>
                </a:solidFill>
              </a:endParaRPr>
            </a:p>
          </p:txBody>
        </p:sp>
        <p:sp>
          <p:nvSpPr>
            <p:cNvPr id="72" name="AutoShape 21"/>
            <p:cNvSpPr>
              <a:spLocks noChangeArrowheads="1"/>
            </p:cNvSpPr>
            <p:nvPr/>
          </p:nvSpPr>
          <p:spPr bwMode="auto">
            <a:xfrm>
              <a:off x="3667125" y="5029200"/>
              <a:ext cx="904875" cy="457200"/>
            </a:xfrm>
            <a:prstGeom prst="roundRect">
              <a:avLst>
                <a:gd name="adj" fmla="val 347"/>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lines</a:t>
              </a:r>
            </a:p>
          </p:txBody>
        </p:sp>
        <p:sp>
          <p:nvSpPr>
            <p:cNvPr id="75" name="AutoShape 24"/>
            <p:cNvSpPr>
              <a:spLocks noChangeArrowheads="1"/>
            </p:cNvSpPr>
            <p:nvPr/>
          </p:nvSpPr>
          <p:spPr bwMode="auto">
            <a:xfrm>
              <a:off x="5486400" y="5029200"/>
              <a:ext cx="914400" cy="457200"/>
            </a:xfrm>
            <a:prstGeom prst="roundRect">
              <a:avLst>
                <a:gd name="adj" fmla="val 347"/>
              </a:avLst>
            </a:prstGeom>
            <a:solidFill>
              <a:srgbClr val="0066CC"/>
            </a:solidFill>
            <a:ln w="18360" cap="flat">
              <a:solidFill>
                <a:srgbClr val="FFFF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360" tIns="27000" rIns="9360" bIns="936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belt</a:t>
              </a:r>
            </a:p>
          </p:txBody>
        </p:sp>
        <p:sp>
          <p:nvSpPr>
            <p:cNvPr id="79" name="AutoShape 28"/>
            <p:cNvSpPr>
              <a:spLocks noChangeArrowheads="1"/>
            </p:cNvSpPr>
            <p:nvPr/>
          </p:nvSpPr>
          <p:spPr bwMode="auto">
            <a:xfrm>
              <a:off x="5486400" y="6035040"/>
              <a:ext cx="914400" cy="457200"/>
            </a:xfrm>
            <a:prstGeom prst="roundRect">
              <a:avLst>
                <a:gd name="adj" fmla="val 347"/>
              </a:avLst>
            </a:prstGeom>
            <a:solidFill>
              <a:srgbClr val="0066CC"/>
            </a:solidFill>
            <a:ln w="28575" cap="flat">
              <a:solidFill>
                <a:srgbClr val="FF3300"/>
              </a:solidFill>
              <a:round/>
              <a:headEnd/>
              <a:tailEnd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fault</a:t>
              </a:r>
            </a:p>
          </p:txBody>
        </p:sp>
        <p:sp>
          <p:nvSpPr>
            <p:cNvPr id="86" name="Line 35"/>
            <p:cNvSpPr>
              <a:spLocks noChangeShapeType="1"/>
            </p:cNvSpPr>
            <p:nvPr/>
          </p:nvSpPr>
          <p:spPr bwMode="auto">
            <a:xfrm>
              <a:off x="4572000" y="5212080"/>
              <a:ext cx="914400" cy="1588"/>
            </a:xfrm>
            <a:prstGeom prst="line">
              <a:avLst/>
            </a:prstGeom>
            <a:noFill/>
            <a:ln w="28575"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7" name="Line 36"/>
            <p:cNvSpPr>
              <a:spLocks noChangeShapeType="1"/>
            </p:cNvSpPr>
            <p:nvPr/>
          </p:nvSpPr>
          <p:spPr bwMode="auto">
            <a:xfrm flipV="1">
              <a:off x="4788568" y="6263640"/>
              <a:ext cx="685800" cy="0"/>
            </a:xfrm>
            <a:prstGeom prst="line">
              <a:avLst/>
            </a:prstGeom>
            <a:noFill/>
            <a:ln w="28575" cap="flat">
              <a:solidFill>
                <a:srgbClr val="FFFF00"/>
              </a:solidFill>
              <a:prstDash val="sys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95" name="Straight Arrow Connector 94"/>
            <p:cNvCxnSpPr/>
            <p:nvPr/>
          </p:nvCxnSpPr>
          <p:spPr>
            <a:xfrm flipV="1">
              <a:off x="2286000" y="5212080"/>
              <a:ext cx="1381125" cy="1"/>
            </a:xfrm>
            <a:prstGeom prst="straightConnector1">
              <a:avLst/>
            </a:prstGeom>
            <a:ln w="28575">
              <a:solidFill>
                <a:srgbClr val="FFFF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endCxn id="69" idx="1"/>
            </p:cNvCxnSpPr>
            <p:nvPr/>
          </p:nvCxnSpPr>
          <p:spPr>
            <a:xfrm>
              <a:off x="2586789" y="5213668"/>
              <a:ext cx="796491" cy="1049972"/>
            </a:xfrm>
            <a:prstGeom prst="straightConnector1">
              <a:avLst/>
            </a:prstGeom>
            <a:ln w="31750">
              <a:solidFill>
                <a:srgbClr val="FFFF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749040" y="5669280"/>
              <a:ext cx="670376"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PLB</a:t>
              </a:r>
            </a:p>
          </p:txBody>
        </p:sp>
        <p:sp>
          <p:nvSpPr>
            <p:cNvPr id="116" name="TextBox 115"/>
            <p:cNvSpPr txBox="1"/>
            <p:nvPr/>
          </p:nvSpPr>
          <p:spPr>
            <a:xfrm>
              <a:off x="5577840" y="4663440"/>
              <a:ext cx="728084"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CPU</a:t>
              </a:r>
            </a:p>
          </p:txBody>
        </p:sp>
        <p:sp>
          <p:nvSpPr>
            <p:cNvPr id="117" name="TextBox 116"/>
            <p:cNvSpPr txBox="1"/>
            <p:nvPr/>
          </p:nvSpPr>
          <p:spPr>
            <a:xfrm>
              <a:off x="3657600" y="4663440"/>
              <a:ext cx="869149" cy="400110"/>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cache</a:t>
              </a:r>
            </a:p>
          </p:txBody>
        </p:sp>
        <p:sp>
          <p:nvSpPr>
            <p:cNvPr id="118" name="TextBox 117"/>
            <p:cNvSpPr txBox="1"/>
            <p:nvPr/>
          </p:nvSpPr>
          <p:spPr>
            <a:xfrm>
              <a:off x="4663440" y="4846320"/>
              <a:ext cx="633507" cy="369332"/>
            </a:xfrm>
            <a:prstGeom prst="rect">
              <a:avLst/>
            </a:prstGeom>
            <a:noFill/>
          </p:spPr>
          <p:txBody>
            <a:bodyPr wrap="none" rtlCol="0">
              <a:spAutoFit/>
            </a:bodyPr>
            <a:lstStyle/>
            <a:p>
              <a:pPr algn="ctr"/>
              <a:r>
                <a:rPr lang="en-US" dirty="0" smtClean="0">
                  <a:solidFill>
                    <a:srgbClr val="FFFF00"/>
                  </a:solidFill>
                  <a:latin typeface="Arial" pitchFamily="34" charset="0"/>
                  <a:cs typeface="Arial" pitchFamily="34" charset="0"/>
                </a:rPr>
                <a:t>data</a:t>
              </a:r>
            </a:p>
          </p:txBody>
        </p:sp>
        <p:sp>
          <p:nvSpPr>
            <p:cNvPr id="119" name="TextBox 118"/>
            <p:cNvSpPr txBox="1"/>
            <p:nvPr/>
          </p:nvSpPr>
          <p:spPr>
            <a:xfrm>
              <a:off x="2468880" y="4522572"/>
              <a:ext cx="1096774" cy="707886"/>
            </a:xfrm>
            <a:prstGeom prst="rect">
              <a:avLst/>
            </a:prstGeom>
            <a:noFill/>
          </p:spPr>
          <p:txBody>
            <a:bodyPr wrap="none" rtlCol="0">
              <a:spAutoFit/>
            </a:bodyPr>
            <a:lstStyle/>
            <a:p>
              <a:pPr algn="ctr"/>
              <a:r>
                <a:rPr lang="en-US" sz="2000" dirty="0" smtClean="0">
                  <a:solidFill>
                    <a:srgbClr val="FFFF00"/>
                  </a:solidFill>
                  <a:latin typeface="Arial" pitchFamily="34" charset="0"/>
                  <a:cs typeface="Arial" pitchFamily="34" charset="0"/>
                </a:rPr>
                <a:t>virtual</a:t>
              </a:r>
            </a:p>
            <a:p>
              <a:pPr algn="ctr"/>
              <a:r>
                <a:rPr lang="en-US" sz="2000" dirty="0" smtClean="0">
                  <a:solidFill>
                    <a:srgbClr val="FFFF00"/>
                  </a:solidFill>
                  <a:latin typeface="Arial" pitchFamily="34" charset="0"/>
                  <a:cs typeface="Arial" pitchFamily="34" charset="0"/>
                </a:rPr>
                <a:t>address</a:t>
              </a:r>
            </a:p>
          </p:txBody>
        </p:sp>
      </p:grpSp>
      <p:sp>
        <p:nvSpPr>
          <p:cNvPr id="2" name="TextBox 1"/>
          <p:cNvSpPr txBox="1"/>
          <p:nvPr/>
        </p:nvSpPr>
        <p:spPr>
          <a:xfrm>
            <a:off x="1371599" y="1554480"/>
            <a:ext cx="7928811" cy="2677656"/>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TLB out of critical path, only referenced on cache misses and evicts; can be big, single-level, and low power.</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Pointers can be passed to OS or other tasks without translation; simplifies </a:t>
            </a:r>
            <a:r>
              <a:rPr lang="en-US" sz="2400" dirty="0">
                <a:solidFill>
                  <a:srgbClr val="FFFF00"/>
                </a:solidFill>
                <a:latin typeface="Arial" pitchFamily="34" charset="0"/>
                <a:cs typeface="Arial" pitchFamily="34" charset="0"/>
              </a:rPr>
              <a:t>sharing and protection for apps.</a:t>
            </a:r>
          </a:p>
          <a:p>
            <a:endParaRPr lang="en-US" sz="2400" dirty="0" smtClean="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Protection checking done in parallel with cache access.</a:t>
            </a:r>
          </a:p>
        </p:txBody>
      </p:sp>
      <p:sp>
        <p:nvSpPr>
          <p:cNvPr id="42" name="Rectangle 41"/>
          <p:cNvSpPr/>
          <p:nvPr/>
        </p:nvSpPr>
        <p:spPr>
          <a:xfrm>
            <a:off x="411479" y="4663440"/>
            <a:ext cx="9093468" cy="1941897"/>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3097228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10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par>
                                <p:cTn id="16" presetID="9" presetClass="emph" presetSubtype="0" nodeType="withEffect">
                                  <p:stCondLst>
                                    <p:cond delay="0"/>
                                  </p:stCondLst>
                                  <p:childTnLst>
                                    <p:set>
                                      <p:cBhvr rctx="PPT">
                                        <p:cTn id="17" dur="indefinite"/>
                                        <p:tgtEl>
                                          <p:spTgt spid="2">
                                            <p:txEl>
                                              <p:pRg st="0" end="0"/>
                                            </p:txEl>
                                          </p:spTgt>
                                        </p:tgtEl>
                                        <p:attrNameLst>
                                          <p:attrName>style.opacity</p:attrName>
                                        </p:attrNameLst>
                                      </p:cBhvr>
                                      <p:to>
                                        <p:strVal val="0.5"/>
                                      </p:to>
                                    </p:set>
                                    <p:animEffect filter="image" prLst="opacity: 0.5">
                                      <p:cBhvr rctx="IE">
                                        <p:cTn id="18" dur="indefinite"/>
                                        <p:tgtEl>
                                          <p:spTgt spid="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1000"/>
                                        <p:tgtEl>
                                          <p:spTgt spid="2">
                                            <p:txEl>
                                              <p:pRg st="4" end="4"/>
                                            </p:txEl>
                                          </p:spTgt>
                                        </p:tgtEl>
                                      </p:cBhvr>
                                    </p:animEffect>
                                  </p:childTnLst>
                                </p:cTn>
                              </p:par>
                              <p:par>
                                <p:cTn id="24" presetID="9" presetClass="emph" presetSubtype="0" nodeType="withEffect">
                                  <p:stCondLst>
                                    <p:cond delay="0"/>
                                  </p:stCondLst>
                                  <p:childTnLst>
                                    <p:set>
                                      <p:cBhvr rctx="PPT">
                                        <p:cTn id="25" dur="indefinite"/>
                                        <p:tgtEl>
                                          <p:spTgt spid="2">
                                            <p:txEl>
                                              <p:pRg st="2" end="2"/>
                                            </p:txEl>
                                          </p:spTgt>
                                        </p:tgtEl>
                                        <p:attrNameLst>
                                          <p:attrName>style.opacity</p:attrName>
                                        </p:attrNameLst>
                                      </p:cBhvr>
                                      <p:to>
                                        <p:strVal val="0.5"/>
                                      </p:to>
                                    </p:set>
                                    <p:animEffect filter="image" prLst="opacity: 0.5">
                                      <p:cBhvr rctx="IE">
                                        <p:cTn id="26" dur="indefinite"/>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noChangeArrowheads="1"/>
          </p:cNvSpPr>
          <p:nvPr/>
        </p:nvSpPr>
        <p:spPr>
          <a:xfrm>
            <a:off x="731520" y="731520"/>
            <a:ext cx="8605838" cy="455613"/>
          </a:xfrm>
          <a:prstGeom prst="rect">
            <a:avLst/>
          </a:prstGeom>
          <a:ln/>
        </p:spPr>
        <p:txBody>
          <a:bodyPr tIns="28224"/>
          <a:lstStyle>
            <a:lvl1pPr algn="l" rtl="0" hangingPunct="0">
              <a:tabLst/>
              <a:defRPr lang="en-US" sz="3200" b="1" i="0" u="none" strike="noStrike">
                <a:ln>
                  <a:noFill/>
                </a:ln>
                <a:solidFill>
                  <a:srgbClr val="00FF00"/>
                </a:solidFill>
                <a:latin typeface="Arial" pitchFamily="34"/>
                <a:cs typeface="Arial Unicode MS" pitchFamily="2"/>
              </a:defRPr>
            </a:lvl1p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kern="0" dirty="0" smtClean="0"/>
              <a:t>Memory allocation - conventional</a:t>
            </a:r>
            <a:endParaRPr lang="en-US" altLang="en-US" kern="0" dirty="0"/>
          </a:p>
        </p:txBody>
      </p:sp>
      <p:sp>
        <p:nvSpPr>
          <p:cNvPr id="4" name="TextBox 3"/>
          <p:cNvSpPr txBox="1"/>
          <p:nvPr/>
        </p:nvSpPr>
        <p:spPr>
          <a:xfrm>
            <a:off x="1371600" y="1554480"/>
            <a:ext cx="7249839"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Operating systems on conventional hardware do not actually allocate memory when the program allocates address space.</a:t>
            </a:r>
          </a:p>
        </p:txBody>
      </p:sp>
      <p:sp>
        <p:nvSpPr>
          <p:cNvPr id="5" name="TextBox 4"/>
          <p:cNvSpPr txBox="1"/>
          <p:nvPr/>
        </p:nvSpPr>
        <p:spPr>
          <a:xfrm>
            <a:off x="2557849" y="2926080"/>
            <a:ext cx="3687228" cy="461665"/>
          </a:xfrm>
          <a:prstGeom prst="rect">
            <a:avLst/>
          </a:prstGeom>
          <a:noFill/>
        </p:spPr>
        <p:txBody>
          <a:bodyPr wrap="none" rtlCol="0">
            <a:spAutoFit/>
          </a:bodyPr>
          <a:lstStyle/>
          <a:p>
            <a:r>
              <a:rPr lang="en-US" sz="2400" dirty="0" err="1" smtClean="0">
                <a:solidFill>
                  <a:srgbClr val="FFFF00"/>
                </a:solidFill>
                <a:latin typeface="Courier New" panose="02070309020205020404" pitchFamily="49" charset="0"/>
                <a:cs typeface="Courier New" panose="02070309020205020404" pitchFamily="49" charset="0"/>
              </a:rPr>
              <a:t>mmap</a:t>
            </a:r>
            <a:r>
              <a:rPr lang="en-US" sz="2400" dirty="0" smtClean="0">
                <a:solidFill>
                  <a:srgbClr val="FFFF00"/>
                </a:solidFill>
                <a:latin typeface="Courier New" panose="02070309020205020404" pitchFamily="49" charset="0"/>
                <a:cs typeface="Courier New" panose="02070309020205020404" pitchFamily="49" charset="0"/>
              </a:rPr>
              <a:t>(0,1000000,,,);</a:t>
            </a:r>
          </a:p>
        </p:txBody>
      </p:sp>
      <p:sp>
        <p:nvSpPr>
          <p:cNvPr id="6" name="Rectangle 5"/>
          <p:cNvSpPr/>
          <p:nvPr/>
        </p:nvSpPr>
        <p:spPr>
          <a:xfrm>
            <a:off x="5535827" y="3731732"/>
            <a:ext cx="3991232" cy="2236573"/>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7" name="TextBox 6"/>
          <p:cNvSpPr txBox="1"/>
          <p:nvPr/>
        </p:nvSpPr>
        <p:spPr>
          <a:xfrm>
            <a:off x="7736256" y="3361030"/>
            <a:ext cx="1822935"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OS page table</a:t>
            </a:r>
          </a:p>
        </p:txBody>
      </p:sp>
      <p:sp>
        <p:nvSpPr>
          <p:cNvPr id="9" name="Rectangle 8"/>
          <p:cNvSpPr/>
          <p:nvPr/>
        </p:nvSpPr>
        <p:spPr>
          <a:xfrm>
            <a:off x="5852160" y="38775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0" name="Rectangle 9"/>
          <p:cNvSpPr/>
          <p:nvPr/>
        </p:nvSpPr>
        <p:spPr>
          <a:xfrm>
            <a:off x="6004560" y="40299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1" name="Rectangle 10"/>
          <p:cNvSpPr/>
          <p:nvPr/>
        </p:nvSpPr>
        <p:spPr>
          <a:xfrm>
            <a:off x="6156960" y="41823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2" name="Rectangle 11"/>
          <p:cNvSpPr/>
          <p:nvPr/>
        </p:nvSpPr>
        <p:spPr>
          <a:xfrm>
            <a:off x="6309360" y="43347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3" name="Rectangle 12"/>
          <p:cNvSpPr/>
          <p:nvPr/>
        </p:nvSpPr>
        <p:spPr>
          <a:xfrm>
            <a:off x="6461760" y="44871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4" name="Rectangle 13"/>
          <p:cNvSpPr/>
          <p:nvPr/>
        </p:nvSpPr>
        <p:spPr>
          <a:xfrm>
            <a:off x="6614160" y="46395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5" name="Rectangle 14"/>
          <p:cNvSpPr/>
          <p:nvPr/>
        </p:nvSpPr>
        <p:spPr>
          <a:xfrm>
            <a:off x="6766560" y="47919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6" name="Rectangle 15"/>
          <p:cNvSpPr/>
          <p:nvPr/>
        </p:nvSpPr>
        <p:spPr>
          <a:xfrm>
            <a:off x="6918960" y="49443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17" name="TextBox 16"/>
          <p:cNvSpPr txBox="1"/>
          <p:nvPr/>
        </p:nvSpPr>
        <p:spPr>
          <a:xfrm>
            <a:off x="7772398" y="4310023"/>
            <a:ext cx="93807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x 256</a:t>
            </a:r>
          </a:p>
        </p:txBody>
      </p:sp>
      <p:sp>
        <p:nvSpPr>
          <p:cNvPr id="18" name="TextBox 17"/>
          <p:cNvSpPr txBox="1"/>
          <p:nvPr/>
        </p:nvSpPr>
        <p:spPr>
          <a:xfrm>
            <a:off x="6737728" y="5247439"/>
            <a:ext cx="2873769" cy="707886"/>
          </a:xfrm>
          <a:prstGeom prst="rect">
            <a:avLst/>
          </a:prstGeom>
          <a:noFill/>
        </p:spPr>
        <p:txBody>
          <a:bodyPr wrap="square" rtlCol="0">
            <a:spAutoFit/>
          </a:bodyPr>
          <a:lstStyle/>
          <a:p>
            <a:r>
              <a:rPr lang="en-US" sz="2000" dirty="0" smtClean="0">
                <a:solidFill>
                  <a:srgbClr val="FFFF00"/>
                </a:solidFill>
                <a:latin typeface="Arial" pitchFamily="34" charset="0"/>
                <a:cs typeface="Arial" pitchFamily="34" charset="0"/>
              </a:rPr>
              <a:t>The entries identify the page as unrealized.</a:t>
            </a:r>
          </a:p>
        </p:txBody>
      </p:sp>
      <p:sp>
        <p:nvSpPr>
          <p:cNvPr id="19" name="TextBox 18"/>
          <p:cNvSpPr txBox="1"/>
          <p:nvPr/>
        </p:nvSpPr>
        <p:spPr>
          <a:xfrm>
            <a:off x="1371600" y="3657600"/>
            <a:ext cx="4164227"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first time the address is touched, the hardware looks up the PTE, finds the page is unrealized, and traps.</a:t>
            </a:r>
          </a:p>
        </p:txBody>
      </p:sp>
      <p:sp>
        <p:nvSpPr>
          <p:cNvPr id="20" name="Rectangle 19"/>
          <p:cNvSpPr/>
          <p:nvPr/>
        </p:nvSpPr>
        <p:spPr>
          <a:xfrm>
            <a:off x="1371600" y="5609953"/>
            <a:ext cx="3624919" cy="235966"/>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22" name="Straight Arrow Connector 21"/>
          <p:cNvCxnSpPr>
            <a:stCxn id="14" idx="1"/>
          </p:cNvCxnSpPr>
          <p:nvPr/>
        </p:nvCxnSpPr>
        <p:spPr>
          <a:xfrm flipH="1">
            <a:off x="5034439" y="4769288"/>
            <a:ext cx="1579721" cy="832094"/>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371600"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4" name="Rectangle 23"/>
          <p:cNvSpPr/>
          <p:nvPr/>
        </p:nvSpPr>
        <p:spPr>
          <a:xfrm>
            <a:off x="1551979"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5" name="Rectangle 24"/>
          <p:cNvSpPr/>
          <p:nvPr/>
        </p:nvSpPr>
        <p:spPr>
          <a:xfrm>
            <a:off x="1732358"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6" name="Rectangle 25"/>
          <p:cNvSpPr/>
          <p:nvPr/>
        </p:nvSpPr>
        <p:spPr>
          <a:xfrm>
            <a:off x="2093116"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7" name="Rectangle 26"/>
          <p:cNvSpPr/>
          <p:nvPr/>
        </p:nvSpPr>
        <p:spPr>
          <a:xfrm>
            <a:off x="2453874"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8" name="Rectangle 27"/>
          <p:cNvSpPr/>
          <p:nvPr/>
        </p:nvSpPr>
        <p:spPr>
          <a:xfrm>
            <a:off x="2814632"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9" name="Rectangle 28"/>
          <p:cNvSpPr/>
          <p:nvPr/>
        </p:nvSpPr>
        <p:spPr>
          <a:xfrm>
            <a:off x="3536148"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0" name="Rectangle 29"/>
          <p:cNvSpPr/>
          <p:nvPr/>
        </p:nvSpPr>
        <p:spPr>
          <a:xfrm>
            <a:off x="4257664"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1" name="Rectangle 30"/>
          <p:cNvSpPr/>
          <p:nvPr/>
        </p:nvSpPr>
        <p:spPr>
          <a:xfrm>
            <a:off x="4438043"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2" name="Rectangle 31"/>
          <p:cNvSpPr/>
          <p:nvPr/>
        </p:nvSpPr>
        <p:spPr>
          <a:xfrm>
            <a:off x="4798810"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3" name="Rectangle 32"/>
          <p:cNvSpPr/>
          <p:nvPr/>
        </p:nvSpPr>
        <p:spPr>
          <a:xfrm>
            <a:off x="1912737"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4" name="Rectangle 33"/>
          <p:cNvSpPr/>
          <p:nvPr/>
        </p:nvSpPr>
        <p:spPr>
          <a:xfrm>
            <a:off x="2273495"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5" name="Rectangle 34"/>
          <p:cNvSpPr/>
          <p:nvPr/>
        </p:nvSpPr>
        <p:spPr>
          <a:xfrm>
            <a:off x="2634253"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6" name="Rectangle 35"/>
          <p:cNvSpPr/>
          <p:nvPr/>
        </p:nvSpPr>
        <p:spPr>
          <a:xfrm>
            <a:off x="3175390"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7" name="Rectangle 36"/>
          <p:cNvSpPr/>
          <p:nvPr/>
        </p:nvSpPr>
        <p:spPr>
          <a:xfrm>
            <a:off x="2995011"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8" name="Rectangle 37"/>
          <p:cNvSpPr/>
          <p:nvPr/>
        </p:nvSpPr>
        <p:spPr>
          <a:xfrm>
            <a:off x="4077285"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9" name="Rectangle 38"/>
          <p:cNvSpPr/>
          <p:nvPr/>
        </p:nvSpPr>
        <p:spPr>
          <a:xfrm>
            <a:off x="3716527"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0" name="Rectangle 39"/>
          <p:cNvSpPr/>
          <p:nvPr/>
        </p:nvSpPr>
        <p:spPr>
          <a:xfrm>
            <a:off x="3355769"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1" name="Rectangle 40"/>
          <p:cNvSpPr/>
          <p:nvPr/>
        </p:nvSpPr>
        <p:spPr>
          <a:xfrm>
            <a:off x="4618422"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2" name="Rectangle 41"/>
          <p:cNvSpPr/>
          <p:nvPr/>
        </p:nvSpPr>
        <p:spPr>
          <a:xfrm>
            <a:off x="3896906" y="5626096"/>
            <a:ext cx="181232" cy="21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3" name="TextBox 42"/>
          <p:cNvSpPr txBox="1"/>
          <p:nvPr/>
        </p:nvSpPr>
        <p:spPr>
          <a:xfrm>
            <a:off x="2560320" y="2926080"/>
            <a:ext cx="1843774"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store(,,)</a:t>
            </a:r>
          </a:p>
        </p:txBody>
      </p:sp>
      <p:sp>
        <p:nvSpPr>
          <p:cNvPr id="44" name="TextBox 43"/>
          <p:cNvSpPr txBox="1"/>
          <p:nvPr/>
        </p:nvSpPr>
        <p:spPr>
          <a:xfrm rot="-1020000">
            <a:off x="2980686" y="2880955"/>
            <a:ext cx="1282723" cy="523220"/>
          </a:xfrm>
          <a:prstGeom prst="rect">
            <a:avLst/>
          </a:prstGeom>
          <a:noFill/>
        </p:spPr>
        <p:txBody>
          <a:bodyPr wrap="none" rtlCol="0">
            <a:spAutoFit/>
          </a:bodyPr>
          <a:lstStyle/>
          <a:p>
            <a:r>
              <a:rPr lang="en-US" sz="2800" b="1" dirty="0" smtClean="0">
                <a:solidFill>
                  <a:srgbClr val="FF3300"/>
                </a:solidFill>
                <a:latin typeface="Arial" pitchFamily="34" charset="0"/>
                <a:cs typeface="Arial" pitchFamily="34" charset="0"/>
              </a:rPr>
              <a:t>TRAP!</a:t>
            </a:r>
          </a:p>
        </p:txBody>
      </p:sp>
      <p:sp>
        <p:nvSpPr>
          <p:cNvPr id="45" name="TextBox 44"/>
          <p:cNvSpPr txBox="1"/>
          <p:nvPr/>
        </p:nvSpPr>
        <p:spPr>
          <a:xfrm>
            <a:off x="1371600" y="6126480"/>
            <a:ext cx="7080422"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OS allocates a physical page, zeroes it, and fixes up the PTE. This all takes a long time.</a:t>
            </a:r>
          </a:p>
        </p:txBody>
      </p:sp>
    </p:spTree>
    <p:extLst>
      <p:ext uri="{BB962C8B-B14F-4D97-AF65-F5344CB8AC3E}">
        <p14:creationId xmlns:p14="http://schemas.microsoft.com/office/powerpoint/2010/main" val="337240921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par>
                          <p:cTn id="34" fill="hold">
                            <p:stCondLst>
                              <p:cond delay="1500"/>
                            </p:stCondLst>
                            <p:childTnLst>
                              <p:par>
                                <p:cTn id="35" presetID="10"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par>
                          <p:cTn id="38" fill="hold">
                            <p:stCondLst>
                              <p:cond delay="2000"/>
                            </p:stCondLst>
                            <p:childTnLst>
                              <p:par>
                                <p:cTn id="39" presetID="10" presetClass="entr" presetSubtype="0"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childTnLst>
                          </p:cTn>
                        </p:par>
                        <p:par>
                          <p:cTn id="42" fill="hold">
                            <p:stCondLst>
                              <p:cond delay="2500"/>
                            </p:stCondLst>
                            <p:childTnLst>
                              <p:par>
                                <p:cTn id="43" presetID="10"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childTnLst>
                          </p:cTn>
                        </p:par>
                        <p:par>
                          <p:cTn id="46" fill="hold">
                            <p:stCondLst>
                              <p:cond delay="3000"/>
                            </p:stCondLst>
                            <p:childTnLst>
                              <p:par>
                                <p:cTn id="47" presetID="10"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par>
                          <p:cTn id="50" fill="hold">
                            <p:stCondLst>
                              <p:cond delay="3500"/>
                            </p:stCondLst>
                            <p:childTnLst>
                              <p:par>
                                <p:cTn id="51" presetID="10" presetClass="entr" presetSubtype="0"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500"/>
                                        <p:tgtEl>
                                          <p:spTgt spid="16"/>
                                        </p:tgtEl>
                                      </p:cBhvr>
                                    </p:animEffect>
                                  </p:childTnLst>
                                </p:cTn>
                              </p:par>
                            </p:childTnLst>
                          </p:cTn>
                        </p:par>
                        <p:par>
                          <p:cTn id="54" fill="hold">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10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3">
                                            <p:txEl>
                                              <p:pRg st="0" end="0"/>
                                            </p:txEl>
                                          </p:spTgt>
                                        </p:tgtEl>
                                        <p:attrNameLst>
                                          <p:attrName>style.visibility</p:attrName>
                                        </p:attrNameLst>
                                      </p:cBhvr>
                                      <p:to>
                                        <p:strVal val="visible"/>
                                      </p:to>
                                    </p:set>
                                    <p:animEffect transition="in" filter="fade">
                                      <p:cBhvr>
                                        <p:cTn id="67" dur="1000"/>
                                        <p:tgtEl>
                                          <p:spTgt spid="43">
                                            <p:txEl>
                                              <p:pRg st="0" end="0"/>
                                            </p:txEl>
                                          </p:spTgt>
                                        </p:tgtEl>
                                      </p:cBhvr>
                                    </p:animEffect>
                                  </p:childTnLst>
                                </p:cTn>
                              </p:par>
                              <p:par>
                                <p:cTn id="68" presetID="10" presetClass="exit" presetSubtype="0" fill="hold" grpId="1" nodeType="withEffect">
                                  <p:stCondLst>
                                    <p:cond delay="0"/>
                                  </p:stCondLst>
                                  <p:childTnLst>
                                    <p:animEffect transition="out" filter="fade">
                                      <p:cBhvr>
                                        <p:cTn id="69" dur="1000"/>
                                        <p:tgtEl>
                                          <p:spTgt spid="5"/>
                                        </p:tgtEl>
                                      </p:cBhvr>
                                    </p:animEffect>
                                    <p:set>
                                      <p:cBhvr>
                                        <p:cTn id="70" dur="1" fill="hold">
                                          <p:stCondLst>
                                            <p:cond delay="999"/>
                                          </p:stCondLst>
                                        </p:cTn>
                                        <p:tgtEl>
                                          <p:spTgt spid="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fade">
                                      <p:cBhvr>
                                        <p:cTn id="75" dur="1000"/>
                                        <p:tgtEl>
                                          <p:spTgt spid="19"/>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fade">
                                      <p:cBhvr>
                                        <p:cTn id="80" dur="1000"/>
                                        <p:tgtEl>
                                          <p:spTgt spid="44"/>
                                        </p:tgtEl>
                                      </p:cBhvr>
                                    </p:animEffect>
                                  </p:childTnLst>
                                </p:cTn>
                              </p:par>
                              <p:par>
                                <p:cTn id="81" presetID="9" presetClass="emph" presetSubtype="0" grpId="0" nodeType="withEffect">
                                  <p:stCondLst>
                                    <p:cond delay="0"/>
                                  </p:stCondLst>
                                  <p:childTnLst>
                                    <p:set>
                                      <p:cBhvr rctx="PPT">
                                        <p:cTn id="82" dur="indefinite"/>
                                        <p:tgtEl>
                                          <p:spTgt spid="43">
                                            <p:txEl>
                                              <p:pRg st="0" end="0"/>
                                            </p:txEl>
                                          </p:spTgt>
                                        </p:tgtEl>
                                        <p:attrNameLst>
                                          <p:attrName>style.opacity</p:attrName>
                                        </p:attrNameLst>
                                      </p:cBhvr>
                                      <p:to>
                                        <p:strVal val="0.5"/>
                                      </p:to>
                                    </p:set>
                                    <p:animEffect filter="image" prLst="opacity: 0.5">
                                      <p:cBhvr rctx="IE">
                                        <p:cTn id="83" dur="indefinite"/>
                                        <p:tgtEl>
                                          <p:spTgt spid="43">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1000"/>
                                        <p:tgtEl>
                                          <p:spTgt spid="45"/>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fade">
                                      <p:cBhvr>
                                        <p:cTn id="93" dur="1000"/>
                                        <p:tgtEl>
                                          <p:spTgt spid="20"/>
                                        </p:tgtEl>
                                      </p:cBhvr>
                                    </p:animEffect>
                                  </p:childTnLst>
                                </p:cTn>
                              </p:par>
                              <p:par>
                                <p:cTn id="94" presetID="10" presetClass="entr" presetSubtype="0" fill="hold" nodeType="withEffect">
                                  <p:stCondLst>
                                    <p:cond delay="0"/>
                                  </p:stCondLst>
                                  <p:childTnLst>
                                    <p:set>
                                      <p:cBhvr>
                                        <p:cTn id="95" dur="1" fill="hold">
                                          <p:stCondLst>
                                            <p:cond delay="0"/>
                                          </p:stCondLst>
                                        </p:cTn>
                                        <p:tgtEl>
                                          <p:spTgt spid="22"/>
                                        </p:tgtEl>
                                        <p:attrNameLst>
                                          <p:attrName>style.visibility</p:attrName>
                                        </p:attrNameLst>
                                      </p:cBhvr>
                                      <p:to>
                                        <p:strVal val="visible"/>
                                      </p:to>
                                    </p:set>
                                    <p:animEffect transition="in" filter="fade">
                                      <p:cBhvr>
                                        <p:cTn id="96" dur="1000"/>
                                        <p:tgtEl>
                                          <p:spTgt spid="22"/>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23"/>
                                        </p:tgtEl>
                                        <p:attrNameLst>
                                          <p:attrName>style.visibility</p:attrName>
                                        </p:attrNameLst>
                                      </p:cBhvr>
                                      <p:to>
                                        <p:strVal val="visible"/>
                                      </p:to>
                                    </p:set>
                                    <p:animEffect transition="in" filter="fade">
                                      <p:cBhvr>
                                        <p:cTn id="101" dur="500"/>
                                        <p:tgtEl>
                                          <p:spTgt spid="23"/>
                                        </p:tgtEl>
                                      </p:cBhvr>
                                    </p:animEffect>
                                  </p:childTnLst>
                                </p:cTn>
                              </p:par>
                            </p:childTnLst>
                          </p:cTn>
                        </p:par>
                        <p:par>
                          <p:cTn id="102" fill="hold">
                            <p:stCondLst>
                              <p:cond delay="500"/>
                            </p:stCondLst>
                            <p:childTnLst>
                              <p:par>
                                <p:cTn id="103" presetID="10" presetClass="entr" presetSubtype="0"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500"/>
                                        <p:tgtEl>
                                          <p:spTgt spid="24"/>
                                        </p:tgtEl>
                                      </p:cBhvr>
                                    </p:animEffect>
                                  </p:childTnLst>
                                </p:cTn>
                              </p:par>
                            </p:childTnLst>
                          </p:cTn>
                        </p:par>
                        <p:par>
                          <p:cTn id="106" fill="hold">
                            <p:stCondLst>
                              <p:cond delay="1000"/>
                            </p:stCondLst>
                            <p:childTnLst>
                              <p:par>
                                <p:cTn id="107" presetID="10"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500"/>
                                        <p:tgtEl>
                                          <p:spTgt spid="25"/>
                                        </p:tgtEl>
                                      </p:cBhvr>
                                    </p:animEffect>
                                  </p:childTnLst>
                                </p:cTn>
                              </p:par>
                            </p:childTnLst>
                          </p:cTn>
                        </p:par>
                        <p:par>
                          <p:cTn id="110" fill="hold">
                            <p:stCondLst>
                              <p:cond delay="1500"/>
                            </p:stCondLst>
                            <p:childTnLst>
                              <p:par>
                                <p:cTn id="111" presetID="10" presetClass="entr" presetSubtype="0" fill="hold" grpId="0" nodeType="after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500"/>
                                        <p:tgtEl>
                                          <p:spTgt spid="33"/>
                                        </p:tgtEl>
                                      </p:cBhvr>
                                    </p:animEffect>
                                  </p:childTnLst>
                                </p:cTn>
                              </p:par>
                            </p:childTnLst>
                          </p:cTn>
                        </p:par>
                        <p:par>
                          <p:cTn id="114" fill="hold">
                            <p:stCondLst>
                              <p:cond delay="2000"/>
                            </p:stCondLst>
                            <p:childTnLst>
                              <p:par>
                                <p:cTn id="115" presetID="10" presetClass="entr" presetSubtype="0" fill="hold" grpId="0" nodeType="after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fade">
                                      <p:cBhvr>
                                        <p:cTn id="117" dur="500"/>
                                        <p:tgtEl>
                                          <p:spTgt spid="26"/>
                                        </p:tgtEl>
                                      </p:cBhvr>
                                    </p:animEffect>
                                  </p:childTnLst>
                                </p:cTn>
                              </p:par>
                            </p:childTnLst>
                          </p:cTn>
                        </p:par>
                        <p:par>
                          <p:cTn id="118" fill="hold">
                            <p:stCondLst>
                              <p:cond delay="2500"/>
                            </p:stCondLst>
                            <p:childTnLst>
                              <p:par>
                                <p:cTn id="119" presetID="10"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500"/>
                                        <p:tgtEl>
                                          <p:spTgt spid="34"/>
                                        </p:tgtEl>
                                      </p:cBhvr>
                                    </p:animEffect>
                                  </p:childTnLst>
                                </p:cTn>
                              </p:par>
                            </p:childTnLst>
                          </p:cTn>
                        </p:par>
                        <p:par>
                          <p:cTn id="122" fill="hold">
                            <p:stCondLst>
                              <p:cond delay="3000"/>
                            </p:stCondLst>
                            <p:childTnLst>
                              <p:par>
                                <p:cTn id="123" presetID="10" presetClass="entr" presetSubtype="0"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500"/>
                                        <p:tgtEl>
                                          <p:spTgt spid="27"/>
                                        </p:tgtEl>
                                      </p:cBhvr>
                                    </p:animEffect>
                                  </p:childTnLst>
                                </p:cTn>
                              </p:par>
                            </p:childTnLst>
                          </p:cTn>
                        </p:par>
                        <p:par>
                          <p:cTn id="126" fill="hold">
                            <p:stCondLst>
                              <p:cond delay="3500"/>
                            </p:stCondLst>
                            <p:childTnLst>
                              <p:par>
                                <p:cTn id="127" presetID="10" presetClass="entr" presetSubtype="0" fill="hold" grpId="0" nodeType="afterEffect">
                                  <p:stCondLst>
                                    <p:cond delay="0"/>
                                  </p:stCondLst>
                                  <p:childTnLst>
                                    <p:set>
                                      <p:cBhvr>
                                        <p:cTn id="128" dur="1" fill="hold">
                                          <p:stCondLst>
                                            <p:cond delay="0"/>
                                          </p:stCondLst>
                                        </p:cTn>
                                        <p:tgtEl>
                                          <p:spTgt spid="35"/>
                                        </p:tgtEl>
                                        <p:attrNameLst>
                                          <p:attrName>style.visibility</p:attrName>
                                        </p:attrNameLst>
                                      </p:cBhvr>
                                      <p:to>
                                        <p:strVal val="visible"/>
                                      </p:to>
                                    </p:set>
                                    <p:animEffect transition="in" filter="fade">
                                      <p:cBhvr>
                                        <p:cTn id="129" dur="500"/>
                                        <p:tgtEl>
                                          <p:spTgt spid="35"/>
                                        </p:tgtEl>
                                      </p:cBhvr>
                                    </p:animEffect>
                                  </p:childTnLst>
                                </p:cTn>
                              </p:par>
                            </p:childTnLst>
                          </p:cTn>
                        </p:par>
                        <p:par>
                          <p:cTn id="130" fill="hold">
                            <p:stCondLst>
                              <p:cond delay="4000"/>
                            </p:stCondLst>
                            <p:childTnLst>
                              <p:par>
                                <p:cTn id="131" presetID="10" presetClass="entr" presetSubtype="0" fill="hold" grpId="0" nodeType="afterEffect">
                                  <p:stCondLst>
                                    <p:cond delay="0"/>
                                  </p:stCondLst>
                                  <p:childTnLst>
                                    <p:set>
                                      <p:cBhvr>
                                        <p:cTn id="132" dur="1" fill="hold">
                                          <p:stCondLst>
                                            <p:cond delay="0"/>
                                          </p:stCondLst>
                                        </p:cTn>
                                        <p:tgtEl>
                                          <p:spTgt spid="28"/>
                                        </p:tgtEl>
                                        <p:attrNameLst>
                                          <p:attrName>style.visibility</p:attrName>
                                        </p:attrNameLst>
                                      </p:cBhvr>
                                      <p:to>
                                        <p:strVal val="visible"/>
                                      </p:to>
                                    </p:set>
                                    <p:animEffect transition="in" filter="fade">
                                      <p:cBhvr>
                                        <p:cTn id="133" dur="500"/>
                                        <p:tgtEl>
                                          <p:spTgt spid="28"/>
                                        </p:tgtEl>
                                      </p:cBhvr>
                                    </p:animEffect>
                                  </p:childTnLst>
                                </p:cTn>
                              </p:par>
                            </p:childTnLst>
                          </p:cTn>
                        </p:par>
                        <p:par>
                          <p:cTn id="134" fill="hold">
                            <p:stCondLst>
                              <p:cond delay="4500"/>
                            </p:stCondLst>
                            <p:childTnLst>
                              <p:par>
                                <p:cTn id="135" presetID="10" presetClass="entr" presetSubtype="0" fill="hold" grpId="0" nodeType="afterEffect">
                                  <p:stCondLst>
                                    <p:cond delay="0"/>
                                  </p:stCondLst>
                                  <p:childTnLst>
                                    <p:set>
                                      <p:cBhvr>
                                        <p:cTn id="136" dur="1" fill="hold">
                                          <p:stCondLst>
                                            <p:cond delay="0"/>
                                          </p:stCondLst>
                                        </p:cTn>
                                        <p:tgtEl>
                                          <p:spTgt spid="37"/>
                                        </p:tgtEl>
                                        <p:attrNameLst>
                                          <p:attrName>style.visibility</p:attrName>
                                        </p:attrNameLst>
                                      </p:cBhvr>
                                      <p:to>
                                        <p:strVal val="visible"/>
                                      </p:to>
                                    </p:set>
                                    <p:animEffect transition="in" filter="fade">
                                      <p:cBhvr>
                                        <p:cTn id="137" dur="500"/>
                                        <p:tgtEl>
                                          <p:spTgt spid="37"/>
                                        </p:tgtEl>
                                      </p:cBhvr>
                                    </p:animEffect>
                                  </p:childTnLst>
                                </p:cTn>
                              </p:par>
                            </p:childTnLst>
                          </p:cTn>
                        </p:par>
                        <p:par>
                          <p:cTn id="138" fill="hold">
                            <p:stCondLst>
                              <p:cond delay="5000"/>
                            </p:stCondLst>
                            <p:childTnLst>
                              <p:par>
                                <p:cTn id="139" presetID="10" presetClass="entr" presetSubtype="0" fill="hold" grpId="0" nodeType="afterEffect">
                                  <p:stCondLst>
                                    <p:cond delay="0"/>
                                  </p:stCondLst>
                                  <p:childTnLst>
                                    <p:set>
                                      <p:cBhvr>
                                        <p:cTn id="140" dur="1" fill="hold">
                                          <p:stCondLst>
                                            <p:cond delay="0"/>
                                          </p:stCondLst>
                                        </p:cTn>
                                        <p:tgtEl>
                                          <p:spTgt spid="36"/>
                                        </p:tgtEl>
                                        <p:attrNameLst>
                                          <p:attrName>style.visibility</p:attrName>
                                        </p:attrNameLst>
                                      </p:cBhvr>
                                      <p:to>
                                        <p:strVal val="visible"/>
                                      </p:to>
                                    </p:set>
                                    <p:animEffect transition="in" filter="fade">
                                      <p:cBhvr>
                                        <p:cTn id="141" dur="500"/>
                                        <p:tgtEl>
                                          <p:spTgt spid="36"/>
                                        </p:tgtEl>
                                      </p:cBhvr>
                                    </p:animEffect>
                                  </p:childTnLst>
                                </p:cTn>
                              </p:par>
                            </p:childTnLst>
                          </p:cTn>
                        </p:par>
                        <p:par>
                          <p:cTn id="142" fill="hold">
                            <p:stCondLst>
                              <p:cond delay="5500"/>
                            </p:stCondLst>
                            <p:childTnLst>
                              <p:par>
                                <p:cTn id="143" presetID="10" presetClass="entr" presetSubtype="0" fill="hold" grpId="0" nodeType="afterEffect">
                                  <p:stCondLst>
                                    <p:cond delay="0"/>
                                  </p:stCondLst>
                                  <p:childTnLst>
                                    <p:set>
                                      <p:cBhvr>
                                        <p:cTn id="144" dur="1" fill="hold">
                                          <p:stCondLst>
                                            <p:cond delay="0"/>
                                          </p:stCondLst>
                                        </p:cTn>
                                        <p:tgtEl>
                                          <p:spTgt spid="40"/>
                                        </p:tgtEl>
                                        <p:attrNameLst>
                                          <p:attrName>style.visibility</p:attrName>
                                        </p:attrNameLst>
                                      </p:cBhvr>
                                      <p:to>
                                        <p:strVal val="visible"/>
                                      </p:to>
                                    </p:set>
                                    <p:animEffect transition="in" filter="fade">
                                      <p:cBhvr>
                                        <p:cTn id="145" dur="500"/>
                                        <p:tgtEl>
                                          <p:spTgt spid="40"/>
                                        </p:tgtEl>
                                      </p:cBhvr>
                                    </p:animEffect>
                                  </p:childTnLst>
                                </p:cTn>
                              </p:par>
                            </p:childTnLst>
                          </p:cTn>
                        </p:par>
                        <p:par>
                          <p:cTn id="146" fill="hold">
                            <p:stCondLst>
                              <p:cond delay="6000"/>
                            </p:stCondLst>
                            <p:childTnLst>
                              <p:par>
                                <p:cTn id="147" presetID="10" presetClass="entr" presetSubtype="0" fill="hold" grpId="0" nodeType="afterEffect">
                                  <p:stCondLst>
                                    <p:cond delay="0"/>
                                  </p:stCondLst>
                                  <p:childTnLst>
                                    <p:set>
                                      <p:cBhvr>
                                        <p:cTn id="148" dur="1" fill="hold">
                                          <p:stCondLst>
                                            <p:cond delay="0"/>
                                          </p:stCondLst>
                                        </p:cTn>
                                        <p:tgtEl>
                                          <p:spTgt spid="29"/>
                                        </p:tgtEl>
                                        <p:attrNameLst>
                                          <p:attrName>style.visibility</p:attrName>
                                        </p:attrNameLst>
                                      </p:cBhvr>
                                      <p:to>
                                        <p:strVal val="visible"/>
                                      </p:to>
                                    </p:set>
                                    <p:animEffect transition="in" filter="fade">
                                      <p:cBhvr>
                                        <p:cTn id="149" dur="500"/>
                                        <p:tgtEl>
                                          <p:spTgt spid="29"/>
                                        </p:tgtEl>
                                      </p:cBhvr>
                                    </p:animEffect>
                                  </p:childTnLst>
                                </p:cTn>
                              </p:par>
                            </p:childTnLst>
                          </p:cTn>
                        </p:par>
                        <p:par>
                          <p:cTn id="150" fill="hold">
                            <p:stCondLst>
                              <p:cond delay="6500"/>
                            </p:stCondLst>
                            <p:childTnLst>
                              <p:par>
                                <p:cTn id="151" presetID="10" presetClass="entr" presetSubtype="0" fill="hold" grpId="0" nodeType="afterEffect">
                                  <p:stCondLst>
                                    <p:cond delay="0"/>
                                  </p:stCondLst>
                                  <p:childTnLst>
                                    <p:set>
                                      <p:cBhvr>
                                        <p:cTn id="152" dur="1" fill="hold">
                                          <p:stCondLst>
                                            <p:cond delay="0"/>
                                          </p:stCondLst>
                                        </p:cTn>
                                        <p:tgtEl>
                                          <p:spTgt spid="39"/>
                                        </p:tgtEl>
                                        <p:attrNameLst>
                                          <p:attrName>style.visibility</p:attrName>
                                        </p:attrNameLst>
                                      </p:cBhvr>
                                      <p:to>
                                        <p:strVal val="visible"/>
                                      </p:to>
                                    </p:set>
                                    <p:animEffect transition="in" filter="fade">
                                      <p:cBhvr>
                                        <p:cTn id="153" dur="500"/>
                                        <p:tgtEl>
                                          <p:spTgt spid="39"/>
                                        </p:tgtEl>
                                      </p:cBhvr>
                                    </p:animEffect>
                                  </p:childTnLst>
                                </p:cTn>
                              </p:par>
                            </p:childTnLst>
                          </p:cTn>
                        </p:par>
                        <p:par>
                          <p:cTn id="154" fill="hold">
                            <p:stCondLst>
                              <p:cond delay="7000"/>
                            </p:stCondLst>
                            <p:childTnLst>
                              <p:par>
                                <p:cTn id="155" presetID="10" presetClass="entr" presetSubtype="0" fill="hold" grpId="0" nodeType="afterEffect">
                                  <p:stCondLst>
                                    <p:cond delay="0"/>
                                  </p:stCondLst>
                                  <p:childTnLst>
                                    <p:set>
                                      <p:cBhvr>
                                        <p:cTn id="156" dur="1" fill="hold">
                                          <p:stCondLst>
                                            <p:cond delay="0"/>
                                          </p:stCondLst>
                                        </p:cTn>
                                        <p:tgtEl>
                                          <p:spTgt spid="42"/>
                                        </p:tgtEl>
                                        <p:attrNameLst>
                                          <p:attrName>style.visibility</p:attrName>
                                        </p:attrNameLst>
                                      </p:cBhvr>
                                      <p:to>
                                        <p:strVal val="visible"/>
                                      </p:to>
                                    </p:set>
                                    <p:animEffect transition="in" filter="fade">
                                      <p:cBhvr>
                                        <p:cTn id="157" dur="500"/>
                                        <p:tgtEl>
                                          <p:spTgt spid="42"/>
                                        </p:tgtEl>
                                      </p:cBhvr>
                                    </p:animEffect>
                                  </p:childTnLst>
                                </p:cTn>
                              </p:par>
                            </p:childTnLst>
                          </p:cTn>
                        </p:par>
                        <p:par>
                          <p:cTn id="158" fill="hold">
                            <p:stCondLst>
                              <p:cond delay="7500"/>
                            </p:stCondLst>
                            <p:childTnLst>
                              <p:par>
                                <p:cTn id="159" presetID="10" presetClass="entr" presetSubtype="0" fill="hold" grpId="0" nodeType="afterEffect">
                                  <p:stCondLst>
                                    <p:cond delay="0"/>
                                  </p:stCondLst>
                                  <p:childTnLst>
                                    <p:set>
                                      <p:cBhvr>
                                        <p:cTn id="160" dur="1" fill="hold">
                                          <p:stCondLst>
                                            <p:cond delay="0"/>
                                          </p:stCondLst>
                                        </p:cTn>
                                        <p:tgtEl>
                                          <p:spTgt spid="38"/>
                                        </p:tgtEl>
                                        <p:attrNameLst>
                                          <p:attrName>style.visibility</p:attrName>
                                        </p:attrNameLst>
                                      </p:cBhvr>
                                      <p:to>
                                        <p:strVal val="visible"/>
                                      </p:to>
                                    </p:set>
                                    <p:animEffect transition="in" filter="fade">
                                      <p:cBhvr>
                                        <p:cTn id="161" dur="500"/>
                                        <p:tgtEl>
                                          <p:spTgt spid="38"/>
                                        </p:tgtEl>
                                      </p:cBhvr>
                                    </p:animEffect>
                                  </p:childTnLst>
                                </p:cTn>
                              </p:par>
                            </p:childTnLst>
                          </p:cTn>
                        </p:par>
                        <p:par>
                          <p:cTn id="162" fill="hold">
                            <p:stCondLst>
                              <p:cond delay="8000"/>
                            </p:stCondLst>
                            <p:childTnLst>
                              <p:par>
                                <p:cTn id="163" presetID="10" presetClass="entr" presetSubtype="0" fill="hold" grpId="0" nodeType="afterEffect">
                                  <p:stCondLst>
                                    <p:cond delay="0"/>
                                  </p:stCondLst>
                                  <p:childTnLst>
                                    <p:set>
                                      <p:cBhvr>
                                        <p:cTn id="164" dur="1" fill="hold">
                                          <p:stCondLst>
                                            <p:cond delay="0"/>
                                          </p:stCondLst>
                                        </p:cTn>
                                        <p:tgtEl>
                                          <p:spTgt spid="30"/>
                                        </p:tgtEl>
                                        <p:attrNameLst>
                                          <p:attrName>style.visibility</p:attrName>
                                        </p:attrNameLst>
                                      </p:cBhvr>
                                      <p:to>
                                        <p:strVal val="visible"/>
                                      </p:to>
                                    </p:set>
                                    <p:animEffect transition="in" filter="fade">
                                      <p:cBhvr>
                                        <p:cTn id="165" dur="500"/>
                                        <p:tgtEl>
                                          <p:spTgt spid="30"/>
                                        </p:tgtEl>
                                      </p:cBhvr>
                                    </p:animEffect>
                                  </p:childTnLst>
                                </p:cTn>
                              </p:par>
                            </p:childTnLst>
                          </p:cTn>
                        </p:par>
                        <p:par>
                          <p:cTn id="166" fill="hold">
                            <p:stCondLst>
                              <p:cond delay="8500"/>
                            </p:stCondLst>
                            <p:childTnLst>
                              <p:par>
                                <p:cTn id="167" presetID="10" presetClass="entr" presetSubtype="0" fill="hold" grpId="0" nodeType="afterEffect">
                                  <p:stCondLst>
                                    <p:cond delay="0"/>
                                  </p:stCondLst>
                                  <p:childTnLst>
                                    <p:set>
                                      <p:cBhvr>
                                        <p:cTn id="168" dur="1" fill="hold">
                                          <p:stCondLst>
                                            <p:cond delay="0"/>
                                          </p:stCondLst>
                                        </p:cTn>
                                        <p:tgtEl>
                                          <p:spTgt spid="31"/>
                                        </p:tgtEl>
                                        <p:attrNameLst>
                                          <p:attrName>style.visibility</p:attrName>
                                        </p:attrNameLst>
                                      </p:cBhvr>
                                      <p:to>
                                        <p:strVal val="visible"/>
                                      </p:to>
                                    </p:set>
                                    <p:animEffect transition="in" filter="fade">
                                      <p:cBhvr>
                                        <p:cTn id="169" dur="500"/>
                                        <p:tgtEl>
                                          <p:spTgt spid="31"/>
                                        </p:tgtEl>
                                      </p:cBhvr>
                                    </p:animEffect>
                                  </p:childTnLst>
                                </p:cTn>
                              </p:par>
                            </p:childTnLst>
                          </p:cTn>
                        </p:par>
                        <p:par>
                          <p:cTn id="170" fill="hold">
                            <p:stCondLst>
                              <p:cond delay="9000"/>
                            </p:stCondLst>
                            <p:childTnLst>
                              <p:par>
                                <p:cTn id="171" presetID="10" presetClass="entr" presetSubtype="0" fill="hold" grpId="0" nodeType="afterEffect">
                                  <p:stCondLst>
                                    <p:cond delay="0"/>
                                  </p:stCondLst>
                                  <p:childTnLst>
                                    <p:set>
                                      <p:cBhvr>
                                        <p:cTn id="172" dur="1" fill="hold">
                                          <p:stCondLst>
                                            <p:cond delay="0"/>
                                          </p:stCondLst>
                                        </p:cTn>
                                        <p:tgtEl>
                                          <p:spTgt spid="41"/>
                                        </p:tgtEl>
                                        <p:attrNameLst>
                                          <p:attrName>style.visibility</p:attrName>
                                        </p:attrNameLst>
                                      </p:cBhvr>
                                      <p:to>
                                        <p:strVal val="visible"/>
                                      </p:to>
                                    </p:set>
                                    <p:animEffect transition="in" filter="fade">
                                      <p:cBhvr>
                                        <p:cTn id="173" dur="500"/>
                                        <p:tgtEl>
                                          <p:spTgt spid="41"/>
                                        </p:tgtEl>
                                      </p:cBhvr>
                                    </p:animEffect>
                                  </p:childTnLst>
                                </p:cTn>
                              </p:par>
                            </p:childTnLst>
                          </p:cTn>
                        </p:par>
                        <p:par>
                          <p:cTn id="174" fill="hold">
                            <p:stCondLst>
                              <p:cond delay="9500"/>
                            </p:stCondLst>
                            <p:childTnLst>
                              <p:par>
                                <p:cTn id="175" presetID="10" presetClass="entr" presetSubtype="0" fill="hold" grpId="0" nodeType="afterEffect">
                                  <p:stCondLst>
                                    <p:cond delay="0"/>
                                  </p:stCondLst>
                                  <p:childTnLst>
                                    <p:set>
                                      <p:cBhvr>
                                        <p:cTn id="176" dur="1" fill="hold">
                                          <p:stCondLst>
                                            <p:cond delay="0"/>
                                          </p:stCondLst>
                                        </p:cTn>
                                        <p:tgtEl>
                                          <p:spTgt spid="32"/>
                                        </p:tgtEl>
                                        <p:attrNameLst>
                                          <p:attrName>style.visibility</p:attrName>
                                        </p:attrNameLst>
                                      </p:cBhvr>
                                      <p:to>
                                        <p:strVal val="visible"/>
                                      </p:to>
                                    </p:set>
                                    <p:animEffect transition="in" filter="fade">
                                      <p:cBhvr>
                                        <p:cTn id="177" dur="500"/>
                                        <p:tgtEl>
                                          <p:spTgt spid="32"/>
                                        </p:tgtEl>
                                      </p:cBhvr>
                                    </p:animEffect>
                                  </p:childTnLst>
                                </p:cTn>
                              </p:par>
                            </p:childTnLst>
                          </p:cTn>
                        </p:par>
                      </p:childTnLst>
                    </p:cTn>
                  </p:par>
                  <p:par>
                    <p:cTn id="178" fill="hold">
                      <p:stCondLst>
                        <p:cond delay="indefinite"/>
                      </p:stCondLst>
                      <p:childTnLst>
                        <p:par>
                          <p:cTn id="179" fill="hold">
                            <p:stCondLst>
                              <p:cond delay="0"/>
                            </p:stCondLst>
                            <p:childTnLst>
                              <p:par>
                                <p:cTn id="180" presetID="1" presetClass="emph" presetSubtype="2" fill="hold" nodeType="clickEffect">
                                  <p:stCondLst>
                                    <p:cond delay="0"/>
                                  </p:stCondLst>
                                  <p:childTnLst>
                                    <p:animClr clrSpc="rgb" dir="cw">
                                      <p:cBhvr>
                                        <p:cTn id="181" dur="2000" fill="hold"/>
                                        <p:tgtEl>
                                          <p:spTgt spid="14"/>
                                        </p:tgtEl>
                                        <p:attrNameLst>
                                          <p:attrName>fillcolor</p:attrName>
                                        </p:attrNameLst>
                                      </p:cBhvr>
                                      <p:to>
                                        <a:srgbClr val="00FF00"/>
                                      </p:to>
                                    </p:animClr>
                                    <p:set>
                                      <p:cBhvr>
                                        <p:cTn id="182" dur="2000" fill="hold"/>
                                        <p:tgtEl>
                                          <p:spTgt spid="14"/>
                                        </p:tgtEl>
                                        <p:attrNameLst>
                                          <p:attrName>fill.type</p:attrName>
                                        </p:attrNameLst>
                                      </p:cBhvr>
                                      <p:to>
                                        <p:strVal val="solid"/>
                                      </p:to>
                                    </p:set>
                                    <p:set>
                                      <p:cBhvr>
                                        <p:cTn id="183" dur="2000" fill="hold"/>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6" grpId="0" animBg="1"/>
      <p:bldP spid="7" grpId="0"/>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0"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build="allAtOnce"/>
      <p:bldP spid="44" grpId="0"/>
      <p:bldP spid="4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noChangeArrowheads="1"/>
          </p:cNvSpPr>
          <p:nvPr/>
        </p:nvSpPr>
        <p:spPr>
          <a:xfrm>
            <a:off x="731520" y="731520"/>
            <a:ext cx="8605838" cy="455613"/>
          </a:xfrm>
          <a:prstGeom prst="rect">
            <a:avLst/>
          </a:prstGeom>
          <a:ln/>
        </p:spPr>
        <p:txBody>
          <a:bodyPr tIns="28224"/>
          <a:lstStyle>
            <a:lvl1pPr algn="l" rtl="0" hangingPunct="0">
              <a:tabLst/>
              <a:defRPr lang="en-US" sz="3200" b="1" i="0" u="none" strike="noStrike">
                <a:ln>
                  <a:noFill/>
                </a:ln>
                <a:solidFill>
                  <a:srgbClr val="00FF00"/>
                </a:solidFill>
                <a:latin typeface="Arial" pitchFamily="34"/>
                <a:cs typeface="Arial Unicode MS" pitchFamily="2"/>
              </a:defRPr>
            </a:lvl1p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kern="0" smtClean="0"/>
              <a:t>Memory allocation - Mill</a:t>
            </a:r>
            <a:endParaRPr lang="en-US" altLang="en-US" kern="0" dirty="0"/>
          </a:p>
        </p:txBody>
      </p:sp>
      <p:sp>
        <p:nvSpPr>
          <p:cNvPr id="4" name="TextBox 3"/>
          <p:cNvSpPr txBox="1"/>
          <p:nvPr/>
        </p:nvSpPr>
        <p:spPr>
          <a:xfrm>
            <a:off x="1371600" y="1554480"/>
            <a:ext cx="7249839"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Operating systems on the Mill do not create PTEs when allocating address space. All address space not covered by a PTE is unrealized by default.</a:t>
            </a:r>
          </a:p>
        </p:txBody>
      </p:sp>
      <p:sp>
        <p:nvSpPr>
          <p:cNvPr id="5" name="TextBox 4"/>
          <p:cNvSpPr txBox="1"/>
          <p:nvPr/>
        </p:nvSpPr>
        <p:spPr>
          <a:xfrm>
            <a:off x="2557849" y="2926080"/>
            <a:ext cx="3687228" cy="461665"/>
          </a:xfrm>
          <a:prstGeom prst="rect">
            <a:avLst/>
          </a:prstGeom>
          <a:noFill/>
        </p:spPr>
        <p:txBody>
          <a:bodyPr wrap="none" rtlCol="0">
            <a:spAutoFit/>
          </a:bodyPr>
          <a:lstStyle/>
          <a:p>
            <a:r>
              <a:rPr lang="en-US" sz="2400" dirty="0" err="1" smtClean="0">
                <a:solidFill>
                  <a:srgbClr val="FFFF00"/>
                </a:solidFill>
                <a:latin typeface="Courier New" panose="02070309020205020404" pitchFamily="49" charset="0"/>
                <a:cs typeface="Courier New" panose="02070309020205020404" pitchFamily="49" charset="0"/>
              </a:rPr>
              <a:t>mmap</a:t>
            </a:r>
            <a:r>
              <a:rPr lang="en-US" sz="2400" dirty="0" smtClean="0">
                <a:solidFill>
                  <a:srgbClr val="FFFF00"/>
                </a:solidFill>
                <a:latin typeface="Courier New" panose="02070309020205020404" pitchFamily="49" charset="0"/>
                <a:cs typeface="Courier New" panose="02070309020205020404" pitchFamily="49" charset="0"/>
              </a:rPr>
              <a:t>(0,1000000,,,);</a:t>
            </a:r>
          </a:p>
        </p:txBody>
      </p:sp>
      <p:sp>
        <p:nvSpPr>
          <p:cNvPr id="6" name="Rectangle 5"/>
          <p:cNvSpPr/>
          <p:nvPr/>
        </p:nvSpPr>
        <p:spPr>
          <a:xfrm>
            <a:off x="5535827" y="3731732"/>
            <a:ext cx="3991232" cy="2236573"/>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7" name="TextBox 6"/>
          <p:cNvSpPr txBox="1"/>
          <p:nvPr/>
        </p:nvSpPr>
        <p:spPr>
          <a:xfrm>
            <a:off x="7736256" y="3361030"/>
            <a:ext cx="1822935"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OS page table</a:t>
            </a:r>
          </a:p>
        </p:txBody>
      </p:sp>
      <p:sp>
        <p:nvSpPr>
          <p:cNvPr id="19" name="TextBox 18"/>
          <p:cNvSpPr txBox="1"/>
          <p:nvPr/>
        </p:nvSpPr>
        <p:spPr>
          <a:xfrm>
            <a:off x="1371601" y="3649689"/>
            <a:ext cx="3886200"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Reads and writes that are satisfied in cache do not search for a PTE. </a:t>
            </a:r>
          </a:p>
        </p:txBody>
      </p:sp>
      <p:sp>
        <p:nvSpPr>
          <p:cNvPr id="43" name="TextBox 42"/>
          <p:cNvSpPr txBox="1"/>
          <p:nvPr/>
        </p:nvSpPr>
        <p:spPr>
          <a:xfrm>
            <a:off x="2560320" y="2926080"/>
            <a:ext cx="1843774"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store(,,)</a:t>
            </a:r>
          </a:p>
        </p:txBody>
      </p:sp>
      <p:sp>
        <p:nvSpPr>
          <p:cNvPr id="45" name="TextBox 44"/>
          <p:cNvSpPr txBox="1"/>
          <p:nvPr/>
        </p:nvSpPr>
        <p:spPr>
          <a:xfrm>
            <a:off x="1371600" y="6126480"/>
            <a:ext cx="7080422" cy="830997"/>
          </a:xfrm>
          <a:prstGeom prst="rect">
            <a:avLst/>
          </a:prstGeom>
          <a:noFill/>
        </p:spPr>
        <p:txBody>
          <a:bodyPr wrap="square" rtlCol="0">
            <a:spAutoFit/>
          </a:bodyPr>
          <a:lstStyle/>
          <a:p>
            <a:r>
              <a:rPr lang="en-US" sz="2400" dirty="0">
                <a:solidFill>
                  <a:srgbClr val="FFFF00"/>
                </a:solidFill>
                <a:latin typeface="Arial" pitchFamily="34" charset="0"/>
                <a:cs typeface="Arial" pitchFamily="34" charset="0"/>
              </a:rPr>
              <a:t>There is no associated physical memory</a:t>
            </a:r>
            <a:r>
              <a:rPr lang="en-US" sz="2400" dirty="0" smtClean="0">
                <a:solidFill>
                  <a:srgbClr val="FFFF00"/>
                </a:solidFill>
                <a:latin typeface="Arial" pitchFamily="34" charset="0"/>
                <a:cs typeface="Arial" pitchFamily="34" charset="0"/>
              </a:rPr>
              <a:t>. The address space is </a:t>
            </a:r>
            <a:r>
              <a:rPr lang="en-US" sz="2400" i="1" dirty="0" smtClean="0">
                <a:solidFill>
                  <a:srgbClr val="FFFF00"/>
                </a:solidFill>
                <a:latin typeface="Arial" pitchFamily="34" charset="0"/>
                <a:cs typeface="Arial" pitchFamily="34" charset="0"/>
              </a:rPr>
              <a:t>backless</a:t>
            </a:r>
            <a:r>
              <a:rPr lang="en-US" sz="2400" dirty="0" smtClean="0">
                <a:solidFill>
                  <a:srgbClr val="FFFF00"/>
                </a:solidFill>
                <a:latin typeface="Arial" pitchFamily="34" charset="0"/>
                <a:cs typeface="Arial" pitchFamily="34" charset="0"/>
              </a:rPr>
              <a:t>.</a:t>
            </a:r>
            <a:endParaRPr lang="en-US" sz="2400" dirty="0">
              <a:solidFill>
                <a:srgbClr val="FFFF00"/>
              </a:solidFill>
              <a:latin typeface="Arial" pitchFamily="34" charset="0"/>
              <a:cs typeface="Arial" pitchFamily="34" charset="0"/>
            </a:endParaRPr>
          </a:p>
        </p:txBody>
      </p:sp>
      <p:sp>
        <p:nvSpPr>
          <p:cNvPr id="46" name="Rectangle 45"/>
          <p:cNvSpPr/>
          <p:nvPr/>
        </p:nvSpPr>
        <p:spPr>
          <a:xfrm>
            <a:off x="6918960" y="4944342"/>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47" name="Rectangle 46"/>
          <p:cNvSpPr/>
          <p:nvPr/>
        </p:nvSpPr>
        <p:spPr>
          <a:xfrm>
            <a:off x="7361744" y="4590526"/>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48" name="Rectangle 47"/>
          <p:cNvSpPr/>
          <p:nvPr/>
        </p:nvSpPr>
        <p:spPr>
          <a:xfrm>
            <a:off x="6780976" y="3997858"/>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49" name="Rectangle 48"/>
          <p:cNvSpPr/>
          <p:nvPr/>
        </p:nvSpPr>
        <p:spPr>
          <a:xfrm>
            <a:off x="7942512" y="5043548"/>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3" name="TextBox 2"/>
          <p:cNvSpPr txBox="1"/>
          <p:nvPr/>
        </p:nvSpPr>
        <p:spPr>
          <a:xfrm>
            <a:off x="7955280" y="5577840"/>
            <a:ext cx="1467068" cy="400110"/>
          </a:xfrm>
          <a:prstGeom prst="rect">
            <a:avLst/>
          </a:prstGeom>
          <a:noFill/>
        </p:spPr>
        <p:txBody>
          <a:bodyPr wrap="none" rtlCol="0">
            <a:spAutoFit/>
          </a:bodyPr>
          <a:lstStyle/>
          <a:p>
            <a:r>
              <a:rPr lang="en-US" sz="2000" dirty="0">
                <a:solidFill>
                  <a:srgbClr val="FFFF00"/>
                </a:solidFill>
                <a:latin typeface="Arial" pitchFamily="34" charset="0"/>
                <a:cs typeface="Arial" pitchFamily="34" charset="0"/>
              </a:rPr>
              <a:t>o</a:t>
            </a:r>
            <a:r>
              <a:rPr lang="en-US" sz="2000" dirty="0" smtClean="0">
                <a:solidFill>
                  <a:srgbClr val="FFFF00"/>
                </a:solidFill>
                <a:latin typeface="Arial" pitchFamily="34" charset="0"/>
                <a:cs typeface="Arial" pitchFamily="34" charset="0"/>
              </a:rPr>
              <a:t>ther PTEs</a:t>
            </a:r>
          </a:p>
        </p:txBody>
      </p:sp>
    </p:spTree>
    <p:extLst>
      <p:ext uri="{BB962C8B-B14F-4D97-AF65-F5344CB8AC3E}">
        <p14:creationId xmlns:p14="http://schemas.microsoft.com/office/powerpoint/2010/main" val="16498436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fade">
                                      <p:cBhvr>
                                        <p:cTn id="30" dur="1000"/>
                                        <p:tgtEl>
                                          <p:spTgt spid="4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fade">
                                      <p:cBhvr>
                                        <p:cTn id="33" dur="1000"/>
                                        <p:tgtEl>
                                          <p:spTgt spid="4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1000"/>
                                        <p:tgtEl>
                                          <p:spTgt spid="43"/>
                                        </p:tgtEl>
                                      </p:cBhvr>
                                    </p:animEffect>
                                  </p:childTnLst>
                                </p:cTn>
                              </p:par>
                              <p:par>
                                <p:cTn id="39" presetID="10" presetClass="exit" presetSubtype="0" fill="hold" grpId="1" nodeType="withEffect">
                                  <p:stCondLst>
                                    <p:cond delay="0"/>
                                  </p:stCondLst>
                                  <p:childTnLst>
                                    <p:animEffect transition="out" filter="fade">
                                      <p:cBhvr>
                                        <p:cTn id="40" dur="1000"/>
                                        <p:tgtEl>
                                          <p:spTgt spid="5"/>
                                        </p:tgtEl>
                                      </p:cBhvr>
                                    </p:animEffect>
                                    <p:set>
                                      <p:cBhvr>
                                        <p:cTn id="41" dur="1" fill="hold">
                                          <p:stCondLst>
                                            <p:cond delay="999"/>
                                          </p:stCondLst>
                                        </p:cTn>
                                        <p:tgtEl>
                                          <p:spTgt spid="5"/>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fade">
                                      <p:cBhvr>
                                        <p:cTn id="51"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6" grpId="0" animBg="1"/>
      <p:bldP spid="7" grpId="0"/>
      <p:bldP spid="19" grpId="0"/>
      <p:bldP spid="43" grpId="0"/>
      <p:bldP spid="45" grpId="0"/>
      <p:bldP spid="46" grpId="0" animBg="1"/>
      <p:bldP spid="47" grpId="0" animBg="1"/>
      <p:bldP spid="48" grpId="0" animBg="1"/>
      <p:bldP spid="49" grpId="0" animBg="1"/>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7772400"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9pPr>
          </a:lstStyle>
          <a:p>
            <a:r>
              <a:rPr lang="en-US" altLang="en-US" sz="3200" dirty="0" smtClean="0">
                <a:solidFill>
                  <a:srgbClr val="00FF00"/>
                </a:solidFill>
              </a:rPr>
              <a:t>A Mill backless load miss</a:t>
            </a:r>
            <a:endParaRPr lang="en-US" altLang="en-US" sz="3200" dirty="0">
              <a:solidFill>
                <a:srgbClr val="00FF00"/>
              </a:solidFill>
            </a:endParaRPr>
          </a:p>
        </p:txBody>
      </p:sp>
      <p:sp>
        <p:nvSpPr>
          <p:cNvPr id="3" name="AutoShape 2"/>
          <p:cNvSpPr>
            <a:spLocks noChangeArrowheads="1"/>
          </p:cNvSpPr>
          <p:nvPr/>
        </p:nvSpPr>
        <p:spPr bwMode="auto">
          <a:xfrm>
            <a:off x="7358535" y="1645920"/>
            <a:ext cx="20574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pPr algn="ctr"/>
            <a:r>
              <a:rPr lang="en-US" altLang="en-US" b="0" dirty="0">
                <a:solidFill>
                  <a:srgbClr val="FFFF00"/>
                </a:solidFill>
              </a:rPr>
              <a:t>load/store FUs</a:t>
            </a:r>
          </a:p>
        </p:txBody>
      </p:sp>
      <p:sp>
        <p:nvSpPr>
          <p:cNvPr id="11" name="AutoShape 10"/>
          <p:cNvSpPr>
            <a:spLocks noChangeArrowheads="1"/>
          </p:cNvSpPr>
          <p:nvPr/>
        </p:nvSpPr>
        <p:spPr bwMode="auto">
          <a:xfrm>
            <a:off x="7722032" y="3014663"/>
            <a:ext cx="13716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D$1</a:t>
            </a:r>
          </a:p>
        </p:txBody>
      </p:sp>
      <p:sp>
        <p:nvSpPr>
          <p:cNvPr id="13" name="AutoShape 12"/>
          <p:cNvSpPr>
            <a:spLocks noChangeArrowheads="1"/>
          </p:cNvSpPr>
          <p:nvPr/>
        </p:nvSpPr>
        <p:spPr bwMode="auto">
          <a:xfrm>
            <a:off x="7722032" y="3885202"/>
            <a:ext cx="1410064"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 pos="2171700" algn="l"/>
              </a:tabLst>
              <a:defRPr sz="2000" b="1">
                <a:solidFill>
                  <a:srgbClr val="000000"/>
                </a:solidFill>
                <a:latin typeface="Arial" charset="0"/>
                <a:cs typeface="Tahoma" charset="0"/>
              </a:defRPr>
            </a:lvl1pPr>
            <a:lvl2pPr>
              <a:tabLst>
                <a:tab pos="723900" algn="l"/>
                <a:tab pos="1447800" algn="l"/>
                <a:tab pos="2171700" algn="l"/>
              </a:tabLst>
              <a:defRPr sz="2000" b="1">
                <a:solidFill>
                  <a:srgbClr val="000000"/>
                </a:solidFill>
                <a:latin typeface="Arial" charset="0"/>
                <a:cs typeface="Tahoma" charset="0"/>
              </a:defRPr>
            </a:lvl2pPr>
            <a:lvl3pPr>
              <a:tabLst>
                <a:tab pos="723900" algn="l"/>
                <a:tab pos="1447800" algn="l"/>
                <a:tab pos="2171700" algn="l"/>
              </a:tabLst>
              <a:defRPr sz="2000" b="1">
                <a:solidFill>
                  <a:srgbClr val="000000"/>
                </a:solidFill>
                <a:latin typeface="Arial" charset="0"/>
                <a:cs typeface="Tahoma" charset="0"/>
              </a:defRPr>
            </a:lvl3pPr>
            <a:lvl4pPr>
              <a:tabLst>
                <a:tab pos="723900" algn="l"/>
                <a:tab pos="1447800" algn="l"/>
                <a:tab pos="2171700" algn="l"/>
              </a:tabLst>
              <a:defRPr sz="2000" b="1">
                <a:solidFill>
                  <a:srgbClr val="000000"/>
                </a:solidFill>
                <a:latin typeface="Arial" charset="0"/>
                <a:cs typeface="Tahoma" charset="0"/>
              </a:defRPr>
            </a:lvl4pPr>
            <a:lvl5pPr>
              <a:tabLst>
                <a:tab pos="723900" algn="l"/>
                <a:tab pos="1447800" algn="l"/>
                <a:tab pos="21717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9pPr>
          </a:lstStyle>
          <a:p>
            <a:pPr algn="ctr"/>
            <a:r>
              <a:rPr lang="en-US" altLang="en-US" b="0" dirty="0" smtClean="0">
                <a:solidFill>
                  <a:srgbClr val="FFFF00"/>
                </a:solidFill>
              </a:rPr>
              <a:t>D$2</a:t>
            </a:r>
            <a:endParaRPr lang="en-US" altLang="en-US" b="0" dirty="0">
              <a:solidFill>
                <a:srgbClr val="FFFF00"/>
              </a:solidFill>
            </a:endParaRPr>
          </a:p>
        </p:txBody>
      </p:sp>
      <p:sp>
        <p:nvSpPr>
          <p:cNvPr id="16" name="AutoShape 15"/>
          <p:cNvSpPr>
            <a:spLocks noChangeArrowheads="1"/>
          </p:cNvSpPr>
          <p:nvPr/>
        </p:nvSpPr>
        <p:spPr bwMode="auto">
          <a:xfrm>
            <a:off x="6414198" y="4572000"/>
            <a:ext cx="70377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TLB</a:t>
            </a:r>
          </a:p>
        </p:txBody>
      </p:sp>
      <p:sp>
        <p:nvSpPr>
          <p:cNvPr id="30" name="Line 29"/>
          <p:cNvSpPr>
            <a:spLocks noChangeShapeType="1"/>
          </p:cNvSpPr>
          <p:nvPr/>
        </p:nvSpPr>
        <p:spPr bwMode="auto">
          <a:xfrm flipH="1">
            <a:off x="8399266" y="2138362"/>
            <a:ext cx="0" cy="879157"/>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3" name="Line 32"/>
          <p:cNvSpPr>
            <a:spLocks noChangeShapeType="1"/>
          </p:cNvSpPr>
          <p:nvPr/>
        </p:nvSpPr>
        <p:spPr bwMode="auto">
          <a:xfrm flipH="1">
            <a:off x="8427064" y="3471863"/>
            <a:ext cx="0" cy="413339"/>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5" name="Line 44"/>
          <p:cNvSpPr>
            <a:spLocks noChangeShapeType="1"/>
          </p:cNvSpPr>
          <p:nvPr/>
        </p:nvSpPr>
        <p:spPr bwMode="auto">
          <a:xfrm flipH="1">
            <a:off x="7117968" y="4864949"/>
            <a:ext cx="1309096" cy="0"/>
          </a:xfrm>
          <a:prstGeom prst="line">
            <a:avLst/>
          </a:prstGeom>
          <a:noFill/>
          <a:ln w="18360" cap="flat">
            <a:solidFill>
              <a:srgbClr val="FFFF00"/>
            </a:solidFill>
            <a:prstDash val="sysDot"/>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 name="AutoShape 47"/>
          <p:cNvSpPr>
            <a:spLocks noChangeArrowheads="1"/>
          </p:cNvSpPr>
          <p:nvPr/>
        </p:nvSpPr>
        <p:spPr bwMode="auto">
          <a:xfrm>
            <a:off x="6414198" y="2388998"/>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dPLB</a:t>
            </a:r>
          </a:p>
        </p:txBody>
      </p:sp>
      <p:sp>
        <p:nvSpPr>
          <p:cNvPr id="49" name="Line 48"/>
          <p:cNvSpPr>
            <a:spLocks noChangeShapeType="1"/>
          </p:cNvSpPr>
          <p:nvPr/>
        </p:nvSpPr>
        <p:spPr bwMode="auto">
          <a:xfrm flipV="1">
            <a:off x="7117968" y="2606013"/>
            <a:ext cx="1309096" cy="2857"/>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18" name="Straight Arrow Connector 17"/>
          <p:cNvCxnSpPr>
            <a:stCxn id="13" idx="2"/>
          </p:cNvCxnSpPr>
          <p:nvPr/>
        </p:nvCxnSpPr>
        <p:spPr>
          <a:xfrm>
            <a:off x="8427064" y="4342402"/>
            <a:ext cx="0" cy="1240251"/>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4420623" y="5474372"/>
            <a:ext cx="3174273" cy="1383631"/>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58" name="TextBox 57"/>
          <p:cNvSpPr txBox="1"/>
          <p:nvPr/>
        </p:nvSpPr>
        <p:spPr>
          <a:xfrm>
            <a:off x="5838222" y="6809875"/>
            <a:ext cx="1822935"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OS page table</a:t>
            </a:r>
          </a:p>
        </p:txBody>
      </p:sp>
      <p:sp>
        <p:nvSpPr>
          <p:cNvPr id="59" name="Rectangle 58"/>
          <p:cNvSpPr/>
          <p:nvPr/>
        </p:nvSpPr>
        <p:spPr>
          <a:xfrm>
            <a:off x="5426992" y="6219734"/>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60" name="Rectangle 59"/>
          <p:cNvSpPr/>
          <p:nvPr/>
        </p:nvSpPr>
        <p:spPr>
          <a:xfrm>
            <a:off x="5869776" y="5865918"/>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61" name="Rectangle 60"/>
          <p:cNvSpPr/>
          <p:nvPr/>
        </p:nvSpPr>
        <p:spPr>
          <a:xfrm>
            <a:off x="4836508" y="5678909"/>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62" name="Rectangle 61"/>
          <p:cNvSpPr/>
          <p:nvPr/>
        </p:nvSpPr>
        <p:spPr>
          <a:xfrm>
            <a:off x="6450544" y="6318940"/>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cxnSp>
        <p:nvCxnSpPr>
          <p:cNvPr id="35" name="Straight Connector 34"/>
          <p:cNvCxnSpPr/>
          <p:nvPr/>
        </p:nvCxnSpPr>
        <p:spPr>
          <a:xfrm flipH="1">
            <a:off x="4420624" y="5029200"/>
            <a:ext cx="1993574" cy="445172"/>
          </a:xfrm>
          <a:prstGeom prst="line">
            <a:avLst/>
          </a:prstGeom>
          <a:ln w="38100">
            <a:solidFill>
              <a:srgbClr val="FF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7117968" y="5029200"/>
            <a:ext cx="476928" cy="445172"/>
          </a:xfrm>
          <a:prstGeom prst="line">
            <a:avLst/>
          </a:prstGeom>
          <a:ln w="38100">
            <a:solidFill>
              <a:srgbClr val="FF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371600" y="1645920"/>
            <a:ext cx="4087979" cy="2308324"/>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Issue load</a:t>
            </a:r>
          </a:p>
          <a:p>
            <a:r>
              <a:rPr lang="en-US" sz="2400" dirty="0" smtClean="0">
                <a:solidFill>
                  <a:srgbClr val="FFFF00"/>
                </a:solidFill>
                <a:latin typeface="Arial" pitchFamily="34" charset="0"/>
                <a:cs typeface="Arial" pitchFamily="34" charset="0"/>
              </a:rPr>
              <a:t>Check access </a:t>
            </a:r>
            <a:r>
              <a:rPr lang="en-US" sz="2400" dirty="0">
                <a:solidFill>
                  <a:srgbClr val="FFFF00"/>
                </a:solidFill>
                <a:latin typeface="Arial" pitchFamily="34" charset="0"/>
                <a:cs typeface="Arial" pitchFamily="34" charset="0"/>
              </a:rPr>
              <a:t>permissions </a:t>
            </a:r>
            <a:r>
              <a:rPr lang="en-US" sz="2400" dirty="0" smtClean="0">
                <a:solidFill>
                  <a:srgbClr val="FFFF00"/>
                </a:solidFill>
                <a:latin typeface="Arial" pitchFamily="34" charset="0"/>
                <a:cs typeface="Arial" pitchFamily="34" charset="0"/>
              </a:rPr>
              <a:t>–</a:t>
            </a:r>
          </a:p>
          <a:p>
            <a:r>
              <a:rPr lang="en-US" sz="2400" dirty="0" smtClean="0">
                <a:solidFill>
                  <a:srgbClr val="FFFF00"/>
                </a:solidFill>
                <a:latin typeface="Arial" pitchFamily="34" charset="0"/>
                <a:cs typeface="Arial" pitchFamily="34" charset="0"/>
              </a:rPr>
              <a:t>Check d$1 –</a:t>
            </a:r>
          </a:p>
          <a:p>
            <a:r>
              <a:rPr lang="en-US" sz="2400" dirty="0" smtClean="0">
                <a:solidFill>
                  <a:srgbClr val="FFFF00"/>
                </a:solidFill>
                <a:latin typeface="Arial" pitchFamily="34" charset="0"/>
                <a:cs typeface="Arial" pitchFamily="34" charset="0"/>
              </a:rPr>
              <a:t>Check d$2 –</a:t>
            </a:r>
          </a:p>
          <a:p>
            <a:r>
              <a:rPr lang="en-US" sz="2400" dirty="0" smtClean="0">
                <a:solidFill>
                  <a:srgbClr val="FFFF00"/>
                </a:solidFill>
                <a:latin typeface="Arial" pitchFamily="34" charset="0"/>
                <a:cs typeface="Arial" pitchFamily="34" charset="0"/>
              </a:rPr>
              <a:t>Find PTE –</a:t>
            </a:r>
          </a:p>
          <a:p>
            <a:r>
              <a:rPr lang="en-US" sz="2400" dirty="0" smtClean="0">
                <a:solidFill>
                  <a:srgbClr val="FFFF00"/>
                </a:solidFill>
                <a:latin typeface="Arial" pitchFamily="34" charset="0"/>
                <a:cs typeface="Arial" pitchFamily="34" charset="0"/>
              </a:rPr>
              <a:t>Return a zero</a:t>
            </a:r>
          </a:p>
        </p:txBody>
      </p:sp>
      <p:sp>
        <p:nvSpPr>
          <p:cNvPr id="66" name="TextBox 65"/>
          <p:cNvSpPr txBox="1"/>
          <p:nvPr/>
        </p:nvSpPr>
        <p:spPr>
          <a:xfrm>
            <a:off x="5354997" y="2044444"/>
            <a:ext cx="62869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OK</a:t>
            </a:r>
          </a:p>
        </p:txBody>
      </p:sp>
      <p:sp>
        <p:nvSpPr>
          <p:cNvPr id="67" name="TextBox 66"/>
          <p:cNvSpPr txBox="1"/>
          <p:nvPr/>
        </p:nvSpPr>
        <p:spPr>
          <a:xfrm>
            <a:off x="3202776" y="2398622"/>
            <a:ext cx="87075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nope</a:t>
            </a:r>
          </a:p>
        </p:txBody>
      </p:sp>
      <p:sp>
        <p:nvSpPr>
          <p:cNvPr id="68" name="TextBox 67"/>
          <p:cNvSpPr txBox="1"/>
          <p:nvPr/>
        </p:nvSpPr>
        <p:spPr>
          <a:xfrm>
            <a:off x="3202776" y="2769566"/>
            <a:ext cx="87075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nope</a:t>
            </a:r>
          </a:p>
        </p:txBody>
      </p:sp>
      <p:sp>
        <p:nvSpPr>
          <p:cNvPr id="69" name="TextBox 68"/>
          <p:cNvSpPr txBox="1"/>
          <p:nvPr/>
        </p:nvSpPr>
        <p:spPr>
          <a:xfrm>
            <a:off x="2980213" y="3132643"/>
            <a:ext cx="87075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none</a:t>
            </a:r>
          </a:p>
        </p:txBody>
      </p:sp>
      <p:sp>
        <p:nvSpPr>
          <p:cNvPr id="70" name="Rectangle 69"/>
          <p:cNvSpPr/>
          <p:nvPr/>
        </p:nvSpPr>
        <p:spPr>
          <a:xfrm>
            <a:off x="1371600" y="4663440"/>
            <a:ext cx="1608613" cy="334283"/>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71" name="TextBox 70"/>
          <p:cNvSpPr txBox="1"/>
          <p:nvPr/>
        </p:nvSpPr>
        <p:spPr>
          <a:xfrm>
            <a:off x="1371600" y="4937760"/>
            <a:ext cx="1593706"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retire station</a:t>
            </a:r>
          </a:p>
        </p:txBody>
      </p:sp>
      <p:sp>
        <p:nvSpPr>
          <p:cNvPr id="72" name="Rectangle 71"/>
          <p:cNvSpPr/>
          <p:nvPr/>
        </p:nvSpPr>
        <p:spPr>
          <a:xfrm>
            <a:off x="5717376" y="4663440"/>
            <a:ext cx="880868" cy="275712"/>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b="1" dirty="0" smtClean="0">
                <a:solidFill>
                  <a:srgbClr val="FFFF00"/>
                </a:solidFill>
                <a:latin typeface="Courier New" panose="02070309020205020404" pitchFamily="49" charset="0"/>
                <a:cs typeface="Courier New" panose="02070309020205020404" pitchFamily="49" charset="0"/>
              </a:rPr>
              <a:t>0</a:t>
            </a:r>
          </a:p>
        </p:txBody>
      </p:sp>
      <p:sp>
        <p:nvSpPr>
          <p:cNvPr id="4" name="TextBox 3"/>
          <p:cNvSpPr txBox="1"/>
          <p:nvPr/>
        </p:nvSpPr>
        <p:spPr>
          <a:xfrm>
            <a:off x="1493012" y="5791099"/>
            <a:ext cx="2145139" cy="584775"/>
          </a:xfrm>
          <a:prstGeom prst="rect">
            <a:avLst/>
          </a:prstGeom>
          <a:noFill/>
        </p:spPr>
        <p:txBody>
          <a:bodyPr wrap="none" rtlCol="0">
            <a:spAutoFit/>
          </a:bodyPr>
          <a:lstStyle/>
          <a:p>
            <a:r>
              <a:rPr lang="en-US" sz="3200" i="1" dirty="0" smtClean="0">
                <a:solidFill>
                  <a:srgbClr val="FFFF00"/>
                </a:solidFill>
                <a:latin typeface="Arial" pitchFamily="34" charset="0"/>
                <a:cs typeface="Arial" pitchFamily="34" charset="0"/>
              </a:rPr>
              <a:t>No DRAM!</a:t>
            </a:r>
          </a:p>
        </p:txBody>
      </p:sp>
      <p:cxnSp>
        <p:nvCxnSpPr>
          <p:cNvPr id="31" name="Straight Connector 30"/>
          <p:cNvCxnSpPr/>
          <p:nvPr/>
        </p:nvCxnSpPr>
        <p:spPr>
          <a:xfrm flipH="1">
            <a:off x="8042386" y="4864949"/>
            <a:ext cx="703056" cy="446997"/>
          </a:xfrm>
          <a:prstGeom prst="line">
            <a:avLst/>
          </a:prstGeom>
          <a:ln w="762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AutoShape 15"/>
          <p:cNvSpPr>
            <a:spLocks noChangeArrowheads="1"/>
          </p:cNvSpPr>
          <p:nvPr/>
        </p:nvSpPr>
        <p:spPr bwMode="auto">
          <a:xfrm>
            <a:off x="7772516" y="5577840"/>
            <a:ext cx="1321116"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smtClean="0">
                <a:solidFill>
                  <a:srgbClr val="FFFF00"/>
                </a:solidFill>
              </a:rPr>
              <a:t>DRAM</a:t>
            </a:r>
            <a:endParaRPr lang="en-US" altLang="en-US" b="0" dirty="0">
              <a:solidFill>
                <a:srgbClr val="FFFF00"/>
              </a:solidFill>
            </a:endParaRPr>
          </a:p>
        </p:txBody>
      </p:sp>
    </p:spTree>
    <p:extLst>
      <p:ext uri="{BB962C8B-B14F-4D97-AF65-F5344CB8AC3E}">
        <p14:creationId xmlns:p14="http://schemas.microsoft.com/office/powerpoint/2010/main" val="297787972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animEffect transition="in" filter="fade">
                                      <p:cBhvr>
                                        <p:cTn id="7" dur="1000"/>
                                        <p:tgtEl>
                                          <p:spTgt spid="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mph" presetSubtype="0" fill="remove" grpId="0" nodeType="clickEffect">
                                  <p:stCondLst>
                                    <p:cond delay="0"/>
                                  </p:stCondLst>
                                  <p:childTnLst>
                                    <p:animClr clrSpc="rgb" dir="cw">
                                      <p:cBhvr override="childStyle">
                                        <p:cTn id="11" dur="500" autoRev="1" fill="remove"/>
                                        <p:tgtEl>
                                          <p:spTgt spid="3"/>
                                        </p:tgtEl>
                                        <p:attrNameLst>
                                          <p:attrName>style.color</p:attrName>
                                        </p:attrNameLst>
                                      </p:cBhvr>
                                      <p:to>
                                        <a:srgbClr val="FFFFFF"/>
                                      </p:to>
                                    </p:animClr>
                                    <p:animClr clrSpc="rgb" dir="cw">
                                      <p:cBhvr>
                                        <p:cTn id="12" dur="500" autoRev="1" fill="remove"/>
                                        <p:tgtEl>
                                          <p:spTgt spid="3"/>
                                        </p:tgtEl>
                                        <p:attrNameLst>
                                          <p:attrName>fillcolor</p:attrName>
                                        </p:attrNameLst>
                                      </p:cBhvr>
                                      <p:to>
                                        <a:srgbClr val="FFFFFF"/>
                                      </p:to>
                                    </p:animClr>
                                    <p:set>
                                      <p:cBhvr>
                                        <p:cTn id="13" dur="500" autoRev="1" fill="remove"/>
                                        <p:tgtEl>
                                          <p:spTgt spid="3"/>
                                        </p:tgtEl>
                                        <p:attrNameLst>
                                          <p:attrName>fill.type</p:attrName>
                                        </p:attrNameLst>
                                      </p:cBhvr>
                                      <p:to>
                                        <p:strVal val="solid"/>
                                      </p:to>
                                    </p:set>
                                    <p:set>
                                      <p:cBhvr>
                                        <p:cTn id="14" dur="500" autoRev="1" fill="remove"/>
                                        <p:tgtEl>
                                          <p:spTgt spid="3"/>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5">
                                            <p:txEl>
                                              <p:pRg st="1" end="1"/>
                                            </p:txEl>
                                          </p:spTgt>
                                        </p:tgtEl>
                                        <p:attrNameLst>
                                          <p:attrName>style.visibility</p:attrName>
                                        </p:attrNameLst>
                                      </p:cBhvr>
                                      <p:to>
                                        <p:strVal val="visible"/>
                                      </p:to>
                                    </p:set>
                                    <p:animEffect transition="in" filter="fade">
                                      <p:cBhvr>
                                        <p:cTn id="19" dur="1000"/>
                                        <p:tgtEl>
                                          <p:spTgt spid="6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7" presetClass="emph" presetSubtype="0" fill="remove" grpId="0" nodeType="clickEffect">
                                  <p:stCondLst>
                                    <p:cond delay="0"/>
                                  </p:stCondLst>
                                  <p:childTnLst>
                                    <p:animClr clrSpc="rgb" dir="cw">
                                      <p:cBhvr override="childStyle">
                                        <p:cTn id="23" dur="500" autoRev="1" fill="remove"/>
                                        <p:tgtEl>
                                          <p:spTgt spid="48"/>
                                        </p:tgtEl>
                                        <p:attrNameLst>
                                          <p:attrName>style.color</p:attrName>
                                        </p:attrNameLst>
                                      </p:cBhvr>
                                      <p:to>
                                        <a:srgbClr val="00FF00"/>
                                      </p:to>
                                    </p:animClr>
                                    <p:animClr clrSpc="rgb" dir="cw">
                                      <p:cBhvr>
                                        <p:cTn id="24" dur="500" autoRev="1" fill="remove"/>
                                        <p:tgtEl>
                                          <p:spTgt spid="48"/>
                                        </p:tgtEl>
                                        <p:attrNameLst>
                                          <p:attrName>fillcolor</p:attrName>
                                        </p:attrNameLst>
                                      </p:cBhvr>
                                      <p:to>
                                        <a:srgbClr val="00FF00"/>
                                      </p:to>
                                    </p:animClr>
                                    <p:set>
                                      <p:cBhvr>
                                        <p:cTn id="25" dur="500" autoRev="1" fill="remove"/>
                                        <p:tgtEl>
                                          <p:spTgt spid="48"/>
                                        </p:tgtEl>
                                        <p:attrNameLst>
                                          <p:attrName>fill.type</p:attrName>
                                        </p:attrNameLst>
                                      </p:cBhvr>
                                      <p:to>
                                        <p:strVal val="solid"/>
                                      </p:to>
                                    </p:set>
                                    <p:set>
                                      <p:cBhvr>
                                        <p:cTn id="26" dur="500" autoRev="1" fill="remove"/>
                                        <p:tgtEl>
                                          <p:spTgt spid="48"/>
                                        </p:tgtEl>
                                        <p:attrNameLst>
                                          <p:attrName>fill.on</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animEffect transition="in" filter="fade">
                                      <p:cBhvr>
                                        <p:cTn id="31" dur="1000"/>
                                        <p:tgtEl>
                                          <p:spTgt spid="6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5">
                                            <p:txEl>
                                              <p:pRg st="2" end="2"/>
                                            </p:txEl>
                                          </p:spTgt>
                                        </p:tgtEl>
                                        <p:attrNameLst>
                                          <p:attrName>style.visibility</p:attrName>
                                        </p:attrNameLst>
                                      </p:cBhvr>
                                      <p:to>
                                        <p:strVal val="visible"/>
                                      </p:to>
                                    </p:set>
                                    <p:animEffect transition="in" filter="fade">
                                      <p:cBhvr>
                                        <p:cTn id="36" dur="1000"/>
                                        <p:tgtEl>
                                          <p:spTgt spid="65">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7" presetClass="emph" presetSubtype="0" fill="remove" grpId="0" nodeType="clickEffect">
                                  <p:stCondLst>
                                    <p:cond delay="0"/>
                                  </p:stCondLst>
                                  <p:childTnLst>
                                    <p:animClr clrSpc="rgb" dir="cw">
                                      <p:cBhvr override="childStyle">
                                        <p:cTn id="40" dur="500" autoRev="1" fill="remove"/>
                                        <p:tgtEl>
                                          <p:spTgt spid="11"/>
                                        </p:tgtEl>
                                        <p:attrNameLst>
                                          <p:attrName>style.color</p:attrName>
                                        </p:attrNameLst>
                                      </p:cBhvr>
                                      <p:to>
                                        <a:srgbClr val="FF0000"/>
                                      </p:to>
                                    </p:animClr>
                                    <p:animClr clrSpc="rgb" dir="cw">
                                      <p:cBhvr>
                                        <p:cTn id="41" dur="500" autoRev="1" fill="remove"/>
                                        <p:tgtEl>
                                          <p:spTgt spid="11"/>
                                        </p:tgtEl>
                                        <p:attrNameLst>
                                          <p:attrName>fillcolor</p:attrName>
                                        </p:attrNameLst>
                                      </p:cBhvr>
                                      <p:to>
                                        <a:srgbClr val="FF0000"/>
                                      </p:to>
                                    </p:animClr>
                                    <p:set>
                                      <p:cBhvr>
                                        <p:cTn id="42" dur="500" autoRev="1" fill="remove"/>
                                        <p:tgtEl>
                                          <p:spTgt spid="11"/>
                                        </p:tgtEl>
                                        <p:attrNameLst>
                                          <p:attrName>fill.type</p:attrName>
                                        </p:attrNameLst>
                                      </p:cBhvr>
                                      <p:to>
                                        <p:strVal val="solid"/>
                                      </p:to>
                                    </p:set>
                                    <p:set>
                                      <p:cBhvr>
                                        <p:cTn id="43" dur="500" autoRev="1" fill="remove"/>
                                        <p:tgtEl>
                                          <p:spTgt spid="11"/>
                                        </p:tgtEl>
                                        <p:attrNameLst>
                                          <p:attrName>fill.on</p:attrName>
                                        </p:attrNameLst>
                                      </p:cBhvr>
                                      <p:to>
                                        <p:strVal val="true"/>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67"/>
                                        </p:tgtEl>
                                        <p:attrNameLst>
                                          <p:attrName>style.visibility</p:attrName>
                                        </p:attrNameLst>
                                      </p:cBhvr>
                                      <p:to>
                                        <p:strVal val="visible"/>
                                      </p:to>
                                    </p:set>
                                    <p:animEffect transition="in" filter="fade">
                                      <p:cBhvr>
                                        <p:cTn id="48" dur="1000"/>
                                        <p:tgtEl>
                                          <p:spTgt spid="67"/>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65">
                                            <p:txEl>
                                              <p:pRg st="3" end="3"/>
                                            </p:txEl>
                                          </p:spTgt>
                                        </p:tgtEl>
                                        <p:attrNameLst>
                                          <p:attrName>style.visibility</p:attrName>
                                        </p:attrNameLst>
                                      </p:cBhvr>
                                      <p:to>
                                        <p:strVal val="visible"/>
                                      </p:to>
                                    </p:set>
                                    <p:animEffect transition="in" filter="fade">
                                      <p:cBhvr>
                                        <p:cTn id="53" dur="1000"/>
                                        <p:tgtEl>
                                          <p:spTgt spid="65">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7" presetClass="emph" presetSubtype="0" fill="remove" grpId="0" nodeType="clickEffect">
                                  <p:stCondLst>
                                    <p:cond delay="0"/>
                                  </p:stCondLst>
                                  <p:childTnLst>
                                    <p:animClr clrSpc="rgb" dir="cw">
                                      <p:cBhvr override="childStyle">
                                        <p:cTn id="57" dur="500" autoRev="1" fill="remove"/>
                                        <p:tgtEl>
                                          <p:spTgt spid="13"/>
                                        </p:tgtEl>
                                        <p:attrNameLst>
                                          <p:attrName>style.color</p:attrName>
                                        </p:attrNameLst>
                                      </p:cBhvr>
                                      <p:to>
                                        <a:srgbClr val="FF0000"/>
                                      </p:to>
                                    </p:animClr>
                                    <p:animClr clrSpc="rgb" dir="cw">
                                      <p:cBhvr>
                                        <p:cTn id="58" dur="500" autoRev="1" fill="remove"/>
                                        <p:tgtEl>
                                          <p:spTgt spid="13"/>
                                        </p:tgtEl>
                                        <p:attrNameLst>
                                          <p:attrName>fillcolor</p:attrName>
                                        </p:attrNameLst>
                                      </p:cBhvr>
                                      <p:to>
                                        <a:srgbClr val="FF0000"/>
                                      </p:to>
                                    </p:animClr>
                                    <p:set>
                                      <p:cBhvr>
                                        <p:cTn id="59" dur="500" autoRev="1" fill="remove"/>
                                        <p:tgtEl>
                                          <p:spTgt spid="13"/>
                                        </p:tgtEl>
                                        <p:attrNameLst>
                                          <p:attrName>fill.type</p:attrName>
                                        </p:attrNameLst>
                                      </p:cBhvr>
                                      <p:to>
                                        <p:strVal val="solid"/>
                                      </p:to>
                                    </p:set>
                                    <p:set>
                                      <p:cBhvr>
                                        <p:cTn id="60" dur="500" autoRev="1" fill="remove"/>
                                        <p:tgtEl>
                                          <p:spTgt spid="13"/>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68"/>
                                        </p:tgtEl>
                                        <p:attrNameLst>
                                          <p:attrName>style.visibility</p:attrName>
                                        </p:attrNameLst>
                                      </p:cBhvr>
                                      <p:to>
                                        <p:strVal val="visible"/>
                                      </p:to>
                                    </p:set>
                                    <p:animEffect transition="in" filter="fade">
                                      <p:cBhvr>
                                        <p:cTn id="65" dur="1000"/>
                                        <p:tgtEl>
                                          <p:spTgt spid="68"/>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65">
                                            <p:txEl>
                                              <p:pRg st="4" end="4"/>
                                            </p:txEl>
                                          </p:spTgt>
                                        </p:tgtEl>
                                        <p:attrNameLst>
                                          <p:attrName>style.visibility</p:attrName>
                                        </p:attrNameLst>
                                      </p:cBhvr>
                                      <p:to>
                                        <p:strVal val="visible"/>
                                      </p:to>
                                    </p:set>
                                    <p:animEffect transition="in" filter="fade">
                                      <p:cBhvr>
                                        <p:cTn id="70" dur="1000"/>
                                        <p:tgtEl>
                                          <p:spTgt spid="65">
                                            <p:txEl>
                                              <p:pRg st="4" end="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7" presetClass="emph" presetSubtype="0" fill="remove" grpId="0" nodeType="clickEffect">
                                  <p:stCondLst>
                                    <p:cond delay="0"/>
                                  </p:stCondLst>
                                  <p:childTnLst>
                                    <p:animClr clrSpc="rgb" dir="cw">
                                      <p:cBhvr override="childStyle">
                                        <p:cTn id="74" dur="500" autoRev="1" fill="remove"/>
                                        <p:tgtEl>
                                          <p:spTgt spid="57"/>
                                        </p:tgtEl>
                                        <p:attrNameLst>
                                          <p:attrName>style.color</p:attrName>
                                        </p:attrNameLst>
                                      </p:cBhvr>
                                      <p:to>
                                        <a:srgbClr val="FF0000"/>
                                      </p:to>
                                    </p:animClr>
                                    <p:animClr clrSpc="rgb" dir="cw">
                                      <p:cBhvr>
                                        <p:cTn id="75" dur="500" autoRev="1" fill="remove"/>
                                        <p:tgtEl>
                                          <p:spTgt spid="57"/>
                                        </p:tgtEl>
                                        <p:attrNameLst>
                                          <p:attrName>fillcolor</p:attrName>
                                        </p:attrNameLst>
                                      </p:cBhvr>
                                      <p:to>
                                        <a:srgbClr val="FF0000"/>
                                      </p:to>
                                    </p:animClr>
                                    <p:set>
                                      <p:cBhvr>
                                        <p:cTn id="76" dur="500" autoRev="1" fill="remove"/>
                                        <p:tgtEl>
                                          <p:spTgt spid="57"/>
                                        </p:tgtEl>
                                        <p:attrNameLst>
                                          <p:attrName>fill.type</p:attrName>
                                        </p:attrNameLst>
                                      </p:cBhvr>
                                      <p:to>
                                        <p:strVal val="solid"/>
                                      </p:to>
                                    </p:set>
                                    <p:set>
                                      <p:cBhvr>
                                        <p:cTn id="77" dur="500" autoRev="1" fill="remove"/>
                                        <p:tgtEl>
                                          <p:spTgt spid="57"/>
                                        </p:tgtEl>
                                        <p:attrNameLst>
                                          <p:attrName>fill.on</p:attrName>
                                        </p:attrNameLst>
                                      </p:cBhvr>
                                      <p:to>
                                        <p:strVal val="true"/>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fade">
                                      <p:cBhvr>
                                        <p:cTn id="82" dur="1000"/>
                                        <p:tgtEl>
                                          <p:spTgt spid="6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70"/>
                                        </p:tgtEl>
                                        <p:attrNameLst>
                                          <p:attrName>style.visibility</p:attrName>
                                        </p:attrNameLst>
                                      </p:cBhvr>
                                      <p:to>
                                        <p:strVal val="visible"/>
                                      </p:to>
                                    </p:set>
                                    <p:animEffect transition="in" filter="fade">
                                      <p:cBhvr>
                                        <p:cTn id="87" dur="1000"/>
                                        <p:tgtEl>
                                          <p:spTgt spid="7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71"/>
                                        </p:tgtEl>
                                        <p:attrNameLst>
                                          <p:attrName>style.visibility</p:attrName>
                                        </p:attrNameLst>
                                      </p:cBhvr>
                                      <p:to>
                                        <p:strVal val="visible"/>
                                      </p:to>
                                    </p:set>
                                    <p:animEffect transition="in" filter="fade">
                                      <p:cBhvr>
                                        <p:cTn id="90" dur="1000"/>
                                        <p:tgtEl>
                                          <p:spTgt spid="71"/>
                                        </p:tgtEl>
                                      </p:cBhvr>
                                    </p:animEffect>
                                  </p:childTnLst>
                                </p:cTn>
                              </p:par>
                              <p:par>
                                <p:cTn id="91" presetID="10" presetClass="entr" presetSubtype="0" fill="hold" nodeType="withEffect">
                                  <p:stCondLst>
                                    <p:cond delay="0"/>
                                  </p:stCondLst>
                                  <p:childTnLst>
                                    <p:set>
                                      <p:cBhvr>
                                        <p:cTn id="92" dur="1" fill="hold">
                                          <p:stCondLst>
                                            <p:cond delay="0"/>
                                          </p:stCondLst>
                                        </p:cTn>
                                        <p:tgtEl>
                                          <p:spTgt spid="65">
                                            <p:txEl>
                                              <p:pRg st="5" end="5"/>
                                            </p:txEl>
                                          </p:spTgt>
                                        </p:tgtEl>
                                        <p:attrNameLst>
                                          <p:attrName>style.visibility</p:attrName>
                                        </p:attrNameLst>
                                      </p:cBhvr>
                                      <p:to>
                                        <p:strVal val="visible"/>
                                      </p:to>
                                    </p:set>
                                    <p:animEffect transition="in" filter="fade">
                                      <p:cBhvr>
                                        <p:cTn id="93" dur="1000"/>
                                        <p:tgtEl>
                                          <p:spTgt spid="65">
                                            <p:txEl>
                                              <p:pRg st="5" end="5"/>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72"/>
                                        </p:tgtEl>
                                        <p:attrNameLst>
                                          <p:attrName>style.visibility</p:attrName>
                                        </p:attrNameLst>
                                      </p:cBhvr>
                                      <p:to>
                                        <p:strVal val="visible"/>
                                      </p:to>
                                    </p:set>
                                    <p:animEffect transition="in" filter="fade">
                                      <p:cBhvr>
                                        <p:cTn id="98" dur="1000"/>
                                        <p:tgtEl>
                                          <p:spTgt spid="72"/>
                                        </p:tgtEl>
                                      </p:cBhvr>
                                    </p:animEffect>
                                  </p:childTnLst>
                                </p:cTn>
                              </p:par>
                              <p:par>
                                <p:cTn id="99" presetID="42" presetClass="path" presetSubtype="0" accel="50000" decel="50000" fill="hold" grpId="1" nodeType="withEffect">
                                  <p:stCondLst>
                                    <p:cond delay="0"/>
                                  </p:stCondLst>
                                  <p:childTnLst>
                                    <p:animMotion origin="layout" path="M -2.50197E-6 -1.23348E-6 L -0.4308 0.00378 " pathEditMode="relative" rAng="0" ptsTypes="AA">
                                      <p:cBhvr>
                                        <p:cTn id="100" dur="2000" fill="hold"/>
                                        <p:tgtEl>
                                          <p:spTgt spid="72"/>
                                        </p:tgtEl>
                                        <p:attrNameLst>
                                          <p:attrName>ppt_x</p:attrName>
                                          <p:attrName>ppt_y</p:attrName>
                                        </p:attrNameLst>
                                      </p:cBhvr>
                                      <p:rCtr x="-21540" y="189"/>
                                    </p:animMotion>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4"/>
                                        </p:tgtEl>
                                        <p:attrNameLst>
                                          <p:attrName>style.visibility</p:attrName>
                                        </p:attrNameLst>
                                      </p:cBhvr>
                                      <p:to>
                                        <p:strVal val="visible"/>
                                      </p:to>
                                    </p:set>
                                    <p:animEffect transition="in" filter="fade">
                                      <p:cBhvr>
                                        <p:cTn id="105" dur="1000"/>
                                        <p:tgtEl>
                                          <p:spTgt spid="4"/>
                                        </p:tgtEl>
                                      </p:cBhvr>
                                    </p:animEffect>
                                  </p:childTnLst>
                                </p:cTn>
                              </p:par>
                              <p:par>
                                <p:cTn id="106" presetID="10" presetClass="entr" presetSubtype="0" fill="hold" nodeType="with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fade">
                                      <p:cBhvr>
                                        <p:cTn id="108"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3" grpId="0" animBg="1"/>
      <p:bldP spid="48" grpId="0" animBg="1"/>
      <p:bldP spid="57" grpId="0" animBg="1"/>
      <p:bldP spid="66" grpId="0"/>
      <p:bldP spid="67" grpId="0"/>
      <p:bldP spid="68" grpId="0"/>
      <p:bldP spid="69" grpId="0"/>
      <p:bldP spid="70" grpId="0" animBg="1"/>
      <p:bldP spid="71" grpId="0"/>
      <p:bldP spid="72" grpId="0" animBg="1"/>
      <p:bldP spid="72" grpId="1" animBg="1"/>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7772400"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sz="2000" b="1">
                <a:solidFill>
                  <a:srgbClr val="000000"/>
                </a:solidFill>
                <a:latin typeface="Arial" charset="0"/>
                <a:cs typeface="Tahoma" charset="0"/>
              </a:defRPr>
            </a:lvl9pPr>
          </a:lstStyle>
          <a:p>
            <a:r>
              <a:rPr lang="en-US" altLang="en-US" sz="3200" dirty="0" smtClean="0">
                <a:solidFill>
                  <a:srgbClr val="00FF00"/>
                </a:solidFill>
              </a:rPr>
              <a:t>A Mill backless evict</a:t>
            </a:r>
            <a:endParaRPr lang="en-US" altLang="en-US" sz="3200" dirty="0">
              <a:solidFill>
                <a:srgbClr val="00FF00"/>
              </a:solidFill>
            </a:endParaRPr>
          </a:p>
        </p:txBody>
      </p:sp>
      <p:sp>
        <p:nvSpPr>
          <p:cNvPr id="3" name="AutoShape 2"/>
          <p:cNvSpPr>
            <a:spLocks noChangeArrowheads="1"/>
          </p:cNvSpPr>
          <p:nvPr/>
        </p:nvSpPr>
        <p:spPr bwMode="auto">
          <a:xfrm>
            <a:off x="7358535" y="1645920"/>
            <a:ext cx="20574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Lst>
              <a:defRPr sz="2000" b="1">
                <a:solidFill>
                  <a:srgbClr val="000000"/>
                </a:solidFill>
                <a:latin typeface="Arial" charset="0"/>
                <a:cs typeface="Tahoma" charset="0"/>
              </a:defRPr>
            </a:lvl1pPr>
            <a:lvl2pPr>
              <a:tabLst>
                <a:tab pos="723900" algn="l"/>
                <a:tab pos="1447800" algn="l"/>
              </a:tabLst>
              <a:defRPr sz="2000" b="1">
                <a:solidFill>
                  <a:srgbClr val="000000"/>
                </a:solidFill>
                <a:latin typeface="Arial" charset="0"/>
                <a:cs typeface="Tahoma" charset="0"/>
              </a:defRPr>
            </a:lvl2pPr>
            <a:lvl3pPr>
              <a:tabLst>
                <a:tab pos="723900" algn="l"/>
                <a:tab pos="1447800" algn="l"/>
              </a:tabLst>
              <a:defRPr sz="2000" b="1">
                <a:solidFill>
                  <a:srgbClr val="000000"/>
                </a:solidFill>
                <a:latin typeface="Arial" charset="0"/>
                <a:cs typeface="Tahoma" charset="0"/>
              </a:defRPr>
            </a:lvl3pPr>
            <a:lvl4pPr>
              <a:tabLst>
                <a:tab pos="723900" algn="l"/>
                <a:tab pos="1447800" algn="l"/>
              </a:tabLst>
              <a:defRPr sz="2000" b="1">
                <a:solidFill>
                  <a:srgbClr val="000000"/>
                </a:solidFill>
                <a:latin typeface="Arial" charset="0"/>
                <a:cs typeface="Tahoma" charset="0"/>
              </a:defRPr>
            </a:lvl4pPr>
            <a:lvl5pPr>
              <a:tabLst>
                <a:tab pos="723900" algn="l"/>
                <a:tab pos="14478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sz="2000" b="1">
                <a:solidFill>
                  <a:srgbClr val="000000"/>
                </a:solidFill>
                <a:latin typeface="Arial" charset="0"/>
                <a:cs typeface="Tahoma" charset="0"/>
              </a:defRPr>
            </a:lvl9pPr>
          </a:lstStyle>
          <a:p>
            <a:pPr algn="ctr"/>
            <a:r>
              <a:rPr lang="en-US" altLang="en-US" b="0" dirty="0">
                <a:solidFill>
                  <a:srgbClr val="FFFF00"/>
                </a:solidFill>
              </a:rPr>
              <a:t>load/store FUs</a:t>
            </a:r>
          </a:p>
        </p:txBody>
      </p:sp>
      <p:sp>
        <p:nvSpPr>
          <p:cNvPr id="11" name="AutoShape 10"/>
          <p:cNvSpPr>
            <a:spLocks noChangeArrowheads="1"/>
          </p:cNvSpPr>
          <p:nvPr/>
        </p:nvSpPr>
        <p:spPr bwMode="auto">
          <a:xfrm>
            <a:off x="7722032" y="3014663"/>
            <a:ext cx="13716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a:solidFill>
                  <a:srgbClr val="FFFF00"/>
                </a:solidFill>
              </a:rPr>
              <a:t>D$1</a:t>
            </a:r>
          </a:p>
        </p:txBody>
      </p:sp>
      <p:sp>
        <p:nvSpPr>
          <p:cNvPr id="13" name="AutoShape 12"/>
          <p:cNvSpPr>
            <a:spLocks noChangeArrowheads="1"/>
          </p:cNvSpPr>
          <p:nvPr/>
        </p:nvSpPr>
        <p:spPr bwMode="auto">
          <a:xfrm>
            <a:off x="7722032" y="3885202"/>
            <a:ext cx="1410064"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 pos="1447800" algn="l"/>
                <a:tab pos="2171700" algn="l"/>
              </a:tabLst>
              <a:defRPr sz="2000" b="1">
                <a:solidFill>
                  <a:srgbClr val="000000"/>
                </a:solidFill>
                <a:latin typeface="Arial" charset="0"/>
                <a:cs typeface="Tahoma" charset="0"/>
              </a:defRPr>
            </a:lvl1pPr>
            <a:lvl2pPr>
              <a:tabLst>
                <a:tab pos="723900" algn="l"/>
                <a:tab pos="1447800" algn="l"/>
                <a:tab pos="2171700" algn="l"/>
              </a:tabLst>
              <a:defRPr sz="2000" b="1">
                <a:solidFill>
                  <a:srgbClr val="000000"/>
                </a:solidFill>
                <a:latin typeface="Arial" charset="0"/>
                <a:cs typeface="Tahoma" charset="0"/>
              </a:defRPr>
            </a:lvl2pPr>
            <a:lvl3pPr>
              <a:tabLst>
                <a:tab pos="723900" algn="l"/>
                <a:tab pos="1447800" algn="l"/>
                <a:tab pos="2171700" algn="l"/>
              </a:tabLst>
              <a:defRPr sz="2000" b="1">
                <a:solidFill>
                  <a:srgbClr val="000000"/>
                </a:solidFill>
                <a:latin typeface="Arial" charset="0"/>
                <a:cs typeface="Tahoma" charset="0"/>
              </a:defRPr>
            </a:lvl3pPr>
            <a:lvl4pPr>
              <a:tabLst>
                <a:tab pos="723900" algn="l"/>
                <a:tab pos="1447800" algn="l"/>
                <a:tab pos="2171700" algn="l"/>
              </a:tabLst>
              <a:defRPr sz="2000" b="1">
                <a:solidFill>
                  <a:srgbClr val="000000"/>
                </a:solidFill>
                <a:latin typeface="Arial" charset="0"/>
                <a:cs typeface="Tahoma" charset="0"/>
              </a:defRPr>
            </a:lvl4pPr>
            <a:lvl5pPr>
              <a:tabLst>
                <a:tab pos="723900" algn="l"/>
                <a:tab pos="1447800" algn="l"/>
                <a:tab pos="21717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sz="2000" b="1">
                <a:solidFill>
                  <a:srgbClr val="000000"/>
                </a:solidFill>
                <a:latin typeface="Arial" charset="0"/>
                <a:cs typeface="Tahoma" charset="0"/>
              </a:defRPr>
            </a:lvl9pPr>
          </a:lstStyle>
          <a:p>
            <a:pPr algn="ctr"/>
            <a:r>
              <a:rPr lang="en-US" altLang="en-US" b="0" dirty="0" smtClean="0">
                <a:solidFill>
                  <a:srgbClr val="FFFF00"/>
                </a:solidFill>
              </a:rPr>
              <a:t>D$2</a:t>
            </a:r>
            <a:endParaRPr lang="en-US" altLang="en-US" b="0" dirty="0">
              <a:solidFill>
                <a:srgbClr val="FFFF00"/>
              </a:solidFill>
            </a:endParaRPr>
          </a:p>
        </p:txBody>
      </p:sp>
      <p:sp>
        <p:nvSpPr>
          <p:cNvPr id="16" name="AutoShape 15"/>
          <p:cNvSpPr>
            <a:spLocks noChangeArrowheads="1"/>
          </p:cNvSpPr>
          <p:nvPr/>
        </p:nvSpPr>
        <p:spPr bwMode="auto">
          <a:xfrm>
            <a:off x="6414198" y="4572000"/>
            <a:ext cx="70377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a:solidFill>
                  <a:srgbClr val="FFFF00"/>
                </a:solidFill>
              </a:rPr>
              <a:t>TLB</a:t>
            </a:r>
          </a:p>
        </p:txBody>
      </p:sp>
      <p:sp>
        <p:nvSpPr>
          <p:cNvPr id="30" name="Line 29"/>
          <p:cNvSpPr>
            <a:spLocks noChangeShapeType="1"/>
          </p:cNvSpPr>
          <p:nvPr/>
        </p:nvSpPr>
        <p:spPr bwMode="auto">
          <a:xfrm flipH="1">
            <a:off x="8399266" y="2138362"/>
            <a:ext cx="0" cy="879157"/>
          </a:xfrm>
          <a:prstGeom prst="line">
            <a:avLst/>
          </a:prstGeom>
          <a:noFill/>
          <a:ln w="18360" cap="flat">
            <a:solidFill>
              <a:srgbClr val="FFFF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3" name="Line 32"/>
          <p:cNvSpPr>
            <a:spLocks noChangeShapeType="1"/>
          </p:cNvSpPr>
          <p:nvPr/>
        </p:nvSpPr>
        <p:spPr bwMode="auto">
          <a:xfrm flipH="1">
            <a:off x="8427064" y="3471863"/>
            <a:ext cx="0" cy="413339"/>
          </a:xfrm>
          <a:prstGeom prst="line">
            <a:avLst/>
          </a:prstGeom>
          <a:noFill/>
          <a:ln w="18360" cap="flat">
            <a:solidFill>
              <a:srgbClr val="FFFF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5" name="Line 44"/>
          <p:cNvSpPr>
            <a:spLocks noChangeShapeType="1"/>
          </p:cNvSpPr>
          <p:nvPr/>
        </p:nvSpPr>
        <p:spPr bwMode="auto">
          <a:xfrm flipH="1">
            <a:off x="7117968" y="4864949"/>
            <a:ext cx="1309096" cy="0"/>
          </a:xfrm>
          <a:prstGeom prst="line">
            <a:avLst/>
          </a:prstGeom>
          <a:noFill/>
          <a:ln w="18360" cap="flat">
            <a:solidFill>
              <a:srgbClr val="FFFF00"/>
            </a:solidFill>
            <a:prstDash val="sysDot"/>
            <a:round/>
            <a:headEnd type="triangle" w="lg" len="lg"/>
            <a:tailEnd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 name="AutoShape 47"/>
          <p:cNvSpPr>
            <a:spLocks noChangeArrowheads="1"/>
          </p:cNvSpPr>
          <p:nvPr/>
        </p:nvSpPr>
        <p:spPr bwMode="auto">
          <a:xfrm>
            <a:off x="6414198" y="2388998"/>
            <a:ext cx="685800"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p>
            <a:pPr algn="ctr"/>
            <a:r>
              <a:rPr lang="en-US" altLang="en-US" b="0">
                <a:solidFill>
                  <a:srgbClr val="FFFF00"/>
                </a:solidFill>
              </a:rPr>
              <a:t>dPLB</a:t>
            </a:r>
          </a:p>
        </p:txBody>
      </p:sp>
      <p:sp>
        <p:nvSpPr>
          <p:cNvPr id="49" name="Line 48"/>
          <p:cNvSpPr>
            <a:spLocks noChangeShapeType="1"/>
          </p:cNvSpPr>
          <p:nvPr/>
        </p:nvSpPr>
        <p:spPr bwMode="auto">
          <a:xfrm flipV="1">
            <a:off x="7117968" y="2606013"/>
            <a:ext cx="1309096" cy="2857"/>
          </a:xfrm>
          <a:prstGeom prst="line">
            <a:avLst/>
          </a:prstGeom>
          <a:noFill/>
          <a:ln w="18360" cap="flat">
            <a:solidFill>
              <a:srgbClr val="FFFF00"/>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cxnSp>
        <p:nvCxnSpPr>
          <p:cNvPr id="18" name="Straight Arrow Connector 17"/>
          <p:cNvCxnSpPr>
            <a:stCxn id="13" idx="2"/>
          </p:cNvCxnSpPr>
          <p:nvPr/>
        </p:nvCxnSpPr>
        <p:spPr>
          <a:xfrm>
            <a:off x="8427064" y="4342402"/>
            <a:ext cx="0" cy="1240251"/>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55" name="AutoShape 15"/>
          <p:cNvSpPr>
            <a:spLocks noChangeArrowheads="1"/>
          </p:cNvSpPr>
          <p:nvPr/>
        </p:nvSpPr>
        <p:spPr bwMode="auto">
          <a:xfrm>
            <a:off x="7772516" y="5577840"/>
            <a:ext cx="1321116" cy="457200"/>
          </a:xfrm>
          <a:prstGeom prst="roundRect">
            <a:avLst>
              <a:gd name="adj" fmla="val 347"/>
            </a:avLst>
          </a:prstGeom>
          <a:solidFill>
            <a:srgbClr val="0066CC"/>
          </a:solidFill>
          <a:ln w="18360" cap="flat">
            <a:solidFill>
              <a:srgbClr val="FFFF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 tIns="26640" rIns="9000" bIns="9000" anchor="ctr" anchorCtr="1"/>
          <a:lstStyle>
            <a:lvl1pPr>
              <a:tabLst>
                <a:tab pos="723900" algn="l"/>
              </a:tabLst>
              <a:defRPr sz="2000" b="1">
                <a:solidFill>
                  <a:srgbClr val="000000"/>
                </a:solidFill>
                <a:latin typeface="Arial" charset="0"/>
                <a:cs typeface="Tahoma" charset="0"/>
              </a:defRPr>
            </a:lvl1pPr>
            <a:lvl2pPr>
              <a:tabLst>
                <a:tab pos="723900" algn="l"/>
              </a:tabLst>
              <a:defRPr sz="2000" b="1">
                <a:solidFill>
                  <a:srgbClr val="000000"/>
                </a:solidFill>
                <a:latin typeface="Arial" charset="0"/>
                <a:cs typeface="Tahoma" charset="0"/>
              </a:defRPr>
            </a:lvl2pPr>
            <a:lvl3pPr>
              <a:tabLst>
                <a:tab pos="723900" algn="l"/>
              </a:tabLst>
              <a:defRPr sz="2000" b="1">
                <a:solidFill>
                  <a:srgbClr val="000000"/>
                </a:solidFill>
                <a:latin typeface="Arial" charset="0"/>
                <a:cs typeface="Tahoma" charset="0"/>
              </a:defRPr>
            </a:lvl3pPr>
            <a:lvl4pPr>
              <a:tabLst>
                <a:tab pos="723900" algn="l"/>
              </a:tabLst>
              <a:defRPr sz="2000" b="1">
                <a:solidFill>
                  <a:srgbClr val="000000"/>
                </a:solidFill>
                <a:latin typeface="Arial" charset="0"/>
                <a:cs typeface="Tahoma" charset="0"/>
              </a:defRPr>
            </a:lvl4pPr>
            <a:lvl5pPr>
              <a:tabLst>
                <a:tab pos="7239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Lst>
              <a:defRPr sz="2000" b="1">
                <a:solidFill>
                  <a:srgbClr val="000000"/>
                </a:solidFill>
                <a:latin typeface="Arial" charset="0"/>
                <a:cs typeface="Tahoma" charset="0"/>
              </a:defRPr>
            </a:lvl9pPr>
          </a:lstStyle>
          <a:p>
            <a:pPr algn="ctr"/>
            <a:r>
              <a:rPr lang="en-US" altLang="en-US" b="0" dirty="0" smtClean="0">
                <a:solidFill>
                  <a:srgbClr val="FFFF00"/>
                </a:solidFill>
              </a:rPr>
              <a:t>DRAM</a:t>
            </a:r>
            <a:endParaRPr lang="en-US" altLang="en-US" b="0" dirty="0">
              <a:solidFill>
                <a:srgbClr val="FFFF00"/>
              </a:solidFill>
            </a:endParaRPr>
          </a:p>
        </p:txBody>
      </p:sp>
      <p:sp>
        <p:nvSpPr>
          <p:cNvPr id="57" name="Rectangle 56"/>
          <p:cNvSpPr/>
          <p:nvPr/>
        </p:nvSpPr>
        <p:spPr>
          <a:xfrm>
            <a:off x="4420623" y="5474372"/>
            <a:ext cx="3174273" cy="1383631"/>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58" name="TextBox 57"/>
          <p:cNvSpPr txBox="1"/>
          <p:nvPr/>
        </p:nvSpPr>
        <p:spPr>
          <a:xfrm>
            <a:off x="5838222" y="6809875"/>
            <a:ext cx="1822935" cy="400110"/>
          </a:xfrm>
          <a:prstGeom prst="rect">
            <a:avLst/>
          </a:prstGeom>
          <a:noFill/>
        </p:spPr>
        <p:txBody>
          <a:bodyPr wrap="none" rtlCol="0">
            <a:spAutoFit/>
          </a:bodyPr>
          <a:lstStyle/>
          <a:p>
            <a:r>
              <a:rPr lang="en-US" sz="2000" dirty="0" smtClean="0">
                <a:solidFill>
                  <a:srgbClr val="FFFF00"/>
                </a:solidFill>
                <a:latin typeface="Arial" pitchFamily="34" charset="0"/>
                <a:cs typeface="Arial" pitchFamily="34" charset="0"/>
              </a:rPr>
              <a:t>OS page table</a:t>
            </a:r>
          </a:p>
        </p:txBody>
      </p:sp>
      <p:sp>
        <p:nvSpPr>
          <p:cNvPr id="59" name="Rectangle 58"/>
          <p:cNvSpPr/>
          <p:nvPr/>
        </p:nvSpPr>
        <p:spPr>
          <a:xfrm>
            <a:off x="5426992" y="6219734"/>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60" name="Rectangle 59"/>
          <p:cNvSpPr/>
          <p:nvPr/>
        </p:nvSpPr>
        <p:spPr>
          <a:xfrm>
            <a:off x="5869776" y="5865918"/>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61" name="Rectangle 60"/>
          <p:cNvSpPr/>
          <p:nvPr/>
        </p:nvSpPr>
        <p:spPr>
          <a:xfrm>
            <a:off x="4836508" y="5678909"/>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62" name="Rectangle 61"/>
          <p:cNvSpPr/>
          <p:nvPr/>
        </p:nvSpPr>
        <p:spPr>
          <a:xfrm>
            <a:off x="6450544" y="6318940"/>
            <a:ext cx="580768" cy="259492"/>
          </a:xfrm>
          <a:prstGeom prst="rect">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cxnSp>
        <p:nvCxnSpPr>
          <p:cNvPr id="35" name="Straight Connector 34"/>
          <p:cNvCxnSpPr/>
          <p:nvPr/>
        </p:nvCxnSpPr>
        <p:spPr>
          <a:xfrm flipH="1">
            <a:off x="4420624" y="5029200"/>
            <a:ext cx="1993574" cy="445172"/>
          </a:xfrm>
          <a:prstGeom prst="line">
            <a:avLst/>
          </a:prstGeom>
          <a:ln w="38100">
            <a:solidFill>
              <a:srgbClr val="FF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7117968" y="5029200"/>
            <a:ext cx="476928" cy="445172"/>
          </a:xfrm>
          <a:prstGeom prst="line">
            <a:avLst/>
          </a:prstGeom>
          <a:ln w="38100">
            <a:solidFill>
              <a:srgbClr val="FF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371599" y="1645920"/>
            <a:ext cx="4944979" cy="3785652"/>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Cache contention can force eviction of lines from cache to memory.</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Select LRU line</a:t>
            </a:r>
          </a:p>
          <a:p>
            <a:r>
              <a:rPr lang="en-US" sz="2400" dirty="0" smtClean="0">
                <a:solidFill>
                  <a:srgbClr val="FFFF00"/>
                </a:solidFill>
                <a:latin typeface="Arial" pitchFamily="34" charset="0"/>
                <a:cs typeface="Arial" pitchFamily="34" charset="0"/>
              </a:rPr>
              <a:t>Search for PTE – </a:t>
            </a:r>
          </a:p>
          <a:p>
            <a:r>
              <a:rPr lang="en-US" sz="2400" dirty="0" smtClean="0">
                <a:solidFill>
                  <a:srgbClr val="FFFF00"/>
                </a:solidFill>
                <a:latin typeface="Arial" pitchFamily="34" charset="0"/>
                <a:cs typeface="Arial" pitchFamily="34" charset="0"/>
              </a:rPr>
              <a:t>Allocate physical page</a:t>
            </a:r>
          </a:p>
          <a:p>
            <a:r>
              <a:rPr lang="en-US" sz="2400" dirty="0" smtClean="0">
                <a:solidFill>
                  <a:srgbClr val="FFFF00"/>
                </a:solidFill>
                <a:latin typeface="Arial" pitchFamily="34" charset="0"/>
                <a:cs typeface="Arial" pitchFamily="34" charset="0"/>
              </a:rPr>
              <a:t>Update page table</a:t>
            </a:r>
          </a:p>
          <a:p>
            <a:r>
              <a:rPr lang="en-US" sz="2400" dirty="0" smtClean="0">
                <a:solidFill>
                  <a:srgbClr val="FFFF00"/>
                </a:solidFill>
                <a:latin typeface="Arial" pitchFamily="34" charset="0"/>
                <a:cs typeface="Arial" pitchFamily="34" charset="0"/>
              </a:rPr>
              <a:t>Copy data to memory</a:t>
            </a:r>
          </a:p>
          <a:p>
            <a:r>
              <a:rPr lang="en-US" sz="2400" dirty="0" smtClean="0">
                <a:solidFill>
                  <a:srgbClr val="FFFF00"/>
                </a:solidFill>
                <a:latin typeface="Arial" pitchFamily="34" charset="0"/>
                <a:cs typeface="Arial" pitchFamily="34" charset="0"/>
              </a:rPr>
              <a:t>Discard cache line</a:t>
            </a:r>
          </a:p>
        </p:txBody>
      </p:sp>
      <p:sp>
        <p:nvSpPr>
          <p:cNvPr id="4" name="TextBox 3"/>
          <p:cNvSpPr txBox="1"/>
          <p:nvPr/>
        </p:nvSpPr>
        <p:spPr>
          <a:xfrm>
            <a:off x="3842075" y="3471863"/>
            <a:ext cx="87075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none</a:t>
            </a:r>
          </a:p>
        </p:txBody>
      </p:sp>
      <p:sp>
        <p:nvSpPr>
          <p:cNvPr id="5" name="Rectangle 4"/>
          <p:cNvSpPr/>
          <p:nvPr/>
        </p:nvSpPr>
        <p:spPr>
          <a:xfrm>
            <a:off x="8705463" y="3964721"/>
            <a:ext cx="326493" cy="144191"/>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2" name="Rectangle 31"/>
          <p:cNvSpPr/>
          <p:nvPr/>
        </p:nvSpPr>
        <p:spPr>
          <a:xfrm>
            <a:off x="8702516" y="5652014"/>
            <a:ext cx="326493" cy="14419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34" name="Rectangle 33"/>
          <p:cNvSpPr/>
          <p:nvPr/>
        </p:nvSpPr>
        <p:spPr>
          <a:xfrm>
            <a:off x="6602944" y="5888572"/>
            <a:ext cx="580768" cy="259492"/>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PTE</a:t>
            </a:r>
          </a:p>
        </p:txBody>
      </p:sp>
      <p:sp>
        <p:nvSpPr>
          <p:cNvPr id="36" name="Rectangle 35"/>
          <p:cNvSpPr/>
          <p:nvPr/>
        </p:nvSpPr>
        <p:spPr>
          <a:xfrm>
            <a:off x="8713479" y="3972737"/>
            <a:ext cx="326493" cy="144191"/>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6" name="TextBox 5"/>
          <p:cNvSpPr txBox="1"/>
          <p:nvPr/>
        </p:nvSpPr>
        <p:spPr>
          <a:xfrm>
            <a:off x="986589" y="5806440"/>
            <a:ext cx="3044423" cy="892552"/>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All steps in hardware</a:t>
            </a:r>
          </a:p>
          <a:p>
            <a:pPr algn="ctr"/>
            <a:r>
              <a:rPr lang="en-US" sz="2800" i="1" dirty="0" smtClean="0">
                <a:solidFill>
                  <a:srgbClr val="FFFF00"/>
                </a:solidFill>
                <a:latin typeface="Arial" pitchFamily="34" charset="0"/>
                <a:cs typeface="Arial" pitchFamily="34" charset="0"/>
              </a:rPr>
              <a:t>No traps to OS!</a:t>
            </a:r>
          </a:p>
        </p:txBody>
      </p:sp>
      <p:cxnSp>
        <p:nvCxnSpPr>
          <p:cNvPr id="8" name="Straight Arrow Connector 7"/>
          <p:cNvCxnSpPr>
            <a:stCxn id="34" idx="3"/>
            <a:endCxn id="32" idx="1"/>
          </p:cNvCxnSpPr>
          <p:nvPr/>
        </p:nvCxnSpPr>
        <p:spPr>
          <a:xfrm flipV="1">
            <a:off x="7183712" y="5724110"/>
            <a:ext cx="1518804" cy="294208"/>
          </a:xfrm>
          <a:prstGeom prst="straightConnector1">
            <a:avLst/>
          </a:prstGeom>
          <a:ln w="28575">
            <a:solidFill>
              <a:srgbClr val="FFFF00"/>
            </a:solidFill>
            <a:prstDash val="sysDash"/>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9920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animEffect transition="in" filter="fade">
                                      <p:cBhvr>
                                        <p:cTn id="7" dur="1000"/>
                                        <p:tgtEl>
                                          <p:spTgt spid="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5">
                                            <p:txEl>
                                              <p:pRg st="2" end="2"/>
                                            </p:txEl>
                                          </p:spTgt>
                                        </p:tgtEl>
                                        <p:attrNameLst>
                                          <p:attrName>style.visibility</p:attrName>
                                        </p:attrNameLst>
                                      </p:cBhvr>
                                      <p:to>
                                        <p:strVal val="visible"/>
                                      </p:to>
                                    </p:set>
                                    <p:animEffect transition="in" filter="fade">
                                      <p:cBhvr>
                                        <p:cTn id="12" dur="1000"/>
                                        <p:tgtEl>
                                          <p:spTgt spid="6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1"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fltVal val="0"/>
                                          </p:val>
                                        </p:tav>
                                        <p:tav tm="100000">
                                          <p:val>
                                            <p:strVal val="#ppt_w"/>
                                          </p:val>
                                        </p:tav>
                                      </p:tavLst>
                                    </p:anim>
                                    <p:anim calcmode="lin" valueType="num">
                                      <p:cBhvr>
                                        <p:cTn id="18" dur="1000" fill="hold"/>
                                        <p:tgtEl>
                                          <p:spTgt spid="5"/>
                                        </p:tgtEl>
                                        <p:attrNameLst>
                                          <p:attrName>ppt_h</p:attrName>
                                        </p:attrNameLst>
                                      </p:cBhvr>
                                      <p:tavLst>
                                        <p:tav tm="0">
                                          <p:val>
                                            <p:fltVal val="0"/>
                                          </p:val>
                                        </p:tav>
                                        <p:tav tm="100000">
                                          <p:val>
                                            <p:strVal val="#ppt_h"/>
                                          </p:val>
                                        </p:tav>
                                      </p:tavLst>
                                    </p:anim>
                                    <p:anim calcmode="lin" valueType="num">
                                      <p:cBhvr>
                                        <p:cTn id="19" dur="1000" fill="hold"/>
                                        <p:tgtEl>
                                          <p:spTgt spid="5"/>
                                        </p:tgtEl>
                                        <p:attrNameLst>
                                          <p:attrName>style.rotation</p:attrName>
                                        </p:attrNameLst>
                                      </p:cBhvr>
                                      <p:tavLst>
                                        <p:tav tm="0">
                                          <p:val>
                                            <p:fltVal val="90"/>
                                          </p:val>
                                        </p:tav>
                                        <p:tav tm="100000">
                                          <p:val>
                                            <p:fltVal val="0"/>
                                          </p:val>
                                        </p:tav>
                                      </p:tavLst>
                                    </p:anim>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5">
                                            <p:txEl>
                                              <p:pRg st="3" end="3"/>
                                            </p:txEl>
                                          </p:spTgt>
                                        </p:tgtEl>
                                        <p:attrNameLst>
                                          <p:attrName>style.visibility</p:attrName>
                                        </p:attrNameLst>
                                      </p:cBhvr>
                                      <p:to>
                                        <p:strVal val="visible"/>
                                      </p:to>
                                    </p:set>
                                    <p:animEffect transition="in" filter="fade">
                                      <p:cBhvr>
                                        <p:cTn id="25" dur="1000"/>
                                        <p:tgtEl>
                                          <p:spTgt spid="6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7" presetClass="emph" presetSubtype="0" fill="remove" grpId="0" nodeType="clickEffect">
                                  <p:stCondLst>
                                    <p:cond delay="0"/>
                                  </p:stCondLst>
                                  <p:childTnLst>
                                    <p:animClr clrSpc="rgb" dir="cw">
                                      <p:cBhvr override="childStyle">
                                        <p:cTn id="29" dur="500" autoRev="1" fill="remove"/>
                                        <p:tgtEl>
                                          <p:spTgt spid="57"/>
                                        </p:tgtEl>
                                        <p:attrNameLst>
                                          <p:attrName>style.color</p:attrName>
                                        </p:attrNameLst>
                                      </p:cBhvr>
                                      <p:to>
                                        <a:srgbClr val="FF0000"/>
                                      </p:to>
                                    </p:animClr>
                                    <p:animClr clrSpc="rgb" dir="cw">
                                      <p:cBhvr>
                                        <p:cTn id="30" dur="500" autoRev="1" fill="remove"/>
                                        <p:tgtEl>
                                          <p:spTgt spid="57"/>
                                        </p:tgtEl>
                                        <p:attrNameLst>
                                          <p:attrName>fillcolor</p:attrName>
                                        </p:attrNameLst>
                                      </p:cBhvr>
                                      <p:to>
                                        <a:srgbClr val="FF0000"/>
                                      </p:to>
                                    </p:animClr>
                                    <p:set>
                                      <p:cBhvr>
                                        <p:cTn id="31" dur="500" autoRev="1" fill="remove"/>
                                        <p:tgtEl>
                                          <p:spTgt spid="57"/>
                                        </p:tgtEl>
                                        <p:attrNameLst>
                                          <p:attrName>fill.type</p:attrName>
                                        </p:attrNameLst>
                                      </p:cBhvr>
                                      <p:to>
                                        <p:strVal val="solid"/>
                                      </p:to>
                                    </p:set>
                                    <p:set>
                                      <p:cBhvr>
                                        <p:cTn id="32" dur="500" autoRev="1" fill="remove"/>
                                        <p:tgtEl>
                                          <p:spTgt spid="57"/>
                                        </p:tgtEl>
                                        <p:attrNameLst>
                                          <p:attrName>fill.on</p:attrName>
                                        </p:attrNameLst>
                                      </p:cBhvr>
                                      <p:to>
                                        <p:strVal val="tru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1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5">
                                            <p:txEl>
                                              <p:pRg st="4" end="4"/>
                                            </p:txEl>
                                          </p:spTgt>
                                        </p:tgtEl>
                                        <p:attrNameLst>
                                          <p:attrName>style.visibility</p:attrName>
                                        </p:attrNameLst>
                                      </p:cBhvr>
                                      <p:to>
                                        <p:strVal val="visible"/>
                                      </p:to>
                                    </p:set>
                                    <p:animEffect transition="in" filter="fade">
                                      <p:cBhvr>
                                        <p:cTn id="42" dur="1000"/>
                                        <p:tgtEl>
                                          <p:spTgt spid="6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1" nodeType="click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par>
                                <p:cTn id="51" presetID="7" presetClass="emph" presetSubtype="2" fill="hold" nodeType="withEffect">
                                  <p:stCondLst>
                                    <p:cond delay="0"/>
                                  </p:stCondLst>
                                  <p:childTnLst>
                                    <p:animClr clrSpc="rgb" dir="cw">
                                      <p:cBhvr>
                                        <p:cTn id="52" dur="2000" fill="hold"/>
                                        <p:tgtEl>
                                          <p:spTgt spid="32"/>
                                        </p:tgtEl>
                                        <p:attrNameLst>
                                          <p:attrName>stroke.color</p:attrName>
                                        </p:attrNameLst>
                                      </p:cBhvr>
                                      <p:to>
                                        <a:srgbClr val="FF0000"/>
                                      </p:to>
                                    </p:animClr>
                                    <p:set>
                                      <p:cBhvr>
                                        <p:cTn id="53" dur="2000" fill="hold"/>
                                        <p:tgtEl>
                                          <p:spTgt spid="32"/>
                                        </p:tgtEl>
                                        <p:attrNameLst>
                                          <p:attrName>stroke.on</p:attrName>
                                        </p:attrNameLst>
                                      </p:cBhvr>
                                      <p:to>
                                        <p:strVal val="tru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65">
                                            <p:txEl>
                                              <p:pRg st="5" end="5"/>
                                            </p:txEl>
                                          </p:spTgt>
                                        </p:tgtEl>
                                        <p:attrNameLst>
                                          <p:attrName>style.visibility</p:attrName>
                                        </p:attrNameLst>
                                      </p:cBhvr>
                                      <p:to>
                                        <p:strVal val="visible"/>
                                      </p:to>
                                    </p:set>
                                    <p:animEffect transition="in" filter="fade">
                                      <p:cBhvr>
                                        <p:cTn id="58" dur="1000"/>
                                        <p:tgtEl>
                                          <p:spTgt spid="65">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1000" fill="hold"/>
                                        <p:tgtEl>
                                          <p:spTgt spid="34"/>
                                        </p:tgtEl>
                                        <p:attrNameLst>
                                          <p:attrName>ppt_w</p:attrName>
                                        </p:attrNameLst>
                                      </p:cBhvr>
                                      <p:tavLst>
                                        <p:tav tm="0">
                                          <p:val>
                                            <p:fltVal val="0"/>
                                          </p:val>
                                        </p:tav>
                                        <p:tav tm="100000">
                                          <p:val>
                                            <p:strVal val="#ppt_w"/>
                                          </p:val>
                                        </p:tav>
                                      </p:tavLst>
                                    </p:anim>
                                    <p:anim calcmode="lin" valueType="num">
                                      <p:cBhvr>
                                        <p:cTn id="64" dur="1000" fill="hold"/>
                                        <p:tgtEl>
                                          <p:spTgt spid="34"/>
                                        </p:tgtEl>
                                        <p:attrNameLst>
                                          <p:attrName>ppt_h</p:attrName>
                                        </p:attrNameLst>
                                      </p:cBhvr>
                                      <p:tavLst>
                                        <p:tav tm="0">
                                          <p:val>
                                            <p:fltVal val="0"/>
                                          </p:val>
                                        </p:tav>
                                        <p:tav tm="100000">
                                          <p:val>
                                            <p:strVal val="#ppt_h"/>
                                          </p:val>
                                        </p:tav>
                                      </p:tavLst>
                                    </p:anim>
                                    <p:anim calcmode="lin" valueType="num">
                                      <p:cBhvr>
                                        <p:cTn id="65" dur="1000" fill="hold"/>
                                        <p:tgtEl>
                                          <p:spTgt spid="34"/>
                                        </p:tgtEl>
                                        <p:attrNameLst>
                                          <p:attrName>style.rotation</p:attrName>
                                        </p:attrNameLst>
                                      </p:cBhvr>
                                      <p:tavLst>
                                        <p:tav tm="0">
                                          <p:val>
                                            <p:fltVal val="90"/>
                                          </p:val>
                                        </p:tav>
                                        <p:tav tm="100000">
                                          <p:val>
                                            <p:fltVal val="0"/>
                                          </p:val>
                                        </p:tav>
                                      </p:tavLst>
                                    </p:anim>
                                    <p:animEffect transition="in" filter="fade">
                                      <p:cBhvr>
                                        <p:cTn id="66" dur="1000"/>
                                        <p:tgtEl>
                                          <p:spTgt spid="34"/>
                                        </p:tgtEl>
                                      </p:cBhvr>
                                    </p:animEffect>
                                  </p:childTnLst>
                                </p:cTn>
                              </p:par>
                            </p:childTnLst>
                          </p:cTn>
                        </p:par>
                        <p:par>
                          <p:cTn id="67" fill="hold">
                            <p:stCondLst>
                              <p:cond delay="1000"/>
                            </p:stCondLst>
                            <p:childTnLst>
                              <p:par>
                                <p:cTn id="68" presetID="22" presetClass="entr" presetSubtype="4" fill="hold"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wipe(down)">
                                      <p:cBhvr>
                                        <p:cTn id="70" dur="1000"/>
                                        <p:tgtEl>
                                          <p:spTgt spid="8"/>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65">
                                            <p:txEl>
                                              <p:pRg st="6" end="6"/>
                                            </p:txEl>
                                          </p:spTgt>
                                        </p:tgtEl>
                                        <p:attrNameLst>
                                          <p:attrName>style.visibility</p:attrName>
                                        </p:attrNameLst>
                                      </p:cBhvr>
                                      <p:to>
                                        <p:strVal val="visible"/>
                                      </p:to>
                                    </p:set>
                                    <p:animEffect transition="in" filter="fade">
                                      <p:cBhvr>
                                        <p:cTn id="75" dur="1000"/>
                                        <p:tgtEl>
                                          <p:spTgt spid="65">
                                            <p:txEl>
                                              <p:pRg st="6" end="6"/>
                                            </p:txEl>
                                          </p:spTgt>
                                        </p:tgtEl>
                                      </p:cBhvr>
                                    </p:animEffect>
                                  </p:childTnLst>
                                </p:cTn>
                              </p:par>
                              <p:par>
                                <p:cTn id="76" presetID="1" presetClass="entr" presetSubtype="0" fill="hold" grpId="1" nodeType="withEffect">
                                  <p:stCondLst>
                                    <p:cond delay="0"/>
                                  </p:stCondLst>
                                  <p:childTnLst>
                                    <p:set>
                                      <p:cBhvr>
                                        <p:cTn id="77" dur="1" fill="hold">
                                          <p:stCondLst>
                                            <p:cond delay="0"/>
                                          </p:stCondLst>
                                        </p:cTn>
                                        <p:tgtEl>
                                          <p:spTgt spid="3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2" presetClass="path" presetSubtype="0" accel="50000" decel="50000" fill="hold" grpId="0" nodeType="clickEffect">
                                  <p:stCondLst>
                                    <p:cond delay="0"/>
                                  </p:stCondLst>
                                  <p:childTnLst>
                                    <p:animMotion origin="layout" path="M -3.8057E-6 1.92364E-6 L -0.00126 0.22152 " pathEditMode="relative" rAng="0" ptsTypes="AA">
                                      <p:cBhvr>
                                        <p:cTn id="81" dur="2000" fill="hold"/>
                                        <p:tgtEl>
                                          <p:spTgt spid="36"/>
                                        </p:tgtEl>
                                        <p:attrNameLst>
                                          <p:attrName>ppt_x</p:attrName>
                                          <p:attrName>ppt_y</p:attrName>
                                        </p:attrNameLst>
                                      </p:cBhvr>
                                      <p:rCtr x="-63" y="11076"/>
                                    </p:animMotion>
                                  </p:childTnLst>
                                </p:cTn>
                              </p:par>
                            </p:childTnLst>
                          </p:cTn>
                        </p:par>
                        <p:par>
                          <p:cTn id="82" fill="hold">
                            <p:stCondLst>
                              <p:cond delay="2000"/>
                            </p:stCondLst>
                            <p:childTnLst>
                              <p:par>
                                <p:cTn id="83" presetID="1" presetClass="exit" presetSubtype="0" fill="hold" grpId="2" nodeType="afterEffect">
                                  <p:stCondLst>
                                    <p:cond delay="0"/>
                                  </p:stCondLst>
                                  <p:childTnLst>
                                    <p:set>
                                      <p:cBhvr>
                                        <p:cTn id="84" dur="1" fill="hold">
                                          <p:stCondLst>
                                            <p:cond delay="0"/>
                                          </p:stCondLst>
                                        </p:cTn>
                                        <p:tgtEl>
                                          <p:spTgt spid="32"/>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65">
                                            <p:txEl>
                                              <p:pRg st="7" end="7"/>
                                            </p:txEl>
                                          </p:spTgt>
                                        </p:tgtEl>
                                        <p:attrNameLst>
                                          <p:attrName>style.visibility</p:attrName>
                                        </p:attrNameLst>
                                      </p:cBhvr>
                                      <p:to>
                                        <p:strVal val="visible"/>
                                      </p:to>
                                    </p:set>
                                    <p:animEffect transition="in" filter="fade">
                                      <p:cBhvr>
                                        <p:cTn id="89" dur="1000"/>
                                        <p:tgtEl>
                                          <p:spTgt spid="65">
                                            <p:txEl>
                                              <p:pRg st="7" end="7"/>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0" nodeType="clickEffect">
                                  <p:stCondLst>
                                    <p:cond delay="0"/>
                                  </p:stCondLst>
                                  <p:childTnLst>
                                    <p:animEffect transition="out" filter="fade">
                                      <p:cBhvr>
                                        <p:cTn id="93" dur="1000"/>
                                        <p:tgtEl>
                                          <p:spTgt spid="5"/>
                                        </p:tgtEl>
                                      </p:cBhvr>
                                    </p:animEffect>
                                    <p:set>
                                      <p:cBhvr>
                                        <p:cTn id="94" dur="1" fill="hold">
                                          <p:stCondLst>
                                            <p:cond delay="999"/>
                                          </p:stCondLst>
                                        </p:cTn>
                                        <p:tgtEl>
                                          <p:spTgt spid="5"/>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6">
                                            <p:txEl>
                                              <p:pRg st="0" end="0"/>
                                            </p:txEl>
                                          </p:spTgt>
                                        </p:tgtEl>
                                        <p:attrNameLst>
                                          <p:attrName>style.visibility</p:attrName>
                                        </p:attrNameLst>
                                      </p:cBhvr>
                                      <p:to>
                                        <p:strVal val="visible"/>
                                      </p:to>
                                    </p:set>
                                    <p:animEffect transition="in" filter="fade">
                                      <p:cBhvr>
                                        <p:cTn id="99" dur="1000"/>
                                        <p:tgtEl>
                                          <p:spTgt spid="6">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nodeType="clickEffect">
                                  <p:stCondLst>
                                    <p:cond delay="0"/>
                                  </p:stCondLst>
                                  <p:childTnLst>
                                    <p:set>
                                      <p:cBhvr>
                                        <p:cTn id="103" dur="1" fill="hold">
                                          <p:stCondLst>
                                            <p:cond delay="0"/>
                                          </p:stCondLst>
                                        </p:cTn>
                                        <p:tgtEl>
                                          <p:spTgt spid="6">
                                            <p:txEl>
                                              <p:pRg st="1" end="1"/>
                                            </p:txEl>
                                          </p:spTgt>
                                        </p:tgtEl>
                                        <p:attrNameLst>
                                          <p:attrName>style.visibility</p:attrName>
                                        </p:attrNameLst>
                                      </p:cBhvr>
                                      <p:to>
                                        <p:strVal val="visible"/>
                                      </p:to>
                                    </p:set>
                                    <p:animEffect transition="in" filter="fade">
                                      <p:cBhvr>
                                        <p:cTn id="104"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4" grpId="0"/>
      <p:bldP spid="5" grpId="0" animBg="1"/>
      <p:bldP spid="5" grpId="1" animBg="1"/>
      <p:bldP spid="32" grpId="1" animBg="1"/>
      <p:bldP spid="32" grpId="2" animBg="1"/>
      <p:bldP spid="34" grpId="0" animBg="1"/>
      <p:bldP spid="36" grpId="0" animBg="1"/>
      <p:bldP spid="36"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noChangeArrowheads="1"/>
          </p:cNvSpPr>
          <p:nvPr/>
        </p:nvSpPr>
        <p:spPr>
          <a:xfrm>
            <a:off x="731520" y="731520"/>
            <a:ext cx="8605838" cy="455613"/>
          </a:xfrm>
          <a:prstGeom prst="rect">
            <a:avLst/>
          </a:prstGeom>
          <a:ln/>
        </p:spPr>
        <p:txBody>
          <a:bodyPr tIns="28224"/>
          <a:lstStyle>
            <a:lvl1pPr algn="l" rtl="0" hangingPunct="0">
              <a:tabLst/>
              <a:defRPr lang="en-US" sz="3200" b="1" i="0" u="none" strike="noStrike">
                <a:ln>
                  <a:noFill/>
                </a:ln>
                <a:solidFill>
                  <a:srgbClr val="00FF00"/>
                </a:solidFill>
                <a:latin typeface="Arial" pitchFamily="34"/>
                <a:cs typeface="Arial Unicode MS" pitchFamily="2"/>
              </a:defRPr>
            </a:lvl1p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kern="0" dirty="0" smtClean="0"/>
              <a:t>The fine print</a:t>
            </a:r>
            <a:endParaRPr lang="en-US" altLang="en-US" kern="0" dirty="0"/>
          </a:p>
        </p:txBody>
      </p:sp>
      <p:sp>
        <p:nvSpPr>
          <p:cNvPr id="4" name="TextBox 3"/>
          <p:cNvSpPr txBox="1"/>
          <p:nvPr/>
        </p:nvSpPr>
        <p:spPr>
          <a:xfrm>
            <a:off x="1371600" y="1645920"/>
            <a:ext cx="7507705" cy="489364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OS page table and the TLB support pages of multiple sizes, including one line.</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The hardware allocates one-line pages for evicts from a pool represented as a bit mask over a contiguous block. Running out of one-line pages causes the hardware to choose another block from a pool of blocks. Running low on blocks triggers a trap.</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A background OS process allocates blocks for the block pool for the hardware to use, and consolidates small physical pages that are nearby in virtual space into larger physical pages that are zero-filled.</a:t>
            </a:r>
          </a:p>
        </p:txBody>
      </p:sp>
      <p:sp>
        <p:nvSpPr>
          <p:cNvPr id="5" name="Rectangle 4"/>
          <p:cNvSpPr/>
          <p:nvPr/>
        </p:nvSpPr>
        <p:spPr>
          <a:xfrm>
            <a:off x="887729" y="1498160"/>
            <a:ext cx="7690787" cy="956282"/>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 name="Rectangle 5"/>
          <p:cNvSpPr/>
          <p:nvPr/>
        </p:nvSpPr>
        <p:spPr>
          <a:xfrm>
            <a:off x="1046748" y="2726025"/>
            <a:ext cx="8193506" cy="209863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8633041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1000"/>
                                        <p:tgtEl>
                                          <p:spTgt spid="4">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5815695"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When stores are unnecessary</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269169" y="2885016"/>
            <a:ext cx="8019210" cy="1862048"/>
          </a:xfrm>
          <a:prstGeom prst="rect">
            <a:avLst/>
          </a:prstGeom>
          <a:noFill/>
        </p:spPr>
        <p:txBody>
          <a:bodyPr wrap="square" rtlCol="0">
            <a:spAutoFit/>
          </a:bodyPr>
          <a:lstStyle/>
          <a:p>
            <a:pPr algn="ctr"/>
            <a:r>
              <a:rPr lang="en-US" sz="11500" dirty="0" smtClean="0">
                <a:solidFill>
                  <a:srgbClr val="FFFF00"/>
                </a:solidFill>
                <a:latin typeface="Arial" pitchFamily="34" charset="0"/>
                <a:cs typeface="Arial" pitchFamily="34" charset="0"/>
              </a:rPr>
              <a:t>implicit zero</a:t>
            </a:r>
          </a:p>
        </p:txBody>
      </p:sp>
    </p:spTree>
    <p:extLst>
      <p:ext uri="{BB962C8B-B14F-4D97-AF65-F5344CB8AC3E}">
        <p14:creationId xmlns:p14="http://schemas.microsoft.com/office/powerpoint/2010/main" val="785783822"/>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876639"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market wants…</a:t>
            </a:r>
            <a:endParaRPr lang="en-US" sz="3200" b="1" i="0" u="none" strike="noStrike" dirty="0">
              <a:ln>
                <a:noFill/>
              </a:ln>
              <a:solidFill>
                <a:srgbClr val="00FF00"/>
              </a:solidFill>
              <a:latin typeface="Arial" pitchFamily="34"/>
              <a:ea typeface="Tahoma" pitchFamily="2"/>
              <a:cs typeface="Tahoma" pitchFamily="2"/>
            </a:endParaRPr>
          </a:p>
        </p:txBody>
      </p:sp>
      <p:sp>
        <p:nvSpPr>
          <p:cNvPr id="4" name="TextBox 3"/>
          <p:cNvSpPr txBox="1"/>
          <p:nvPr/>
        </p:nvSpPr>
        <p:spPr>
          <a:xfrm>
            <a:off x="1943104" y="1435442"/>
            <a:ext cx="3781805" cy="1200329"/>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High execution throughput</a:t>
            </a:r>
          </a:p>
          <a:p>
            <a:r>
              <a:rPr lang="en-US" sz="2400" dirty="0" smtClean="0">
                <a:solidFill>
                  <a:srgbClr val="FFFF00"/>
                </a:solidFill>
                <a:latin typeface="Arial" pitchFamily="34" charset="0"/>
                <a:cs typeface="Arial" pitchFamily="34" charset="0"/>
              </a:rPr>
              <a:t>Low power</a:t>
            </a:r>
          </a:p>
          <a:p>
            <a:r>
              <a:rPr lang="en-US" sz="2400" dirty="0" smtClean="0">
                <a:solidFill>
                  <a:srgbClr val="FFFF00"/>
                </a:solidFill>
                <a:latin typeface="Arial" pitchFamily="34" charset="0"/>
                <a:cs typeface="Arial" pitchFamily="34" charset="0"/>
              </a:rPr>
              <a:t>Low cost</a:t>
            </a:r>
          </a:p>
        </p:txBody>
      </p:sp>
      <p:sp>
        <p:nvSpPr>
          <p:cNvPr id="5" name="TextBox 4"/>
          <p:cNvSpPr txBox="1"/>
          <p:nvPr/>
        </p:nvSpPr>
        <p:spPr>
          <a:xfrm>
            <a:off x="1082831" y="2883081"/>
            <a:ext cx="8419292" cy="523220"/>
          </a:xfrm>
          <a:prstGeom prst="rect">
            <a:avLst/>
          </a:prstGeom>
          <a:noFill/>
        </p:spPr>
        <p:txBody>
          <a:bodyPr wrap="none" rtlCol="0">
            <a:spAutoFit/>
          </a:bodyPr>
          <a:lstStyle/>
          <a:p>
            <a:r>
              <a:rPr lang="en-US" sz="2800" i="1" dirty="0" smtClean="0">
                <a:solidFill>
                  <a:srgbClr val="FFFF00"/>
                </a:solidFill>
                <a:latin typeface="Arial" pitchFamily="34" charset="0"/>
                <a:cs typeface="Arial" pitchFamily="34" charset="0"/>
              </a:rPr>
              <a:t>How to achieve this has been known for forty years.</a:t>
            </a:r>
          </a:p>
        </p:txBody>
      </p:sp>
      <p:sp>
        <p:nvSpPr>
          <p:cNvPr id="11" name="TextBox 10"/>
          <p:cNvSpPr txBox="1"/>
          <p:nvPr/>
        </p:nvSpPr>
        <p:spPr>
          <a:xfrm>
            <a:off x="1371599" y="3611244"/>
            <a:ext cx="6919785" cy="2308324"/>
          </a:xfrm>
          <a:prstGeom prst="rect">
            <a:avLst/>
          </a:prstGeom>
          <a:noFill/>
        </p:spPr>
        <p:txBody>
          <a:bodyPr wrap="square" rtlCol="0">
            <a:spAutoFit/>
          </a:bodyPr>
          <a:lstStyle/>
          <a:p>
            <a:pPr marL="800100" lvl="1" indent="-342900">
              <a:buFont typeface="Arial" pitchFamily="34" charset="0"/>
              <a:buChar char="•"/>
            </a:pPr>
            <a:r>
              <a:rPr lang="en-US" sz="2400" i="1" dirty="0" smtClean="0">
                <a:solidFill>
                  <a:srgbClr val="FFFF00"/>
                </a:solidFill>
                <a:latin typeface="Arial" pitchFamily="34" charset="0"/>
                <a:cs typeface="Arial" pitchFamily="34" charset="0"/>
              </a:rPr>
              <a:t>wide-issue</a:t>
            </a:r>
            <a:r>
              <a:rPr lang="en-US" sz="2400" dirty="0" smtClean="0">
                <a:solidFill>
                  <a:srgbClr val="FFFF00"/>
                </a:solidFill>
                <a:latin typeface="Arial" pitchFamily="34" charset="0"/>
                <a:cs typeface="Arial" pitchFamily="34" charset="0"/>
              </a:rPr>
              <a:t>: many operations issue and execute each cycle.</a:t>
            </a:r>
          </a:p>
          <a:p>
            <a:pPr marL="800100" lvl="1" indent="-342900">
              <a:buFont typeface="Arial" pitchFamily="34" charset="0"/>
              <a:buChar char="•"/>
            </a:pPr>
            <a:r>
              <a:rPr lang="en-US" sz="2400" i="1" dirty="0" smtClean="0">
                <a:solidFill>
                  <a:srgbClr val="FFFF00"/>
                </a:solidFill>
                <a:latin typeface="Arial" pitchFamily="34" charset="0"/>
                <a:cs typeface="Arial" pitchFamily="34" charset="0"/>
              </a:rPr>
              <a:t>statically scheduled </a:t>
            </a:r>
            <a:r>
              <a:rPr lang="en-US" sz="2400" dirty="0" smtClean="0">
                <a:solidFill>
                  <a:srgbClr val="FFFF00"/>
                </a:solidFill>
                <a:latin typeface="Arial" pitchFamily="34" charset="0"/>
                <a:cs typeface="Arial" pitchFamily="34" charset="0"/>
              </a:rPr>
              <a:t>: the compiler determines when each operation begins.</a:t>
            </a:r>
          </a:p>
          <a:p>
            <a:pPr marL="800100" lvl="1" indent="-342900">
              <a:buFont typeface="Arial" pitchFamily="34" charset="0"/>
              <a:buChar char="•"/>
            </a:pPr>
            <a:r>
              <a:rPr lang="en-US" sz="2400" i="1" dirty="0" smtClean="0">
                <a:solidFill>
                  <a:srgbClr val="FFFF00"/>
                </a:solidFill>
                <a:latin typeface="Arial" pitchFamily="34" charset="0"/>
                <a:cs typeface="Arial" pitchFamily="34" charset="0"/>
              </a:rPr>
              <a:t>exposed pipeline</a:t>
            </a:r>
            <a:r>
              <a:rPr lang="en-US" sz="2400" dirty="0" smtClean="0">
                <a:solidFill>
                  <a:srgbClr val="FFFF00"/>
                </a:solidFill>
                <a:latin typeface="Arial" pitchFamily="34" charset="0"/>
                <a:cs typeface="Arial" pitchFamily="34" charset="0"/>
              </a:rPr>
              <a:t>: operation results are not returned at once, but after a known latency.</a:t>
            </a:r>
          </a:p>
        </p:txBody>
      </p:sp>
      <p:sp>
        <p:nvSpPr>
          <p:cNvPr id="12" name="Rectangle 11"/>
          <p:cNvSpPr/>
          <p:nvPr/>
        </p:nvSpPr>
        <p:spPr>
          <a:xfrm>
            <a:off x="1161501" y="1790536"/>
            <a:ext cx="4354620" cy="405391"/>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3" name="Rectangle 12"/>
          <p:cNvSpPr/>
          <p:nvPr/>
        </p:nvSpPr>
        <p:spPr>
          <a:xfrm>
            <a:off x="944620" y="2230380"/>
            <a:ext cx="4354620" cy="405391"/>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7" name="Rectangle 16"/>
          <p:cNvSpPr/>
          <p:nvPr/>
        </p:nvSpPr>
        <p:spPr>
          <a:xfrm>
            <a:off x="1656696" y="1435442"/>
            <a:ext cx="4354620" cy="405391"/>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4" name="Rectangle 13"/>
          <p:cNvSpPr/>
          <p:nvPr/>
        </p:nvSpPr>
        <p:spPr>
          <a:xfrm>
            <a:off x="1656696" y="3513740"/>
            <a:ext cx="6634688" cy="901841"/>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19" name="Rectangle 18"/>
          <p:cNvSpPr/>
          <p:nvPr/>
        </p:nvSpPr>
        <p:spPr>
          <a:xfrm>
            <a:off x="1809096" y="4415581"/>
            <a:ext cx="6634688" cy="705853"/>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20" name="Rectangle 19"/>
          <p:cNvSpPr/>
          <p:nvPr/>
        </p:nvSpPr>
        <p:spPr>
          <a:xfrm>
            <a:off x="1656696" y="5161538"/>
            <a:ext cx="6634688" cy="71845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7" name="TextBox 6"/>
          <p:cNvSpPr txBox="1"/>
          <p:nvPr/>
        </p:nvSpPr>
        <p:spPr>
          <a:xfrm>
            <a:off x="1161501" y="6143670"/>
            <a:ext cx="441197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You can buy such a chip today.</a:t>
            </a:r>
          </a:p>
        </p:txBody>
      </p:sp>
      <p:sp>
        <p:nvSpPr>
          <p:cNvPr id="8" name="TextBox 7"/>
          <p:cNvSpPr txBox="1"/>
          <p:nvPr/>
        </p:nvSpPr>
        <p:spPr>
          <a:xfrm>
            <a:off x="3942480" y="6651227"/>
            <a:ext cx="419980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The Mill works the same way.</a:t>
            </a:r>
          </a:p>
        </p:txBody>
      </p:sp>
    </p:spTree>
    <p:extLst>
      <p:ext uri="{BB962C8B-B14F-4D97-AF65-F5344CB8AC3E}">
        <p14:creationId xmlns:p14="http://schemas.microsoft.com/office/powerpoint/2010/main" val="29104031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000"/>
                                        <p:tgtEl>
                                          <p:spTgt spid="4">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1000"/>
                                        <p:tgtEl>
                                          <p:spTgt spid="11">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1">
                                            <p:txEl>
                                              <p:pRg st="1" end="1"/>
                                            </p:txEl>
                                          </p:spTgt>
                                        </p:tgtEl>
                                        <p:attrNameLst>
                                          <p:attrName>style.visibility</p:attrName>
                                        </p:attrNameLst>
                                      </p:cBhvr>
                                      <p:to>
                                        <p:strVal val="visible"/>
                                      </p:to>
                                    </p:set>
                                    <p:animEffect transition="in" filter="fade">
                                      <p:cBhvr>
                                        <p:cTn id="41" dur="1000"/>
                                        <p:tgtEl>
                                          <p:spTgt spid="11">
                                            <p:txEl>
                                              <p:pRg st="1" end="1"/>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1">
                                            <p:txEl>
                                              <p:pRg st="2" end="2"/>
                                            </p:txEl>
                                          </p:spTgt>
                                        </p:tgtEl>
                                        <p:attrNameLst>
                                          <p:attrName>style.visibility</p:attrName>
                                        </p:attrNameLst>
                                      </p:cBhvr>
                                      <p:to>
                                        <p:strVal val="visible"/>
                                      </p:to>
                                    </p:set>
                                    <p:animEffect transition="in" filter="fade">
                                      <p:cBhvr>
                                        <p:cTn id="49" dur="1000"/>
                                        <p:tgtEl>
                                          <p:spTgt spid="11">
                                            <p:txEl>
                                              <p:pRg st="2" end="2"/>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10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fade">
                                      <p:cBhvr>
                                        <p:cTn id="57" dur="1000"/>
                                        <p:tgtEl>
                                          <p:spTgt spid="7"/>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fade">
                                      <p:cBhvr>
                                        <p:cTn id="60" dur="1000"/>
                                        <p:tgtEl>
                                          <p:spTgt spid="2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fade">
                                      <p:cBhvr>
                                        <p:cTn id="6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animBg="1"/>
      <p:bldP spid="13" grpId="0" animBg="1"/>
      <p:bldP spid="17" grpId="0" animBg="1"/>
      <p:bldP spid="14" grpId="0" animBg="1"/>
      <p:bldP spid="19" grpId="0" animBg="1"/>
      <p:bldP spid="20" grpId="0" animBg="1"/>
      <p:bldP spid="7"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5769656" cy="471860"/>
          </a:xfrm>
          <a:prstGeom prst="rect">
            <a:avLst/>
          </a:prstGeom>
          <a:solidFill>
            <a:srgbClr val="000080"/>
          </a:solidFill>
          <a:ln>
            <a:noFill/>
          </a:ln>
        </p:spPr>
        <p:txBody>
          <a:bodyPr vert="horz" wrap="none" lIns="0" tIns="0" rIns="0" bIns="0" anchorCtr="0" compatLnSpc="0">
            <a:spAutoFit/>
          </a:bodyPr>
          <a:lstStyle/>
          <a:p>
            <a:r>
              <a:rPr lang="en-US" altLang="en-US" sz="3200" dirty="0">
                <a:solidFill>
                  <a:srgbClr val="00FF00"/>
                </a:solidFill>
              </a:rPr>
              <a:t>Problem: transient stack frames</a:t>
            </a:r>
          </a:p>
        </p:txBody>
      </p:sp>
      <p:sp>
        <p:nvSpPr>
          <p:cNvPr id="3" name="TextBox 2"/>
          <p:cNvSpPr txBox="1"/>
          <p:nvPr/>
        </p:nvSpPr>
        <p:spPr>
          <a:xfrm>
            <a:off x="1828799" y="1554480"/>
            <a:ext cx="6746790" cy="489364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largest fraction of memory references are to the local stack frame. Many of those references are initialization, frequently to zero.</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When a stack frame exits, nearly all the lines in the frame will be dirty and will be written back to DRAM. The write-back is pointless because the lines are dead.</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Reading uninitialized data is a common bug.</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Reading the stack rubble of previously called functions is a common path for security exploits.</a:t>
            </a:r>
            <a:endParaRPr lang="en-US" sz="2400" dirty="0">
              <a:solidFill>
                <a:srgbClr val="FFFF00"/>
              </a:solidFill>
              <a:latin typeface="Arial" pitchFamily="34" charset="0"/>
              <a:cs typeface="Arial" pitchFamily="34" charset="0"/>
            </a:endParaRPr>
          </a:p>
        </p:txBody>
      </p:sp>
      <p:sp>
        <p:nvSpPr>
          <p:cNvPr id="5" name="Rectangle 4"/>
          <p:cNvSpPr/>
          <p:nvPr/>
        </p:nvSpPr>
        <p:spPr>
          <a:xfrm>
            <a:off x="1363926" y="3087129"/>
            <a:ext cx="7788093" cy="1559012"/>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 name="Rectangle 5"/>
          <p:cNvSpPr/>
          <p:nvPr/>
        </p:nvSpPr>
        <p:spPr>
          <a:xfrm>
            <a:off x="1211527" y="4903573"/>
            <a:ext cx="7788093" cy="57047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4" name="Rectangle 3"/>
          <p:cNvSpPr/>
          <p:nvPr/>
        </p:nvSpPr>
        <p:spPr>
          <a:xfrm>
            <a:off x="1211527" y="1600200"/>
            <a:ext cx="7788093" cy="137160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3486909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39418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Implicit zero</a:t>
            </a:r>
            <a:endParaRPr lang="en-US" sz="3200" b="1" i="1" u="none" strike="noStrike" dirty="0">
              <a:ln>
                <a:noFill/>
              </a:ln>
              <a:solidFill>
                <a:srgbClr val="00FF00"/>
              </a:solidFill>
              <a:latin typeface="Arial" pitchFamily="34"/>
              <a:ea typeface="Tahoma" pitchFamily="2"/>
              <a:cs typeface="Tahoma" pitchFamily="2"/>
            </a:endParaRPr>
          </a:p>
        </p:txBody>
      </p:sp>
      <p:cxnSp>
        <p:nvCxnSpPr>
          <p:cNvPr id="3" name="Straight Connector 2"/>
          <p:cNvCxnSpPr/>
          <p:nvPr/>
        </p:nvCxnSpPr>
        <p:spPr>
          <a:xfrm>
            <a:off x="1463040" y="1737360"/>
            <a:ext cx="12032"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743200" y="1737360"/>
            <a:ext cx="0"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0080" y="6217920"/>
            <a:ext cx="507733"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SP</a:t>
            </a:r>
          </a:p>
        </p:txBody>
      </p:sp>
      <p:sp>
        <p:nvSpPr>
          <p:cNvPr id="8" name="Rectangle 7"/>
          <p:cNvSpPr/>
          <p:nvPr/>
        </p:nvSpPr>
        <p:spPr>
          <a:xfrm>
            <a:off x="1554480" y="603504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11" name="Straight Arrow Connector 10"/>
          <p:cNvCxnSpPr/>
          <p:nvPr/>
        </p:nvCxnSpPr>
        <p:spPr>
          <a:xfrm flipV="1">
            <a:off x="822960" y="3566160"/>
            <a:ext cx="0" cy="128737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554480" y="576072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5" name="Rectangle 14"/>
          <p:cNvSpPr/>
          <p:nvPr/>
        </p:nvSpPr>
        <p:spPr>
          <a:xfrm>
            <a:off x="1554480" y="548640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6" name="Rectangle 15"/>
          <p:cNvSpPr/>
          <p:nvPr/>
        </p:nvSpPr>
        <p:spPr>
          <a:xfrm>
            <a:off x="1554480" y="521208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18" name="Straight Arrow Connector 17"/>
          <p:cNvCxnSpPr/>
          <p:nvPr/>
        </p:nvCxnSpPr>
        <p:spPr>
          <a:xfrm flipV="1">
            <a:off x="1147813" y="6217920"/>
            <a:ext cx="321243" cy="145582"/>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280160" y="1280160"/>
            <a:ext cx="158729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 stack</a:t>
            </a:r>
          </a:p>
        </p:txBody>
      </p:sp>
      <p:sp>
        <p:nvSpPr>
          <p:cNvPr id="21" name="Rectangle 20"/>
          <p:cNvSpPr/>
          <p:nvPr/>
        </p:nvSpPr>
        <p:spPr>
          <a:xfrm>
            <a:off x="3200400" y="521208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2" name="Rectangle 21"/>
          <p:cNvSpPr/>
          <p:nvPr/>
        </p:nvSpPr>
        <p:spPr>
          <a:xfrm>
            <a:off x="3200400" y="548640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3" name="Rectangle 22"/>
          <p:cNvSpPr/>
          <p:nvPr/>
        </p:nvSpPr>
        <p:spPr>
          <a:xfrm>
            <a:off x="3200400" y="576072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5" name="Rectangle 24"/>
          <p:cNvSpPr/>
          <p:nvPr/>
        </p:nvSpPr>
        <p:spPr>
          <a:xfrm>
            <a:off x="3200400" y="603504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27" name="Straight Connector 26"/>
          <p:cNvCxnSpPr/>
          <p:nvPr/>
        </p:nvCxnSpPr>
        <p:spPr>
          <a:xfrm flipV="1">
            <a:off x="3477126" y="5212080"/>
            <a:ext cx="0"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108960" y="5212080"/>
            <a:ext cx="12032"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017520" y="6400800"/>
            <a:ext cx="591954"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IZ</a:t>
            </a:r>
          </a:p>
        </p:txBody>
      </p:sp>
      <p:sp>
        <p:nvSpPr>
          <p:cNvPr id="33" name="TextBox 32"/>
          <p:cNvSpPr txBox="1"/>
          <p:nvPr/>
        </p:nvSpPr>
        <p:spPr>
          <a:xfrm>
            <a:off x="3931920" y="1554480"/>
            <a:ext cx="5176180"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IZ special register holds a bit map of the cache lines at the top of the data stack.</a:t>
            </a:r>
          </a:p>
        </p:txBody>
      </p:sp>
      <p:sp>
        <p:nvSpPr>
          <p:cNvPr id="34" name="TextBox 33"/>
          <p:cNvSpPr txBox="1"/>
          <p:nvPr/>
        </p:nvSpPr>
        <p:spPr>
          <a:xfrm>
            <a:off x="3931920" y="1554480"/>
            <a:ext cx="4819135"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The </a:t>
            </a:r>
            <a:r>
              <a:rPr lang="en-US" sz="2400" i="1" dirty="0" err="1" smtClean="0">
                <a:solidFill>
                  <a:srgbClr val="FFFF00"/>
                </a:solidFill>
                <a:latin typeface="Courier New" panose="02070309020205020404" pitchFamily="49" charset="0"/>
                <a:cs typeface="Courier New" panose="02070309020205020404" pitchFamily="49" charset="0"/>
              </a:rPr>
              <a:t>stackf</a:t>
            </a:r>
            <a:r>
              <a:rPr lang="en-US" sz="2400" dirty="0" smtClean="0">
                <a:solidFill>
                  <a:srgbClr val="FFFF00"/>
                </a:solidFill>
                <a:latin typeface="Arial" pitchFamily="34" charset="0"/>
                <a:cs typeface="Arial" pitchFamily="34" charset="0"/>
              </a:rPr>
              <a:t> operation allocates a frame in the data stack, in units of cache lines.</a:t>
            </a:r>
          </a:p>
        </p:txBody>
      </p:sp>
      <p:sp>
        <p:nvSpPr>
          <p:cNvPr id="35" name="TextBox 34"/>
          <p:cNvSpPr txBox="1"/>
          <p:nvPr/>
        </p:nvSpPr>
        <p:spPr>
          <a:xfrm>
            <a:off x="4937760" y="2834640"/>
            <a:ext cx="1843774" cy="461665"/>
          </a:xfrm>
          <a:prstGeom prst="rect">
            <a:avLst/>
          </a:prstGeom>
          <a:noFill/>
        </p:spPr>
        <p:txBody>
          <a:bodyPr wrap="none" rtlCol="0">
            <a:spAutoFit/>
          </a:bodyPr>
          <a:lstStyle/>
          <a:p>
            <a:r>
              <a:rPr lang="en-US" sz="2400" dirty="0" err="1" smtClean="0">
                <a:solidFill>
                  <a:srgbClr val="FFFF00"/>
                </a:solidFill>
                <a:latin typeface="Courier New" panose="02070309020205020404" pitchFamily="49" charset="0"/>
                <a:cs typeface="Courier New" panose="02070309020205020404" pitchFamily="49" charset="0"/>
              </a:rPr>
              <a:t>stackf</a:t>
            </a:r>
            <a:r>
              <a:rPr lang="en-US" sz="2400" dirty="0" smtClean="0">
                <a:solidFill>
                  <a:srgbClr val="FFFF00"/>
                </a:solidFill>
                <a:latin typeface="Courier New" panose="02070309020205020404" pitchFamily="49" charset="0"/>
                <a:cs typeface="Courier New" panose="02070309020205020404" pitchFamily="49" charset="0"/>
              </a:rPr>
              <a:t>(4)</a:t>
            </a:r>
          </a:p>
        </p:txBody>
      </p:sp>
      <p:cxnSp>
        <p:nvCxnSpPr>
          <p:cNvPr id="42" name="Straight Arrow Connector 41"/>
          <p:cNvCxnSpPr/>
          <p:nvPr/>
        </p:nvCxnSpPr>
        <p:spPr>
          <a:xfrm flipV="1">
            <a:off x="1147813" y="5212080"/>
            <a:ext cx="315227" cy="100584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70503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10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par>
                          <p:cTn id="48" fill="hold">
                            <p:stCondLst>
                              <p:cond delay="1500"/>
                            </p:stCondLst>
                            <p:childTnLst>
                              <p:par>
                                <p:cTn id="49" presetID="10" presetClass="entr" presetSubtype="0"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par>
                          <p:cTn id="52" fill="hold">
                            <p:stCondLst>
                              <p:cond delay="2000"/>
                            </p:stCondLst>
                            <p:childTnLst>
                              <p:par>
                                <p:cTn id="53" presetID="7" presetClass="emph" presetSubtype="2" fill="hold" nodeType="afterEffect">
                                  <p:stCondLst>
                                    <p:cond delay="0"/>
                                  </p:stCondLst>
                                  <p:childTnLst>
                                    <p:animClr clrSpc="rgb" dir="cw">
                                      <p:cBhvr>
                                        <p:cTn id="54" dur="1000" fill="hold"/>
                                        <p:tgtEl>
                                          <p:spTgt spid="18"/>
                                        </p:tgtEl>
                                        <p:attrNameLst>
                                          <p:attrName>stroke.color</p:attrName>
                                        </p:attrNameLst>
                                      </p:cBhvr>
                                      <p:to>
                                        <a:srgbClr val="FF0000"/>
                                      </p:to>
                                    </p:animClr>
                                    <p:set>
                                      <p:cBhvr>
                                        <p:cTn id="55" dur="1000" fill="hold"/>
                                        <p:tgtEl>
                                          <p:spTgt spid="18"/>
                                        </p:tgtEl>
                                        <p:attrNameLst>
                                          <p:attrName>stroke.on</p:attrName>
                                        </p:attrNameLst>
                                      </p:cBhvr>
                                      <p:to>
                                        <p:strVal val="true"/>
                                      </p:to>
                                    </p:set>
                                  </p:childTnLst>
                                </p:cTn>
                              </p:par>
                              <p:par>
                                <p:cTn id="56" presetID="10" presetClass="exit" presetSubtype="0" fill="hold" nodeType="withEffect">
                                  <p:stCondLst>
                                    <p:cond delay="0"/>
                                  </p:stCondLst>
                                  <p:childTnLst>
                                    <p:animEffect transition="out" filter="fade">
                                      <p:cBhvr>
                                        <p:cTn id="57" dur="1000"/>
                                        <p:tgtEl>
                                          <p:spTgt spid="18"/>
                                        </p:tgtEl>
                                      </p:cBhvr>
                                    </p:animEffect>
                                    <p:set>
                                      <p:cBhvr>
                                        <p:cTn id="58" dur="1" fill="hold">
                                          <p:stCondLst>
                                            <p:cond delay="999"/>
                                          </p:stCondLst>
                                        </p:cTn>
                                        <p:tgtEl>
                                          <p:spTgt spid="18"/>
                                        </p:tgtEl>
                                        <p:attrNameLst>
                                          <p:attrName>style.visibility</p:attrName>
                                        </p:attrNameLst>
                                      </p:cBhvr>
                                      <p:to>
                                        <p:strVal val="hidden"/>
                                      </p:to>
                                    </p:set>
                                  </p:childTnLst>
                                </p:cTn>
                              </p:par>
                              <p:par>
                                <p:cTn id="59" presetID="10" presetClass="entr" presetSubtype="0" fill="hold" nodeType="withEffect">
                                  <p:stCondLst>
                                    <p:cond delay="0"/>
                                  </p:stCondLst>
                                  <p:childTnLst>
                                    <p:set>
                                      <p:cBhvr>
                                        <p:cTn id="60" dur="1" fill="hold">
                                          <p:stCondLst>
                                            <p:cond delay="0"/>
                                          </p:stCondLst>
                                        </p:cTn>
                                        <p:tgtEl>
                                          <p:spTgt spid="42"/>
                                        </p:tgtEl>
                                        <p:attrNameLst>
                                          <p:attrName>style.visibility</p:attrName>
                                        </p:attrNameLst>
                                      </p:cBhvr>
                                      <p:to>
                                        <p:strVal val="visible"/>
                                      </p:to>
                                    </p:set>
                                    <p:animEffect transition="in" filter="fade">
                                      <p:cBhvr>
                                        <p:cTn id="61" dur="1000"/>
                                        <p:tgtEl>
                                          <p:spTgt spid="42"/>
                                        </p:tgtEl>
                                      </p:cBhvr>
                                    </p:animEffect>
                                  </p:childTnLst>
                                </p:cTn>
                              </p:par>
                              <p:par>
                                <p:cTn id="62" presetID="10" presetClass="exit" presetSubtype="0" fill="hold" nodeType="withEffect">
                                  <p:stCondLst>
                                    <p:cond delay="0"/>
                                  </p:stCondLst>
                                  <p:childTnLst>
                                    <p:animEffect transition="out" filter="fade">
                                      <p:cBhvr>
                                        <p:cTn id="63" dur="1000"/>
                                        <p:tgtEl>
                                          <p:spTgt spid="11"/>
                                        </p:tgtEl>
                                      </p:cBhvr>
                                    </p:animEffect>
                                    <p:set>
                                      <p:cBhvr>
                                        <p:cTn id="64" dur="1" fill="hold">
                                          <p:stCondLst>
                                            <p:cond delay="999"/>
                                          </p:stCondLst>
                                        </p:cTn>
                                        <p:tgtEl>
                                          <p:spTgt spid="11"/>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childTnLst>
                                </p:cTn>
                              </p:par>
                              <p:par>
                                <p:cTn id="70" presetID="10" presetClass="entr" presetSubtype="0" fill="hold" nodeType="with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par>
                                <p:cTn id="73" presetID="10" presetClass="entr" presetSubtype="0" fill="hold" nodeType="with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fade">
                                      <p:cBhvr>
                                        <p:cTn id="78" dur="1000"/>
                                        <p:tgtEl>
                                          <p:spTgt spid="32"/>
                                        </p:tgtEl>
                                      </p:cBhvr>
                                    </p:animEffect>
                                  </p:childTnLst>
                                </p:cTn>
                              </p:par>
                              <p:par>
                                <p:cTn id="79" presetID="10" presetClass="exit" presetSubtype="0" fill="hold" grpId="1" nodeType="withEffect">
                                  <p:stCondLst>
                                    <p:cond delay="0"/>
                                  </p:stCondLst>
                                  <p:childTnLst>
                                    <p:animEffect transition="out" filter="fade">
                                      <p:cBhvr>
                                        <p:cTn id="80" dur="1000"/>
                                        <p:tgtEl>
                                          <p:spTgt spid="34"/>
                                        </p:tgtEl>
                                      </p:cBhvr>
                                    </p:animEffect>
                                    <p:set>
                                      <p:cBhvr>
                                        <p:cTn id="81" dur="1" fill="hold">
                                          <p:stCondLst>
                                            <p:cond delay="999"/>
                                          </p:stCondLst>
                                        </p:cTn>
                                        <p:tgtEl>
                                          <p:spTgt spid="34"/>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500"/>
                                        <p:tgtEl>
                                          <p:spTgt spid="25"/>
                                        </p:tgtEl>
                                      </p:cBhvr>
                                    </p:animEffect>
                                  </p:childTnLst>
                                </p:cTn>
                              </p:par>
                            </p:childTnLst>
                          </p:cTn>
                        </p:par>
                        <p:par>
                          <p:cTn id="87" fill="hold">
                            <p:stCondLst>
                              <p:cond delay="500"/>
                            </p:stCondLst>
                            <p:childTnLst>
                              <p:par>
                                <p:cTn id="88" presetID="10" presetClass="entr" presetSubtype="0" fill="hold" grpId="0" nodeType="after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fade">
                                      <p:cBhvr>
                                        <p:cTn id="90" dur="500"/>
                                        <p:tgtEl>
                                          <p:spTgt spid="23"/>
                                        </p:tgtEl>
                                      </p:cBhvr>
                                    </p:animEffect>
                                  </p:childTnLst>
                                </p:cTn>
                              </p:par>
                            </p:childTnLst>
                          </p:cTn>
                        </p:par>
                        <p:par>
                          <p:cTn id="91" fill="hold">
                            <p:stCondLst>
                              <p:cond delay="1000"/>
                            </p:stCondLst>
                            <p:childTnLst>
                              <p:par>
                                <p:cTn id="92" presetID="10" presetClass="entr" presetSubtype="0" fill="hold" grpId="0" nodeType="afterEffect">
                                  <p:stCondLst>
                                    <p:cond delay="0"/>
                                  </p:stCondLst>
                                  <p:childTnLst>
                                    <p:set>
                                      <p:cBhvr>
                                        <p:cTn id="93" dur="1" fill="hold">
                                          <p:stCondLst>
                                            <p:cond delay="0"/>
                                          </p:stCondLst>
                                        </p:cTn>
                                        <p:tgtEl>
                                          <p:spTgt spid="22"/>
                                        </p:tgtEl>
                                        <p:attrNameLst>
                                          <p:attrName>style.visibility</p:attrName>
                                        </p:attrNameLst>
                                      </p:cBhvr>
                                      <p:to>
                                        <p:strVal val="visible"/>
                                      </p:to>
                                    </p:set>
                                    <p:animEffect transition="in" filter="fade">
                                      <p:cBhvr>
                                        <p:cTn id="94" dur="500"/>
                                        <p:tgtEl>
                                          <p:spTgt spid="22"/>
                                        </p:tgtEl>
                                      </p:cBhvr>
                                    </p:animEffect>
                                  </p:childTnLst>
                                </p:cTn>
                              </p:par>
                            </p:childTnLst>
                          </p:cTn>
                        </p:par>
                        <p:par>
                          <p:cTn id="95" fill="hold">
                            <p:stCondLst>
                              <p:cond delay="1500"/>
                            </p:stCondLst>
                            <p:childTnLst>
                              <p:par>
                                <p:cTn id="96" presetID="10" presetClass="entr" presetSubtype="0" fill="hold" grpId="0" nodeType="after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fade">
                                      <p:cBhvr>
                                        <p:cTn id="9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4" grpId="0" animBg="1"/>
      <p:bldP spid="15" grpId="0" animBg="1"/>
      <p:bldP spid="16" grpId="0" animBg="1"/>
      <p:bldP spid="19" grpId="0"/>
      <p:bldP spid="21" grpId="0" animBg="1"/>
      <p:bldP spid="22" grpId="0" animBg="1"/>
      <p:bldP spid="23" grpId="0" animBg="1"/>
      <p:bldP spid="25" grpId="0" animBg="1"/>
      <p:bldP spid="32" grpId="0" animBg="1"/>
      <p:bldP spid="33" grpId="0"/>
      <p:bldP spid="34" grpId="0"/>
      <p:bldP spid="34" grpId="1"/>
      <p:bldP spid="3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39418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Implicit zero</a:t>
            </a:r>
            <a:endParaRPr lang="en-US" sz="3200" b="1" i="1" u="none" strike="noStrike" dirty="0">
              <a:ln>
                <a:noFill/>
              </a:ln>
              <a:solidFill>
                <a:srgbClr val="00FF00"/>
              </a:solidFill>
              <a:latin typeface="Arial" pitchFamily="34"/>
              <a:ea typeface="Tahoma" pitchFamily="2"/>
              <a:cs typeface="Tahoma" pitchFamily="2"/>
            </a:endParaRPr>
          </a:p>
        </p:txBody>
      </p:sp>
      <p:cxnSp>
        <p:nvCxnSpPr>
          <p:cNvPr id="3" name="Straight Connector 2"/>
          <p:cNvCxnSpPr/>
          <p:nvPr/>
        </p:nvCxnSpPr>
        <p:spPr>
          <a:xfrm>
            <a:off x="1463040" y="1737360"/>
            <a:ext cx="12032"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743200" y="1737360"/>
            <a:ext cx="0"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0080" y="6217920"/>
            <a:ext cx="507733"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SP</a:t>
            </a:r>
          </a:p>
        </p:txBody>
      </p:sp>
      <p:sp>
        <p:nvSpPr>
          <p:cNvPr id="8" name="Rectangle 7"/>
          <p:cNvSpPr/>
          <p:nvPr/>
        </p:nvSpPr>
        <p:spPr>
          <a:xfrm>
            <a:off x="1554480" y="603504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4" name="Rectangle 13"/>
          <p:cNvSpPr/>
          <p:nvPr/>
        </p:nvSpPr>
        <p:spPr>
          <a:xfrm>
            <a:off x="1554480" y="576072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5" name="Rectangle 14"/>
          <p:cNvSpPr/>
          <p:nvPr/>
        </p:nvSpPr>
        <p:spPr>
          <a:xfrm>
            <a:off x="1554480" y="548640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6" name="Rectangle 15"/>
          <p:cNvSpPr/>
          <p:nvPr/>
        </p:nvSpPr>
        <p:spPr>
          <a:xfrm>
            <a:off x="1554480" y="521208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9" name="TextBox 18"/>
          <p:cNvSpPr txBox="1"/>
          <p:nvPr/>
        </p:nvSpPr>
        <p:spPr>
          <a:xfrm>
            <a:off x="1280160" y="1280160"/>
            <a:ext cx="158729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 stack</a:t>
            </a:r>
          </a:p>
        </p:txBody>
      </p:sp>
      <p:sp>
        <p:nvSpPr>
          <p:cNvPr id="21" name="Rectangle 20"/>
          <p:cNvSpPr/>
          <p:nvPr/>
        </p:nvSpPr>
        <p:spPr>
          <a:xfrm>
            <a:off x="3200400" y="521208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2" name="Rectangle 21"/>
          <p:cNvSpPr/>
          <p:nvPr/>
        </p:nvSpPr>
        <p:spPr>
          <a:xfrm>
            <a:off x="3200400" y="548640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3" name="Rectangle 22"/>
          <p:cNvSpPr/>
          <p:nvPr/>
        </p:nvSpPr>
        <p:spPr>
          <a:xfrm>
            <a:off x="3200400" y="576072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5" name="Rectangle 24"/>
          <p:cNvSpPr/>
          <p:nvPr/>
        </p:nvSpPr>
        <p:spPr>
          <a:xfrm>
            <a:off x="3200400" y="603504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27" name="Straight Connector 26"/>
          <p:cNvCxnSpPr/>
          <p:nvPr/>
        </p:nvCxnSpPr>
        <p:spPr>
          <a:xfrm flipV="1">
            <a:off x="3477126" y="5212080"/>
            <a:ext cx="0"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108960" y="5212080"/>
            <a:ext cx="12032"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017520" y="6400800"/>
            <a:ext cx="591954"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IZ</a:t>
            </a:r>
          </a:p>
        </p:txBody>
      </p:sp>
      <p:sp>
        <p:nvSpPr>
          <p:cNvPr id="33" name="TextBox 32"/>
          <p:cNvSpPr txBox="1"/>
          <p:nvPr/>
        </p:nvSpPr>
        <p:spPr>
          <a:xfrm>
            <a:off x="3931920" y="1554480"/>
            <a:ext cx="5176180"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load from a implicitly-zero line returns a zero without going to the memory hierarchy.</a:t>
            </a:r>
          </a:p>
        </p:txBody>
      </p:sp>
      <p:sp>
        <p:nvSpPr>
          <p:cNvPr id="35" name="TextBox 34"/>
          <p:cNvSpPr txBox="1"/>
          <p:nvPr/>
        </p:nvSpPr>
        <p:spPr>
          <a:xfrm>
            <a:off x="4937760" y="2834640"/>
            <a:ext cx="2949846"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load(fp+100,b,)</a:t>
            </a:r>
          </a:p>
        </p:txBody>
      </p:sp>
      <p:cxnSp>
        <p:nvCxnSpPr>
          <p:cNvPr id="42" name="Straight Arrow Connector 41"/>
          <p:cNvCxnSpPr/>
          <p:nvPr/>
        </p:nvCxnSpPr>
        <p:spPr>
          <a:xfrm flipV="1">
            <a:off x="1147813" y="5212080"/>
            <a:ext cx="315227" cy="100584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943600" y="4663440"/>
            <a:ext cx="1876927" cy="2286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 name="TextBox 3"/>
          <p:cNvSpPr txBox="1"/>
          <p:nvPr/>
        </p:nvSpPr>
        <p:spPr>
          <a:xfrm>
            <a:off x="7315200" y="4937760"/>
            <a:ext cx="187904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retire station</a:t>
            </a:r>
          </a:p>
        </p:txBody>
      </p:sp>
      <p:sp>
        <p:nvSpPr>
          <p:cNvPr id="9" name="Rectangle 8"/>
          <p:cNvSpPr/>
          <p:nvPr/>
        </p:nvSpPr>
        <p:spPr>
          <a:xfrm>
            <a:off x="5588669" y="3212431"/>
            <a:ext cx="1070812" cy="24063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latin typeface="Courier New" panose="02070309020205020404" pitchFamily="49" charset="0"/>
                <a:cs typeface="Courier New" panose="02070309020205020404" pitchFamily="49" charset="0"/>
              </a:rPr>
              <a:t>request</a:t>
            </a:r>
          </a:p>
        </p:txBody>
      </p:sp>
      <p:sp>
        <p:nvSpPr>
          <p:cNvPr id="12" name="Rectangle 11"/>
          <p:cNvSpPr/>
          <p:nvPr/>
        </p:nvSpPr>
        <p:spPr>
          <a:xfrm>
            <a:off x="3679248" y="5212080"/>
            <a:ext cx="483669" cy="187345"/>
          </a:xfrm>
          <a:prstGeom prst="rect">
            <a:avLst/>
          </a:prstGeom>
          <a:solidFill>
            <a:srgbClr val="33CC3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smtClean="0">
                <a:solidFill>
                  <a:srgbClr val="FFFF00"/>
                </a:solidFill>
                <a:latin typeface="Courier New" panose="02070309020205020404" pitchFamily="49" charset="0"/>
                <a:cs typeface="Courier New" panose="02070309020205020404" pitchFamily="49" charset="0"/>
              </a:rPr>
              <a:t>0</a:t>
            </a:r>
          </a:p>
        </p:txBody>
      </p:sp>
    </p:spTree>
    <p:extLst>
      <p:ext uri="{BB962C8B-B14F-4D97-AF65-F5344CB8AC3E}">
        <p14:creationId xmlns:p14="http://schemas.microsoft.com/office/powerpoint/2010/main" val="11347967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1000"/>
                                        <p:tgtEl>
                                          <p:spTgt spid="35"/>
                                        </p:tgtEl>
                                      </p:cBhvr>
                                    </p:animEffect>
                                  </p:childTnLst>
                                </p:cTn>
                              </p:par>
                              <p:par>
                                <p:cTn id="13" presetID="9" presetClass="emph" presetSubtype="0" grpId="1" nodeType="withEffect">
                                  <p:stCondLst>
                                    <p:cond delay="0"/>
                                  </p:stCondLst>
                                  <p:childTnLst>
                                    <p:set>
                                      <p:cBhvr rctx="PPT">
                                        <p:cTn id="14" dur="indefinite"/>
                                        <p:tgtEl>
                                          <p:spTgt spid="33"/>
                                        </p:tgtEl>
                                        <p:attrNameLst>
                                          <p:attrName>style.opacity</p:attrName>
                                        </p:attrNameLst>
                                      </p:cBhvr>
                                      <p:to>
                                        <p:strVal val="0.5"/>
                                      </p:to>
                                    </p:set>
                                    <p:animEffect filter="image" prLst="opacity: 0.5">
                                      <p:cBhvr rctx="IE">
                                        <p:cTn id="15" dur="indefinite"/>
                                        <p:tgtEl>
                                          <p:spTgt spid="3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2"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par>
                                <p:cTn id="28" presetID="42" presetClass="path" presetSubtype="0" accel="50000" decel="50000" fill="hold" grpId="0" nodeType="withEffect">
                                  <p:stCondLst>
                                    <p:cond delay="0"/>
                                  </p:stCondLst>
                                  <p:childTnLst>
                                    <p:animMotion origin="layout" path="M 4.06393E-6 1.14118E-6 L -0.2661 0.24523 " pathEditMode="relative" rAng="0" ptsTypes="AA">
                                      <p:cBhvr>
                                        <p:cTn id="29" dur="2000" fill="hold"/>
                                        <p:tgtEl>
                                          <p:spTgt spid="9"/>
                                        </p:tgtEl>
                                        <p:attrNameLst>
                                          <p:attrName>ppt_x</p:attrName>
                                          <p:attrName>ppt_y</p:attrName>
                                        </p:attrNameLst>
                                      </p:cBhvr>
                                      <p:rCtr x="-13305" y="12251"/>
                                    </p:animMotion>
                                  </p:childTnLst>
                                </p:cTn>
                              </p:par>
                            </p:childTnLst>
                          </p:cTn>
                        </p:par>
                        <p:par>
                          <p:cTn id="30" fill="hold">
                            <p:stCondLst>
                              <p:cond delay="2000"/>
                            </p:stCondLst>
                            <p:childTnLst>
                              <p:par>
                                <p:cTn id="31" presetID="10" presetClass="exit" presetSubtype="0" fill="hold" grpId="1" nodeType="afterEffect">
                                  <p:stCondLst>
                                    <p:cond delay="0"/>
                                  </p:stCondLst>
                                  <p:childTnLst>
                                    <p:animEffect transition="out" filter="fade">
                                      <p:cBhvr>
                                        <p:cTn id="32" dur="500"/>
                                        <p:tgtEl>
                                          <p:spTgt spid="9"/>
                                        </p:tgtEl>
                                      </p:cBhvr>
                                    </p:animEffect>
                                    <p:set>
                                      <p:cBhvr>
                                        <p:cTn id="33" dur="1" fill="hold">
                                          <p:stCondLst>
                                            <p:cond delay="499"/>
                                          </p:stCondLst>
                                        </p:cTn>
                                        <p:tgtEl>
                                          <p:spTgt spid="9"/>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par>
                                <p:cTn id="38" presetID="42" presetClass="path" presetSubtype="0" accel="50000" decel="50000" fill="hold" grpId="1" nodeType="withEffect">
                                  <p:stCondLst>
                                    <p:cond delay="0"/>
                                  </p:stCondLst>
                                  <p:childTnLst>
                                    <p:animMotion origin="layout" path="M 4.86852E-6 1.44745E-7 L 0.22437 -0.06965 " pathEditMode="relative" rAng="0" ptsTypes="AA">
                                      <p:cBhvr>
                                        <p:cTn id="39" dur="2000" fill="hold"/>
                                        <p:tgtEl>
                                          <p:spTgt spid="12"/>
                                        </p:tgtEl>
                                        <p:attrNameLst>
                                          <p:attrName>ppt_x</p:attrName>
                                          <p:attrName>ppt_y</p:attrName>
                                        </p:attrNameLst>
                                      </p:cBhvr>
                                      <p:rCtr x="11211" y="-348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5" grpId="0"/>
      <p:bldP spid="2" grpId="0" animBg="1"/>
      <p:bldP spid="4" grpId="0"/>
      <p:bldP spid="9" grpId="0" animBg="1"/>
      <p:bldP spid="9" grpId="1" animBg="1"/>
      <p:bldP spid="9" grpId="2" animBg="1"/>
      <p:bldP spid="12" grpId="0" animBg="1"/>
      <p:bldP spid="12"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39418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Implicit zero</a:t>
            </a:r>
            <a:endParaRPr lang="en-US" sz="3200" b="1" i="1" u="none" strike="noStrike" dirty="0">
              <a:ln>
                <a:noFill/>
              </a:ln>
              <a:solidFill>
                <a:srgbClr val="00FF00"/>
              </a:solidFill>
              <a:latin typeface="Arial" pitchFamily="34"/>
              <a:ea typeface="Tahoma" pitchFamily="2"/>
              <a:cs typeface="Tahoma" pitchFamily="2"/>
            </a:endParaRPr>
          </a:p>
        </p:txBody>
      </p:sp>
      <p:cxnSp>
        <p:nvCxnSpPr>
          <p:cNvPr id="3" name="Straight Connector 2"/>
          <p:cNvCxnSpPr/>
          <p:nvPr/>
        </p:nvCxnSpPr>
        <p:spPr>
          <a:xfrm>
            <a:off x="1463040" y="1737360"/>
            <a:ext cx="12032"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743200" y="1737360"/>
            <a:ext cx="0"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0080" y="6217920"/>
            <a:ext cx="507733"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SP</a:t>
            </a:r>
          </a:p>
        </p:txBody>
      </p:sp>
      <p:sp>
        <p:nvSpPr>
          <p:cNvPr id="8" name="Rectangle 7"/>
          <p:cNvSpPr/>
          <p:nvPr/>
        </p:nvSpPr>
        <p:spPr>
          <a:xfrm>
            <a:off x="1554480" y="603504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4" name="Rectangle 13"/>
          <p:cNvSpPr/>
          <p:nvPr/>
        </p:nvSpPr>
        <p:spPr>
          <a:xfrm>
            <a:off x="1554480" y="576072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5" name="Rectangle 14"/>
          <p:cNvSpPr/>
          <p:nvPr/>
        </p:nvSpPr>
        <p:spPr>
          <a:xfrm>
            <a:off x="1554480" y="548640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6" name="Rectangle 15"/>
          <p:cNvSpPr/>
          <p:nvPr/>
        </p:nvSpPr>
        <p:spPr>
          <a:xfrm>
            <a:off x="1554480" y="521208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9" name="TextBox 18"/>
          <p:cNvSpPr txBox="1"/>
          <p:nvPr/>
        </p:nvSpPr>
        <p:spPr>
          <a:xfrm>
            <a:off x="1280160" y="1280160"/>
            <a:ext cx="158729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 stack</a:t>
            </a:r>
          </a:p>
        </p:txBody>
      </p:sp>
      <p:sp>
        <p:nvSpPr>
          <p:cNvPr id="21" name="Rectangle 20"/>
          <p:cNvSpPr/>
          <p:nvPr/>
        </p:nvSpPr>
        <p:spPr>
          <a:xfrm>
            <a:off x="3200400" y="521208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2" name="Rectangle 21"/>
          <p:cNvSpPr/>
          <p:nvPr/>
        </p:nvSpPr>
        <p:spPr>
          <a:xfrm>
            <a:off x="3200400" y="548640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3" name="Rectangle 22"/>
          <p:cNvSpPr/>
          <p:nvPr/>
        </p:nvSpPr>
        <p:spPr>
          <a:xfrm>
            <a:off x="3200400" y="576072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5" name="Rectangle 24"/>
          <p:cNvSpPr/>
          <p:nvPr/>
        </p:nvSpPr>
        <p:spPr>
          <a:xfrm>
            <a:off x="3200400" y="603504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27" name="Straight Connector 26"/>
          <p:cNvCxnSpPr/>
          <p:nvPr/>
        </p:nvCxnSpPr>
        <p:spPr>
          <a:xfrm flipV="1">
            <a:off x="3477126" y="5212080"/>
            <a:ext cx="0"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108960" y="5212080"/>
            <a:ext cx="12032"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017520" y="6400800"/>
            <a:ext cx="591954"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IZ</a:t>
            </a:r>
          </a:p>
        </p:txBody>
      </p:sp>
      <p:sp>
        <p:nvSpPr>
          <p:cNvPr id="33" name="TextBox 32"/>
          <p:cNvSpPr txBox="1"/>
          <p:nvPr/>
        </p:nvSpPr>
        <p:spPr>
          <a:xfrm>
            <a:off x="3931920" y="1554480"/>
            <a:ext cx="5176180"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store to a implicitly-zero writes its data, sets the rest of the line to zero, and clears the IZ bit.</a:t>
            </a:r>
          </a:p>
        </p:txBody>
      </p:sp>
      <p:sp>
        <p:nvSpPr>
          <p:cNvPr id="35" name="TextBox 34"/>
          <p:cNvSpPr txBox="1"/>
          <p:nvPr/>
        </p:nvSpPr>
        <p:spPr>
          <a:xfrm>
            <a:off x="4937760" y="2834640"/>
            <a:ext cx="3871573"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store(fp+100,&lt;data&gt;)</a:t>
            </a:r>
          </a:p>
        </p:txBody>
      </p:sp>
      <p:cxnSp>
        <p:nvCxnSpPr>
          <p:cNvPr id="42" name="Straight Arrow Connector 41"/>
          <p:cNvCxnSpPr/>
          <p:nvPr/>
        </p:nvCxnSpPr>
        <p:spPr>
          <a:xfrm flipV="1">
            <a:off x="1147813" y="5212080"/>
            <a:ext cx="315227" cy="100584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588669" y="3211208"/>
            <a:ext cx="1570120" cy="253887"/>
            <a:chOff x="5588669" y="3211208"/>
            <a:chExt cx="1570120" cy="241855"/>
          </a:xfrm>
        </p:grpSpPr>
        <p:sp>
          <p:nvSpPr>
            <p:cNvPr id="9" name="Rectangle 8"/>
            <p:cNvSpPr/>
            <p:nvPr/>
          </p:nvSpPr>
          <p:spPr>
            <a:xfrm>
              <a:off x="5588669" y="3212431"/>
              <a:ext cx="1570120" cy="24063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smtClean="0">
                  <a:solidFill>
                    <a:srgbClr val="FFFF00"/>
                  </a:solidFill>
                  <a:latin typeface="Courier New" panose="02070309020205020404" pitchFamily="49" charset="0"/>
                  <a:cs typeface="Courier New" panose="02070309020205020404" pitchFamily="49" charset="0"/>
                </a:rPr>
                <a:t>request</a:t>
              </a:r>
            </a:p>
          </p:txBody>
        </p:sp>
        <p:sp>
          <p:nvSpPr>
            <p:cNvPr id="26" name="Rectangle 25"/>
            <p:cNvSpPr/>
            <p:nvPr/>
          </p:nvSpPr>
          <p:spPr>
            <a:xfrm>
              <a:off x="6572746" y="3211208"/>
              <a:ext cx="582022" cy="240632"/>
            </a:xfrm>
            <a:prstGeom prst="rect">
              <a:avLst/>
            </a:prstGeom>
            <a:solidFill>
              <a:srgbClr val="33CC3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600" dirty="0" smtClean="0">
                <a:solidFill>
                  <a:srgbClr val="FFFF00"/>
                </a:solidFill>
                <a:latin typeface="Courier New" panose="02070309020205020404" pitchFamily="49" charset="0"/>
                <a:cs typeface="Courier New" panose="02070309020205020404" pitchFamily="49" charset="0"/>
              </a:endParaRPr>
            </a:p>
          </p:txBody>
        </p:sp>
      </p:grpSp>
      <p:sp>
        <p:nvSpPr>
          <p:cNvPr id="24" name="Rectangle 23"/>
          <p:cNvSpPr/>
          <p:nvPr/>
        </p:nvSpPr>
        <p:spPr>
          <a:xfrm>
            <a:off x="3609474" y="1427202"/>
            <a:ext cx="5390146" cy="137160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298993066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1000"/>
                                        <p:tgtEl>
                                          <p:spTgt spid="3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10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nodeType="clickEffect">
                                  <p:stCondLst>
                                    <p:cond delay="0"/>
                                  </p:stCondLst>
                                  <p:childTnLst>
                                    <p:animMotion origin="layout" path="M 3.54747E-6 1.14118E-6 L -0.26972 0.24208 " pathEditMode="relative" rAng="0" ptsTypes="AA">
                                      <p:cBhvr>
                                        <p:cTn id="23" dur="2000" fill="hold"/>
                                        <p:tgtEl>
                                          <p:spTgt spid="5"/>
                                        </p:tgtEl>
                                        <p:attrNameLst>
                                          <p:attrName>ppt_x</p:attrName>
                                          <p:attrName>ppt_y</p:attrName>
                                        </p:attrNameLst>
                                      </p:cBhvr>
                                      <p:rCtr x="-13494" y="1210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2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39418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Implicit zero</a:t>
            </a:r>
            <a:endParaRPr lang="en-US" sz="3200" b="1" i="1" u="none" strike="noStrike" dirty="0">
              <a:ln>
                <a:noFill/>
              </a:ln>
              <a:solidFill>
                <a:srgbClr val="00FF00"/>
              </a:solidFill>
              <a:latin typeface="Arial" pitchFamily="34"/>
              <a:ea typeface="Tahoma" pitchFamily="2"/>
              <a:cs typeface="Tahoma" pitchFamily="2"/>
            </a:endParaRPr>
          </a:p>
        </p:txBody>
      </p:sp>
      <p:cxnSp>
        <p:nvCxnSpPr>
          <p:cNvPr id="3" name="Straight Connector 2"/>
          <p:cNvCxnSpPr/>
          <p:nvPr/>
        </p:nvCxnSpPr>
        <p:spPr>
          <a:xfrm>
            <a:off x="1463040" y="1737360"/>
            <a:ext cx="12032"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743200" y="1737360"/>
            <a:ext cx="0"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0080" y="6217920"/>
            <a:ext cx="507733"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SP</a:t>
            </a:r>
          </a:p>
        </p:txBody>
      </p:sp>
      <p:sp>
        <p:nvSpPr>
          <p:cNvPr id="8" name="Rectangle 7"/>
          <p:cNvSpPr/>
          <p:nvPr/>
        </p:nvSpPr>
        <p:spPr>
          <a:xfrm>
            <a:off x="1554480" y="603504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4" name="Rectangle 13"/>
          <p:cNvSpPr/>
          <p:nvPr/>
        </p:nvSpPr>
        <p:spPr>
          <a:xfrm>
            <a:off x="1554480" y="576072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5" name="Rectangle 14"/>
          <p:cNvSpPr/>
          <p:nvPr/>
        </p:nvSpPr>
        <p:spPr>
          <a:xfrm>
            <a:off x="1554480" y="548640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6" name="Rectangle 15"/>
          <p:cNvSpPr/>
          <p:nvPr/>
        </p:nvSpPr>
        <p:spPr>
          <a:xfrm>
            <a:off x="1554480" y="521208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9" name="TextBox 18"/>
          <p:cNvSpPr txBox="1"/>
          <p:nvPr/>
        </p:nvSpPr>
        <p:spPr>
          <a:xfrm>
            <a:off x="1280160" y="1280160"/>
            <a:ext cx="158729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 stack</a:t>
            </a:r>
          </a:p>
        </p:txBody>
      </p:sp>
      <p:sp>
        <p:nvSpPr>
          <p:cNvPr id="21" name="Rectangle 20"/>
          <p:cNvSpPr/>
          <p:nvPr/>
        </p:nvSpPr>
        <p:spPr>
          <a:xfrm>
            <a:off x="3200400" y="521208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2" name="Rectangle 21"/>
          <p:cNvSpPr/>
          <p:nvPr/>
        </p:nvSpPr>
        <p:spPr>
          <a:xfrm>
            <a:off x="3200400" y="548640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3" name="Rectangle 22"/>
          <p:cNvSpPr/>
          <p:nvPr/>
        </p:nvSpPr>
        <p:spPr>
          <a:xfrm>
            <a:off x="3200400" y="576072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5" name="Rectangle 24"/>
          <p:cNvSpPr/>
          <p:nvPr/>
        </p:nvSpPr>
        <p:spPr>
          <a:xfrm>
            <a:off x="3200400" y="603504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27" name="Straight Connector 26"/>
          <p:cNvCxnSpPr/>
          <p:nvPr/>
        </p:nvCxnSpPr>
        <p:spPr>
          <a:xfrm flipV="1">
            <a:off x="3477126" y="5212080"/>
            <a:ext cx="0"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108960" y="5212080"/>
            <a:ext cx="12032"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017520" y="6400800"/>
            <a:ext cx="591954"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IZ</a:t>
            </a:r>
          </a:p>
        </p:txBody>
      </p:sp>
      <p:sp>
        <p:nvSpPr>
          <p:cNvPr id="33" name="TextBox 32"/>
          <p:cNvSpPr txBox="1"/>
          <p:nvPr/>
        </p:nvSpPr>
        <p:spPr>
          <a:xfrm>
            <a:off x="3931920" y="1554480"/>
            <a:ext cx="5176180" cy="120032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store to a implicitly-zero writes its data, sets the rest of the line to zero, and clears the IZ bit.</a:t>
            </a:r>
          </a:p>
        </p:txBody>
      </p:sp>
      <p:sp>
        <p:nvSpPr>
          <p:cNvPr id="35" name="TextBox 34"/>
          <p:cNvSpPr txBox="1"/>
          <p:nvPr/>
        </p:nvSpPr>
        <p:spPr>
          <a:xfrm>
            <a:off x="4937760" y="2834640"/>
            <a:ext cx="3871573"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store(fp+100,&lt;data&gt;)</a:t>
            </a:r>
          </a:p>
        </p:txBody>
      </p:sp>
      <p:cxnSp>
        <p:nvCxnSpPr>
          <p:cNvPr id="42" name="Straight Arrow Connector 41"/>
          <p:cNvCxnSpPr/>
          <p:nvPr/>
        </p:nvCxnSpPr>
        <p:spPr>
          <a:xfrm flipV="1">
            <a:off x="1147813" y="5212080"/>
            <a:ext cx="315227" cy="100584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872542" y="5031607"/>
            <a:ext cx="1570120" cy="264693"/>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smtClean="0">
                <a:solidFill>
                  <a:srgbClr val="FFFF00"/>
                </a:solidFill>
                <a:latin typeface="Courier New" panose="02070309020205020404" pitchFamily="49" charset="0"/>
                <a:cs typeface="Courier New" panose="02070309020205020404" pitchFamily="49" charset="0"/>
              </a:rPr>
              <a:t>request</a:t>
            </a:r>
          </a:p>
        </p:txBody>
      </p:sp>
      <p:sp>
        <p:nvSpPr>
          <p:cNvPr id="26" name="Rectangle 25"/>
          <p:cNvSpPr/>
          <p:nvPr/>
        </p:nvSpPr>
        <p:spPr>
          <a:xfrm>
            <a:off x="3868651" y="5030383"/>
            <a:ext cx="582022" cy="265917"/>
          </a:xfrm>
          <a:prstGeom prst="rect">
            <a:avLst/>
          </a:prstGeom>
          <a:solidFill>
            <a:srgbClr val="33CC3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600" dirty="0" smtClean="0">
              <a:solidFill>
                <a:srgbClr val="FFFF00"/>
              </a:solidFill>
              <a:latin typeface="Courier New" panose="02070309020205020404" pitchFamily="49" charset="0"/>
              <a:cs typeface="Courier New" panose="02070309020205020404" pitchFamily="49" charset="0"/>
            </a:endParaRPr>
          </a:p>
        </p:txBody>
      </p:sp>
      <p:sp>
        <p:nvSpPr>
          <p:cNvPr id="2" name="Rectangle 1"/>
          <p:cNvSpPr/>
          <p:nvPr/>
        </p:nvSpPr>
        <p:spPr>
          <a:xfrm>
            <a:off x="1550471" y="5212080"/>
            <a:ext cx="206140" cy="1684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8" name="Rectangle 27"/>
          <p:cNvSpPr/>
          <p:nvPr/>
        </p:nvSpPr>
        <p:spPr>
          <a:xfrm>
            <a:off x="2025679" y="5206063"/>
            <a:ext cx="635707" cy="180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4" name="TextBox 3"/>
          <p:cNvSpPr txBox="1"/>
          <p:nvPr/>
        </p:nvSpPr>
        <p:spPr>
          <a:xfrm>
            <a:off x="5243267" y="4465303"/>
            <a:ext cx="3260558"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This is called </a:t>
            </a:r>
            <a:r>
              <a:rPr lang="en-US" sz="2400" i="1" dirty="0" smtClean="0">
                <a:solidFill>
                  <a:srgbClr val="FFFF00"/>
                </a:solidFill>
                <a:latin typeface="Arial" pitchFamily="34" charset="0"/>
                <a:cs typeface="Arial" pitchFamily="34" charset="0"/>
              </a:rPr>
              <a:t>realizing</a:t>
            </a:r>
            <a:r>
              <a:rPr lang="en-US" sz="2400" dirty="0" smtClean="0">
                <a:solidFill>
                  <a:srgbClr val="FFFF00"/>
                </a:solidFill>
                <a:latin typeface="Arial" pitchFamily="34" charset="0"/>
                <a:cs typeface="Arial" pitchFamily="34" charset="0"/>
              </a:rPr>
              <a:t> the implicitly-zero line.</a:t>
            </a:r>
          </a:p>
        </p:txBody>
      </p:sp>
      <p:sp>
        <p:nvSpPr>
          <p:cNvPr id="30" name="Rectangle 29"/>
          <p:cNvSpPr/>
          <p:nvPr/>
        </p:nvSpPr>
        <p:spPr>
          <a:xfrm>
            <a:off x="3657602" y="1414845"/>
            <a:ext cx="5342018" cy="1371600"/>
          </a:xfrm>
          <a:prstGeom prst="rect">
            <a:avLst/>
          </a:prstGeom>
          <a:solidFill>
            <a:srgbClr val="000080">
              <a:alpha val="6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7599876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1000"/>
                                        <p:tgtEl>
                                          <p:spTgt spid="9"/>
                                        </p:tgtEl>
                                      </p:cBhvr>
                                    </p:animEffect>
                                    <p:set>
                                      <p:cBhvr>
                                        <p:cTn id="7" dur="1" fill="hold">
                                          <p:stCondLst>
                                            <p:cond delay="999"/>
                                          </p:stCondLst>
                                        </p:cTn>
                                        <p:tgtEl>
                                          <p:spTgt spid="9"/>
                                        </p:tgtEl>
                                        <p:attrNameLst>
                                          <p:attrName>style.visibility</p:attrName>
                                        </p:attrNameLst>
                                      </p:cBhvr>
                                      <p:to>
                                        <p:strVal val="hidden"/>
                                      </p:to>
                                    </p:set>
                                  </p:childTnLst>
                                </p:cTn>
                              </p:par>
                              <p:par>
                                <p:cTn id="8" presetID="6" presetClass="emph" presetSubtype="0" fill="hold" grpId="0" nodeType="withEffect">
                                  <p:stCondLst>
                                    <p:cond delay="0"/>
                                  </p:stCondLst>
                                  <p:childTnLst>
                                    <p:animScale>
                                      <p:cBhvr>
                                        <p:cTn id="9" dur="2000" fill="hold"/>
                                        <p:tgtEl>
                                          <p:spTgt spid="26"/>
                                        </p:tgtEl>
                                      </p:cBhvr>
                                      <p:by x="50000" y="50000"/>
                                    </p:animScale>
                                  </p:childTnLst>
                                </p:cTn>
                              </p:par>
                              <p:par>
                                <p:cTn id="10" presetID="42" presetClass="path" presetSubtype="0" accel="50000" decel="50000" fill="hold" grpId="1" nodeType="withEffect">
                                  <p:stCondLst>
                                    <p:cond delay="0"/>
                                  </p:stCondLst>
                                  <p:childTnLst>
                                    <p:animMotion origin="layout" path="M -3.4593E-6 -5.66394E-8 L -0.22437 0.01804 " pathEditMode="relative" rAng="0" ptsTypes="AA">
                                      <p:cBhvr>
                                        <p:cTn id="11" dur="2000" fill="hold"/>
                                        <p:tgtEl>
                                          <p:spTgt spid="26"/>
                                        </p:tgtEl>
                                        <p:attrNameLst>
                                          <p:attrName>ppt_x</p:attrName>
                                          <p:attrName>ppt_y</p:attrName>
                                        </p:attrNameLst>
                                      </p:cBhvr>
                                      <p:rCtr x="-11227" y="902"/>
                                    </p:animMotion>
                                  </p:childTnLst>
                                </p:cTn>
                              </p:par>
                              <p:par>
                                <p:cTn id="12" presetID="7" presetClass="emph" presetSubtype="2" fill="hold" nodeType="withEffect">
                                  <p:stCondLst>
                                    <p:cond delay="0"/>
                                  </p:stCondLst>
                                  <p:childTnLst>
                                    <p:animClr clrSpc="rgb" dir="cw">
                                      <p:cBhvr>
                                        <p:cTn id="13" dur="2000" fill="hold"/>
                                        <p:tgtEl>
                                          <p:spTgt spid="26"/>
                                        </p:tgtEl>
                                        <p:attrNameLst>
                                          <p:attrName>stroke.color</p:attrName>
                                        </p:attrNameLst>
                                      </p:cBhvr>
                                      <p:to>
                                        <a:srgbClr val="00FF00"/>
                                      </p:to>
                                    </p:animClr>
                                    <p:set>
                                      <p:cBhvr>
                                        <p:cTn id="14" dur="2000" fill="hold"/>
                                        <p:tgtEl>
                                          <p:spTgt spid="26"/>
                                        </p:tgtEl>
                                        <p:attrNameLst>
                                          <p:attrName>stroke.on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10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2000" fill="hold"/>
                                        <p:tgtEl>
                                          <p:spTgt spid="21"/>
                                        </p:tgtEl>
                                        <p:attrNameLst>
                                          <p:attrName>fillcolor</p:attrName>
                                        </p:attrNameLst>
                                      </p:cBhvr>
                                      <p:to>
                                        <a:srgbClr val="FFFFFF"/>
                                      </p:to>
                                    </p:animClr>
                                    <p:set>
                                      <p:cBhvr>
                                        <p:cTn id="27" dur="2000" fill="hold"/>
                                        <p:tgtEl>
                                          <p:spTgt spid="21"/>
                                        </p:tgtEl>
                                        <p:attrNameLst>
                                          <p:attrName>fill.type</p:attrName>
                                        </p:attrNameLst>
                                      </p:cBhvr>
                                      <p:to>
                                        <p:strVal val="solid"/>
                                      </p:to>
                                    </p:set>
                                    <p:set>
                                      <p:cBhvr>
                                        <p:cTn id="28" dur="2000" fill="hold"/>
                                        <p:tgtEl>
                                          <p:spTgt spid="21"/>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6" grpId="0" animBg="1"/>
      <p:bldP spid="26" grpId="1" animBg="1"/>
      <p:bldP spid="2" grpId="0" animBg="1"/>
      <p:bldP spid="28" grpId="0" animBg="1"/>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239418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Implicit zero</a:t>
            </a:r>
            <a:endParaRPr lang="en-US" sz="3200" b="1" i="1" u="none" strike="noStrike" dirty="0">
              <a:ln>
                <a:noFill/>
              </a:ln>
              <a:solidFill>
                <a:srgbClr val="00FF00"/>
              </a:solidFill>
              <a:latin typeface="Arial" pitchFamily="34"/>
              <a:ea typeface="Tahoma" pitchFamily="2"/>
              <a:cs typeface="Tahoma" pitchFamily="2"/>
            </a:endParaRPr>
          </a:p>
        </p:txBody>
      </p:sp>
      <p:cxnSp>
        <p:nvCxnSpPr>
          <p:cNvPr id="3" name="Straight Connector 2"/>
          <p:cNvCxnSpPr/>
          <p:nvPr/>
        </p:nvCxnSpPr>
        <p:spPr>
          <a:xfrm>
            <a:off x="1463040" y="1737360"/>
            <a:ext cx="12032"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743200" y="1737360"/>
            <a:ext cx="0" cy="4584032"/>
          </a:xfrm>
          <a:prstGeom prst="line">
            <a:avLst/>
          </a:prstGeom>
          <a:ln w="38100">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40080" y="6217920"/>
            <a:ext cx="507733"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SP</a:t>
            </a:r>
          </a:p>
        </p:txBody>
      </p:sp>
      <p:sp>
        <p:nvSpPr>
          <p:cNvPr id="8" name="Rectangle 7"/>
          <p:cNvSpPr/>
          <p:nvPr/>
        </p:nvSpPr>
        <p:spPr>
          <a:xfrm>
            <a:off x="1554480" y="603504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4" name="Rectangle 13"/>
          <p:cNvSpPr/>
          <p:nvPr/>
        </p:nvSpPr>
        <p:spPr>
          <a:xfrm>
            <a:off x="1554480" y="576072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5" name="Rectangle 14"/>
          <p:cNvSpPr/>
          <p:nvPr/>
        </p:nvSpPr>
        <p:spPr>
          <a:xfrm>
            <a:off x="1554480" y="5486400"/>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6" name="Rectangle 15"/>
          <p:cNvSpPr/>
          <p:nvPr/>
        </p:nvSpPr>
        <p:spPr>
          <a:xfrm>
            <a:off x="1554480" y="5200048"/>
            <a:ext cx="1106906" cy="16844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19" name="TextBox 18"/>
          <p:cNvSpPr txBox="1"/>
          <p:nvPr/>
        </p:nvSpPr>
        <p:spPr>
          <a:xfrm>
            <a:off x="1280160" y="1280160"/>
            <a:ext cx="1587294"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 stack</a:t>
            </a:r>
          </a:p>
        </p:txBody>
      </p:sp>
      <p:sp>
        <p:nvSpPr>
          <p:cNvPr id="21" name="Rectangle 20"/>
          <p:cNvSpPr/>
          <p:nvPr/>
        </p:nvSpPr>
        <p:spPr>
          <a:xfrm>
            <a:off x="3200400" y="5212080"/>
            <a:ext cx="180473" cy="168442"/>
          </a:xfrm>
          <a:prstGeom prst="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2" name="Rectangle 21"/>
          <p:cNvSpPr/>
          <p:nvPr/>
        </p:nvSpPr>
        <p:spPr>
          <a:xfrm>
            <a:off x="3200400" y="548640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3" name="Rectangle 22"/>
          <p:cNvSpPr/>
          <p:nvPr/>
        </p:nvSpPr>
        <p:spPr>
          <a:xfrm>
            <a:off x="3200400" y="576072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5" name="Rectangle 24"/>
          <p:cNvSpPr/>
          <p:nvPr/>
        </p:nvSpPr>
        <p:spPr>
          <a:xfrm>
            <a:off x="3200400" y="6035040"/>
            <a:ext cx="180473" cy="168442"/>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cxnSp>
        <p:nvCxnSpPr>
          <p:cNvPr id="27" name="Straight Connector 26"/>
          <p:cNvCxnSpPr/>
          <p:nvPr/>
        </p:nvCxnSpPr>
        <p:spPr>
          <a:xfrm flipV="1">
            <a:off x="3477126" y="5212080"/>
            <a:ext cx="0"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108960" y="5212080"/>
            <a:ext cx="12032" cy="1078631"/>
          </a:xfrm>
          <a:prstGeom prst="line">
            <a:avLst/>
          </a:prstGeom>
          <a:ln w="28575">
            <a:solidFill>
              <a:srgbClr val="FFFF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017520" y="6400800"/>
            <a:ext cx="591954" cy="276725"/>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smtClean="0">
                <a:solidFill>
                  <a:srgbClr val="FFFF00"/>
                </a:solidFill>
                <a:cs typeface="Courier New" panose="02070309020205020404" pitchFamily="49" charset="0"/>
              </a:rPr>
              <a:t>IZ</a:t>
            </a:r>
          </a:p>
        </p:txBody>
      </p:sp>
      <p:sp>
        <p:nvSpPr>
          <p:cNvPr id="33" name="TextBox 32"/>
          <p:cNvSpPr txBox="1"/>
          <p:nvPr/>
        </p:nvSpPr>
        <p:spPr>
          <a:xfrm>
            <a:off x="3931920" y="1554480"/>
            <a:ext cx="5176180"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return operation discards any realized lines in the cache</a:t>
            </a:r>
            <a:r>
              <a:rPr lang="en-US" sz="2400" dirty="0">
                <a:solidFill>
                  <a:srgbClr val="FFFF00"/>
                </a:solidFill>
                <a:latin typeface="Arial" pitchFamily="34" charset="0"/>
                <a:cs typeface="Arial" pitchFamily="34" charset="0"/>
              </a:rPr>
              <a:t>, unwinds the stack frame, and </a:t>
            </a:r>
            <a:r>
              <a:rPr lang="en-US" sz="2400" dirty="0" smtClean="0">
                <a:solidFill>
                  <a:srgbClr val="FFFF00"/>
                </a:solidFill>
                <a:latin typeface="Arial" pitchFamily="34" charset="0"/>
                <a:cs typeface="Arial" pitchFamily="34" charset="0"/>
              </a:rPr>
              <a:t>clears the IZ bits.</a:t>
            </a:r>
          </a:p>
        </p:txBody>
      </p:sp>
      <p:sp>
        <p:nvSpPr>
          <p:cNvPr id="35" name="TextBox 34"/>
          <p:cNvSpPr txBox="1"/>
          <p:nvPr/>
        </p:nvSpPr>
        <p:spPr>
          <a:xfrm>
            <a:off x="4937760" y="2834640"/>
            <a:ext cx="1659429" cy="461665"/>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return()</a:t>
            </a:r>
          </a:p>
        </p:txBody>
      </p:sp>
      <p:cxnSp>
        <p:nvCxnSpPr>
          <p:cNvPr id="42" name="Straight Arrow Connector 41"/>
          <p:cNvCxnSpPr/>
          <p:nvPr/>
        </p:nvCxnSpPr>
        <p:spPr>
          <a:xfrm flipV="1">
            <a:off x="1147813" y="5212080"/>
            <a:ext cx="315227" cy="100584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550471" y="5206063"/>
            <a:ext cx="1110915" cy="180474"/>
            <a:chOff x="1550471" y="5206063"/>
            <a:chExt cx="1110915" cy="180474"/>
          </a:xfrm>
        </p:grpSpPr>
        <p:sp>
          <p:nvSpPr>
            <p:cNvPr id="26" name="Rectangle 25"/>
            <p:cNvSpPr/>
            <p:nvPr/>
          </p:nvSpPr>
          <p:spPr>
            <a:xfrm>
              <a:off x="1752219" y="5212080"/>
              <a:ext cx="273460" cy="168442"/>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600" dirty="0" smtClean="0">
                <a:solidFill>
                  <a:srgbClr val="FFFF00"/>
                </a:solidFill>
                <a:latin typeface="Courier New" panose="02070309020205020404" pitchFamily="49" charset="0"/>
                <a:cs typeface="Courier New" panose="02070309020205020404" pitchFamily="49" charset="0"/>
              </a:endParaRPr>
            </a:p>
          </p:txBody>
        </p:sp>
        <p:sp>
          <p:nvSpPr>
            <p:cNvPr id="2" name="Rectangle 1"/>
            <p:cNvSpPr/>
            <p:nvPr/>
          </p:nvSpPr>
          <p:spPr>
            <a:xfrm>
              <a:off x="1550471" y="5212080"/>
              <a:ext cx="206140" cy="1684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8" name="Rectangle 27"/>
            <p:cNvSpPr/>
            <p:nvPr/>
          </p:nvSpPr>
          <p:spPr>
            <a:xfrm>
              <a:off x="2025679" y="5206063"/>
              <a:ext cx="635707" cy="180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grpSp>
      <p:cxnSp>
        <p:nvCxnSpPr>
          <p:cNvPr id="30" name="Straight Arrow Connector 29"/>
          <p:cNvCxnSpPr/>
          <p:nvPr/>
        </p:nvCxnSpPr>
        <p:spPr>
          <a:xfrm flipV="1">
            <a:off x="1147813" y="6217920"/>
            <a:ext cx="321243" cy="145582"/>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931920" y="4023360"/>
            <a:ext cx="4891389"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Realized lines are </a:t>
            </a:r>
            <a:r>
              <a:rPr lang="en-US" sz="2400" i="1" dirty="0" smtClean="0">
                <a:solidFill>
                  <a:srgbClr val="FFFF00"/>
                </a:solidFill>
                <a:latin typeface="Arial" pitchFamily="34" charset="0"/>
                <a:cs typeface="Arial" pitchFamily="34" charset="0"/>
              </a:rPr>
              <a:t>discarded</a:t>
            </a:r>
            <a:r>
              <a:rPr lang="en-US" sz="2400" dirty="0" smtClean="0">
                <a:solidFill>
                  <a:srgbClr val="FFFF00"/>
                </a:solidFill>
                <a:latin typeface="Arial" pitchFamily="34" charset="0"/>
                <a:cs typeface="Arial" pitchFamily="34" charset="0"/>
              </a:rPr>
              <a:t>. They will not be written back to DRAM.</a:t>
            </a:r>
          </a:p>
        </p:txBody>
      </p:sp>
      <p:sp>
        <p:nvSpPr>
          <p:cNvPr id="31" name="Rectangle 30"/>
          <p:cNvSpPr/>
          <p:nvPr/>
        </p:nvSpPr>
        <p:spPr>
          <a:xfrm>
            <a:off x="3609474" y="1600199"/>
            <a:ext cx="5390146" cy="1884405"/>
          </a:xfrm>
          <a:prstGeom prst="rect">
            <a:avLst/>
          </a:prstGeom>
          <a:solidFill>
            <a:srgbClr val="000080">
              <a:alpha val="6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6523226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4"/>
                                        </p:tgtEl>
                                      </p:cBhvr>
                                    </p:animEffect>
                                    <p:set>
                                      <p:cBhvr>
                                        <p:cTn id="7" dur="1" fill="hold">
                                          <p:stCondLst>
                                            <p:cond delay="999"/>
                                          </p:stCondLst>
                                        </p:cTn>
                                        <p:tgtEl>
                                          <p:spTgt spid="4"/>
                                        </p:tgtEl>
                                        <p:attrNameLst>
                                          <p:attrName>style.visibility</p:attrName>
                                        </p:attrNameLst>
                                      </p:cBhvr>
                                      <p:to>
                                        <p:strVal val="hidden"/>
                                      </p:to>
                                    </p:set>
                                  </p:childTnLst>
                                </p:cTn>
                              </p:par>
                              <p:par>
                                <p:cTn id="8" presetID="1" presetClass="emph" presetSubtype="2" fill="hold" nodeType="withEffect">
                                  <p:stCondLst>
                                    <p:cond delay="0"/>
                                  </p:stCondLst>
                                  <p:childTnLst>
                                    <p:animClr clrSpc="rgb" dir="cw">
                                      <p:cBhvr>
                                        <p:cTn id="9" dur="1000" fill="hold"/>
                                        <p:tgtEl>
                                          <p:spTgt spid="21"/>
                                        </p:tgtEl>
                                        <p:attrNameLst>
                                          <p:attrName>fillcolor</p:attrName>
                                        </p:attrNameLst>
                                      </p:cBhvr>
                                      <p:to>
                                        <a:srgbClr val="000000"/>
                                      </p:to>
                                    </p:animClr>
                                    <p:set>
                                      <p:cBhvr>
                                        <p:cTn id="10" dur="1000" fill="hold"/>
                                        <p:tgtEl>
                                          <p:spTgt spid="21"/>
                                        </p:tgtEl>
                                        <p:attrNameLst>
                                          <p:attrName>fill.type</p:attrName>
                                        </p:attrNameLst>
                                      </p:cBhvr>
                                      <p:to>
                                        <p:strVal val="solid"/>
                                      </p:to>
                                    </p:set>
                                    <p:set>
                                      <p:cBhvr>
                                        <p:cTn id="11" dur="1000" fill="hold"/>
                                        <p:tgtEl>
                                          <p:spTgt spid="21"/>
                                        </p:tgtEl>
                                        <p:attrNameLst>
                                          <p:attrName>fill.on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7" presetClass="emph" presetSubtype="2" fill="hold" nodeType="clickEffect">
                                  <p:stCondLst>
                                    <p:cond delay="0"/>
                                  </p:stCondLst>
                                  <p:childTnLst>
                                    <p:animClr clrSpc="rgb" dir="cw">
                                      <p:cBhvr>
                                        <p:cTn id="15" dur="1000" fill="hold"/>
                                        <p:tgtEl>
                                          <p:spTgt spid="42"/>
                                        </p:tgtEl>
                                        <p:attrNameLst>
                                          <p:attrName>stroke.color</p:attrName>
                                        </p:attrNameLst>
                                      </p:cBhvr>
                                      <p:to>
                                        <a:srgbClr val="FF0000"/>
                                      </p:to>
                                    </p:animClr>
                                    <p:set>
                                      <p:cBhvr>
                                        <p:cTn id="16" dur="1000" fill="hold"/>
                                        <p:tgtEl>
                                          <p:spTgt spid="42"/>
                                        </p:tgtEl>
                                        <p:attrNameLst>
                                          <p:attrName>stroke.on</p:attrName>
                                        </p:attrNameLst>
                                      </p:cBhvr>
                                      <p:to>
                                        <p:strVal val="true"/>
                                      </p:to>
                                    </p:set>
                                  </p:childTnLst>
                                </p:cTn>
                              </p:par>
                              <p:par>
                                <p:cTn id="17" presetID="10" presetClass="exit" presetSubtype="0" fill="hold" nodeType="withEffect">
                                  <p:stCondLst>
                                    <p:cond delay="0"/>
                                  </p:stCondLst>
                                  <p:childTnLst>
                                    <p:animEffect transition="out" filter="fade">
                                      <p:cBhvr>
                                        <p:cTn id="18" dur="1000"/>
                                        <p:tgtEl>
                                          <p:spTgt spid="42"/>
                                        </p:tgtEl>
                                      </p:cBhvr>
                                    </p:animEffect>
                                    <p:set>
                                      <p:cBhvr>
                                        <p:cTn id="19" dur="1" fill="hold">
                                          <p:stCondLst>
                                            <p:cond delay="999"/>
                                          </p:stCondLst>
                                        </p:cTn>
                                        <p:tgtEl>
                                          <p:spTgt spid="42"/>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childTnLst>
                                </p:cTn>
                              </p:par>
                              <p:par>
                                <p:cTn id="23" presetID="10" presetClass="exit" presetSubtype="0" fill="hold" grpId="0" nodeType="withEffect">
                                  <p:stCondLst>
                                    <p:cond delay="0"/>
                                  </p:stCondLst>
                                  <p:childTnLst>
                                    <p:animEffect transition="out" filter="fade">
                                      <p:cBhvr>
                                        <p:cTn id="24" dur="1000"/>
                                        <p:tgtEl>
                                          <p:spTgt spid="16"/>
                                        </p:tgtEl>
                                      </p:cBhvr>
                                    </p:animEffect>
                                    <p:set>
                                      <p:cBhvr>
                                        <p:cTn id="25" dur="1" fill="hold">
                                          <p:stCondLst>
                                            <p:cond delay="999"/>
                                          </p:stCondLst>
                                        </p:cTn>
                                        <p:tgtEl>
                                          <p:spTgt spid="16"/>
                                        </p:tgtEl>
                                        <p:attrNameLst>
                                          <p:attrName>style.visibility</p:attrName>
                                        </p:attrNameLst>
                                      </p:cBhvr>
                                      <p:to>
                                        <p:strVal val="hidden"/>
                                      </p:to>
                                    </p:set>
                                  </p:childTnLst>
                                </p:cTn>
                              </p:par>
                            </p:childTnLst>
                          </p:cTn>
                        </p:par>
                        <p:par>
                          <p:cTn id="26" fill="hold">
                            <p:stCondLst>
                              <p:cond delay="1000"/>
                            </p:stCondLst>
                            <p:childTnLst>
                              <p:par>
                                <p:cTn id="27" presetID="10" presetClass="exit" presetSubtype="0" fill="hold" grpId="0" nodeType="afterEffect">
                                  <p:stCondLst>
                                    <p:cond delay="0"/>
                                  </p:stCondLst>
                                  <p:childTnLst>
                                    <p:animEffect transition="out" filter="fade">
                                      <p:cBhvr>
                                        <p:cTn id="28" dur="500"/>
                                        <p:tgtEl>
                                          <p:spTgt spid="15"/>
                                        </p:tgtEl>
                                      </p:cBhvr>
                                    </p:animEffect>
                                    <p:set>
                                      <p:cBhvr>
                                        <p:cTn id="29" dur="1" fill="hold">
                                          <p:stCondLst>
                                            <p:cond delay="499"/>
                                          </p:stCondLst>
                                        </p:cTn>
                                        <p:tgtEl>
                                          <p:spTgt spid="15"/>
                                        </p:tgtEl>
                                        <p:attrNameLst>
                                          <p:attrName>style.visibility</p:attrName>
                                        </p:attrNameLst>
                                      </p:cBhvr>
                                      <p:to>
                                        <p:strVal val="hidden"/>
                                      </p:to>
                                    </p:set>
                                  </p:childTnLst>
                                </p:cTn>
                              </p:par>
                            </p:childTnLst>
                          </p:cTn>
                        </p:par>
                        <p:par>
                          <p:cTn id="30" fill="hold">
                            <p:stCondLst>
                              <p:cond delay="1500"/>
                            </p:stCondLst>
                            <p:childTnLst>
                              <p:par>
                                <p:cTn id="31" presetID="10" presetClass="exit" presetSubtype="0" fill="hold" grpId="0" nodeType="afterEffect">
                                  <p:stCondLst>
                                    <p:cond delay="0"/>
                                  </p:stCondLst>
                                  <p:childTnLst>
                                    <p:animEffect transition="out" filter="fade">
                                      <p:cBhvr>
                                        <p:cTn id="32" dur="500"/>
                                        <p:tgtEl>
                                          <p:spTgt spid="14"/>
                                        </p:tgtEl>
                                      </p:cBhvr>
                                    </p:animEffect>
                                    <p:set>
                                      <p:cBhvr>
                                        <p:cTn id="33" dur="1" fill="hold">
                                          <p:stCondLst>
                                            <p:cond delay="499"/>
                                          </p:stCondLst>
                                        </p:cTn>
                                        <p:tgtEl>
                                          <p:spTgt spid="14"/>
                                        </p:tgtEl>
                                        <p:attrNameLst>
                                          <p:attrName>style.visibility</p:attrName>
                                        </p:attrNameLst>
                                      </p:cBhvr>
                                      <p:to>
                                        <p:strVal val="hidden"/>
                                      </p:to>
                                    </p:set>
                                  </p:childTnLst>
                                </p:cTn>
                              </p:par>
                            </p:childTnLst>
                          </p:cTn>
                        </p:par>
                        <p:par>
                          <p:cTn id="34" fill="hold">
                            <p:stCondLst>
                              <p:cond delay="2000"/>
                            </p:stCondLst>
                            <p:childTnLst>
                              <p:par>
                                <p:cTn id="35" presetID="10" presetClass="exit" presetSubtype="0" fill="hold" grpId="0" nodeType="afterEffect">
                                  <p:stCondLst>
                                    <p:cond delay="0"/>
                                  </p:stCondLst>
                                  <p:childTnLst>
                                    <p:animEffect transition="out" filter="fade">
                                      <p:cBhvr>
                                        <p:cTn id="36" dur="500"/>
                                        <p:tgtEl>
                                          <p:spTgt spid="8"/>
                                        </p:tgtEl>
                                      </p:cBhvr>
                                    </p:animEffect>
                                    <p:set>
                                      <p:cBhvr>
                                        <p:cTn id="37" dur="1" fill="hold">
                                          <p:stCondLst>
                                            <p:cond delay="4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500"/>
                                        <p:tgtEl>
                                          <p:spTgt spid="21"/>
                                        </p:tgtEl>
                                      </p:cBhvr>
                                    </p:animEffect>
                                    <p:set>
                                      <p:cBhvr>
                                        <p:cTn id="42" dur="1" fill="hold">
                                          <p:stCondLst>
                                            <p:cond delay="499"/>
                                          </p:stCondLst>
                                        </p:cTn>
                                        <p:tgtEl>
                                          <p:spTgt spid="21"/>
                                        </p:tgtEl>
                                        <p:attrNameLst>
                                          <p:attrName>style.visibility</p:attrName>
                                        </p:attrNameLst>
                                      </p:cBhvr>
                                      <p:to>
                                        <p:strVal val="hidden"/>
                                      </p:to>
                                    </p:set>
                                  </p:childTnLst>
                                </p:cTn>
                              </p:par>
                            </p:childTnLst>
                          </p:cTn>
                        </p:par>
                        <p:par>
                          <p:cTn id="43" fill="hold">
                            <p:stCondLst>
                              <p:cond delay="500"/>
                            </p:stCondLst>
                            <p:childTnLst>
                              <p:par>
                                <p:cTn id="44" presetID="10" presetClass="exit" presetSubtype="0" fill="hold" grpId="0" nodeType="afterEffect">
                                  <p:stCondLst>
                                    <p:cond delay="0"/>
                                  </p:stCondLst>
                                  <p:childTnLst>
                                    <p:animEffect transition="out" filter="fade">
                                      <p:cBhvr>
                                        <p:cTn id="45" dur="500"/>
                                        <p:tgtEl>
                                          <p:spTgt spid="22"/>
                                        </p:tgtEl>
                                      </p:cBhvr>
                                    </p:animEffect>
                                    <p:set>
                                      <p:cBhvr>
                                        <p:cTn id="46" dur="1" fill="hold">
                                          <p:stCondLst>
                                            <p:cond delay="499"/>
                                          </p:stCondLst>
                                        </p:cTn>
                                        <p:tgtEl>
                                          <p:spTgt spid="22"/>
                                        </p:tgtEl>
                                        <p:attrNameLst>
                                          <p:attrName>style.visibility</p:attrName>
                                        </p:attrNameLst>
                                      </p:cBhvr>
                                      <p:to>
                                        <p:strVal val="hidden"/>
                                      </p:to>
                                    </p:set>
                                  </p:childTnLst>
                                </p:cTn>
                              </p:par>
                            </p:childTnLst>
                          </p:cTn>
                        </p:par>
                        <p:par>
                          <p:cTn id="47" fill="hold">
                            <p:stCondLst>
                              <p:cond delay="1000"/>
                            </p:stCondLst>
                            <p:childTnLst>
                              <p:par>
                                <p:cTn id="48" presetID="10" presetClass="exit" presetSubtype="0" fill="hold" grpId="0" nodeType="afterEffect">
                                  <p:stCondLst>
                                    <p:cond delay="0"/>
                                  </p:stCondLst>
                                  <p:childTnLst>
                                    <p:animEffect transition="out" filter="fade">
                                      <p:cBhvr>
                                        <p:cTn id="49" dur="500"/>
                                        <p:tgtEl>
                                          <p:spTgt spid="23"/>
                                        </p:tgtEl>
                                      </p:cBhvr>
                                    </p:animEffect>
                                    <p:set>
                                      <p:cBhvr>
                                        <p:cTn id="50" dur="1" fill="hold">
                                          <p:stCondLst>
                                            <p:cond delay="499"/>
                                          </p:stCondLst>
                                        </p:cTn>
                                        <p:tgtEl>
                                          <p:spTgt spid="23"/>
                                        </p:tgtEl>
                                        <p:attrNameLst>
                                          <p:attrName>style.visibility</p:attrName>
                                        </p:attrNameLst>
                                      </p:cBhvr>
                                      <p:to>
                                        <p:strVal val="hidden"/>
                                      </p:to>
                                    </p:set>
                                  </p:childTnLst>
                                </p:cTn>
                              </p:par>
                            </p:childTnLst>
                          </p:cTn>
                        </p:par>
                        <p:par>
                          <p:cTn id="51" fill="hold">
                            <p:stCondLst>
                              <p:cond delay="1500"/>
                            </p:stCondLst>
                            <p:childTnLst>
                              <p:par>
                                <p:cTn id="52" presetID="10" presetClass="exit" presetSubtype="0" fill="hold" grpId="0" nodeType="afterEffect">
                                  <p:stCondLst>
                                    <p:cond delay="0"/>
                                  </p:stCondLst>
                                  <p:childTnLst>
                                    <p:animEffect transition="out" filter="fade">
                                      <p:cBhvr>
                                        <p:cTn id="53" dur="500"/>
                                        <p:tgtEl>
                                          <p:spTgt spid="25"/>
                                        </p:tgtEl>
                                      </p:cBhvr>
                                    </p:animEffect>
                                    <p:set>
                                      <p:cBhvr>
                                        <p:cTn id="54" dur="1" fill="hold">
                                          <p:stCondLst>
                                            <p:cond delay="499"/>
                                          </p:stCondLst>
                                        </p:cTn>
                                        <p:tgtEl>
                                          <p:spTgt spid="2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fade">
                                      <p:cBhvr>
                                        <p:cTn id="6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16" grpId="0" animBg="1"/>
      <p:bldP spid="21" grpId="0" animBg="1"/>
      <p:bldP spid="22" grpId="0" animBg="1"/>
      <p:bldP spid="23" grpId="0" animBg="1"/>
      <p:bldP spid="25" grpId="0" animBg="1"/>
      <p:bldP spid="5" grpId="0"/>
      <p:bldP spid="31"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169073"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fine print #1</a:t>
            </a:r>
            <a:endParaRPr lang="en-US" sz="3200" b="1" i="1" u="none" strike="noStrike" dirty="0">
              <a:ln>
                <a:noFill/>
              </a:ln>
              <a:solidFill>
                <a:srgbClr val="00FF00"/>
              </a:solidFill>
              <a:latin typeface="Arial" pitchFamily="34"/>
              <a:ea typeface="Tahoma" pitchFamily="2"/>
              <a:cs typeface="Tahoma" pitchFamily="2"/>
            </a:endParaRPr>
          </a:p>
        </p:txBody>
      </p:sp>
      <p:sp>
        <p:nvSpPr>
          <p:cNvPr id="9" name="TextBox 8"/>
          <p:cNvSpPr txBox="1"/>
          <p:nvPr/>
        </p:nvSpPr>
        <p:spPr>
          <a:xfrm>
            <a:off x="1371600" y="1371600"/>
            <a:ext cx="7483642" cy="489364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Compiler optimization can remove zero-initialization operations that are obviated by the IZ.</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Uninitialized-data detecting tools such as </a:t>
            </a:r>
            <a:r>
              <a:rPr lang="en-US" sz="2400" dirty="0" err="1" smtClean="0">
                <a:solidFill>
                  <a:srgbClr val="FFFF00"/>
                </a:solidFill>
                <a:latin typeface="Arial" pitchFamily="34" charset="0"/>
                <a:cs typeface="Arial" pitchFamily="34" charset="0"/>
              </a:rPr>
              <a:t>valgrind</a:t>
            </a:r>
            <a:r>
              <a:rPr lang="en-US" sz="2400" dirty="0" smtClean="0">
                <a:solidFill>
                  <a:srgbClr val="FFFF00"/>
                </a:solidFill>
                <a:latin typeface="Arial" pitchFamily="34" charset="0"/>
                <a:cs typeface="Arial" pitchFamily="34" charset="0"/>
              </a:rPr>
              <a:t> and Purify must be aware of the existence of IZ in their operation and analysis.</a:t>
            </a:r>
          </a:p>
          <a:p>
            <a:endParaRPr lang="en-US" sz="2400" dirty="0">
              <a:solidFill>
                <a:srgbClr val="FFFF00"/>
              </a:solidFill>
              <a:latin typeface="Arial" pitchFamily="34" charset="0"/>
              <a:cs typeface="Arial" pitchFamily="34" charset="0"/>
            </a:endParaRPr>
          </a:p>
          <a:p>
            <a:r>
              <a:rPr lang="en-US" sz="2400" dirty="0">
                <a:solidFill>
                  <a:srgbClr val="FFFF00"/>
                </a:solidFill>
                <a:latin typeface="Arial" pitchFamily="34" charset="0"/>
                <a:cs typeface="Arial" pitchFamily="34" charset="0"/>
              </a:rPr>
              <a:t>While the </a:t>
            </a:r>
            <a:r>
              <a:rPr lang="en-US" sz="2400" dirty="0" smtClean="0">
                <a:solidFill>
                  <a:srgbClr val="FFFF00"/>
                </a:solidFill>
                <a:latin typeface="Arial" pitchFamily="34" charset="0"/>
                <a:cs typeface="Arial" pitchFamily="34" charset="0"/>
              </a:rPr>
              <a:t>IZ </a:t>
            </a:r>
            <a:r>
              <a:rPr lang="en-US" sz="2400" dirty="0">
                <a:solidFill>
                  <a:srgbClr val="FFFF00"/>
                </a:solidFill>
                <a:latin typeface="Arial" pitchFamily="34" charset="0"/>
                <a:cs typeface="Arial" pitchFamily="34" charset="0"/>
              </a:rPr>
              <a:t>machinery could in principle be used for other memory allocation, the Mill does not at present do so. </a:t>
            </a:r>
            <a:endParaRPr lang="en-US" sz="2400" dirty="0" smtClean="0">
              <a:solidFill>
                <a:srgbClr val="FFFF00"/>
              </a:solidFill>
              <a:latin typeface="Arial" pitchFamily="34" charset="0"/>
              <a:cs typeface="Arial" pitchFamily="34" charset="0"/>
            </a:endParaRPr>
          </a:p>
          <a:p>
            <a:endParaRPr lang="en-US" sz="2400" dirty="0" smtClean="0">
              <a:solidFill>
                <a:srgbClr val="FFFF00"/>
              </a:solidFill>
              <a:latin typeface="Arial" pitchFamily="34" charset="0"/>
              <a:cs typeface="Arial" pitchFamily="34" charset="0"/>
            </a:endParaRPr>
          </a:p>
          <a:p>
            <a:r>
              <a:rPr lang="en-US" sz="2400" dirty="0">
                <a:solidFill>
                  <a:srgbClr val="FFFF00"/>
                </a:solidFill>
                <a:latin typeface="Arial" pitchFamily="34" charset="0"/>
                <a:cs typeface="Arial" pitchFamily="34" charset="0"/>
              </a:rPr>
              <a:t>The </a:t>
            </a:r>
            <a:r>
              <a:rPr lang="en-US" sz="2400" dirty="0" smtClean="0">
                <a:solidFill>
                  <a:srgbClr val="FFFF00"/>
                </a:solidFill>
                <a:latin typeface="Arial" pitchFamily="34" charset="0"/>
                <a:cs typeface="Arial" pitchFamily="34" charset="0"/>
              </a:rPr>
              <a:t>IZ </a:t>
            </a:r>
            <a:r>
              <a:rPr lang="en-US" sz="2400" dirty="0">
                <a:solidFill>
                  <a:srgbClr val="FFFF00"/>
                </a:solidFill>
                <a:latin typeface="Arial" pitchFamily="34" charset="0"/>
                <a:cs typeface="Arial" pitchFamily="34" charset="0"/>
              </a:rPr>
              <a:t>covers the top of stack; it may cover lines belong to several different frames</a:t>
            </a:r>
            <a:r>
              <a:rPr lang="en-US" sz="2400" dirty="0" smtClean="0">
                <a:solidFill>
                  <a:srgbClr val="FFFF00"/>
                </a:solidFill>
                <a:latin typeface="Arial" pitchFamily="34" charset="0"/>
                <a:cs typeface="Arial" pitchFamily="34" charset="0"/>
              </a:rPr>
              <a:t>.</a:t>
            </a:r>
            <a:endParaRPr lang="en-US" sz="2400" dirty="0">
              <a:solidFill>
                <a:srgbClr val="FFFF00"/>
              </a:solidFill>
              <a:latin typeface="Arial" pitchFamily="34" charset="0"/>
              <a:cs typeface="Arial" pitchFamily="34" charset="0"/>
            </a:endParaRPr>
          </a:p>
        </p:txBody>
      </p:sp>
      <p:sp>
        <p:nvSpPr>
          <p:cNvPr id="4" name="Rectangle 3"/>
          <p:cNvSpPr/>
          <p:nvPr/>
        </p:nvSpPr>
        <p:spPr>
          <a:xfrm>
            <a:off x="483668" y="1450032"/>
            <a:ext cx="9189721" cy="763777"/>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5" name="Rectangle 4"/>
          <p:cNvSpPr/>
          <p:nvPr/>
        </p:nvSpPr>
        <p:spPr>
          <a:xfrm>
            <a:off x="483667" y="2524611"/>
            <a:ext cx="9189721" cy="1096893"/>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6" name="Rectangle 5"/>
          <p:cNvSpPr/>
          <p:nvPr/>
        </p:nvSpPr>
        <p:spPr>
          <a:xfrm>
            <a:off x="170847" y="3818423"/>
            <a:ext cx="9189721" cy="152359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22830442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1000"/>
                                        <p:tgtEl>
                                          <p:spTgt spid="9">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1000"/>
                                        <p:tgtEl>
                                          <p:spTgt spid="9">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xEl>
                                              <p:pRg st="6" end="6"/>
                                            </p:txEl>
                                          </p:spTgt>
                                        </p:tgtEl>
                                        <p:attrNameLst>
                                          <p:attrName>style.visibility</p:attrName>
                                        </p:attrNameLst>
                                      </p:cBhvr>
                                      <p:to>
                                        <p:strVal val="visible"/>
                                      </p:to>
                                    </p:set>
                                    <p:animEffect transition="in" filter="fade">
                                      <p:cBhvr>
                                        <p:cTn id="28" dur="1000"/>
                                        <p:tgtEl>
                                          <p:spTgt spid="9">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169073"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fine print #2</a:t>
            </a:r>
            <a:endParaRPr lang="en-US" sz="3200" b="1" i="1" u="none" strike="noStrike" dirty="0">
              <a:ln>
                <a:noFill/>
              </a:ln>
              <a:solidFill>
                <a:srgbClr val="00FF00"/>
              </a:solidFill>
              <a:latin typeface="Arial" pitchFamily="34"/>
              <a:ea typeface="Tahoma" pitchFamily="2"/>
              <a:cs typeface="Tahoma" pitchFamily="2"/>
            </a:endParaRPr>
          </a:p>
        </p:txBody>
      </p:sp>
      <p:sp>
        <p:nvSpPr>
          <p:cNvPr id="9" name="TextBox 8"/>
          <p:cNvSpPr txBox="1"/>
          <p:nvPr/>
        </p:nvSpPr>
        <p:spPr>
          <a:xfrm>
            <a:off x="1371600" y="1371600"/>
            <a:ext cx="7483642" cy="5262979"/>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A </a:t>
            </a:r>
            <a:r>
              <a:rPr lang="en-US" sz="2400" dirty="0" err="1" smtClean="0">
                <a:solidFill>
                  <a:srgbClr val="FFFF00"/>
                </a:solidFill>
                <a:latin typeface="Courier New" panose="02070309020205020404" pitchFamily="49" charset="0"/>
                <a:cs typeface="Courier New" panose="02070309020205020404" pitchFamily="49" charset="0"/>
              </a:rPr>
              <a:t>stackf</a:t>
            </a:r>
            <a:r>
              <a:rPr lang="en-US" sz="2400" dirty="0" smtClean="0">
                <a:solidFill>
                  <a:srgbClr val="FFFF00"/>
                </a:solidFill>
                <a:latin typeface="Arial" pitchFamily="34" charset="0"/>
                <a:cs typeface="Arial" pitchFamily="34" charset="0"/>
              </a:rPr>
              <a:t> frame allocation may be bigger than the IZ mask register can cover. Excess lines are </a:t>
            </a:r>
            <a:r>
              <a:rPr lang="en-US" sz="2400" dirty="0">
                <a:solidFill>
                  <a:srgbClr val="FFFF00"/>
                </a:solidFill>
                <a:latin typeface="Arial" pitchFamily="34" charset="0"/>
                <a:cs typeface="Arial" pitchFamily="34" charset="0"/>
              </a:rPr>
              <a:t>realized to zero in cache as </a:t>
            </a:r>
            <a:r>
              <a:rPr lang="en-US" sz="2400" dirty="0" smtClean="0">
                <a:solidFill>
                  <a:srgbClr val="FFFF00"/>
                </a:solidFill>
                <a:latin typeface="Arial" pitchFamily="34" charset="0"/>
                <a:cs typeface="Arial" pitchFamily="34" charset="0"/>
              </a:rPr>
              <a:t>part of the allocation</a:t>
            </a:r>
            <a:r>
              <a:rPr lang="en-US" sz="2400" dirty="0">
                <a:solidFill>
                  <a:srgbClr val="FFFF00"/>
                </a:solidFill>
                <a:latin typeface="Arial" pitchFamily="34" charset="0"/>
                <a:cs typeface="Arial" pitchFamily="34" charset="0"/>
              </a:rPr>
              <a:t>. Code can force realization of the </a:t>
            </a:r>
            <a:r>
              <a:rPr lang="en-US" sz="2400" dirty="0" smtClean="0">
                <a:solidFill>
                  <a:srgbClr val="FFFF00"/>
                </a:solidFill>
                <a:latin typeface="Arial" pitchFamily="34" charset="0"/>
                <a:cs typeface="Arial" pitchFamily="34" charset="0"/>
              </a:rPr>
              <a:t>IZ </a:t>
            </a:r>
            <a:r>
              <a:rPr lang="en-US" sz="2400" dirty="0">
                <a:solidFill>
                  <a:srgbClr val="FFFF00"/>
                </a:solidFill>
                <a:latin typeface="Arial" pitchFamily="34" charset="0"/>
                <a:cs typeface="Arial" pitchFamily="34" charset="0"/>
              </a:rPr>
              <a:t>by calling a function that allocates a frame larger than the </a:t>
            </a:r>
            <a:r>
              <a:rPr lang="en-US" sz="2400" dirty="0" smtClean="0">
                <a:solidFill>
                  <a:srgbClr val="FFFF00"/>
                </a:solidFill>
                <a:latin typeface="Arial" pitchFamily="34" charset="0"/>
                <a:cs typeface="Arial" pitchFamily="34" charset="0"/>
              </a:rPr>
              <a:t>IZ. </a:t>
            </a:r>
          </a:p>
          <a:p>
            <a:endParaRPr lang="en-US" sz="2400" dirty="0">
              <a:solidFill>
                <a:srgbClr val="FFFF00"/>
              </a:solidFill>
              <a:latin typeface="Arial" pitchFamily="34" charset="0"/>
              <a:cs typeface="Arial" pitchFamily="34" charset="0"/>
            </a:endParaRPr>
          </a:p>
          <a:p>
            <a:r>
              <a:rPr lang="en-US" sz="2400" dirty="0" smtClean="0">
                <a:solidFill>
                  <a:srgbClr val="FFFF00"/>
                </a:solidFill>
                <a:latin typeface="Arial" pitchFamily="34" charset="0"/>
                <a:cs typeface="Arial" pitchFamily="34" charset="0"/>
              </a:rPr>
              <a:t>Task </a:t>
            </a:r>
            <a:r>
              <a:rPr lang="en-US" sz="2400" dirty="0">
                <a:solidFill>
                  <a:srgbClr val="FFFF00"/>
                </a:solidFill>
                <a:latin typeface="Arial" pitchFamily="34" charset="0"/>
                <a:cs typeface="Arial" pitchFamily="34" charset="0"/>
              </a:rPr>
              <a:t>switch realizes all </a:t>
            </a:r>
            <a:r>
              <a:rPr lang="en-US" sz="2400" dirty="0" smtClean="0">
                <a:solidFill>
                  <a:srgbClr val="FFFF00"/>
                </a:solidFill>
                <a:latin typeface="Arial" pitchFamily="34" charset="0"/>
                <a:cs typeface="Arial" pitchFamily="34" charset="0"/>
              </a:rPr>
              <a:t>implicitly-zero </a:t>
            </a:r>
            <a:r>
              <a:rPr lang="en-US" sz="2400" dirty="0">
                <a:solidFill>
                  <a:srgbClr val="FFFF00"/>
                </a:solidFill>
                <a:latin typeface="Arial" pitchFamily="34" charset="0"/>
                <a:cs typeface="Arial" pitchFamily="34" charset="0"/>
              </a:rPr>
              <a:t>lines.</a:t>
            </a:r>
          </a:p>
          <a:p>
            <a:endParaRPr lang="en-US" sz="2400" dirty="0">
              <a:solidFill>
                <a:srgbClr val="FFFF00"/>
              </a:solidFill>
              <a:latin typeface="Arial" pitchFamily="34" charset="0"/>
              <a:cs typeface="Arial" pitchFamily="34" charset="0"/>
            </a:endParaRPr>
          </a:p>
          <a:p>
            <a:r>
              <a:rPr lang="en-US" sz="2400" dirty="0">
                <a:solidFill>
                  <a:srgbClr val="FFFF00"/>
                </a:solidFill>
                <a:latin typeface="Arial" pitchFamily="34" charset="0"/>
                <a:cs typeface="Arial" pitchFamily="34" charset="0"/>
              </a:rPr>
              <a:t>Each </a:t>
            </a:r>
            <a:r>
              <a:rPr lang="en-US" sz="2400" dirty="0" smtClean="0">
                <a:solidFill>
                  <a:srgbClr val="FFFF00"/>
                </a:solidFill>
                <a:latin typeface="Arial" pitchFamily="34" charset="0"/>
                <a:cs typeface="Arial" pitchFamily="34" charset="0"/>
              </a:rPr>
              <a:t>IZ </a:t>
            </a:r>
            <a:r>
              <a:rPr lang="en-US" sz="2400" dirty="0">
                <a:solidFill>
                  <a:srgbClr val="FFFF00"/>
                </a:solidFill>
                <a:latin typeface="Arial" pitchFamily="34" charset="0"/>
                <a:cs typeface="Arial" pitchFamily="34" charset="0"/>
              </a:rPr>
              <a:t>is private to the executing core. In a multicore the member implementation may elect to realize a </a:t>
            </a:r>
            <a:r>
              <a:rPr lang="en-US" sz="2400" dirty="0" smtClean="0">
                <a:solidFill>
                  <a:srgbClr val="FFFF00"/>
                </a:solidFill>
                <a:latin typeface="Arial" pitchFamily="34" charset="0"/>
                <a:cs typeface="Arial" pitchFamily="34" charset="0"/>
              </a:rPr>
              <a:t>implicitly-zero </a:t>
            </a:r>
            <a:r>
              <a:rPr lang="en-US" sz="2400" dirty="0">
                <a:solidFill>
                  <a:srgbClr val="FFFF00"/>
                </a:solidFill>
                <a:latin typeface="Arial" pitchFamily="34" charset="0"/>
                <a:cs typeface="Arial" pitchFamily="34" charset="0"/>
              </a:rPr>
              <a:t>line that has its address taken; may realize the entire </a:t>
            </a:r>
            <a:r>
              <a:rPr lang="en-US" sz="2400" dirty="0" smtClean="0">
                <a:solidFill>
                  <a:srgbClr val="FFFF00"/>
                </a:solidFill>
                <a:latin typeface="Arial" pitchFamily="34" charset="0"/>
                <a:cs typeface="Arial" pitchFamily="34" charset="0"/>
              </a:rPr>
              <a:t>IZ </a:t>
            </a:r>
            <a:r>
              <a:rPr lang="en-US" sz="2400" dirty="0">
                <a:solidFill>
                  <a:srgbClr val="FFFF00"/>
                </a:solidFill>
                <a:latin typeface="Arial" pitchFamily="34" charset="0"/>
                <a:cs typeface="Arial" pitchFamily="34" charset="0"/>
              </a:rPr>
              <a:t>if any line has its address taken; or may explicitly realize an object </a:t>
            </a:r>
            <a:r>
              <a:rPr lang="en-US" sz="2400" dirty="0" err="1">
                <a:solidFill>
                  <a:srgbClr val="FFFF00"/>
                </a:solidFill>
                <a:latin typeface="Arial" pitchFamily="34" charset="0"/>
                <a:cs typeface="Arial" pitchFamily="34" charset="0"/>
              </a:rPr>
              <a:t>iff</a:t>
            </a:r>
            <a:r>
              <a:rPr lang="en-US" sz="2400" dirty="0">
                <a:solidFill>
                  <a:srgbClr val="FFFF00"/>
                </a:solidFill>
                <a:latin typeface="Arial" pitchFamily="34" charset="0"/>
                <a:cs typeface="Arial" pitchFamily="34" charset="0"/>
              </a:rPr>
              <a:t> a taken address might leak to another core. </a:t>
            </a:r>
          </a:p>
        </p:txBody>
      </p:sp>
      <p:sp>
        <p:nvSpPr>
          <p:cNvPr id="5" name="Rectangle 4"/>
          <p:cNvSpPr/>
          <p:nvPr/>
        </p:nvSpPr>
        <p:spPr>
          <a:xfrm>
            <a:off x="483668" y="3537284"/>
            <a:ext cx="9189721" cy="47630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
        <p:nvSpPr>
          <p:cNvPr id="4" name="Rectangle 3"/>
          <p:cNvSpPr/>
          <p:nvPr/>
        </p:nvSpPr>
        <p:spPr>
          <a:xfrm>
            <a:off x="483668" y="1401904"/>
            <a:ext cx="9189721" cy="1954903"/>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6898726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1000"/>
                                        <p:tgtEl>
                                          <p:spTgt spid="9">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1000"/>
                                        <p:tgtEl>
                                          <p:spTgt spid="9">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739550"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When cores collide</a:t>
            </a:r>
            <a:endParaRPr lang="en-US" sz="3200" b="1" i="1" u="none" strike="noStrike" dirty="0">
              <a:ln>
                <a:noFill/>
              </a:ln>
              <a:solidFill>
                <a:srgbClr val="00FF00"/>
              </a:solidFill>
              <a:latin typeface="Arial" pitchFamily="34"/>
              <a:ea typeface="Tahoma" pitchFamily="2"/>
              <a:cs typeface="Tahoma" pitchFamily="2"/>
            </a:endParaRPr>
          </a:p>
        </p:txBody>
      </p:sp>
      <p:sp>
        <p:nvSpPr>
          <p:cNvPr id="2" name="TextBox 1"/>
          <p:cNvSpPr txBox="1"/>
          <p:nvPr/>
        </p:nvSpPr>
        <p:spPr>
          <a:xfrm>
            <a:off x="1269169" y="1921170"/>
            <a:ext cx="8019210" cy="3631763"/>
          </a:xfrm>
          <a:prstGeom prst="rect">
            <a:avLst/>
          </a:prstGeom>
          <a:noFill/>
        </p:spPr>
        <p:txBody>
          <a:bodyPr wrap="square" rtlCol="0">
            <a:spAutoFit/>
          </a:bodyPr>
          <a:lstStyle/>
          <a:p>
            <a:pPr algn="ctr"/>
            <a:r>
              <a:rPr lang="en-US" sz="11500" dirty="0" smtClean="0">
                <a:solidFill>
                  <a:srgbClr val="FFFF00"/>
                </a:solidFill>
                <a:latin typeface="Arial" pitchFamily="34" charset="0"/>
                <a:cs typeface="Arial" pitchFamily="34" charset="0"/>
              </a:rPr>
              <a:t>sequential consistency</a:t>
            </a:r>
          </a:p>
        </p:txBody>
      </p:sp>
    </p:spTree>
    <p:extLst>
      <p:ext uri="{BB962C8B-B14F-4D97-AF65-F5344CB8AC3E}">
        <p14:creationId xmlns:p14="http://schemas.microsoft.com/office/powerpoint/2010/main" val="3066701319"/>
      </p:ext>
    </p:extLst>
  </p:cSld>
  <p:clrMapOvr>
    <a:masterClrMapping/>
  </p:clrMapOvr>
  <p:transition spd="slow">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594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9pPr>
          </a:lstStyle>
          <a:p>
            <a:r>
              <a:rPr lang="en-US" altLang="en-US" sz="3200" b="0" dirty="0">
                <a:solidFill>
                  <a:srgbClr val="00FF00"/>
                </a:solidFill>
              </a:rPr>
              <a:t>Memory consistency</a:t>
            </a:r>
          </a:p>
        </p:txBody>
      </p:sp>
      <p:sp>
        <p:nvSpPr>
          <p:cNvPr id="4" name="TextBox 3"/>
          <p:cNvSpPr txBox="1"/>
          <p:nvPr/>
        </p:nvSpPr>
        <p:spPr>
          <a:xfrm>
            <a:off x="1371600" y="1737360"/>
            <a:ext cx="1417376" cy="457200"/>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program:</a:t>
            </a:r>
          </a:p>
        </p:txBody>
      </p:sp>
      <p:sp>
        <p:nvSpPr>
          <p:cNvPr id="8" name="TextBox 7"/>
          <p:cNvSpPr txBox="1"/>
          <p:nvPr/>
        </p:nvSpPr>
        <p:spPr>
          <a:xfrm>
            <a:off x="2103120" y="2377440"/>
            <a:ext cx="1290738" cy="3785652"/>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a:t>
            </a:r>
          </a:p>
          <a:p>
            <a:r>
              <a:rPr lang="en-US" sz="2400" dirty="0" smtClean="0">
                <a:solidFill>
                  <a:srgbClr val="FFFF00"/>
                </a:solidFill>
                <a:latin typeface="Courier New" panose="02070309020205020404" pitchFamily="49" charset="0"/>
                <a:cs typeface="Courier New" panose="02070309020205020404" pitchFamily="49" charset="0"/>
              </a:rPr>
              <a:t>op1</a:t>
            </a:r>
          </a:p>
          <a:p>
            <a:r>
              <a:rPr lang="en-US" sz="2400" dirty="0" smtClean="0">
                <a:solidFill>
                  <a:srgbClr val="FFFF00"/>
                </a:solidFill>
                <a:latin typeface="Courier New" panose="02070309020205020404" pitchFamily="49" charset="0"/>
                <a:cs typeface="Courier New" panose="02070309020205020404" pitchFamily="49" charset="0"/>
              </a:rPr>
              <a:t>op2</a:t>
            </a:r>
          </a:p>
          <a:p>
            <a:r>
              <a:rPr lang="en-US" sz="2400" dirty="0" smtClean="0">
                <a:solidFill>
                  <a:srgbClr val="FFFF00"/>
                </a:solidFill>
                <a:latin typeface="Courier New" panose="02070309020205020404" pitchFamily="49" charset="0"/>
                <a:cs typeface="Courier New" panose="02070309020205020404" pitchFamily="49" charset="0"/>
              </a:rPr>
              <a:t>load1</a:t>
            </a:r>
          </a:p>
          <a:p>
            <a:r>
              <a:rPr lang="en-US" sz="2400" dirty="0" smtClean="0">
                <a:solidFill>
                  <a:srgbClr val="FFFF00"/>
                </a:solidFill>
                <a:latin typeface="Courier New" panose="02070309020205020404" pitchFamily="49" charset="0"/>
                <a:cs typeface="Courier New" panose="02070309020205020404" pitchFamily="49" charset="0"/>
              </a:rPr>
              <a:t>op3</a:t>
            </a:r>
          </a:p>
          <a:p>
            <a:r>
              <a:rPr lang="en-US" sz="2400" dirty="0" smtClean="0">
                <a:solidFill>
                  <a:srgbClr val="FFFF00"/>
                </a:solidFill>
                <a:latin typeface="Courier New" panose="02070309020205020404" pitchFamily="49" charset="0"/>
                <a:cs typeface="Courier New" panose="02070309020205020404" pitchFamily="49" charset="0"/>
              </a:rPr>
              <a:t>store1</a:t>
            </a:r>
          </a:p>
          <a:p>
            <a:r>
              <a:rPr lang="en-US" sz="2400" dirty="0" smtClean="0">
                <a:solidFill>
                  <a:srgbClr val="FFFF00"/>
                </a:solidFill>
                <a:latin typeface="Courier New" panose="02070309020205020404" pitchFamily="49" charset="0"/>
                <a:cs typeface="Courier New" panose="02070309020205020404" pitchFamily="49" charset="0"/>
              </a:rPr>
              <a:t>op4</a:t>
            </a:r>
          </a:p>
          <a:p>
            <a:r>
              <a:rPr lang="en-US" sz="2400" dirty="0" smtClean="0">
                <a:solidFill>
                  <a:srgbClr val="FFFF00"/>
                </a:solidFill>
                <a:latin typeface="Courier New" panose="02070309020205020404" pitchFamily="49" charset="0"/>
                <a:cs typeface="Courier New" panose="02070309020205020404" pitchFamily="49" charset="0"/>
              </a:rPr>
              <a:t>load2</a:t>
            </a:r>
          </a:p>
          <a:p>
            <a:r>
              <a:rPr lang="en-US" sz="2400" dirty="0" smtClean="0">
                <a:solidFill>
                  <a:srgbClr val="FFFF00"/>
                </a:solidFill>
                <a:latin typeface="Courier New" panose="02070309020205020404" pitchFamily="49" charset="0"/>
                <a:cs typeface="Courier New" panose="02070309020205020404" pitchFamily="49" charset="0"/>
              </a:rPr>
              <a:t>op5</a:t>
            </a:r>
          </a:p>
          <a:p>
            <a:r>
              <a:rPr lang="en-US" sz="2400" dirty="0" smtClean="0">
                <a:solidFill>
                  <a:srgbClr val="FFFF00"/>
                </a:solidFill>
                <a:latin typeface="Courier New" panose="02070309020205020404" pitchFamily="49" charset="0"/>
                <a:cs typeface="Courier New" panose="02070309020205020404" pitchFamily="49" charset="0"/>
              </a:rPr>
              <a:t>…</a:t>
            </a:r>
          </a:p>
        </p:txBody>
      </p:sp>
      <p:sp>
        <p:nvSpPr>
          <p:cNvPr id="9" name="TextBox 8"/>
          <p:cNvSpPr txBox="1"/>
          <p:nvPr/>
        </p:nvSpPr>
        <p:spPr>
          <a:xfrm>
            <a:off x="2546558" y="6168054"/>
            <a:ext cx="222208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semantic order</a:t>
            </a:r>
          </a:p>
        </p:txBody>
      </p:sp>
      <p:cxnSp>
        <p:nvCxnSpPr>
          <p:cNvPr id="11" name="Straight Arrow Connector 10"/>
          <p:cNvCxnSpPr/>
          <p:nvPr/>
        </p:nvCxnSpPr>
        <p:spPr>
          <a:xfrm>
            <a:off x="3657600" y="3200400"/>
            <a:ext cx="0" cy="202650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5428077" y="3717392"/>
            <a:ext cx="3291840" cy="365760"/>
            <a:chOff x="5428077" y="3717392"/>
            <a:chExt cx="3291840" cy="365760"/>
          </a:xfrm>
        </p:grpSpPr>
        <p:sp>
          <p:nvSpPr>
            <p:cNvPr id="12" name="Rectangle 11"/>
            <p:cNvSpPr/>
            <p:nvPr/>
          </p:nvSpPr>
          <p:spPr>
            <a:xfrm>
              <a:off x="542807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a:t>
              </a:r>
            </a:p>
          </p:txBody>
        </p:sp>
        <p:sp>
          <p:nvSpPr>
            <p:cNvPr id="13" name="Rectangle 12"/>
            <p:cNvSpPr/>
            <p:nvPr/>
          </p:nvSpPr>
          <p:spPr>
            <a:xfrm>
              <a:off x="762263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a:t>
              </a:r>
            </a:p>
          </p:txBody>
        </p:sp>
        <p:sp>
          <p:nvSpPr>
            <p:cNvPr id="14" name="Rectangle 13"/>
            <p:cNvSpPr/>
            <p:nvPr/>
          </p:nvSpPr>
          <p:spPr>
            <a:xfrm>
              <a:off x="652535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store</a:t>
              </a:r>
            </a:p>
          </p:txBody>
        </p:sp>
      </p:grpSp>
      <p:grpSp>
        <p:nvGrpSpPr>
          <p:cNvPr id="20" name="Group 19"/>
          <p:cNvGrpSpPr/>
          <p:nvPr/>
        </p:nvGrpSpPr>
        <p:grpSpPr>
          <a:xfrm>
            <a:off x="5920812" y="4572000"/>
            <a:ext cx="2222083" cy="731520"/>
            <a:chOff x="5920812" y="4572000"/>
            <a:chExt cx="2222083" cy="731520"/>
          </a:xfrm>
        </p:grpSpPr>
        <p:sp>
          <p:nvSpPr>
            <p:cNvPr id="15" name="TextBox 14"/>
            <p:cNvSpPr txBox="1"/>
            <p:nvPr/>
          </p:nvSpPr>
          <p:spPr>
            <a:xfrm>
              <a:off x="5920812" y="4572000"/>
              <a:ext cx="222208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semantic order</a:t>
              </a:r>
            </a:p>
          </p:txBody>
        </p:sp>
        <p:cxnSp>
          <p:nvCxnSpPr>
            <p:cNvPr id="16" name="Straight Arrow Connector 15"/>
            <p:cNvCxnSpPr/>
            <p:nvPr/>
          </p:nvCxnSpPr>
          <p:spPr>
            <a:xfrm>
              <a:off x="5920812" y="5303520"/>
              <a:ext cx="2176509" cy="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5120640" y="1737360"/>
            <a:ext cx="167385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a:t>
            </a:r>
          </a:p>
        </p:txBody>
      </p:sp>
      <p:sp>
        <p:nvSpPr>
          <p:cNvPr id="18" name="Rectangle 17"/>
          <p:cNvSpPr/>
          <p:nvPr/>
        </p:nvSpPr>
        <p:spPr>
          <a:xfrm>
            <a:off x="683384" y="1471341"/>
            <a:ext cx="4211183" cy="559785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144111983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10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7" grpId="0"/>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4124325" y="25622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shift</a:t>
            </a:r>
            <a:endParaRPr lang="en-US" dirty="0"/>
          </a:p>
        </p:txBody>
      </p:sp>
      <p:sp>
        <p:nvSpPr>
          <p:cNvPr id="67" name="Rectangle 66"/>
          <p:cNvSpPr/>
          <p:nvPr/>
        </p:nvSpPr>
        <p:spPr>
          <a:xfrm>
            <a:off x="3209925" y="25622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mul</a:t>
            </a:r>
            <a:endParaRPr lang="en-US" dirty="0"/>
          </a:p>
        </p:txBody>
      </p:sp>
      <p:sp>
        <p:nvSpPr>
          <p:cNvPr id="9" name="Rectangle 8"/>
          <p:cNvSpPr/>
          <p:nvPr/>
        </p:nvSpPr>
        <p:spPr>
          <a:xfrm>
            <a:off x="2295525" y="2562225"/>
            <a:ext cx="2734437" cy="30670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 name="TextBox 9"/>
          <p:cNvSpPr txBox="1"/>
          <p:nvPr/>
        </p:nvSpPr>
        <p:spPr>
          <a:xfrm>
            <a:off x="731520" y="731520"/>
            <a:ext cx="2139881"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Wide issue</a:t>
            </a:r>
            <a:endParaRPr lang="en-US" sz="3200" b="1" i="0" u="none" strike="noStrike" dirty="0">
              <a:ln>
                <a:noFill/>
              </a:ln>
              <a:solidFill>
                <a:srgbClr val="00FF00"/>
              </a:solidFill>
              <a:latin typeface="Arial" pitchFamily="34"/>
              <a:ea typeface="Tahoma" pitchFamily="2"/>
              <a:cs typeface="Tahoma" pitchFamily="2"/>
            </a:endParaRPr>
          </a:p>
        </p:txBody>
      </p:sp>
      <p:sp>
        <p:nvSpPr>
          <p:cNvPr id="5" name="TextBox 4"/>
          <p:cNvSpPr txBox="1"/>
          <p:nvPr/>
        </p:nvSpPr>
        <p:spPr>
          <a:xfrm>
            <a:off x="2371725" y="1419224"/>
            <a:ext cx="6001964"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The Mill is </a:t>
            </a:r>
            <a:r>
              <a:rPr lang="en-US" sz="2400" i="1" dirty="0" smtClean="0">
                <a:solidFill>
                  <a:srgbClr val="FFFF00"/>
                </a:solidFill>
                <a:latin typeface="Arial" pitchFamily="34" charset="0"/>
                <a:cs typeface="Arial" pitchFamily="34" charset="0"/>
              </a:rPr>
              <a:t>wide-issue</a:t>
            </a:r>
            <a:r>
              <a:rPr lang="en-US" sz="2400" dirty="0" smtClean="0">
                <a:solidFill>
                  <a:srgbClr val="FFFF00"/>
                </a:solidFill>
                <a:latin typeface="Arial" pitchFamily="34" charset="0"/>
                <a:cs typeface="Arial" pitchFamily="34" charset="0"/>
              </a:rPr>
              <a:t>, like a VLIW or EPIC</a:t>
            </a:r>
          </a:p>
        </p:txBody>
      </p:sp>
      <p:sp>
        <p:nvSpPr>
          <p:cNvPr id="6" name="Rectangle 5"/>
          <p:cNvSpPr/>
          <p:nvPr/>
        </p:nvSpPr>
        <p:spPr>
          <a:xfrm>
            <a:off x="3209925" y="25622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mul</a:t>
            </a:r>
            <a:endParaRPr lang="en-US" dirty="0"/>
          </a:p>
        </p:txBody>
      </p:sp>
      <p:sp>
        <p:nvSpPr>
          <p:cNvPr id="29" name="Rectangle 28"/>
          <p:cNvSpPr/>
          <p:nvPr/>
        </p:nvSpPr>
        <p:spPr>
          <a:xfrm>
            <a:off x="4115562" y="2564130"/>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shift</a:t>
            </a:r>
            <a:endParaRPr lang="en-US" dirty="0"/>
          </a:p>
        </p:txBody>
      </p:sp>
      <p:sp>
        <p:nvSpPr>
          <p:cNvPr id="41" name="Rectangle 40"/>
          <p:cNvSpPr/>
          <p:nvPr/>
        </p:nvSpPr>
        <p:spPr>
          <a:xfrm>
            <a:off x="2295525" y="25622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a:t>
            </a:r>
            <a:endParaRPr lang="en-US" dirty="0"/>
          </a:p>
        </p:txBody>
      </p:sp>
      <p:sp>
        <p:nvSpPr>
          <p:cNvPr id="7" name="Rectangle 6"/>
          <p:cNvSpPr/>
          <p:nvPr/>
        </p:nvSpPr>
        <p:spPr>
          <a:xfrm>
            <a:off x="1378458" y="3417570"/>
            <a:ext cx="6096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PC</a:t>
            </a:r>
            <a:endParaRPr lang="en-US" dirty="0"/>
          </a:p>
        </p:txBody>
      </p:sp>
      <p:cxnSp>
        <p:nvCxnSpPr>
          <p:cNvPr id="13" name="Straight Arrow Connector 12"/>
          <p:cNvCxnSpPr>
            <a:stCxn id="7" idx="0"/>
          </p:cNvCxnSpPr>
          <p:nvPr/>
        </p:nvCxnSpPr>
        <p:spPr>
          <a:xfrm flipV="1">
            <a:off x="1683258" y="2868930"/>
            <a:ext cx="612267" cy="54864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78458" y="2105025"/>
            <a:ext cx="920445" cy="461665"/>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s</a:t>
            </a:r>
            <a:r>
              <a:rPr lang="en-US" sz="2400" dirty="0" smtClean="0">
                <a:solidFill>
                  <a:srgbClr val="FFFF00"/>
                </a:solidFill>
                <a:latin typeface="Arial" pitchFamily="34" charset="0"/>
                <a:cs typeface="Arial" pitchFamily="34" charset="0"/>
              </a:rPr>
              <a:t>lot #</a:t>
            </a:r>
          </a:p>
        </p:txBody>
      </p:sp>
      <p:sp>
        <p:nvSpPr>
          <p:cNvPr id="15" name="TextBox 14"/>
          <p:cNvSpPr txBox="1"/>
          <p:nvPr/>
        </p:nvSpPr>
        <p:spPr>
          <a:xfrm>
            <a:off x="2600325" y="2105025"/>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0</a:t>
            </a:r>
          </a:p>
        </p:txBody>
      </p:sp>
      <p:sp>
        <p:nvSpPr>
          <p:cNvPr id="16" name="TextBox 15"/>
          <p:cNvSpPr txBox="1"/>
          <p:nvPr/>
        </p:nvSpPr>
        <p:spPr>
          <a:xfrm>
            <a:off x="3514725" y="2105025"/>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1</a:t>
            </a:r>
          </a:p>
        </p:txBody>
      </p:sp>
      <p:sp>
        <p:nvSpPr>
          <p:cNvPr id="17" name="TextBox 16"/>
          <p:cNvSpPr txBox="1"/>
          <p:nvPr/>
        </p:nvSpPr>
        <p:spPr>
          <a:xfrm>
            <a:off x="4352925" y="2105025"/>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2</a:t>
            </a:r>
          </a:p>
        </p:txBody>
      </p:sp>
      <p:sp>
        <p:nvSpPr>
          <p:cNvPr id="18" name="TextBox 17"/>
          <p:cNvSpPr txBox="1"/>
          <p:nvPr/>
        </p:nvSpPr>
        <p:spPr>
          <a:xfrm>
            <a:off x="2752725" y="2862560"/>
            <a:ext cx="1588897"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a:t>
            </a:r>
          </a:p>
        </p:txBody>
      </p:sp>
      <p:sp>
        <p:nvSpPr>
          <p:cNvPr id="19" name="TextBox 18"/>
          <p:cNvSpPr txBox="1"/>
          <p:nvPr/>
        </p:nvSpPr>
        <p:spPr>
          <a:xfrm>
            <a:off x="2524125" y="3626792"/>
            <a:ext cx="675858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 slots correspond to function pipelines</a:t>
            </a:r>
          </a:p>
        </p:txBody>
      </p:sp>
      <p:sp>
        <p:nvSpPr>
          <p:cNvPr id="20" name="Flowchart: Manual Operation 19"/>
          <p:cNvSpPr/>
          <p:nvPr/>
        </p:nvSpPr>
        <p:spPr>
          <a:xfrm>
            <a:off x="2011680" y="4937760"/>
            <a:ext cx="1752601"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m</a:t>
            </a:r>
            <a:r>
              <a:rPr lang="en-US" dirty="0" err="1" smtClean="0"/>
              <a:t>ult’er</a:t>
            </a:r>
            <a:endParaRPr lang="en-US" dirty="0"/>
          </a:p>
        </p:txBody>
      </p:sp>
      <p:sp>
        <p:nvSpPr>
          <p:cNvPr id="42" name="Flowchart: Manual Operation 41"/>
          <p:cNvSpPr/>
          <p:nvPr/>
        </p:nvSpPr>
        <p:spPr>
          <a:xfrm>
            <a:off x="1828800" y="5303520"/>
            <a:ext cx="160020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shifter</a:t>
            </a:r>
            <a:endParaRPr lang="en-US" dirty="0"/>
          </a:p>
        </p:txBody>
      </p:sp>
      <p:sp>
        <p:nvSpPr>
          <p:cNvPr id="43" name="Flowchart: Manual Operation 42"/>
          <p:cNvSpPr/>
          <p:nvPr/>
        </p:nvSpPr>
        <p:spPr>
          <a:xfrm>
            <a:off x="1737360" y="5669280"/>
            <a:ext cx="137160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adder</a:t>
            </a:r>
            <a:endParaRPr lang="en-US" dirty="0"/>
          </a:p>
        </p:txBody>
      </p:sp>
      <p:sp>
        <p:nvSpPr>
          <p:cNvPr id="45" name="Flowchart: Manual Operation 44"/>
          <p:cNvSpPr/>
          <p:nvPr/>
        </p:nvSpPr>
        <p:spPr>
          <a:xfrm>
            <a:off x="4389120" y="4937760"/>
            <a:ext cx="1752601"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m</a:t>
            </a:r>
            <a:r>
              <a:rPr lang="en-US" dirty="0" err="1" smtClean="0"/>
              <a:t>ult’er</a:t>
            </a:r>
            <a:endParaRPr lang="en-US" dirty="0"/>
          </a:p>
        </p:txBody>
      </p:sp>
      <p:sp>
        <p:nvSpPr>
          <p:cNvPr id="46" name="Flowchart: Manual Operation 45"/>
          <p:cNvSpPr/>
          <p:nvPr/>
        </p:nvSpPr>
        <p:spPr>
          <a:xfrm>
            <a:off x="4206240" y="5303520"/>
            <a:ext cx="160020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shifter</a:t>
            </a:r>
            <a:endParaRPr lang="en-US" dirty="0"/>
          </a:p>
        </p:txBody>
      </p:sp>
      <p:sp>
        <p:nvSpPr>
          <p:cNvPr id="47" name="Flowchart: Manual Operation 46"/>
          <p:cNvSpPr/>
          <p:nvPr/>
        </p:nvSpPr>
        <p:spPr>
          <a:xfrm>
            <a:off x="4114800" y="5669280"/>
            <a:ext cx="137160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adder</a:t>
            </a:r>
            <a:endParaRPr lang="en-US" dirty="0"/>
          </a:p>
        </p:txBody>
      </p:sp>
      <p:sp>
        <p:nvSpPr>
          <p:cNvPr id="49" name="Flowchart: Manual Operation 48"/>
          <p:cNvSpPr/>
          <p:nvPr/>
        </p:nvSpPr>
        <p:spPr>
          <a:xfrm>
            <a:off x="6675120" y="4937760"/>
            <a:ext cx="1752601"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m</a:t>
            </a:r>
            <a:r>
              <a:rPr lang="en-US" dirty="0" err="1" smtClean="0"/>
              <a:t>ult’er</a:t>
            </a:r>
            <a:endParaRPr lang="en-US" dirty="0"/>
          </a:p>
        </p:txBody>
      </p:sp>
      <p:sp>
        <p:nvSpPr>
          <p:cNvPr id="50" name="Flowchart: Manual Operation 49"/>
          <p:cNvSpPr/>
          <p:nvPr/>
        </p:nvSpPr>
        <p:spPr>
          <a:xfrm>
            <a:off x="6492240" y="5303520"/>
            <a:ext cx="160020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shifter</a:t>
            </a:r>
            <a:endParaRPr lang="en-US" dirty="0"/>
          </a:p>
        </p:txBody>
      </p:sp>
      <p:sp>
        <p:nvSpPr>
          <p:cNvPr id="51" name="Flowchart: Manual Operation 50"/>
          <p:cNvSpPr/>
          <p:nvPr/>
        </p:nvSpPr>
        <p:spPr>
          <a:xfrm>
            <a:off x="6410325" y="5669280"/>
            <a:ext cx="137160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adder</a:t>
            </a:r>
            <a:endParaRPr lang="en-US" dirty="0"/>
          </a:p>
        </p:txBody>
      </p:sp>
      <p:sp>
        <p:nvSpPr>
          <p:cNvPr id="24" name="TextBox 23"/>
          <p:cNvSpPr txBox="1"/>
          <p:nvPr/>
        </p:nvSpPr>
        <p:spPr>
          <a:xfrm>
            <a:off x="923925" y="4505996"/>
            <a:ext cx="1024639" cy="461665"/>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p</a:t>
            </a:r>
            <a:r>
              <a:rPr lang="en-US" sz="2400" dirty="0" smtClean="0">
                <a:solidFill>
                  <a:srgbClr val="FFFF00"/>
                </a:solidFill>
                <a:latin typeface="Arial" pitchFamily="34" charset="0"/>
                <a:cs typeface="Arial" pitchFamily="34" charset="0"/>
              </a:rPr>
              <a:t>ipe #</a:t>
            </a:r>
          </a:p>
        </p:txBody>
      </p:sp>
      <p:sp>
        <p:nvSpPr>
          <p:cNvPr id="52" name="TextBox 51"/>
          <p:cNvSpPr txBox="1"/>
          <p:nvPr/>
        </p:nvSpPr>
        <p:spPr>
          <a:xfrm>
            <a:off x="2600325" y="4505996"/>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0</a:t>
            </a:r>
          </a:p>
        </p:txBody>
      </p:sp>
      <p:sp>
        <p:nvSpPr>
          <p:cNvPr id="53" name="TextBox 52"/>
          <p:cNvSpPr txBox="1"/>
          <p:nvPr/>
        </p:nvSpPr>
        <p:spPr>
          <a:xfrm>
            <a:off x="4987337" y="4505996"/>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1</a:t>
            </a:r>
          </a:p>
        </p:txBody>
      </p:sp>
      <p:sp>
        <p:nvSpPr>
          <p:cNvPr id="54" name="TextBox 53"/>
          <p:cNvSpPr txBox="1"/>
          <p:nvPr/>
        </p:nvSpPr>
        <p:spPr>
          <a:xfrm>
            <a:off x="7248525" y="4505996"/>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2</a:t>
            </a:r>
          </a:p>
        </p:txBody>
      </p:sp>
      <p:cxnSp>
        <p:nvCxnSpPr>
          <p:cNvPr id="56" name="Straight Arrow Connector 55"/>
          <p:cNvCxnSpPr/>
          <p:nvPr/>
        </p:nvCxnSpPr>
        <p:spPr>
          <a:xfrm>
            <a:off x="2295525" y="4665093"/>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3282747" y="4668114"/>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4705735" y="4636464"/>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5648325" y="4634124"/>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6943725" y="4634124"/>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7934325" y="4665093"/>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2468880" y="6126480"/>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4846320" y="6126480"/>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7132320" y="6126480"/>
            <a:ext cx="3378" cy="30256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6119339" y="2493228"/>
            <a:ext cx="2791770" cy="830997"/>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Decode routes ops to matching pipes</a:t>
            </a:r>
          </a:p>
        </p:txBody>
      </p:sp>
      <p:sp>
        <p:nvSpPr>
          <p:cNvPr id="66" name="Rectangle 65"/>
          <p:cNvSpPr/>
          <p:nvPr/>
        </p:nvSpPr>
        <p:spPr>
          <a:xfrm>
            <a:off x="2295525" y="25622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a:t>
            </a:r>
            <a:endParaRPr lang="en-US" dirty="0"/>
          </a:p>
        </p:txBody>
      </p:sp>
    </p:spTree>
    <p:extLst>
      <p:ext uri="{BB962C8B-B14F-4D97-AF65-F5344CB8AC3E}">
        <p14:creationId xmlns:p14="http://schemas.microsoft.com/office/powerpoint/2010/main" val="13073229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10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1000"/>
                                        <p:tgtEl>
                                          <p:spTgt spid="4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7"/>
                                        </p:tgtEl>
                                        <p:attrNameLst>
                                          <p:attrName>style.visibility</p:attrName>
                                        </p:attrNameLst>
                                      </p:cBhvr>
                                      <p:to>
                                        <p:strVal val="visible"/>
                                      </p:to>
                                    </p:set>
                                    <p:animEffect transition="in" filter="fade">
                                      <p:cBhvr>
                                        <p:cTn id="28" dur="1000"/>
                                        <p:tgtEl>
                                          <p:spTgt spid="6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fade">
                                      <p:cBhvr>
                                        <p:cTn id="31" dur="1000"/>
                                        <p:tgtEl>
                                          <p:spTgt spid="6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1000"/>
                                        <p:tgtEl>
                                          <p:spTgt spid="1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10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1"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1000"/>
                                        <p:tgtEl>
                                          <p:spTgt spid="2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52"/>
                                        </p:tgtEl>
                                        <p:attrNameLst>
                                          <p:attrName>style.visibility</p:attrName>
                                        </p:attrNameLst>
                                      </p:cBhvr>
                                      <p:to>
                                        <p:strVal val="visible"/>
                                      </p:to>
                                    </p:set>
                                    <p:animEffect transition="in" filter="fade">
                                      <p:cBhvr>
                                        <p:cTn id="56" dur="1000"/>
                                        <p:tgtEl>
                                          <p:spTgt spid="5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fade">
                                      <p:cBhvr>
                                        <p:cTn id="62" dur="1000"/>
                                        <p:tgtEl>
                                          <p:spTgt spid="54"/>
                                        </p:tgtEl>
                                      </p:cBhvr>
                                    </p:animEffect>
                                  </p:childTnLst>
                                </p:cTn>
                              </p:par>
                              <p:par>
                                <p:cTn id="63" presetID="10" presetClass="entr" presetSubtype="0" fill="hold" nodeType="with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000"/>
                                        <p:tgtEl>
                                          <p:spTgt spid="56"/>
                                        </p:tgtEl>
                                      </p:cBhvr>
                                    </p:animEffect>
                                  </p:childTnLst>
                                </p:cTn>
                              </p:par>
                              <p:par>
                                <p:cTn id="66" presetID="10" presetClass="entr" presetSubtype="0" fill="hold" nodeType="withEffect">
                                  <p:stCondLst>
                                    <p:cond delay="0"/>
                                  </p:stCondLst>
                                  <p:childTnLst>
                                    <p:set>
                                      <p:cBhvr>
                                        <p:cTn id="67" dur="1" fill="hold">
                                          <p:stCondLst>
                                            <p:cond delay="0"/>
                                          </p:stCondLst>
                                        </p:cTn>
                                        <p:tgtEl>
                                          <p:spTgt spid="57"/>
                                        </p:tgtEl>
                                        <p:attrNameLst>
                                          <p:attrName>style.visibility</p:attrName>
                                        </p:attrNameLst>
                                      </p:cBhvr>
                                      <p:to>
                                        <p:strVal val="visible"/>
                                      </p:to>
                                    </p:set>
                                    <p:animEffect transition="in" filter="fade">
                                      <p:cBhvr>
                                        <p:cTn id="68" dur="1000"/>
                                        <p:tgtEl>
                                          <p:spTgt spid="57"/>
                                        </p:tgtEl>
                                      </p:cBhvr>
                                    </p:animEffect>
                                  </p:childTnLst>
                                </p:cTn>
                              </p:par>
                              <p:par>
                                <p:cTn id="69" presetID="10"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fade">
                                      <p:cBhvr>
                                        <p:cTn id="71" dur="1000"/>
                                        <p:tgtEl>
                                          <p:spTgt spid="58"/>
                                        </p:tgtEl>
                                      </p:cBhvr>
                                    </p:animEffect>
                                  </p:childTnLst>
                                </p:cTn>
                              </p:par>
                              <p:par>
                                <p:cTn id="72" presetID="10" presetClass="entr" presetSubtype="0" fill="hold" nodeType="withEffect">
                                  <p:stCondLst>
                                    <p:cond delay="0"/>
                                  </p:stCondLst>
                                  <p:childTnLst>
                                    <p:set>
                                      <p:cBhvr>
                                        <p:cTn id="73" dur="1" fill="hold">
                                          <p:stCondLst>
                                            <p:cond delay="0"/>
                                          </p:stCondLst>
                                        </p:cTn>
                                        <p:tgtEl>
                                          <p:spTgt spid="59"/>
                                        </p:tgtEl>
                                        <p:attrNameLst>
                                          <p:attrName>style.visibility</p:attrName>
                                        </p:attrNameLst>
                                      </p:cBhvr>
                                      <p:to>
                                        <p:strVal val="visible"/>
                                      </p:to>
                                    </p:set>
                                    <p:animEffect transition="in" filter="fade">
                                      <p:cBhvr>
                                        <p:cTn id="74" dur="1000"/>
                                        <p:tgtEl>
                                          <p:spTgt spid="59"/>
                                        </p:tgtEl>
                                      </p:cBhvr>
                                    </p:animEffect>
                                  </p:childTnLst>
                                </p:cTn>
                              </p:par>
                              <p:par>
                                <p:cTn id="75" presetID="10" presetClass="entr" presetSubtype="0" fill="hold" nodeType="withEffect">
                                  <p:stCondLst>
                                    <p:cond delay="0"/>
                                  </p:stCondLst>
                                  <p:childTnLst>
                                    <p:set>
                                      <p:cBhvr>
                                        <p:cTn id="76" dur="1" fill="hold">
                                          <p:stCondLst>
                                            <p:cond delay="0"/>
                                          </p:stCondLst>
                                        </p:cTn>
                                        <p:tgtEl>
                                          <p:spTgt spid="60"/>
                                        </p:tgtEl>
                                        <p:attrNameLst>
                                          <p:attrName>style.visibility</p:attrName>
                                        </p:attrNameLst>
                                      </p:cBhvr>
                                      <p:to>
                                        <p:strVal val="visible"/>
                                      </p:to>
                                    </p:set>
                                    <p:animEffect transition="in" filter="fade">
                                      <p:cBhvr>
                                        <p:cTn id="77" dur="1000"/>
                                        <p:tgtEl>
                                          <p:spTgt spid="60"/>
                                        </p:tgtEl>
                                      </p:cBhvr>
                                    </p:animEffect>
                                  </p:childTnLst>
                                </p:cTn>
                              </p:par>
                              <p:par>
                                <p:cTn id="78" presetID="10" presetClass="entr" presetSubtype="0" fill="hold" nodeType="withEffect">
                                  <p:stCondLst>
                                    <p:cond delay="0"/>
                                  </p:stCondLst>
                                  <p:childTnLst>
                                    <p:set>
                                      <p:cBhvr>
                                        <p:cTn id="79" dur="1" fill="hold">
                                          <p:stCondLst>
                                            <p:cond delay="0"/>
                                          </p:stCondLst>
                                        </p:cTn>
                                        <p:tgtEl>
                                          <p:spTgt spid="61"/>
                                        </p:tgtEl>
                                        <p:attrNameLst>
                                          <p:attrName>style.visibility</p:attrName>
                                        </p:attrNameLst>
                                      </p:cBhvr>
                                      <p:to>
                                        <p:strVal val="visible"/>
                                      </p:to>
                                    </p:set>
                                    <p:animEffect transition="in" filter="fade">
                                      <p:cBhvr>
                                        <p:cTn id="80" dur="1000"/>
                                        <p:tgtEl>
                                          <p:spTgt spid="61"/>
                                        </p:tgtEl>
                                      </p:cBhvr>
                                    </p:animEffect>
                                  </p:childTnLst>
                                </p:cTn>
                              </p:par>
                              <p:par>
                                <p:cTn id="81" presetID="10" presetClass="entr" presetSubtype="0"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1000"/>
                                        <p:tgtEl>
                                          <p:spTgt spid="62"/>
                                        </p:tgtEl>
                                      </p:cBhvr>
                                    </p:animEffect>
                                  </p:childTnLst>
                                </p:cTn>
                              </p:par>
                              <p:par>
                                <p:cTn id="84" presetID="10" presetClass="entr" presetSubtype="0" fill="hold" nodeType="with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childTnLst>
                                </p:cTn>
                              </p:par>
                              <p:par>
                                <p:cTn id="87" presetID="10" presetClass="entr" presetSubtype="0" fill="hold" nodeType="withEffect">
                                  <p:stCondLst>
                                    <p:cond delay="0"/>
                                  </p:stCondLst>
                                  <p:childTnLst>
                                    <p:set>
                                      <p:cBhvr>
                                        <p:cTn id="88" dur="1" fill="hold">
                                          <p:stCondLst>
                                            <p:cond delay="0"/>
                                          </p:stCondLst>
                                        </p:cTn>
                                        <p:tgtEl>
                                          <p:spTgt spid="64"/>
                                        </p:tgtEl>
                                        <p:attrNameLst>
                                          <p:attrName>style.visibility</p:attrName>
                                        </p:attrNameLst>
                                      </p:cBhvr>
                                      <p:to>
                                        <p:strVal val="visible"/>
                                      </p:to>
                                    </p:set>
                                    <p:animEffect transition="in" filter="fade">
                                      <p:cBhvr>
                                        <p:cTn id="89" dur="1000"/>
                                        <p:tgtEl>
                                          <p:spTgt spid="64"/>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66"/>
                                        </p:tgtEl>
                                        <p:attrNameLst>
                                          <p:attrName>style.visibility</p:attrName>
                                        </p:attrNameLst>
                                      </p:cBhvr>
                                      <p:to>
                                        <p:strVal val="visible"/>
                                      </p:to>
                                    </p:set>
                                    <p:animEffect transition="in" filter="fade">
                                      <p:cBhvr>
                                        <p:cTn id="92" dur="1000"/>
                                        <p:tgtEl>
                                          <p:spTgt spid="66"/>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50"/>
                                        </p:tgtEl>
                                        <p:attrNameLst>
                                          <p:attrName>style.visibility</p:attrName>
                                        </p:attrNameLst>
                                      </p:cBhvr>
                                      <p:to>
                                        <p:strVal val="visible"/>
                                      </p:to>
                                    </p:set>
                                    <p:animEffect transition="in" filter="fade">
                                      <p:cBhvr>
                                        <p:cTn id="98" dur="1000"/>
                                        <p:tgtEl>
                                          <p:spTgt spid="50"/>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fade">
                                      <p:cBhvr>
                                        <p:cTn id="101" dur="1000"/>
                                        <p:tgtEl>
                                          <p:spTgt spid="5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fade">
                                      <p:cBhvr>
                                        <p:cTn id="104" dur="1000"/>
                                        <p:tgtEl>
                                          <p:spTgt spid="45"/>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fade">
                                      <p:cBhvr>
                                        <p:cTn id="107" dur="1000"/>
                                        <p:tgtEl>
                                          <p:spTgt spid="46"/>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47"/>
                                        </p:tgtEl>
                                        <p:attrNameLst>
                                          <p:attrName>style.visibility</p:attrName>
                                        </p:attrNameLst>
                                      </p:cBhvr>
                                      <p:to>
                                        <p:strVal val="visible"/>
                                      </p:to>
                                    </p:set>
                                    <p:animEffect transition="in" filter="fade">
                                      <p:cBhvr>
                                        <p:cTn id="110" dur="1000"/>
                                        <p:tgtEl>
                                          <p:spTgt spid="47"/>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43"/>
                                        </p:tgtEl>
                                        <p:attrNameLst>
                                          <p:attrName>style.visibility</p:attrName>
                                        </p:attrNameLst>
                                      </p:cBhvr>
                                      <p:to>
                                        <p:strVal val="visible"/>
                                      </p:to>
                                    </p:set>
                                    <p:animEffect transition="in" filter="fade">
                                      <p:cBhvr>
                                        <p:cTn id="113" dur="1000"/>
                                        <p:tgtEl>
                                          <p:spTgt spid="43"/>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42"/>
                                        </p:tgtEl>
                                        <p:attrNameLst>
                                          <p:attrName>style.visibility</p:attrName>
                                        </p:attrNameLst>
                                      </p:cBhvr>
                                      <p:to>
                                        <p:strVal val="visible"/>
                                      </p:to>
                                    </p:set>
                                    <p:animEffect transition="in" filter="fade">
                                      <p:cBhvr>
                                        <p:cTn id="116" dur="1000"/>
                                        <p:tgtEl>
                                          <p:spTgt spid="42"/>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20"/>
                                        </p:tgtEl>
                                        <p:attrNameLst>
                                          <p:attrName>style.visibility</p:attrName>
                                        </p:attrNameLst>
                                      </p:cBhvr>
                                      <p:to>
                                        <p:strVal val="visible"/>
                                      </p:to>
                                    </p:set>
                                    <p:animEffect transition="in" filter="fade">
                                      <p:cBhvr>
                                        <p:cTn id="119" dur="1000"/>
                                        <p:tgtEl>
                                          <p:spTgt spid="20"/>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xit" presetSubtype="0" fill="hold" grpId="0" nodeType="clickEffect">
                                  <p:stCondLst>
                                    <p:cond delay="0"/>
                                  </p:stCondLst>
                                  <p:childTnLst>
                                    <p:animEffect transition="out" filter="fade">
                                      <p:cBhvr>
                                        <p:cTn id="123" dur="1000"/>
                                        <p:tgtEl>
                                          <p:spTgt spid="19"/>
                                        </p:tgtEl>
                                      </p:cBhvr>
                                    </p:animEffect>
                                    <p:set>
                                      <p:cBhvr>
                                        <p:cTn id="124" dur="1" fill="hold">
                                          <p:stCondLst>
                                            <p:cond delay="999"/>
                                          </p:stCondLst>
                                        </p:cTn>
                                        <p:tgtEl>
                                          <p:spTgt spid="19"/>
                                        </p:tgtEl>
                                        <p:attrNameLst>
                                          <p:attrName>style.visibility</p:attrName>
                                        </p:attrNameLst>
                                      </p:cBhvr>
                                      <p:to>
                                        <p:strVal val="hidden"/>
                                      </p:to>
                                    </p:set>
                                  </p:childTnLst>
                                </p:cTn>
                              </p:par>
                              <p:par>
                                <p:cTn id="125" presetID="10" presetClass="entr" presetSubtype="0" fill="hold" grpId="0" nodeType="withEffect">
                                  <p:stCondLst>
                                    <p:cond delay="0"/>
                                  </p:stCondLst>
                                  <p:childTnLst>
                                    <p:set>
                                      <p:cBhvr>
                                        <p:cTn id="126" dur="1" fill="hold">
                                          <p:stCondLst>
                                            <p:cond delay="0"/>
                                          </p:stCondLst>
                                        </p:cTn>
                                        <p:tgtEl>
                                          <p:spTgt spid="65"/>
                                        </p:tgtEl>
                                        <p:attrNameLst>
                                          <p:attrName>style.visibility</p:attrName>
                                        </p:attrNameLst>
                                      </p:cBhvr>
                                      <p:to>
                                        <p:strVal val="visible"/>
                                      </p:to>
                                    </p:set>
                                    <p:animEffect transition="in" filter="fade">
                                      <p:cBhvr>
                                        <p:cTn id="127" dur="1000"/>
                                        <p:tgtEl>
                                          <p:spTgt spid="65"/>
                                        </p:tgtEl>
                                      </p:cBhvr>
                                    </p:animEffect>
                                  </p:childTnLst>
                                </p:cTn>
                              </p:par>
                            </p:childTnLst>
                          </p:cTn>
                        </p:par>
                      </p:childTnLst>
                    </p:cTn>
                  </p:par>
                  <p:par>
                    <p:cTn id="128" fill="hold">
                      <p:stCondLst>
                        <p:cond delay="indefinite"/>
                      </p:stCondLst>
                      <p:childTnLst>
                        <p:par>
                          <p:cTn id="129" fill="hold">
                            <p:stCondLst>
                              <p:cond delay="0"/>
                            </p:stCondLst>
                            <p:childTnLst>
                              <p:par>
                                <p:cTn id="130" presetID="42" presetClass="path" presetSubtype="0" accel="50000" decel="50000" fill="hold" grpId="2" nodeType="clickEffect">
                                  <p:stCondLst>
                                    <p:cond delay="0"/>
                                  </p:stCondLst>
                                  <p:childTnLst>
                                    <p:animMotion origin="layout" path="M -4.88665E-6 -2.06549E-6 L -0.00157 0.2605 " pathEditMode="relative" rAng="0" ptsTypes="AA">
                                      <p:cBhvr>
                                        <p:cTn id="131" dur="3000" fill="hold"/>
                                        <p:tgtEl>
                                          <p:spTgt spid="66"/>
                                        </p:tgtEl>
                                        <p:attrNameLst>
                                          <p:attrName>ppt_x</p:attrName>
                                          <p:attrName>ppt_y</p:attrName>
                                        </p:attrNameLst>
                                      </p:cBhvr>
                                      <p:rCtr x="-79" y="13014"/>
                                    </p:animMotion>
                                  </p:childTnLst>
                                </p:cTn>
                              </p:par>
                              <p:par>
                                <p:cTn id="132" presetID="42" presetClass="path" presetSubtype="0" accel="50000" decel="50000" fill="hold" grpId="2" nodeType="withEffect">
                                  <p:stCondLst>
                                    <p:cond delay="0"/>
                                  </p:stCondLst>
                                  <p:childTnLst>
                                    <p:animMotion origin="layout" path="M -4.98741E-6 -2.06549E-6 L 0.14988 0.26029 " pathEditMode="relative" rAng="0" ptsTypes="AA">
                                      <p:cBhvr>
                                        <p:cTn id="133" dur="3000" fill="hold"/>
                                        <p:tgtEl>
                                          <p:spTgt spid="67"/>
                                        </p:tgtEl>
                                        <p:attrNameLst>
                                          <p:attrName>ppt_x</p:attrName>
                                          <p:attrName>ppt_y</p:attrName>
                                        </p:attrNameLst>
                                      </p:cBhvr>
                                      <p:rCtr x="7494" y="13014"/>
                                    </p:animMotion>
                                  </p:childTnLst>
                                </p:cTn>
                              </p:par>
                              <p:par>
                                <p:cTn id="134" presetID="42" presetClass="path" presetSubtype="0" accel="50000" decel="50000" fill="hold" grpId="2" nodeType="withEffect">
                                  <p:stCondLst>
                                    <p:cond delay="0"/>
                                  </p:stCondLst>
                                  <p:childTnLst>
                                    <p:animMotion origin="layout" path="M 4.91184E-6 -2.06549E-6 L 0.28463 0.2605 " pathEditMode="relative" rAng="0" ptsTypes="AA">
                                      <p:cBhvr>
                                        <p:cTn id="135" dur="3000" fill="hold"/>
                                        <p:tgtEl>
                                          <p:spTgt spid="68"/>
                                        </p:tgtEl>
                                        <p:attrNameLst>
                                          <p:attrName>ppt_x</p:attrName>
                                          <p:attrName>ppt_y</p:attrName>
                                        </p:attrNameLst>
                                      </p:cBhvr>
                                      <p:rCtr x="14232" y="13014"/>
                                    </p:animMotion>
                                  </p:childTnLst>
                                </p:cTn>
                              </p:par>
                              <p:par>
                                <p:cTn id="136" presetID="10" presetClass="exit" presetSubtype="0" fill="hold" grpId="1" nodeType="withEffect">
                                  <p:stCondLst>
                                    <p:cond delay="0"/>
                                  </p:stCondLst>
                                  <p:childTnLst>
                                    <p:animEffect transition="out" filter="fade">
                                      <p:cBhvr>
                                        <p:cTn id="137" dur="3000"/>
                                        <p:tgtEl>
                                          <p:spTgt spid="66"/>
                                        </p:tgtEl>
                                      </p:cBhvr>
                                    </p:animEffect>
                                    <p:set>
                                      <p:cBhvr>
                                        <p:cTn id="138" dur="1" fill="hold">
                                          <p:stCondLst>
                                            <p:cond delay="2999"/>
                                          </p:stCondLst>
                                        </p:cTn>
                                        <p:tgtEl>
                                          <p:spTgt spid="66"/>
                                        </p:tgtEl>
                                        <p:attrNameLst>
                                          <p:attrName>style.visibility</p:attrName>
                                        </p:attrNameLst>
                                      </p:cBhvr>
                                      <p:to>
                                        <p:strVal val="hidden"/>
                                      </p:to>
                                    </p:set>
                                  </p:childTnLst>
                                </p:cTn>
                              </p:par>
                              <p:par>
                                <p:cTn id="139" presetID="10" presetClass="exit" presetSubtype="0" fill="hold" grpId="1" nodeType="withEffect">
                                  <p:stCondLst>
                                    <p:cond delay="0"/>
                                  </p:stCondLst>
                                  <p:childTnLst>
                                    <p:animEffect transition="out" filter="fade">
                                      <p:cBhvr>
                                        <p:cTn id="140" dur="3000"/>
                                        <p:tgtEl>
                                          <p:spTgt spid="67"/>
                                        </p:tgtEl>
                                      </p:cBhvr>
                                    </p:animEffect>
                                    <p:set>
                                      <p:cBhvr>
                                        <p:cTn id="141" dur="1" fill="hold">
                                          <p:stCondLst>
                                            <p:cond delay="2999"/>
                                          </p:stCondLst>
                                        </p:cTn>
                                        <p:tgtEl>
                                          <p:spTgt spid="67"/>
                                        </p:tgtEl>
                                        <p:attrNameLst>
                                          <p:attrName>style.visibility</p:attrName>
                                        </p:attrNameLst>
                                      </p:cBhvr>
                                      <p:to>
                                        <p:strVal val="hidden"/>
                                      </p:to>
                                    </p:set>
                                  </p:childTnLst>
                                </p:cTn>
                              </p:par>
                              <p:par>
                                <p:cTn id="142" presetID="10" presetClass="exit" presetSubtype="0" fill="hold" grpId="1" nodeType="withEffect">
                                  <p:stCondLst>
                                    <p:cond delay="0"/>
                                  </p:stCondLst>
                                  <p:childTnLst>
                                    <p:animEffect transition="out" filter="fade">
                                      <p:cBhvr>
                                        <p:cTn id="143" dur="3000"/>
                                        <p:tgtEl>
                                          <p:spTgt spid="68"/>
                                        </p:tgtEl>
                                      </p:cBhvr>
                                    </p:animEffect>
                                    <p:set>
                                      <p:cBhvr>
                                        <p:cTn id="144" dur="1" fill="hold">
                                          <p:stCondLst>
                                            <p:cond delay="2999"/>
                                          </p:stCondLst>
                                        </p:cTn>
                                        <p:tgtEl>
                                          <p:spTgt spid="68"/>
                                        </p:tgtEl>
                                        <p:attrNameLst>
                                          <p:attrName>style.visibility</p:attrName>
                                        </p:attrNameLst>
                                      </p:cBhvr>
                                      <p:to>
                                        <p:strVal val="hidden"/>
                                      </p:to>
                                    </p:set>
                                  </p:childTnLst>
                                </p:cTn>
                              </p:par>
                            </p:childTnLst>
                          </p:cTn>
                        </p:par>
                        <p:par>
                          <p:cTn id="145" fill="hold">
                            <p:stCondLst>
                              <p:cond delay="3000"/>
                            </p:stCondLst>
                            <p:childTnLst>
                              <p:par>
                                <p:cTn id="146" presetID="27" presetClass="emph" presetSubtype="0" fill="remove" grpId="1" nodeType="afterEffect">
                                  <p:stCondLst>
                                    <p:cond delay="0"/>
                                  </p:stCondLst>
                                  <p:childTnLst>
                                    <p:animClr clrSpc="rgb" dir="cw">
                                      <p:cBhvr override="childStyle">
                                        <p:cTn id="147" dur="500" autoRev="1" fill="remove"/>
                                        <p:tgtEl>
                                          <p:spTgt spid="43"/>
                                        </p:tgtEl>
                                        <p:attrNameLst>
                                          <p:attrName>style.color</p:attrName>
                                        </p:attrNameLst>
                                      </p:cBhvr>
                                      <p:to>
                                        <a:schemeClr val="bg1"/>
                                      </p:to>
                                    </p:animClr>
                                    <p:animClr clrSpc="rgb" dir="cw">
                                      <p:cBhvr>
                                        <p:cTn id="148" dur="500" autoRev="1" fill="remove"/>
                                        <p:tgtEl>
                                          <p:spTgt spid="43"/>
                                        </p:tgtEl>
                                        <p:attrNameLst>
                                          <p:attrName>fillcolor</p:attrName>
                                        </p:attrNameLst>
                                      </p:cBhvr>
                                      <p:to>
                                        <a:schemeClr val="bg1"/>
                                      </p:to>
                                    </p:animClr>
                                    <p:set>
                                      <p:cBhvr>
                                        <p:cTn id="149" dur="500" autoRev="1" fill="remove"/>
                                        <p:tgtEl>
                                          <p:spTgt spid="43"/>
                                        </p:tgtEl>
                                        <p:attrNameLst>
                                          <p:attrName>fill.type</p:attrName>
                                        </p:attrNameLst>
                                      </p:cBhvr>
                                      <p:to>
                                        <p:strVal val="solid"/>
                                      </p:to>
                                    </p:set>
                                    <p:set>
                                      <p:cBhvr>
                                        <p:cTn id="150" dur="500" autoRev="1" fill="remove"/>
                                        <p:tgtEl>
                                          <p:spTgt spid="43"/>
                                        </p:tgtEl>
                                        <p:attrNameLst>
                                          <p:attrName>fill.on</p:attrName>
                                        </p:attrNameLst>
                                      </p:cBhvr>
                                      <p:to>
                                        <p:strVal val="true"/>
                                      </p:to>
                                    </p:set>
                                  </p:childTnLst>
                                </p:cTn>
                              </p:par>
                              <p:par>
                                <p:cTn id="151" presetID="27" presetClass="emph" presetSubtype="0" fill="remove" grpId="1" nodeType="withEffect">
                                  <p:stCondLst>
                                    <p:cond delay="0"/>
                                  </p:stCondLst>
                                  <p:childTnLst>
                                    <p:animClr clrSpc="rgb" dir="cw">
                                      <p:cBhvr override="childStyle">
                                        <p:cTn id="152" dur="500" autoRev="1" fill="remove"/>
                                        <p:tgtEl>
                                          <p:spTgt spid="45"/>
                                        </p:tgtEl>
                                        <p:attrNameLst>
                                          <p:attrName>style.color</p:attrName>
                                        </p:attrNameLst>
                                      </p:cBhvr>
                                      <p:to>
                                        <a:schemeClr val="bg1"/>
                                      </p:to>
                                    </p:animClr>
                                    <p:animClr clrSpc="rgb" dir="cw">
                                      <p:cBhvr>
                                        <p:cTn id="153" dur="500" autoRev="1" fill="remove"/>
                                        <p:tgtEl>
                                          <p:spTgt spid="45"/>
                                        </p:tgtEl>
                                        <p:attrNameLst>
                                          <p:attrName>fillcolor</p:attrName>
                                        </p:attrNameLst>
                                      </p:cBhvr>
                                      <p:to>
                                        <a:schemeClr val="bg1"/>
                                      </p:to>
                                    </p:animClr>
                                    <p:set>
                                      <p:cBhvr>
                                        <p:cTn id="154" dur="500" autoRev="1" fill="remove"/>
                                        <p:tgtEl>
                                          <p:spTgt spid="45"/>
                                        </p:tgtEl>
                                        <p:attrNameLst>
                                          <p:attrName>fill.type</p:attrName>
                                        </p:attrNameLst>
                                      </p:cBhvr>
                                      <p:to>
                                        <p:strVal val="solid"/>
                                      </p:to>
                                    </p:set>
                                    <p:set>
                                      <p:cBhvr>
                                        <p:cTn id="155" dur="500" autoRev="1" fill="remove"/>
                                        <p:tgtEl>
                                          <p:spTgt spid="45"/>
                                        </p:tgtEl>
                                        <p:attrNameLst>
                                          <p:attrName>fill.on</p:attrName>
                                        </p:attrNameLst>
                                      </p:cBhvr>
                                      <p:to>
                                        <p:strVal val="true"/>
                                      </p:to>
                                    </p:set>
                                  </p:childTnLst>
                                </p:cTn>
                              </p:par>
                              <p:par>
                                <p:cTn id="156" presetID="27" presetClass="emph" presetSubtype="0" fill="remove" grpId="1" nodeType="withEffect">
                                  <p:stCondLst>
                                    <p:cond delay="0"/>
                                  </p:stCondLst>
                                  <p:childTnLst>
                                    <p:animClr clrSpc="rgb" dir="cw">
                                      <p:cBhvr override="childStyle">
                                        <p:cTn id="157" dur="500" autoRev="1" fill="remove"/>
                                        <p:tgtEl>
                                          <p:spTgt spid="50"/>
                                        </p:tgtEl>
                                        <p:attrNameLst>
                                          <p:attrName>style.color</p:attrName>
                                        </p:attrNameLst>
                                      </p:cBhvr>
                                      <p:to>
                                        <a:schemeClr val="bg1"/>
                                      </p:to>
                                    </p:animClr>
                                    <p:animClr clrSpc="rgb" dir="cw">
                                      <p:cBhvr>
                                        <p:cTn id="158" dur="500" autoRev="1" fill="remove"/>
                                        <p:tgtEl>
                                          <p:spTgt spid="50"/>
                                        </p:tgtEl>
                                        <p:attrNameLst>
                                          <p:attrName>fillcolor</p:attrName>
                                        </p:attrNameLst>
                                      </p:cBhvr>
                                      <p:to>
                                        <a:schemeClr val="bg1"/>
                                      </p:to>
                                    </p:animClr>
                                    <p:set>
                                      <p:cBhvr>
                                        <p:cTn id="159" dur="500" autoRev="1" fill="remove"/>
                                        <p:tgtEl>
                                          <p:spTgt spid="50"/>
                                        </p:tgtEl>
                                        <p:attrNameLst>
                                          <p:attrName>fill.type</p:attrName>
                                        </p:attrNameLst>
                                      </p:cBhvr>
                                      <p:to>
                                        <p:strVal val="solid"/>
                                      </p:to>
                                    </p:set>
                                    <p:set>
                                      <p:cBhvr>
                                        <p:cTn id="160" dur="500" autoRev="1" fill="remove"/>
                                        <p:tgtEl>
                                          <p:spTgt spid="5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8" grpId="1" animBg="1"/>
      <p:bldP spid="68" grpId="2" animBg="1"/>
      <p:bldP spid="67" grpId="0" animBg="1"/>
      <p:bldP spid="67" grpId="1" animBg="1"/>
      <p:bldP spid="67" grpId="2" animBg="1"/>
      <p:bldP spid="9" grpId="0" animBg="1"/>
      <p:bldP spid="6" grpId="0" animBg="1"/>
      <p:bldP spid="29" grpId="0" animBg="1"/>
      <p:bldP spid="41" grpId="0" animBg="1"/>
      <p:bldP spid="7" grpId="0" animBg="1"/>
      <p:bldP spid="14" grpId="0"/>
      <p:bldP spid="15" grpId="0"/>
      <p:bldP spid="16" grpId="0"/>
      <p:bldP spid="17" grpId="0"/>
      <p:bldP spid="18" grpId="0"/>
      <p:bldP spid="19" grpId="0"/>
      <p:bldP spid="19" grpId="1"/>
      <p:bldP spid="20" grpId="0" animBg="1"/>
      <p:bldP spid="42" grpId="0" animBg="1"/>
      <p:bldP spid="43" grpId="0" animBg="1"/>
      <p:bldP spid="43" grpId="1" animBg="1"/>
      <p:bldP spid="45" grpId="0" animBg="1"/>
      <p:bldP spid="45" grpId="1" animBg="1"/>
      <p:bldP spid="46" grpId="0" animBg="1"/>
      <p:bldP spid="47" grpId="0" animBg="1"/>
      <p:bldP spid="49" grpId="0" animBg="1"/>
      <p:bldP spid="50" grpId="0" animBg="1"/>
      <p:bldP spid="50" grpId="1" animBg="1"/>
      <p:bldP spid="51" grpId="0" animBg="1"/>
      <p:bldP spid="24" grpId="0"/>
      <p:bldP spid="52" grpId="0"/>
      <p:bldP spid="53" grpId="0"/>
      <p:bldP spid="54" grpId="0"/>
      <p:bldP spid="65" grpId="0"/>
      <p:bldP spid="66" grpId="0" animBg="1"/>
      <p:bldP spid="66" grpId="1" animBg="1"/>
      <p:bldP spid="66" grpId="2"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683384" y="1471341"/>
            <a:ext cx="4211183" cy="5597850"/>
            <a:chOff x="683384" y="1471341"/>
            <a:chExt cx="4211183" cy="5597850"/>
          </a:xfrm>
        </p:grpSpPr>
        <p:sp>
          <p:nvSpPr>
            <p:cNvPr id="4" name="TextBox 3"/>
            <p:cNvSpPr txBox="1"/>
            <p:nvPr/>
          </p:nvSpPr>
          <p:spPr>
            <a:xfrm>
              <a:off x="1371600" y="1737360"/>
              <a:ext cx="1417376" cy="457200"/>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program:</a:t>
              </a:r>
            </a:p>
          </p:txBody>
        </p:sp>
        <p:sp>
          <p:nvSpPr>
            <p:cNvPr id="8" name="TextBox 7"/>
            <p:cNvSpPr txBox="1"/>
            <p:nvPr/>
          </p:nvSpPr>
          <p:spPr>
            <a:xfrm>
              <a:off x="2103120" y="2377440"/>
              <a:ext cx="1290738" cy="3785652"/>
            </a:xfrm>
            <a:prstGeom prst="rect">
              <a:avLst/>
            </a:prstGeom>
            <a:noFill/>
          </p:spPr>
          <p:txBody>
            <a:bodyPr wrap="none" rtlCol="0">
              <a:spAutoFit/>
            </a:bodyPr>
            <a:lstStyle/>
            <a:p>
              <a:r>
                <a:rPr lang="en-US" sz="2400" dirty="0" smtClean="0">
                  <a:solidFill>
                    <a:srgbClr val="FFFF00"/>
                  </a:solidFill>
                  <a:latin typeface="Courier New" panose="02070309020205020404" pitchFamily="49" charset="0"/>
                  <a:cs typeface="Courier New" panose="02070309020205020404" pitchFamily="49" charset="0"/>
                </a:rPr>
                <a:t>…</a:t>
              </a:r>
            </a:p>
            <a:p>
              <a:r>
                <a:rPr lang="en-US" sz="2400" dirty="0" smtClean="0">
                  <a:solidFill>
                    <a:srgbClr val="FFFF00"/>
                  </a:solidFill>
                  <a:latin typeface="Courier New" panose="02070309020205020404" pitchFamily="49" charset="0"/>
                  <a:cs typeface="Courier New" panose="02070309020205020404" pitchFamily="49" charset="0"/>
                </a:rPr>
                <a:t>op1</a:t>
              </a:r>
            </a:p>
            <a:p>
              <a:r>
                <a:rPr lang="en-US" sz="2400" dirty="0" smtClean="0">
                  <a:solidFill>
                    <a:srgbClr val="FFFF00"/>
                  </a:solidFill>
                  <a:latin typeface="Courier New" panose="02070309020205020404" pitchFamily="49" charset="0"/>
                  <a:cs typeface="Courier New" panose="02070309020205020404" pitchFamily="49" charset="0"/>
                </a:rPr>
                <a:t>op2</a:t>
              </a:r>
            </a:p>
            <a:p>
              <a:r>
                <a:rPr lang="en-US" sz="2400" dirty="0" smtClean="0">
                  <a:solidFill>
                    <a:srgbClr val="FFFF00"/>
                  </a:solidFill>
                  <a:latin typeface="Courier New" panose="02070309020205020404" pitchFamily="49" charset="0"/>
                  <a:cs typeface="Courier New" panose="02070309020205020404" pitchFamily="49" charset="0"/>
                </a:rPr>
                <a:t>load1</a:t>
              </a:r>
            </a:p>
            <a:p>
              <a:r>
                <a:rPr lang="en-US" sz="2400" dirty="0" smtClean="0">
                  <a:solidFill>
                    <a:srgbClr val="FFFF00"/>
                  </a:solidFill>
                  <a:latin typeface="Courier New" panose="02070309020205020404" pitchFamily="49" charset="0"/>
                  <a:cs typeface="Courier New" panose="02070309020205020404" pitchFamily="49" charset="0"/>
                </a:rPr>
                <a:t>op3</a:t>
              </a:r>
            </a:p>
            <a:p>
              <a:r>
                <a:rPr lang="en-US" sz="2400" dirty="0" smtClean="0">
                  <a:solidFill>
                    <a:srgbClr val="FFFF00"/>
                  </a:solidFill>
                  <a:latin typeface="Courier New" panose="02070309020205020404" pitchFamily="49" charset="0"/>
                  <a:cs typeface="Courier New" panose="02070309020205020404" pitchFamily="49" charset="0"/>
                </a:rPr>
                <a:t>store1</a:t>
              </a:r>
            </a:p>
            <a:p>
              <a:r>
                <a:rPr lang="en-US" sz="2400" dirty="0" smtClean="0">
                  <a:solidFill>
                    <a:srgbClr val="FFFF00"/>
                  </a:solidFill>
                  <a:latin typeface="Courier New" panose="02070309020205020404" pitchFamily="49" charset="0"/>
                  <a:cs typeface="Courier New" panose="02070309020205020404" pitchFamily="49" charset="0"/>
                </a:rPr>
                <a:t>op4</a:t>
              </a:r>
            </a:p>
            <a:p>
              <a:r>
                <a:rPr lang="en-US" sz="2400" dirty="0" smtClean="0">
                  <a:solidFill>
                    <a:srgbClr val="FFFF00"/>
                  </a:solidFill>
                  <a:latin typeface="Courier New" panose="02070309020205020404" pitchFamily="49" charset="0"/>
                  <a:cs typeface="Courier New" panose="02070309020205020404" pitchFamily="49" charset="0"/>
                </a:rPr>
                <a:t>load2</a:t>
              </a:r>
            </a:p>
            <a:p>
              <a:r>
                <a:rPr lang="en-US" sz="2400" dirty="0" smtClean="0">
                  <a:solidFill>
                    <a:srgbClr val="FFFF00"/>
                  </a:solidFill>
                  <a:latin typeface="Courier New" panose="02070309020205020404" pitchFamily="49" charset="0"/>
                  <a:cs typeface="Courier New" panose="02070309020205020404" pitchFamily="49" charset="0"/>
                </a:rPr>
                <a:t>op5</a:t>
              </a:r>
            </a:p>
            <a:p>
              <a:r>
                <a:rPr lang="en-US" sz="2400" dirty="0" smtClean="0">
                  <a:solidFill>
                    <a:srgbClr val="FFFF00"/>
                  </a:solidFill>
                  <a:latin typeface="Courier New" panose="02070309020205020404" pitchFamily="49" charset="0"/>
                  <a:cs typeface="Courier New" panose="02070309020205020404" pitchFamily="49" charset="0"/>
                </a:rPr>
                <a:t>…</a:t>
              </a:r>
            </a:p>
          </p:txBody>
        </p:sp>
        <p:sp>
          <p:nvSpPr>
            <p:cNvPr id="9" name="TextBox 8"/>
            <p:cNvSpPr txBox="1"/>
            <p:nvPr/>
          </p:nvSpPr>
          <p:spPr>
            <a:xfrm>
              <a:off x="2546558" y="6168054"/>
              <a:ext cx="222208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semantic order</a:t>
              </a:r>
            </a:p>
          </p:txBody>
        </p:sp>
        <p:cxnSp>
          <p:nvCxnSpPr>
            <p:cNvPr id="11" name="Straight Arrow Connector 10"/>
            <p:cNvCxnSpPr/>
            <p:nvPr/>
          </p:nvCxnSpPr>
          <p:spPr>
            <a:xfrm>
              <a:off x="3657600" y="3200400"/>
              <a:ext cx="0" cy="2026508"/>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83384" y="1471341"/>
              <a:ext cx="4211183" cy="5597850"/>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grpSp>
      <p:sp>
        <p:nvSpPr>
          <p:cNvPr id="2" name="Text Box 1"/>
          <p:cNvSpPr txBox="1">
            <a:spLocks noChangeArrowheads="1"/>
          </p:cNvSpPr>
          <p:nvPr/>
        </p:nvSpPr>
        <p:spPr bwMode="auto">
          <a:xfrm>
            <a:off x="731520" y="731520"/>
            <a:ext cx="594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9pPr>
          </a:lstStyle>
          <a:p>
            <a:r>
              <a:rPr lang="en-US" altLang="en-US" sz="3200" b="0" dirty="0">
                <a:solidFill>
                  <a:srgbClr val="00FF00"/>
                </a:solidFill>
              </a:rPr>
              <a:t>Memory consistency</a:t>
            </a:r>
          </a:p>
        </p:txBody>
      </p:sp>
      <p:grpSp>
        <p:nvGrpSpPr>
          <p:cNvPr id="19" name="Group 18"/>
          <p:cNvGrpSpPr/>
          <p:nvPr/>
        </p:nvGrpSpPr>
        <p:grpSpPr>
          <a:xfrm>
            <a:off x="5428077" y="3717392"/>
            <a:ext cx="3291840" cy="365760"/>
            <a:chOff x="5428077" y="3717392"/>
            <a:chExt cx="3291840" cy="365760"/>
          </a:xfrm>
        </p:grpSpPr>
        <p:sp>
          <p:nvSpPr>
            <p:cNvPr id="12" name="Rectangle 11"/>
            <p:cNvSpPr/>
            <p:nvPr/>
          </p:nvSpPr>
          <p:spPr>
            <a:xfrm>
              <a:off x="542807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load1</a:t>
              </a:r>
            </a:p>
          </p:txBody>
        </p:sp>
        <p:sp>
          <p:nvSpPr>
            <p:cNvPr id="13" name="Rectangle 12"/>
            <p:cNvSpPr/>
            <p:nvPr/>
          </p:nvSpPr>
          <p:spPr>
            <a:xfrm>
              <a:off x="762263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load2</a:t>
              </a:r>
            </a:p>
          </p:txBody>
        </p:sp>
        <p:sp>
          <p:nvSpPr>
            <p:cNvPr id="14" name="Rectangle 13"/>
            <p:cNvSpPr/>
            <p:nvPr/>
          </p:nvSpPr>
          <p:spPr>
            <a:xfrm>
              <a:off x="652535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store1</a:t>
              </a:r>
            </a:p>
          </p:txBody>
        </p:sp>
      </p:grpSp>
      <p:grpSp>
        <p:nvGrpSpPr>
          <p:cNvPr id="20" name="Group 19"/>
          <p:cNvGrpSpPr/>
          <p:nvPr/>
        </p:nvGrpSpPr>
        <p:grpSpPr>
          <a:xfrm>
            <a:off x="5920812" y="4572000"/>
            <a:ext cx="2222083" cy="731520"/>
            <a:chOff x="5920812" y="4572000"/>
            <a:chExt cx="2222083" cy="731520"/>
          </a:xfrm>
        </p:grpSpPr>
        <p:sp>
          <p:nvSpPr>
            <p:cNvPr id="15" name="TextBox 14"/>
            <p:cNvSpPr txBox="1"/>
            <p:nvPr/>
          </p:nvSpPr>
          <p:spPr>
            <a:xfrm>
              <a:off x="5920812" y="4572000"/>
              <a:ext cx="222208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semantic order</a:t>
              </a:r>
            </a:p>
          </p:txBody>
        </p:sp>
        <p:cxnSp>
          <p:nvCxnSpPr>
            <p:cNvPr id="16" name="Straight Arrow Connector 15"/>
            <p:cNvCxnSpPr/>
            <p:nvPr/>
          </p:nvCxnSpPr>
          <p:spPr>
            <a:xfrm>
              <a:off x="5920812" y="5303520"/>
              <a:ext cx="2176509" cy="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5120640" y="1737360"/>
            <a:ext cx="167385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a:t>
            </a:r>
          </a:p>
        </p:txBody>
      </p:sp>
    </p:spTree>
    <p:extLst>
      <p:ext uri="{BB962C8B-B14F-4D97-AF65-F5344CB8AC3E}">
        <p14:creationId xmlns:p14="http://schemas.microsoft.com/office/powerpoint/2010/main" val="216213202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1000"/>
                                        <p:tgtEl>
                                          <p:spTgt spid="22"/>
                                        </p:tgtEl>
                                      </p:cBhvr>
                                    </p:animEffect>
                                    <p:set>
                                      <p:cBhvr>
                                        <p:cTn id="7" dur="1" fill="hold">
                                          <p:stCondLst>
                                            <p:cond delay="999"/>
                                          </p:stCondLst>
                                        </p:cTn>
                                        <p:tgtEl>
                                          <p:spTgt spid="22"/>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par>
                                <p:cTn id="11" presetID="42" presetClass="path" presetSubtype="0" accel="50000" decel="50000" fill="hold" grpId="0" nodeType="withEffect">
                                  <p:stCondLst>
                                    <p:cond delay="0"/>
                                  </p:stCondLst>
                                  <p:childTnLst>
                                    <p:animMotion origin="layout" path="M 2.46851E-6 4.43325E-6 L -0.37138 4.43325E-6 " pathEditMode="relative" rAng="0" ptsTypes="AA">
                                      <p:cBhvr>
                                        <p:cTn id="12" dur="2000" fill="hold"/>
                                        <p:tgtEl>
                                          <p:spTgt spid="17"/>
                                        </p:tgtEl>
                                        <p:attrNameLst>
                                          <p:attrName>ppt_x</p:attrName>
                                          <p:attrName>ppt_y</p:attrName>
                                        </p:attrNameLst>
                                      </p:cBhvr>
                                      <p:rCtr x="-18577" y="0"/>
                                    </p:animMotion>
                                  </p:childTnLst>
                                </p:cTn>
                              </p:par>
                              <p:par>
                                <p:cTn id="13" presetID="42" presetClass="path" presetSubtype="0" accel="50000" decel="50000" fill="hold" nodeType="withEffect">
                                  <p:stCondLst>
                                    <p:cond delay="0"/>
                                  </p:stCondLst>
                                  <p:childTnLst>
                                    <p:animMotion origin="layout" path="M -1.33501E-6 -3.07305E-6 L -0.34918 -0.17821 " pathEditMode="relative" rAng="0" ptsTypes="AA">
                                      <p:cBhvr>
                                        <p:cTn id="14" dur="2000" fill="hold"/>
                                        <p:tgtEl>
                                          <p:spTgt spid="19"/>
                                        </p:tgtEl>
                                        <p:attrNameLst>
                                          <p:attrName>ppt_x</p:attrName>
                                          <p:attrName>ppt_y</p:attrName>
                                        </p:attrNameLst>
                                      </p:cBhvr>
                                      <p:rCtr x="-17459" y="-89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594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9pPr>
          </a:lstStyle>
          <a:p>
            <a:r>
              <a:rPr lang="en-US" altLang="en-US" sz="3200" b="0" dirty="0">
                <a:solidFill>
                  <a:srgbClr val="00FF00"/>
                </a:solidFill>
              </a:rPr>
              <a:t>Memory consistency</a:t>
            </a:r>
          </a:p>
        </p:txBody>
      </p:sp>
      <p:grpSp>
        <p:nvGrpSpPr>
          <p:cNvPr id="19" name="Group 18"/>
          <p:cNvGrpSpPr/>
          <p:nvPr/>
        </p:nvGrpSpPr>
        <p:grpSpPr>
          <a:xfrm>
            <a:off x="1920240" y="2377440"/>
            <a:ext cx="3291840" cy="365760"/>
            <a:chOff x="5428077" y="3717392"/>
            <a:chExt cx="3291840" cy="365760"/>
          </a:xfrm>
        </p:grpSpPr>
        <p:sp>
          <p:nvSpPr>
            <p:cNvPr id="12" name="Rectangle 11"/>
            <p:cNvSpPr/>
            <p:nvPr/>
          </p:nvSpPr>
          <p:spPr>
            <a:xfrm>
              <a:off x="542807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load1</a:t>
              </a:r>
            </a:p>
          </p:txBody>
        </p:sp>
        <p:sp>
          <p:nvSpPr>
            <p:cNvPr id="13" name="Rectangle 12"/>
            <p:cNvSpPr/>
            <p:nvPr/>
          </p:nvSpPr>
          <p:spPr>
            <a:xfrm>
              <a:off x="762263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load2</a:t>
              </a:r>
            </a:p>
          </p:txBody>
        </p:sp>
        <p:sp>
          <p:nvSpPr>
            <p:cNvPr id="14" name="Rectangle 13"/>
            <p:cNvSpPr/>
            <p:nvPr/>
          </p:nvSpPr>
          <p:spPr>
            <a:xfrm>
              <a:off x="652535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store1</a:t>
              </a:r>
            </a:p>
          </p:txBody>
        </p:sp>
      </p:grpSp>
      <p:sp>
        <p:nvSpPr>
          <p:cNvPr id="17" name="TextBox 16"/>
          <p:cNvSpPr txBox="1"/>
          <p:nvPr/>
        </p:nvSpPr>
        <p:spPr>
          <a:xfrm>
            <a:off x="1371600" y="1737360"/>
            <a:ext cx="167385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a:t>
            </a:r>
          </a:p>
        </p:txBody>
      </p:sp>
      <p:sp>
        <p:nvSpPr>
          <p:cNvPr id="27" name="TextBox 26"/>
          <p:cNvSpPr txBox="1"/>
          <p:nvPr/>
        </p:nvSpPr>
        <p:spPr>
          <a:xfrm>
            <a:off x="5120640" y="5585253"/>
            <a:ext cx="222208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semantic order</a:t>
            </a:r>
          </a:p>
        </p:txBody>
      </p:sp>
      <p:cxnSp>
        <p:nvCxnSpPr>
          <p:cNvPr id="28" name="Straight Arrow Connector 27"/>
          <p:cNvCxnSpPr/>
          <p:nvPr/>
        </p:nvCxnSpPr>
        <p:spPr>
          <a:xfrm flipV="1">
            <a:off x="5351413" y="5152767"/>
            <a:ext cx="1853452" cy="1"/>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986279" y="2743199"/>
            <a:ext cx="208422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function units:</a:t>
            </a:r>
          </a:p>
        </p:txBody>
      </p:sp>
      <p:sp>
        <p:nvSpPr>
          <p:cNvPr id="33" name="Flowchart: Manual Operation 32"/>
          <p:cNvSpPr/>
          <p:nvPr/>
        </p:nvSpPr>
        <p:spPr>
          <a:xfrm>
            <a:off x="3017289" y="4114800"/>
            <a:ext cx="164592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loadFU</a:t>
            </a:r>
            <a:endParaRPr lang="en-US" dirty="0"/>
          </a:p>
        </p:txBody>
      </p:sp>
      <p:sp>
        <p:nvSpPr>
          <p:cNvPr id="34" name="Flowchart: Manual Operation 33"/>
          <p:cNvSpPr/>
          <p:nvPr/>
        </p:nvSpPr>
        <p:spPr>
          <a:xfrm>
            <a:off x="5248919" y="4114800"/>
            <a:ext cx="173736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storeFU</a:t>
            </a:r>
            <a:endParaRPr lang="en-US" dirty="0"/>
          </a:p>
        </p:txBody>
      </p:sp>
      <p:sp>
        <p:nvSpPr>
          <p:cNvPr id="35" name="Flowchart: Manual Operation 34"/>
          <p:cNvSpPr/>
          <p:nvPr/>
        </p:nvSpPr>
        <p:spPr>
          <a:xfrm>
            <a:off x="7626590" y="4114800"/>
            <a:ext cx="164592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loadFU</a:t>
            </a:r>
            <a:endParaRPr lang="en-US" dirty="0"/>
          </a:p>
        </p:txBody>
      </p:sp>
      <p:sp>
        <p:nvSpPr>
          <p:cNvPr id="37" name="Rectangle 36"/>
          <p:cNvSpPr/>
          <p:nvPr/>
        </p:nvSpPr>
        <p:spPr>
          <a:xfrm>
            <a:off x="1920240" y="2377440"/>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load1</a:t>
            </a:r>
          </a:p>
        </p:txBody>
      </p:sp>
      <p:sp>
        <p:nvSpPr>
          <p:cNvPr id="38" name="Rectangle 37"/>
          <p:cNvSpPr/>
          <p:nvPr/>
        </p:nvSpPr>
        <p:spPr>
          <a:xfrm>
            <a:off x="4114800" y="2377440"/>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load2</a:t>
            </a:r>
          </a:p>
        </p:txBody>
      </p:sp>
      <p:sp>
        <p:nvSpPr>
          <p:cNvPr id="39" name="Rectangle 38"/>
          <p:cNvSpPr/>
          <p:nvPr/>
        </p:nvSpPr>
        <p:spPr>
          <a:xfrm>
            <a:off x="3017520" y="2377440"/>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store1</a:t>
            </a:r>
          </a:p>
        </p:txBody>
      </p:sp>
    </p:spTree>
    <p:extLst>
      <p:ext uri="{BB962C8B-B14F-4D97-AF65-F5344CB8AC3E}">
        <p14:creationId xmlns:p14="http://schemas.microsoft.com/office/powerpoint/2010/main" val="2327965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1000"/>
                                        <p:tgtEl>
                                          <p:spTgt spid="34"/>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1000"/>
                                        <p:tgtEl>
                                          <p:spTgt spid="3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xit" presetSubtype="32" fill="hold" grpId="0" nodeType="clickEffect">
                                  <p:stCondLst>
                                    <p:cond delay="0"/>
                                  </p:stCondLst>
                                  <p:childTnLst>
                                    <p:anim calcmode="lin" valueType="num">
                                      <p:cBhvr>
                                        <p:cTn id="17" dur="2000"/>
                                        <p:tgtEl>
                                          <p:spTgt spid="37"/>
                                        </p:tgtEl>
                                        <p:attrNameLst>
                                          <p:attrName>ppt_w</p:attrName>
                                        </p:attrNameLst>
                                      </p:cBhvr>
                                      <p:tavLst>
                                        <p:tav tm="0">
                                          <p:val>
                                            <p:strVal val="ppt_w"/>
                                          </p:val>
                                        </p:tav>
                                        <p:tav tm="100000">
                                          <p:val>
                                            <p:fltVal val="0"/>
                                          </p:val>
                                        </p:tav>
                                      </p:tavLst>
                                    </p:anim>
                                    <p:anim calcmode="lin" valueType="num">
                                      <p:cBhvr>
                                        <p:cTn id="18" dur="2000"/>
                                        <p:tgtEl>
                                          <p:spTgt spid="37"/>
                                        </p:tgtEl>
                                        <p:attrNameLst>
                                          <p:attrName>ppt_h</p:attrName>
                                        </p:attrNameLst>
                                      </p:cBhvr>
                                      <p:tavLst>
                                        <p:tav tm="0">
                                          <p:val>
                                            <p:strVal val="ppt_h"/>
                                          </p:val>
                                        </p:tav>
                                        <p:tav tm="100000">
                                          <p:val>
                                            <p:fltVal val="0"/>
                                          </p:val>
                                        </p:tav>
                                      </p:tavLst>
                                    </p:anim>
                                    <p:animEffect transition="out" filter="fade">
                                      <p:cBhvr>
                                        <p:cTn id="19" dur="2000"/>
                                        <p:tgtEl>
                                          <p:spTgt spid="37"/>
                                        </p:tgtEl>
                                      </p:cBhvr>
                                    </p:animEffect>
                                    <p:set>
                                      <p:cBhvr>
                                        <p:cTn id="20" dur="1" fill="hold">
                                          <p:stCondLst>
                                            <p:cond delay="1999"/>
                                          </p:stCondLst>
                                        </p:cTn>
                                        <p:tgtEl>
                                          <p:spTgt spid="37"/>
                                        </p:tgtEl>
                                        <p:attrNameLst>
                                          <p:attrName>style.visibility</p:attrName>
                                        </p:attrNameLst>
                                      </p:cBhvr>
                                      <p:to>
                                        <p:strVal val="hidden"/>
                                      </p:to>
                                    </p:set>
                                  </p:childTnLst>
                                </p:cTn>
                              </p:par>
                              <p:par>
                                <p:cTn id="21" presetID="42" presetClass="path" presetSubtype="0" accel="50000" decel="50000" fill="hold" grpId="1" nodeType="withEffect">
                                  <p:stCondLst>
                                    <p:cond delay="0"/>
                                  </p:stCondLst>
                                  <p:childTnLst>
                                    <p:animMotion origin="layout" path="M -4.78589E-6 -1.02435E-6 L 0.13477 0.23048 " pathEditMode="relative" rAng="0" ptsTypes="AA">
                                      <p:cBhvr>
                                        <p:cTn id="22" dur="2000" fill="hold"/>
                                        <p:tgtEl>
                                          <p:spTgt spid="37"/>
                                        </p:tgtEl>
                                        <p:attrNameLst>
                                          <p:attrName>ppt_x</p:attrName>
                                          <p:attrName>ppt_y</p:attrName>
                                        </p:attrNameLst>
                                      </p:cBhvr>
                                      <p:rCtr x="6738" y="11524"/>
                                    </p:animMotion>
                                  </p:childTnLst>
                                </p:cTn>
                              </p:par>
                              <p:par>
                                <p:cTn id="23" presetID="27" presetClass="emph" presetSubtype="0" fill="remove" grpId="0" nodeType="withEffect">
                                  <p:stCondLst>
                                    <p:cond delay="1500"/>
                                  </p:stCondLst>
                                  <p:childTnLst>
                                    <p:animClr clrSpc="rgb" dir="cw">
                                      <p:cBhvr override="childStyle">
                                        <p:cTn id="24" dur="250" autoRev="1" fill="remove"/>
                                        <p:tgtEl>
                                          <p:spTgt spid="33"/>
                                        </p:tgtEl>
                                        <p:attrNameLst>
                                          <p:attrName>style.color</p:attrName>
                                        </p:attrNameLst>
                                      </p:cBhvr>
                                      <p:to>
                                        <a:schemeClr val="bg1"/>
                                      </p:to>
                                    </p:animClr>
                                    <p:animClr clrSpc="rgb" dir="cw">
                                      <p:cBhvr>
                                        <p:cTn id="25" dur="250" autoRev="1" fill="remove"/>
                                        <p:tgtEl>
                                          <p:spTgt spid="33"/>
                                        </p:tgtEl>
                                        <p:attrNameLst>
                                          <p:attrName>fillcolor</p:attrName>
                                        </p:attrNameLst>
                                      </p:cBhvr>
                                      <p:to>
                                        <a:schemeClr val="bg1"/>
                                      </p:to>
                                    </p:animClr>
                                    <p:set>
                                      <p:cBhvr>
                                        <p:cTn id="26" dur="250" autoRev="1" fill="remove"/>
                                        <p:tgtEl>
                                          <p:spTgt spid="33"/>
                                        </p:tgtEl>
                                        <p:attrNameLst>
                                          <p:attrName>fill.type</p:attrName>
                                        </p:attrNameLst>
                                      </p:cBhvr>
                                      <p:to>
                                        <p:strVal val="solid"/>
                                      </p:to>
                                    </p:set>
                                    <p:set>
                                      <p:cBhvr>
                                        <p:cTn id="27" dur="250" autoRev="1" fill="remove"/>
                                        <p:tgtEl>
                                          <p:spTgt spid="33"/>
                                        </p:tgtEl>
                                        <p:attrNameLst>
                                          <p:attrName>fill.on</p:attrName>
                                        </p:attrNameLst>
                                      </p:cBhvr>
                                      <p:to>
                                        <p:strVal val="true"/>
                                      </p:to>
                                    </p:set>
                                  </p:childTnLst>
                                </p:cTn>
                              </p:par>
                              <p:par>
                                <p:cTn id="28" presetID="53" presetClass="exit" presetSubtype="32" fill="hold" grpId="1" nodeType="withEffect">
                                  <p:stCondLst>
                                    <p:cond delay="1000"/>
                                  </p:stCondLst>
                                  <p:childTnLst>
                                    <p:anim calcmode="lin" valueType="num">
                                      <p:cBhvr>
                                        <p:cTn id="29" dur="2000"/>
                                        <p:tgtEl>
                                          <p:spTgt spid="39"/>
                                        </p:tgtEl>
                                        <p:attrNameLst>
                                          <p:attrName>ppt_w</p:attrName>
                                        </p:attrNameLst>
                                      </p:cBhvr>
                                      <p:tavLst>
                                        <p:tav tm="0">
                                          <p:val>
                                            <p:strVal val="ppt_w"/>
                                          </p:val>
                                        </p:tav>
                                        <p:tav tm="100000">
                                          <p:val>
                                            <p:fltVal val="0"/>
                                          </p:val>
                                        </p:tav>
                                      </p:tavLst>
                                    </p:anim>
                                    <p:anim calcmode="lin" valueType="num">
                                      <p:cBhvr>
                                        <p:cTn id="30" dur="2000"/>
                                        <p:tgtEl>
                                          <p:spTgt spid="39"/>
                                        </p:tgtEl>
                                        <p:attrNameLst>
                                          <p:attrName>ppt_h</p:attrName>
                                        </p:attrNameLst>
                                      </p:cBhvr>
                                      <p:tavLst>
                                        <p:tav tm="0">
                                          <p:val>
                                            <p:strVal val="ppt_h"/>
                                          </p:val>
                                        </p:tav>
                                        <p:tav tm="100000">
                                          <p:val>
                                            <p:fltVal val="0"/>
                                          </p:val>
                                        </p:tav>
                                      </p:tavLst>
                                    </p:anim>
                                    <p:animEffect transition="out" filter="fade">
                                      <p:cBhvr>
                                        <p:cTn id="31" dur="2000"/>
                                        <p:tgtEl>
                                          <p:spTgt spid="39"/>
                                        </p:tgtEl>
                                      </p:cBhvr>
                                    </p:animEffect>
                                    <p:set>
                                      <p:cBhvr>
                                        <p:cTn id="32" dur="1" fill="hold">
                                          <p:stCondLst>
                                            <p:cond delay="1999"/>
                                          </p:stCondLst>
                                        </p:cTn>
                                        <p:tgtEl>
                                          <p:spTgt spid="39"/>
                                        </p:tgtEl>
                                        <p:attrNameLst>
                                          <p:attrName>style.visibility</p:attrName>
                                        </p:attrNameLst>
                                      </p:cBhvr>
                                      <p:to>
                                        <p:strVal val="hidden"/>
                                      </p:to>
                                    </p:set>
                                  </p:childTnLst>
                                </p:cTn>
                              </p:par>
                              <p:par>
                                <p:cTn id="33" presetID="42" presetClass="path" presetSubtype="0" accel="50000" decel="50000" fill="hold" grpId="0" nodeType="withEffect">
                                  <p:stCondLst>
                                    <p:cond delay="1000"/>
                                  </p:stCondLst>
                                  <p:childTnLst>
                                    <p:animMotion origin="layout" path="M 5.79345E-7 -1.02435E-6 L 0.25724 0.23699 " pathEditMode="relative" rAng="0" ptsTypes="AA">
                                      <p:cBhvr>
                                        <p:cTn id="34" dur="2000" fill="hold"/>
                                        <p:tgtEl>
                                          <p:spTgt spid="39"/>
                                        </p:tgtEl>
                                        <p:attrNameLst>
                                          <p:attrName>ppt_x</p:attrName>
                                          <p:attrName>ppt_y</p:attrName>
                                        </p:attrNameLst>
                                      </p:cBhvr>
                                      <p:rCtr x="12862" y="11839"/>
                                    </p:animMotion>
                                  </p:childTnLst>
                                </p:cTn>
                              </p:par>
                              <p:par>
                                <p:cTn id="35" presetID="27" presetClass="emph" presetSubtype="0" fill="remove" grpId="0" nodeType="withEffect">
                                  <p:stCondLst>
                                    <p:cond delay="2500"/>
                                  </p:stCondLst>
                                  <p:childTnLst>
                                    <p:animClr clrSpc="rgb" dir="cw">
                                      <p:cBhvr override="childStyle">
                                        <p:cTn id="36" dur="250" autoRev="1" fill="remove"/>
                                        <p:tgtEl>
                                          <p:spTgt spid="34"/>
                                        </p:tgtEl>
                                        <p:attrNameLst>
                                          <p:attrName>style.color</p:attrName>
                                        </p:attrNameLst>
                                      </p:cBhvr>
                                      <p:to>
                                        <a:schemeClr val="bg1"/>
                                      </p:to>
                                    </p:animClr>
                                    <p:animClr clrSpc="rgb" dir="cw">
                                      <p:cBhvr>
                                        <p:cTn id="37" dur="250" autoRev="1" fill="remove"/>
                                        <p:tgtEl>
                                          <p:spTgt spid="34"/>
                                        </p:tgtEl>
                                        <p:attrNameLst>
                                          <p:attrName>fillcolor</p:attrName>
                                        </p:attrNameLst>
                                      </p:cBhvr>
                                      <p:to>
                                        <a:schemeClr val="bg1"/>
                                      </p:to>
                                    </p:animClr>
                                    <p:set>
                                      <p:cBhvr>
                                        <p:cTn id="38" dur="250" autoRev="1" fill="remove"/>
                                        <p:tgtEl>
                                          <p:spTgt spid="34"/>
                                        </p:tgtEl>
                                        <p:attrNameLst>
                                          <p:attrName>fill.type</p:attrName>
                                        </p:attrNameLst>
                                      </p:cBhvr>
                                      <p:to>
                                        <p:strVal val="solid"/>
                                      </p:to>
                                    </p:set>
                                    <p:set>
                                      <p:cBhvr>
                                        <p:cTn id="39" dur="250" autoRev="1" fill="remove"/>
                                        <p:tgtEl>
                                          <p:spTgt spid="34"/>
                                        </p:tgtEl>
                                        <p:attrNameLst>
                                          <p:attrName>fill.on</p:attrName>
                                        </p:attrNameLst>
                                      </p:cBhvr>
                                      <p:to>
                                        <p:strVal val="true"/>
                                      </p:to>
                                    </p:set>
                                  </p:childTnLst>
                                </p:cTn>
                              </p:par>
                              <p:par>
                                <p:cTn id="40" presetID="53" presetClass="exit" presetSubtype="32" fill="hold" grpId="1" nodeType="withEffect">
                                  <p:stCondLst>
                                    <p:cond delay="2000"/>
                                  </p:stCondLst>
                                  <p:childTnLst>
                                    <p:anim calcmode="lin" valueType="num">
                                      <p:cBhvr>
                                        <p:cTn id="41" dur="2000"/>
                                        <p:tgtEl>
                                          <p:spTgt spid="38"/>
                                        </p:tgtEl>
                                        <p:attrNameLst>
                                          <p:attrName>ppt_w</p:attrName>
                                        </p:attrNameLst>
                                      </p:cBhvr>
                                      <p:tavLst>
                                        <p:tav tm="0">
                                          <p:val>
                                            <p:strVal val="ppt_w"/>
                                          </p:val>
                                        </p:tav>
                                        <p:tav tm="100000">
                                          <p:val>
                                            <p:fltVal val="0"/>
                                          </p:val>
                                        </p:tav>
                                      </p:tavLst>
                                    </p:anim>
                                    <p:anim calcmode="lin" valueType="num">
                                      <p:cBhvr>
                                        <p:cTn id="42" dur="2000"/>
                                        <p:tgtEl>
                                          <p:spTgt spid="38"/>
                                        </p:tgtEl>
                                        <p:attrNameLst>
                                          <p:attrName>ppt_h</p:attrName>
                                        </p:attrNameLst>
                                      </p:cBhvr>
                                      <p:tavLst>
                                        <p:tav tm="0">
                                          <p:val>
                                            <p:strVal val="ppt_h"/>
                                          </p:val>
                                        </p:tav>
                                        <p:tav tm="100000">
                                          <p:val>
                                            <p:fltVal val="0"/>
                                          </p:val>
                                        </p:tav>
                                      </p:tavLst>
                                    </p:anim>
                                    <p:animEffect transition="out" filter="fade">
                                      <p:cBhvr>
                                        <p:cTn id="43" dur="2000"/>
                                        <p:tgtEl>
                                          <p:spTgt spid="38"/>
                                        </p:tgtEl>
                                      </p:cBhvr>
                                    </p:animEffect>
                                    <p:set>
                                      <p:cBhvr>
                                        <p:cTn id="44" dur="1" fill="hold">
                                          <p:stCondLst>
                                            <p:cond delay="1999"/>
                                          </p:stCondLst>
                                        </p:cTn>
                                        <p:tgtEl>
                                          <p:spTgt spid="38"/>
                                        </p:tgtEl>
                                        <p:attrNameLst>
                                          <p:attrName>style.visibility</p:attrName>
                                        </p:attrNameLst>
                                      </p:cBhvr>
                                      <p:to>
                                        <p:strVal val="hidden"/>
                                      </p:to>
                                    </p:set>
                                  </p:childTnLst>
                                </p:cTn>
                              </p:par>
                              <p:par>
                                <p:cTn id="45" presetID="42" presetClass="path" presetSubtype="0" accel="50000" decel="50000" fill="hold" grpId="0" nodeType="withEffect">
                                  <p:stCondLst>
                                    <p:cond delay="2000"/>
                                  </p:stCondLst>
                                  <p:childTnLst>
                                    <p:animMotion origin="layout" path="M -4.05542E-6 -1.02435E-6 L 0.38351 0.23699 " pathEditMode="relative" rAng="0" ptsTypes="AA">
                                      <p:cBhvr>
                                        <p:cTn id="46" dur="2000" fill="hold"/>
                                        <p:tgtEl>
                                          <p:spTgt spid="38"/>
                                        </p:tgtEl>
                                        <p:attrNameLst>
                                          <p:attrName>ppt_x</p:attrName>
                                          <p:attrName>ppt_y</p:attrName>
                                        </p:attrNameLst>
                                      </p:cBhvr>
                                      <p:rCtr x="19175" y="11839"/>
                                    </p:animMotion>
                                  </p:childTnLst>
                                </p:cTn>
                              </p:par>
                              <p:par>
                                <p:cTn id="47" presetID="27" presetClass="emph" presetSubtype="0" fill="remove" grpId="0" nodeType="withEffect">
                                  <p:stCondLst>
                                    <p:cond delay="3500"/>
                                  </p:stCondLst>
                                  <p:childTnLst>
                                    <p:animClr clrSpc="rgb" dir="cw">
                                      <p:cBhvr override="childStyle">
                                        <p:cTn id="48" dur="250" autoRev="1" fill="remove"/>
                                        <p:tgtEl>
                                          <p:spTgt spid="35"/>
                                        </p:tgtEl>
                                        <p:attrNameLst>
                                          <p:attrName>style.color</p:attrName>
                                        </p:attrNameLst>
                                      </p:cBhvr>
                                      <p:to>
                                        <a:schemeClr val="bg1"/>
                                      </p:to>
                                    </p:animClr>
                                    <p:animClr clrSpc="rgb" dir="cw">
                                      <p:cBhvr>
                                        <p:cTn id="49" dur="250" autoRev="1" fill="remove"/>
                                        <p:tgtEl>
                                          <p:spTgt spid="35"/>
                                        </p:tgtEl>
                                        <p:attrNameLst>
                                          <p:attrName>fillcolor</p:attrName>
                                        </p:attrNameLst>
                                      </p:cBhvr>
                                      <p:to>
                                        <a:schemeClr val="bg1"/>
                                      </p:to>
                                    </p:animClr>
                                    <p:set>
                                      <p:cBhvr>
                                        <p:cTn id="50" dur="250" autoRev="1" fill="remove"/>
                                        <p:tgtEl>
                                          <p:spTgt spid="35"/>
                                        </p:tgtEl>
                                        <p:attrNameLst>
                                          <p:attrName>fill.type</p:attrName>
                                        </p:attrNameLst>
                                      </p:cBhvr>
                                      <p:to>
                                        <p:strVal val="solid"/>
                                      </p:to>
                                    </p:set>
                                    <p:set>
                                      <p:cBhvr>
                                        <p:cTn id="51" dur="250" autoRev="1" fill="remove"/>
                                        <p:tgtEl>
                                          <p:spTgt spid="35"/>
                                        </p:tgtEl>
                                        <p:attrNameLst>
                                          <p:attrName>fill.on</p:attrName>
                                        </p:attrNameLst>
                                      </p:cBhvr>
                                      <p:to>
                                        <p:strVal val="true"/>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1000"/>
                                        <p:tgtEl>
                                          <p:spTgt spid="27"/>
                                        </p:tgtEl>
                                      </p:cBhvr>
                                    </p:animEffect>
                                  </p:childTnLst>
                                </p:cTn>
                              </p:par>
                              <p:par>
                                <p:cTn id="57" presetID="10" presetClass="entr" presetSubtype="0" fill="hold" nodeType="with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3" grpId="0" animBg="1"/>
      <p:bldP spid="33" grpId="1" animBg="1"/>
      <p:bldP spid="34" grpId="0" animBg="1"/>
      <p:bldP spid="34" grpId="1" animBg="1"/>
      <p:bldP spid="35" grpId="0" animBg="1"/>
      <p:bldP spid="35" grpId="1" animBg="1"/>
      <p:bldP spid="37" grpId="0" animBg="1"/>
      <p:bldP spid="37" grpId="1" animBg="1"/>
      <p:bldP spid="38" grpId="0" animBg="1"/>
      <p:bldP spid="38" grpId="1" animBg="1"/>
      <p:bldP spid="39" grpId="0" animBg="1"/>
      <p:bldP spid="39"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594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9pPr>
          </a:lstStyle>
          <a:p>
            <a:r>
              <a:rPr lang="en-US" altLang="en-US" sz="3200" b="0" dirty="0">
                <a:solidFill>
                  <a:srgbClr val="00FF00"/>
                </a:solidFill>
              </a:rPr>
              <a:t>Memory consistency</a:t>
            </a:r>
          </a:p>
        </p:txBody>
      </p:sp>
      <p:grpSp>
        <p:nvGrpSpPr>
          <p:cNvPr id="19" name="Group 18"/>
          <p:cNvGrpSpPr/>
          <p:nvPr/>
        </p:nvGrpSpPr>
        <p:grpSpPr>
          <a:xfrm>
            <a:off x="1920240" y="2377440"/>
            <a:ext cx="3291840" cy="365760"/>
            <a:chOff x="5428077" y="3717392"/>
            <a:chExt cx="3291840" cy="365760"/>
          </a:xfrm>
        </p:grpSpPr>
        <p:sp>
          <p:nvSpPr>
            <p:cNvPr id="12" name="Rectangle 11"/>
            <p:cNvSpPr/>
            <p:nvPr/>
          </p:nvSpPr>
          <p:spPr>
            <a:xfrm>
              <a:off x="542807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load1</a:t>
              </a:r>
            </a:p>
          </p:txBody>
        </p:sp>
        <p:sp>
          <p:nvSpPr>
            <p:cNvPr id="13" name="Rectangle 12"/>
            <p:cNvSpPr/>
            <p:nvPr/>
          </p:nvSpPr>
          <p:spPr>
            <a:xfrm>
              <a:off x="762263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load2</a:t>
              </a:r>
            </a:p>
          </p:txBody>
        </p:sp>
        <p:sp>
          <p:nvSpPr>
            <p:cNvPr id="14" name="Rectangle 13"/>
            <p:cNvSpPr/>
            <p:nvPr/>
          </p:nvSpPr>
          <p:spPr>
            <a:xfrm>
              <a:off x="6525357" y="3717392"/>
              <a:ext cx="1097280" cy="36576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smtClean="0">
                  <a:solidFill>
                    <a:srgbClr val="FFFF00"/>
                  </a:solidFill>
                  <a:latin typeface="Courier New" panose="02070309020205020404" pitchFamily="49" charset="0"/>
                  <a:cs typeface="Courier New" panose="02070309020205020404" pitchFamily="49" charset="0"/>
                </a:rPr>
                <a:t>store1</a:t>
              </a:r>
            </a:p>
          </p:txBody>
        </p:sp>
      </p:grpSp>
      <p:sp>
        <p:nvSpPr>
          <p:cNvPr id="17" name="TextBox 16"/>
          <p:cNvSpPr txBox="1"/>
          <p:nvPr/>
        </p:nvSpPr>
        <p:spPr>
          <a:xfrm>
            <a:off x="1371600" y="1737360"/>
            <a:ext cx="167385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a:t>
            </a:r>
          </a:p>
        </p:txBody>
      </p:sp>
      <p:sp>
        <p:nvSpPr>
          <p:cNvPr id="26" name="TextBox 25"/>
          <p:cNvSpPr txBox="1"/>
          <p:nvPr/>
        </p:nvSpPr>
        <p:spPr>
          <a:xfrm>
            <a:off x="6986279" y="2743199"/>
            <a:ext cx="208422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function units:</a:t>
            </a:r>
          </a:p>
        </p:txBody>
      </p:sp>
      <p:grpSp>
        <p:nvGrpSpPr>
          <p:cNvPr id="4" name="Group 3"/>
          <p:cNvGrpSpPr/>
          <p:nvPr/>
        </p:nvGrpSpPr>
        <p:grpSpPr>
          <a:xfrm>
            <a:off x="3017289" y="4114800"/>
            <a:ext cx="6255221" cy="457200"/>
            <a:chOff x="3017289" y="4114800"/>
            <a:chExt cx="6255221" cy="457200"/>
          </a:xfrm>
        </p:grpSpPr>
        <p:sp>
          <p:nvSpPr>
            <p:cNvPr id="33" name="Flowchart: Manual Operation 32"/>
            <p:cNvSpPr/>
            <p:nvPr/>
          </p:nvSpPr>
          <p:spPr>
            <a:xfrm>
              <a:off x="3017289" y="4114800"/>
              <a:ext cx="164592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loadFU</a:t>
              </a:r>
              <a:endParaRPr lang="en-US" dirty="0"/>
            </a:p>
          </p:txBody>
        </p:sp>
        <p:sp>
          <p:nvSpPr>
            <p:cNvPr id="34" name="Flowchart: Manual Operation 33"/>
            <p:cNvSpPr/>
            <p:nvPr/>
          </p:nvSpPr>
          <p:spPr>
            <a:xfrm>
              <a:off x="5248919" y="4114800"/>
              <a:ext cx="173736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storeFU</a:t>
              </a:r>
              <a:endParaRPr lang="en-US" dirty="0"/>
            </a:p>
          </p:txBody>
        </p:sp>
        <p:sp>
          <p:nvSpPr>
            <p:cNvPr id="35" name="Flowchart: Manual Operation 34"/>
            <p:cNvSpPr/>
            <p:nvPr/>
          </p:nvSpPr>
          <p:spPr>
            <a:xfrm>
              <a:off x="7626590" y="4114800"/>
              <a:ext cx="164592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loadFU</a:t>
              </a:r>
              <a:endParaRPr lang="en-US" dirty="0"/>
            </a:p>
          </p:txBody>
        </p:sp>
      </p:grpSp>
      <p:sp>
        <p:nvSpPr>
          <p:cNvPr id="5" name="TextBox 4"/>
          <p:cNvSpPr txBox="1"/>
          <p:nvPr/>
        </p:nvSpPr>
        <p:spPr>
          <a:xfrm>
            <a:off x="7724031" y="3191032"/>
            <a:ext cx="145103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requests:</a:t>
            </a:r>
          </a:p>
        </p:txBody>
      </p:sp>
      <p:sp>
        <p:nvSpPr>
          <p:cNvPr id="6" name="Rectangle 5"/>
          <p:cNvSpPr/>
          <p:nvPr/>
        </p:nvSpPr>
        <p:spPr>
          <a:xfrm>
            <a:off x="1920240" y="4114800"/>
            <a:ext cx="5943600" cy="4572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7" name="TextBox 6"/>
          <p:cNvSpPr txBox="1"/>
          <p:nvPr/>
        </p:nvSpPr>
        <p:spPr>
          <a:xfrm>
            <a:off x="1188720" y="4114800"/>
            <a:ext cx="750526" cy="457200"/>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a:t>
            </a:r>
          </a:p>
        </p:txBody>
      </p:sp>
    </p:spTree>
    <p:extLst>
      <p:ext uri="{BB962C8B-B14F-4D97-AF65-F5344CB8AC3E}">
        <p14:creationId xmlns:p14="http://schemas.microsoft.com/office/powerpoint/2010/main" val="41156802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1000"/>
                                        <p:tgtEl>
                                          <p:spTgt spid="17"/>
                                        </p:tgtEl>
                                      </p:cBhvr>
                                    </p:animEffect>
                                    <p:set>
                                      <p:cBhvr>
                                        <p:cTn id="7" dur="1" fill="hold">
                                          <p:stCondLst>
                                            <p:cond delay="999"/>
                                          </p:stCondLst>
                                        </p:cTn>
                                        <p:tgtEl>
                                          <p:spTgt spid="17"/>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19"/>
                                        </p:tgtEl>
                                      </p:cBhvr>
                                    </p:animEffect>
                                    <p:set>
                                      <p:cBhvr>
                                        <p:cTn id="10" dur="1" fill="hold">
                                          <p:stCondLst>
                                            <p:cond delay="999"/>
                                          </p:stCondLst>
                                        </p:cTn>
                                        <p:tgtEl>
                                          <p:spTgt spid="19"/>
                                        </p:tgtEl>
                                        <p:attrNameLst>
                                          <p:attrName>style.visibility</p:attrName>
                                        </p:attrNameLst>
                                      </p:cBhvr>
                                      <p:to>
                                        <p:strVal val="hidden"/>
                                      </p:to>
                                    </p:set>
                                  </p:childTnLst>
                                </p:cTn>
                              </p:par>
                              <p:par>
                                <p:cTn id="11" presetID="42" presetClass="path" presetSubtype="0" accel="50000" decel="50000" fill="hold" grpId="0" nodeType="withEffect">
                                  <p:stCondLst>
                                    <p:cond delay="0"/>
                                  </p:stCondLst>
                                  <p:childTnLst>
                                    <p:animMotion origin="layout" path="M 2.79597E-6 2.98908E-6 L -0.55778 -0.13078 " pathEditMode="relative" rAng="0" ptsTypes="AA">
                                      <p:cBhvr>
                                        <p:cTn id="12" dur="2000" fill="hold"/>
                                        <p:tgtEl>
                                          <p:spTgt spid="26"/>
                                        </p:tgtEl>
                                        <p:attrNameLst>
                                          <p:attrName>ppt_x</p:attrName>
                                          <p:attrName>ppt_y</p:attrName>
                                        </p:attrNameLst>
                                      </p:cBhvr>
                                      <p:rCtr x="-27897" y="-6549"/>
                                    </p:animMotion>
                                  </p:childTnLst>
                                </p:cTn>
                              </p:par>
                              <p:par>
                                <p:cTn id="13" presetID="42" presetClass="path" presetSubtype="0" accel="50000" decel="50000" fill="hold" nodeType="withEffect">
                                  <p:stCondLst>
                                    <p:cond delay="0"/>
                                  </p:stCondLst>
                                  <p:childTnLst>
                                    <p:animMotion origin="layout" path="M -4.35768E-6 2.69521E-6 L -0.12626 -0.22544 " pathEditMode="relative" rAng="0" ptsTypes="AA">
                                      <p:cBhvr>
                                        <p:cTn id="14" dur="2000" fill="hold"/>
                                        <p:tgtEl>
                                          <p:spTgt spid="4"/>
                                        </p:tgtEl>
                                        <p:attrNameLst>
                                          <p:attrName>ppt_x</p:attrName>
                                          <p:attrName>ppt_y</p:attrName>
                                        </p:attrNameLst>
                                      </p:cBhvr>
                                      <p:rCtr x="-6313" y="-11272"/>
                                    </p:animMotion>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6" grpId="0"/>
      <p:bldP spid="5" grpId="0"/>
      <p:bldP spid="6" grpId="0" animBg="1"/>
      <p:bldP spid="7"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1359243" y="1749717"/>
            <a:ext cx="208422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function units:</a:t>
            </a:r>
          </a:p>
        </p:txBody>
      </p:sp>
      <p:sp>
        <p:nvSpPr>
          <p:cNvPr id="2" name="Text Box 1"/>
          <p:cNvSpPr txBox="1">
            <a:spLocks noChangeArrowheads="1"/>
          </p:cNvSpPr>
          <p:nvPr/>
        </p:nvSpPr>
        <p:spPr bwMode="auto">
          <a:xfrm>
            <a:off x="731520" y="731520"/>
            <a:ext cx="594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9pPr>
          </a:lstStyle>
          <a:p>
            <a:r>
              <a:rPr lang="en-US" altLang="en-US" sz="3200" b="0" dirty="0">
                <a:solidFill>
                  <a:srgbClr val="00FF00"/>
                </a:solidFill>
              </a:rPr>
              <a:t>Memory consistency</a:t>
            </a:r>
          </a:p>
        </p:txBody>
      </p:sp>
      <p:grpSp>
        <p:nvGrpSpPr>
          <p:cNvPr id="4" name="Group 3"/>
          <p:cNvGrpSpPr/>
          <p:nvPr/>
        </p:nvGrpSpPr>
        <p:grpSpPr>
          <a:xfrm>
            <a:off x="1741534" y="2409568"/>
            <a:ext cx="6255221" cy="457200"/>
            <a:chOff x="3017289" y="4114800"/>
            <a:chExt cx="6255221" cy="457200"/>
          </a:xfrm>
        </p:grpSpPr>
        <p:sp>
          <p:nvSpPr>
            <p:cNvPr id="33" name="Flowchart: Manual Operation 32"/>
            <p:cNvSpPr/>
            <p:nvPr/>
          </p:nvSpPr>
          <p:spPr>
            <a:xfrm>
              <a:off x="3017289" y="4114800"/>
              <a:ext cx="164592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loadFU</a:t>
              </a:r>
              <a:endParaRPr lang="en-US" dirty="0"/>
            </a:p>
          </p:txBody>
        </p:sp>
        <p:sp>
          <p:nvSpPr>
            <p:cNvPr id="34" name="Flowchart: Manual Operation 33"/>
            <p:cNvSpPr/>
            <p:nvPr/>
          </p:nvSpPr>
          <p:spPr>
            <a:xfrm>
              <a:off x="5248919" y="4114800"/>
              <a:ext cx="173736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storeFU</a:t>
              </a:r>
              <a:endParaRPr lang="en-US" dirty="0"/>
            </a:p>
          </p:txBody>
        </p:sp>
        <p:sp>
          <p:nvSpPr>
            <p:cNvPr id="35" name="Flowchart: Manual Operation 34"/>
            <p:cNvSpPr/>
            <p:nvPr/>
          </p:nvSpPr>
          <p:spPr>
            <a:xfrm>
              <a:off x="7626590" y="4114800"/>
              <a:ext cx="1645920" cy="457200"/>
            </a:xfrm>
            <a:prstGeom prst="flowChartManualOperation">
              <a:avLst/>
            </a:prstGeom>
            <a:solidFill>
              <a:srgbClr val="000066">
                <a:alpha val="5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smtClean="0"/>
                <a:t>loadFU</a:t>
              </a:r>
              <a:endParaRPr lang="en-US" dirty="0"/>
            </a:p>
          </p:txBody>
        </p:sp>
      </p:grpSp>
      <p:sp>
        <p:nvSpPr>
          <p:cNvPr id="5" name="TextBox 4"/>
          <p:cNvSpPr txBox="1"/>
          <p:nvPr/>
        </p:nvSpPr>
        <p:spPr>
          <a:xfrm>
            <a:off x="7724031" y="3191032"/>
            <a:ext cx="145103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requests:</a:t>
            </a:r>
          </a:p>
        </p:txBody>
      </p:sp>
      <p:sp>
        <p:nvSpPr>
          <p:cNvPr id="6" name="Rectangle 5"/>
          <p:cNvSpPr/>
          <p:nvPr/>
        </p:nvSpPr>
        <p:spPr>
          <a:xfrm>
            <a:off x="1920240" y="4114800"/>
            <a:ext cx="5943600" cy="4572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7" name="TextBox 6"/>
          <p:cNvSpPr txBox="1"/>
          <p:nvPr/>
        </p:nvSpPr>
        <p:spPr>
          <a:xfrm>
            <a:off x="1188720" y="4114800"/>
            <a:ext cx="750526" cy="457200"/>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D$1</a:t>
            </a:r>
          </a:p>
        </p:txBody>
      </p:sp>
      <p:sp>
        <p:nvSpPr>
          <p:cNvPr id="8" name="Rectangle 7"/>
          <p:cNvSpPr/>
          <p:nvPr/>
        </p:nvSpPr>
        <p:spPr>
          <a:xfrm>
            <a:off x="4352516" y="2866768"/>
            <a:ext cx="960890" cy="2286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smtClean="0">
                <a:solidFill>
                  <a:srgbClr val="FFFF00"/>
                </a:solidFill>
                <a:latin typeface="Courier New" panose="02070309020205020404" pitchFamily="49" charset="0"/>
                <a:cs typeface="Courier New" panose="02070309020205020404" pitchFamily="49" charset="0"/>
              </a:rPr>
              <a:t>store1</a:t>
            </a:r>
          </a:p>
        </p:txBody>
      </p:sp>
      <p:sp>
        <p:nvSpPr>
          <p:cNvPr id="18" name="Rectangle 17"/>
          <p:cNvSpPr/>
          <p:nvPr/>
        </p:nvSpPr>
        <p:spPr>
          <a:xfrm>
            <a:off x="6675120" y="2890452"/>
            <a:ext cx="960890" cy="2286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smtClean="0">
                <a:solidFill>
                  <a:srgbClr val="FFFF00"/>
                </a:solidFill>
                <a:latin typeface="Courier New" panose="02070309020205020404" pitchFamily="49" charset="0"/>
                <a:cs typeface="Courier New" panose="02070309020205020404" pitchFamily="49" charset="0"/>
              </a:rPr>
              <a:t>load2</a:t>
            </a:r>
          </a:p>
        </p:txBody>
      </p:sp>
      <p:sp>
        <p:nvSpPr>
          <p:cNvPr id="20" name="Rectangle 19"/>
          <p:cNvSpPr/>
          <p:nvPr/>
        </p:nvSpPr>
        <p:spPr>
          <a:xfrm>
            <a:off x="2103120" y="2866768"/>
            <a:ext cx="960890" cy="228600"/>
          </a:xfrm>
          <a:prstGeom prst="rect">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smtClean="0">
                <a:solidFill>
                  <a:srgbClr val="FFFF00"/>
                </a:solidFill>
                <a:latin typeface="Courier New" panose="02070309020205020404" pitchFamily="49" charset="0"/>
                <a:cs typeface="Courier New" panose="02070309020205020404" pitchFamily="49" charset="0"/>
              </a:rPr>
              <a:t>load1</a:t>
            </a:r>
          </a:p>
        </p:txBody>
      </p:sp>
      <p:sp>
        <p:nvSpPr>
          <p:cNvPr id="21" name="Rectangle 20"/>
          <p:cNvSpPr/>
          <p:nvPr/>
        </p:nvSpPr>
        <p:spPr>
          <a:xfrm>
            <a:off x="1920240" y="5303520"/>
            <a:ext cx="5943600" cy="4572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2" name="TextBox 21"/>
          <p:cNvSpPr txBox="1"/>
          <p:nvPr/>
        </p:nvSpPr>
        <p:spPr>
          <a:xfrm>
            <a:off x="1187955" y="5303520"/>
            <a:ext cx="7505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D$2</a:t>
            </a:r>
          </a:p>
        </p:txBody>
      </p:sp>
      <p:sp>
        <p:nvSpPr>
          <p:cNvPr id="23" name="Rectangle 22"/>
          <p:cNvSpPr/>
          <p:nvPr/>
        </p:nvSpPr>
        <p:spPr>
          <a:xfrm>
            <a:off x="1920240" y="6400800"/>
            <a:ext cx="5943600" cy="4572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smtClean="0">
              <a:solidFill>
                <a:srgbClr val="FFFF00"/>
              </a:solidFill>
              <a:latin typeface="Courier New" panose="02070309020205020404" pitchFamily="49" charset="0"/>
              <a:cs typeface="Courier New" panose="02070309020205020404" pitchFamily="49" charset="0"/>
            </a:endParaRPr>
          </a:p>
        </p:txBody>
      </p:sp>
      <p:sp>
        <p:nvSpPr>
          <p:cNvPr id="24" name="TextBox 23"/>
          <p:cNvSpPr txBox="1"/>
          <p:nvPr/>
        </p:nvSpPr>
        <p:spPr>
          <a:xfrm>
            <a:off x="822960" y="6400800"/>
            <a:ext cx="109196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DRAM</a:t>
            </a:r>
          </a:p>
        </p:txBody>
      </p:sp>
    </p:spTree>
    <p:extLst>
      <p:ext uri="{BB962C8B-B14F-4D97-AF65-F5344CB8AC3E}">
        <p14:creationId xmlns:p14="http://schemas.microsoft.com/office/powerpoint/2010/main" val="35238101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42" presetClass="path" presetSubtype="0" accel="50000" decel="50000" fill="hold" grpId="1" nodeType="withEffect">
                                  <p:stCondLst>
                                    <p:cond delay="0"/>
                                  </p:stCondLst>
                                  <p:childTnLst>
                                    <p:animMotion origin="layout" path="M 2.01511E-7 3.45088E-6 L 2.01511E-7 0.18136 " pathEditMode="relative" rAng="0" ptsTypes="AA">
                                      <p:cBhvr>
                                        <p:cTn id="9" dur="2000" fill="hold"/>
                                        <p:tgtEl>
                                          <p:spTgt spid="20"/>
                                        </p:tgtEl>
                                        <p:attrNameLst>
                                          <p:attrName>ppt_x</p:attrName>
                                          <p:attrName>ppt_y</p:attrName>
                                        </p:attrNameLst>
                                      </p:cBhvr>
                                      <p:rCtr x="0" y="9068"/>
                                    </p:animMotion>
                                  </p:childTnLst>
                                </p:cTn>
                              </p:par>
                            </p:childTnLst>
                          </p:cTn>
                        </p:par>
                        <p:par>
                          <p:cTn id="10" fill="hold">
                            <p:stCondLst>
                              <p:cond delay="2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path" presetSubtype="0" accel="50000" decel="50000" fill="hold" grpId="1" nodeType="withEffect">
                                  <p:stCondLst>
                                    <p:cond delay="0"/>
                                  </p:stCondLst>
                                  <p:childTnLst>
                                    <p:animMotion origin="layout" path="M 8.56423E-7 3.45088E-6 L -0.00126 0.18136 " pathEditMode="relative" rAng="0" ptsTypes="AA">
                                      <p:cBhvr>
                                        <p:cTn id="15" dur="2000" fill="hold"/>
                                        <p:tgtEl>
                                          <p:spTgt spid="8"/>
                                        </p:tgtEl>
                                        <p:attrNameLst>
                                          <p:attrName>ppt_x</p:attrName>
                                          <p:attrName>ppt_y</p:attrName>
                                        </p:attrNameLst>
                                      </p:cBhvr>
                                      <p:rCtr x="-63" y="9068"/>
                                    </p:animMotion>
                                  </p:childTnLst>
                                </p:cTn>
                              </p:par>
                            </p:childTnLst>
                          </p:cTn>
                        </p:par>
                        <p:par>
                          <p:cTn id="16" fill="hold">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42" presetClass="path" presetSubtype="0" accel="50000" decel="50000" fill="hold" grpId="1" nodeType="withEffect">
                                  <p:stCondLst>
                                    <p:cond delay="0"/>
                                  </p:stCondLst>
                                  <p:childTnLst>
                                    <p:animMotion origin="layout" path="M -3.02267E-7 4.83627E-6 L 0.00126 0.17989 " pathEditMode="relative" rAng="0" ptsTypes="AA">
                                      <p:cBhvr>
                                        <p:cTn id="21" dur="2000" fill="hold"/>
                                        <p:tgtEl>
                                          <p:spTgt spid="18"/>
                                        </p:tgtEl>
                                        <p:attrNameLst>
                                          <p:attrName>ppt_x</p:attrName>
                                          <p:attrName>ppt_y</p:attrName>
                                        </p:attrNameLst>
                                      </p:cBhvr>
                                      <p:rCtr x="63" y="8984"/>
                                    </p:animMotion>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2" nodeType="clickEffect">
                                  <p:stCondLst>
                                    <p:cond delay="0"/>
                                  </p:stCondLst>
                                  <p:childTnLst>
                                    <p:animEffect transition="out" filter="fade">
                                      <p:cBhvr>
                                        <p:cTn id="25" dur="1000"/>
                                        <p:tgtEl>
                                          <p:spTgt spid="8"/>
                                        </p:tgtEl>
                                      </p:cBhvr>
                                    </p:animEffect>
                                    <p:set>
                                      <p:cBhvr>
                                        <p:cTn id="26" dur="1" fill="hold">
                                          <p:stCondLst>
                                            <p:cond delay="999"/>
                                          </p:stCondLst>
                                        </p:cTn>
                                        <p:tgtEl>
                                          <p:spTgt spid="8"/>
                                        </p:tgtEl>
                                        <p:attrNameLst>
                                          <p:attrName>style.visibility</p:attrName>
                                        </p:attrNameLst>
                                      </p:cBhvr>
                                      <p:to>
                                        <p:strVal val="hidden"/>
                                      </p:to>
                                    </p:se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1000"/>
                                        <p:tgtEl>
                                          <p:spTgt spid="22"/>
                                        </p:tgtEl>
                                      </p:cBhvr>
                                    </p:animEffect>
                                  </p:childTnLst>
                                </p:cTn>
                              </p:par>
                            </p:childTnLst>
                          </p:cTn>
                        </p:par>
                        <p:par>
                          <p:cTn id="34" fill="hold">
                            <p:stCondLst>
                              <p:cond delay="2000"/>
                            </p:stCondLst>
                            <p:childTnLst>
                              <p:par>
                                <p:cTn id="35" presetID="42" presetClass="path" presetSubtype="0" accel="50000" decel="50000" fill="hold" grpId="2" nodeType="afterEffect">
                                  <p:stCondLst>
                                    <p:cond delay="0"/>
                                  </p:stCondLst>
                                  <p:childTnLst>
                                    <p:animMotion origin="layout" path="M 2.01511E-7 0.18136 L 2.01511E-7 0.33984 " pathEditMode="relative" rAng="0" ptsTypes="AA">
                                      <p:cBhvr>
                                        <p:cTn id="36" dur="2000" fill="hold"/>
                                        <p:tgtEl>
                                          <p:spTgt spid="20"/>
                                        </p:tgtEl>
                                        <p:attrNameLst>
                                          <p:attrName>ppt_x</p:attrName>
                                          <p:attrName>ppt_y</p:attrName>
                                        </p:attrNameLst>
                                      </p:cBhvr>
                                      <p:rCtr x="0" y="7914"/>
                                    </p:animMotion>
                                  </p:childTnLst>
                                </p:cTn>
                              </p:par>
                            </p:childTnLst>
                          </p:cTn>
                        </p:par>
                        <p:par>
                          <p:cTn id="37" fill="hold">
                            <p:stCondLst>
                              <p:cond delay="4000"/>
                            </p:stCondLst>
                            <p:childTnLst>
                              <p:par>
                                <p:cTn id="38" presetID="42" presetClass="path" presetSubtype="0" accel="50000" decel="50000" fill="hold" grpId="2" nodeType="afterEffect">
                                  <p:stCondLst>
                                    <p:cond delay="0"/>
                                  </p:stCondLst>
                                  <p:childTnLst>
                                    <p:animMotion origin="layout" path="M 0.00126 0.17989 L 0.00126 0.33669 " pathEditMode="relative" rAng="0" ptsTypes="AA">
                                      <p:cBhvr>
                                        <p:cTn id="39" dur="2000" fill="hold"/>
                                        <p:tgtEl>
                                          <p:spTgt spid="18"/>
                                        </p:tgtEl>
                                        <p:attrNameLst>
                                          <p:attrName>ppt_x</p:attrName>
                                          <p:attrName>ppt_y</p:attrName>
                                        </p:attrNameLst>
                                      </p:cBhvr>
                                      <p:rCtr x="0" y="7830"/>
                                    </p:animMotion>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3" nodeType="clickEffect">
                                  <p:stCondLst>
                                    <p:cond delay="0"/>
                                  </p:stCondLst>
                                  <p:childTnLst>
                                    <p:animEffect transition="out" filter="fade">
                                      <p:cBhvr>
                                        <p:cTn id="43" dur="1000"/>
                                        <p:tgtEl>
                                          <p:spTgt spid="18"/>
                                        </p:tgtEl>
                                      </p:cBhvr>
                                    </p:animEffect>
                                    <p:set>
                                      <p:cBhvr>
                                        <p:cTn id="44" dur="1" fill="hold">
                                          <p:stCondLst>
                                            <p:cond delay="999"/>
                                          </p:stCondLst>
                                        </p:cTn>
                                        <p:tgtEl>
                                          <p:spTgt spid="18"/>
                                        </p:tgtEl>
                                        <p:attrNameLst>
                                          <p:attrName>style.visibility</p:attrName>
                                        </p:attrNameLst>
                                      </p:cBhvr>
                                      <p:to>
                                        <p:strVal val="hidden"/>
                                      </p:to>
                                    </p:se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1000"/>
                                        <p:tgtEl>
                                          <p:spTgt spid="2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1000"/>
                                        <p:tgtEl>
                                          <p:spTgt spid="24"/>
                                        </p:tgtEl>
                                      </p:cBhvr>
                                    </p:animEffect>
                                  </p:childTnLst>
                                </p:cTn>
                              </p:par>
                            </p:childTnLst>
                          </p:cTn>
                        </p:par>
                        <p:par>
                          <p:cTn id="52" fill="hold">
                            <p:stCondLst>
                              <p:cond delay="2000"/>
                            </p:stCondLst>
                            <p:childTnLst>
                              <p:par>
                                <p:cTn id="53" presetID="42" presetClass="path" presetSubtype="0" accel="50000" decel="50000" fill="hold" grpId="3" nodeType="afterEffect">
                                  <p:stCondLst>
                                    <p:cond delay="0"/>
                                  </p:stCondLst>
                                  <p:childTnLst>
                                    <p:animMotion origin="layout" path="M 2.01511E-7 0.33984 L 2.01511E-7 0.48698 " pathEditMode="relative" rAng="0" ptsTypes="AA">
                                      <p:cBhvr>
                                        <p:cTn id="54" dur="2000" fill="hold"/>
                                        <p:tgtEl>
                                          <p:spTgt spid="20"/>
                                        </p:tgtEl>
                                        <p:attrNameLst>
                                          <p:attrName>ppt_x</p:attrName>
                                          <p:attrName>ppt_y</p:attrName>
                                        </p:attrNameLst>
                                      </p:cBhvr>
                                      <p:rCtr x="0" y="7347"/>
                                    </p:animMotion>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4" nodeType="clickEffect">
                                  <p:stCondLst>
                                    <p:cond delay="0"/>
                                  </p:stCondLst>
                                  <p:childTnLst>
                                    <p:animEffect transition="out" filter="fade">
                                      <p:cBhvr>
                                        <p:cTn id="58" dur="1000"/>
                                        <p:tgtEl>
                                          <p:spTgt spid="20"/>
                                        </p:tgtEl>
                                      </p:cBhvr>
                                    </p:animEffect>
                                    <p:set>
                                      <p:cBhvr>
                                        <p:cTn id="59" dur="1" fill="hold">
                                          <p:stCondLst>
                                            <p:cond delay="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8" grpId="2" animBg="1"/>
      <p:bldP spid="18" grpId="0" animBg="1"/>
      <p:bldP spid="18" grpId="1" animBg="1"/>
      <p:bldP spid="18" grpId="2" animBg="1"/>
      <p:bldP spid="18" grpId="3" animBg="1"/>
      <p:bldP spid="20" grpId="0" animBg="1"/>
      <p:bldP spid="20" grpId="1" animBg="1"/>
      <p:bldP spid="20" grpId="2" animBg="1"/>
      <p:bldP spid="20" grpId="3" animBg="1"/>
      <p:bldP spid="20" grpId="4" animBg="1"/>
      <p:bldP spid="21" grpId="0" animBg="1"/>
      <p:bldP spid="22" grpId="0"/>
      <p:bldP spid="23" grpId="0" animBg="1"/>
      <p:bldP spid="2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731520" y="731520"/>
            <a:ext cx="594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360" cap="flat">
                <a:solidFill>
                  <a:srgbClr val="FFFF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1pPr>
            <a:lvl2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2pPr>
            <a:lvl3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3pPr>
            <a:lvl4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4pPr>
            <a:lvl5pPr>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2000" b="1">
                <a:solidFill>
                  <a:srgbClr val="000000"/>
                </a:solidFill>
                <a:latin typeface="Arial" charset="0"/>
                <a:cs typeface="Tahoma" charset="0"/>
              </a:defRPr>
            </a:lvl9pPr>
          </a:lstStyle>
          <a:p>
            <a:r>
              <a:rPr lang="en-US" altLang="en-US" sz="3200" b="0" dirty="0" smtClean="0">
                <a:solidFill>
                  <a:srgbClr val="00FF00"/>
                </a:solidFill>
              </a:rPr>
              <a:t>Sequential </a:t>
            </a:r>
            <a:r>
              <a:rPr lang="en-US" altLang="en-US" sz="3200" b="0" dirty="0">
                <a:solidFill>
                  <a:srgbClr val="00FF00"/>
                </a:solidFill>
              </a:rPr>
              <a:t>consistency</a:t>
            </a:r>
          </a:p>
        </p:txBody>
      </p:sp>
      <p:sp>
        <p:nvSpPr>
          <p:cNvPr id="3" name="TextBox 2"/>
          <p:cNvSpPr txBox="1"/>
          <p:nvPr/>
        </p:nvSpPr>
        <p:spPr>
          <a:xfrm>
            <a:off x="2255020" y="1359234"/>
            <a:ext cx="186301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source code</a:t>
            </a:r>
          </a:p>
        </p:txBody>
      </p:sp>
      <p:sp>
        <p:nvSpPr>
          <p:cNvPr id="9" name="TextBox 8"/>
          <p:cNvSpPr txBox="1"/>
          <p:nvPr/>
        </p:nvSpPr>
        <p:spPr>
          <a:xfrm>
            <a:off x="2315133" y="2273634"/>
            <a:ext cx="1742785"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instructions</a:t>
            </a:r>
          </a:p>
        </p:txBody>
      </p:sp>
      <p:sp>
        <p:nvSpPr>
          <p:cNvPr id="10" name="TextBox 9"/>
          <p:cNvSpPr txBox="1"/>
          <p:nvPr/>
        </p:nvSpPr>
        <p:spPr>
          <a:xfrm>
            <a:off x="2066667" y="3188034"/>
            <a:ext cx="223971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functional units</a:t>
            </a:r>
          </a:p>
        </p:txBody>
      </p:sp>
      <p:sp>
        <p:nvSpPr>
          <p:cNvPr id="11" name="TextBox 10"/>
          <p:cNvSpPr txBox="1"/>
          <p:nvPr/>
        </p:nvSpPr>
        <p:spPr>
          <a:xfrm>
            <a:off x="2503485" y="4102434"/>
            <a:ext cx="1366080"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requests</a:t>
            </a:r>
          </a:p>
        </p:txBody>
      </p:sp>
      <p:sp>
        <p:nvSpPr>
          <p:cNvPr id="12" name="TextBox 11"/>
          <p:cNvSpPr txBox="1"/>
          <p:nvPr/>
        </p:nvSpPr>
        <p:spPr>
          <a:xfrm>
            <a:off x="2794431" y="5016834"/>
            <a:ext cx="784189"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data</a:t>
            </a:r>
          </a:p>
        </p:txBody>
      </p:sp>
      <p:cxnSp>
        <p:nvCxnSpPr>
          <p:cNvPr id="14" name="Straight Arrow Connector 13"/>
          <p:cNvCxnSpPr>
            <a:stCxn id="3" idx="2"/>
            <a:endCxn id="9" idx="0"/>
          </p:cNvCxnSpPr>
          <p:nvPr/>
        </p:nvCxnSpPr>
        <p:spPr>
          <a:xfrm>
            <a:off x="3186526" y="1820899"/>
            <a:ext cx="0" cy="45273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9" idx="2"/>
            <a:endCxn id="10" idx="0"/>
          </p:cNvCxnSpPr>
          <p:nvPr/>
        </p:nvCxnSpPr>
        <p:spPr>
          <a:xfrm flipH="1">
            <a:off x="3186525" y="2735299"/>
            <a:ext cx="1" cy="45273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2"/>
            <a:endCxn id="11" idx="0"/>
          </p:cNvCxnSpPr>
          <p:nvPr/>
        </p:nvCxnSpPr>
        <p:spPr>
          <a:xfrm>
            <a:off x="3186525" y="3649699"/>
            <a:ext cx="0" cy="45273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1" idx="2"/>
            <a:endCxn id="12" idx="0"/>
          </p:cNvCxnSpPr>
          <p:nvPr/>
        </p:nvCxnSpPr>
        <p:spPr>
          <a:xfrm>
            <a:off x="3186525" y="4564099"/>
            <a:ext cx="1" cy="452735"/>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529457" y="1828800"/>
            <a:ext cx="2504212" cy="523220"/>
          </a:xfrm>
          <a:prstGeom prst="rect">
            <a:avLst/>
          </a:prstGeom>
          <a:noFill/>
        </p:spPr>
        <p:txBody>
          <a:bodyPr wrap="none" rtlCol="0">
            <a:spAutoFit/>
          </a:bodyPr>
          <a:lstStyle/>
          <a:p>
            <a:r>
              <a:rPr lang="en-US" sz="2800" i="1" dirty="0" smtClean="0">
                <a:solidFill>
                  <a:srgbClr val="FFFF00"/>
                </a:solidFill>
                <a:latin typeface="Arial" pitchFamily="34" charset="0"/>
                <a:cs typeface="Arial" pitchFamily="34" charset="0"/>
              </a:rPr>
              <a:t>No overtaking!</a:t>
            </a:r>
          </a:p>
        </p:txBody>
      </p:sp>
      <p:sp>
        <p:nvSpPr>
          <p:cNvPr id="30" name="TextBox 29"/>
          <p:cNvSpPr txBox="1"/>
          <p:nvPr/>
        </p:nvSpPr>
        <p:spPr>
          <a:xfrm>
            <a:off x="4411363" y="2743200"/>
            <a:ext cx="4740400" cy="461665"/>
          </a:xfrm>
          <a:prstGeom prst="rect">
            <a:avLst/>
          </a:prstGeom>
          <a:noFill/>
        </p:spPr>
        <p:txBody>
          <a:bodyPr wrap="none" rtlCol="0">
            <a:spAutoFit/>
          </a:bodyPr>
          <a:lstStyle/>
          <a:p>
            <a:r>
              <a:rPr lang="en-US" sz="2400" dirty="0" err="1" smtClean="0">
                <a:solidFill>
                  <a:srgbClr val="FFFF00"/>
                </a:solidFill>
                <a:latin typeface="Arial" pitchFamily="34" charset="0"/>
                <a:cs typeface="Arial" pitchFamily="34" charset="0"/>
              </a:rPr>
              <a:t>Monocore</a:t>
            </a:r>
            <a:r>
              <a:rPr lang="en-US" sz="2400" dirty="0" smtClean="0">
                <a:solidFill>
                  <a:srgbClr val="FFFF00"/>
                </a:solidFill>
                <a:latin typeface="Arial" pitchFamily="34" charset="0"/>
                <a:cs typeface="Arial" pitchFamily="34" charset="0"/>
              </a:rPr>
              <a:t> sequential consistency</a:t>
            </a:r>
          </a:p>
        </p:txBody>
      </p:sp>
      <p:sp>
        <p:nvSpPr>
          <p:cNvPr id="31" name="TextBox 30"/>
          <p:cNvSpPr txBox="1"/>
          <p:nvPr/>
        </p:nvSpPr>
        <p:spPr>
          <a:xfrm>
            <a:off x="5062983" y="3204865"/>
            <a:ext cx="3437159"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 </a:t>
            </a:r>
            <a:r>
              <a:rPr lang="en-US" sz="2400" dirty="0" err="1" smtClean="0">
                <a:solidFill>
                  <a:srgbClr val="FFFF00"/>
                </a:solidFill>
                <a:latin typeface="Arial" pitchFamily="34" charset="0"/>
                <a:cs typeface="Arial" pitchFamily="34" charset="0"/>
              </a:rPr>
              <a:t>membar</a:t>
            </a:r>
            <a:r>
              <a:rPr lang="en-US" sz="2400" dirty="0" smtClean="0">
                <a:solidFill>
                  <a:srgbClr val="FFFF00"/>
                </a:solidFill>
                <a:latin typeface="Arial" pitchFamily="34" charset="0"/>
                <a:cs typeface="Arial" pitchFamily="34" charset="0"/>
              </a:rPr>
              <a:t> instructions</a:t>
            </a:r>
          </a:p>
        </p:txBody>
      </p:sp>
      <p:sp>
        <p:nvSpPr>
          <p:cNvPr id="32" name="TextBox 31"/>
          <p:cNvSpPr txBox="1"/>
          <p:nvPr/>
        </p:nvSpPr>
        <p:spPr>
          <a:xfrm>
            <a:off x="5174392" y="3760919"/>
            <a:ext cx="3214341"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No memory race bugs</a:t>
            </a:r>
          </a:p>
        </p:txBody>
      </p:sp>
      <p:sp>
        <p:nvSpPr>
          <p:cNvPr id="36" name="TextBox 35"/>
          <p:cNvSpPr txBox="1"/>
          <p:nvPr/>
        </p:nvSpPr>
        <p:spPr>
          <a:xfrm>
            <a:off x="4389120" y="4482066"/>
            <a:ext cx="4989803" cy="1569660"/>
          </a:xfrm>
          <a:prstGeom prst="rect">
            <a:avLst/>
          </a:prstGeom>
          <a:noFill/>
        </p:spPr>
        <p:txBody>
          <a:bodyPr wrap="square" rtlCol="0">
            <a:spAutoFit/>
          </a:bodyPr>
          <a:lstStyle/>
          <a:p>
            <a:r>
              <a:rPr lang="en-US" sz="2400" dirty="0" smtClean="0">
                <a:solidFill>
                  <a:srgbClr val="FFFF00"/>
                </a:solidFill>
                <a:latin typeface="Arial" pitchFamily="34" charset="0"/>
                <a:cs typeface="Arial" pitchFamily="34" charset="0"/>
              </a:rPr>
              <a:t>Mill cache coherence protocol preserves sequential consistency in on-chip multicore configurations, while cutting CC overhead in half.</a:t>
            </a:r>
          </a:p>
        </p:txBody>
      </p:sp>
      <p:sp>
        <p:nvSpPr>
          <p:cNvPr id="37" name="TextBox 36"/>
          <p:cNvSpPr txBox="1"/>
          <p:nvPr/>
        </p:nvSpPr>
        <p:spPr>
          <a:xfrm>
            <a:off x="976184" y="6217920"/>
            <a:ext cx="7233070" cy="830997"/>
          </a:xfrm>
          <a:prstGeom prst="rect">
            <a:avLst/>
          </a:prstGeom>
          <a:noFill/>
        </p:spPr>
        <p:txBody>
          <a:bodyPr wrap="none" rtlCol="0">
            <a:spAutoFit/>
          </a:bodyPr>
          <a:lstStyle/>
          <a:p>
            <a:pPr algn="ctr"/>
            <a:r>
              <a:rPr lang="en-US" sz="2400" i="1" dirty="0" smtClean="0">
                <a:solidFill>
                  <a:srgbClr val="FFFF00"/>
                </a:solidFill>
                <a:latin typeface="Arial" pitchFamily="34" charset="0"/>
                <a:cs typeface="Arial" pitchFamily="34" charset="0"/>
              </a:rPr>
              <a:t>Multicore is the subject of a future talk in this series.</a:t>
            </a:r>
          </a:p>
          <a:p>
            <a:pPr algn="ctr"/>
            <a:r>
              <a:rPr lang="en-US" sz="2400" i="1" dirty="0" smtClean="0">
                <a:solidFill>
                  <a:srgbClr val="FFFF00"/>
                </a:solidFill>
                <a:latin typeface="Arial" pitchFamily="34" charset="0"/>
                <a:cs typeface="Arial" pitchFamily="34" charset="0"/>
              </a:rPr>
              <a:t>Sign up at </a:t>
            </a:r>
            <a:r>
              <a:rPr lang="en-US" sz="2400" i="1" dirty="0" smtClean="0">
                <a:solidFill>
                  <a:schemeClr val="accent6"/>
                </a:solidFill>
                <a:latin typeface="Arial" pitchFamily="34" charset="0"/>
                <a:cs typeface="Arial" pitchFamily="34" charset="0"/>
              </a:rPr>
              <a:t>ootbcomp.com/mailing-list</a:t>
            </a:r>
            <a:r>
              <a:rPr lang="en-US" sz="2400" i="1" dirty="0" smtClean="0">
                <a:solidFill>
                  <a:srgbClr val="FFFF00"/>
                </a:solidFill>
                <a:latin typeface="Arial" pitchFamily="34" charset="0"/>
                <a:cs typeface="Arial" pitchFamily="34" charset="0"/>
              </a:rPr>
              <a:t>  for invites.</a:t>
            </a:r>
          </a:p>
        </p:txBody>
      </p:sp>
      <p:sp>
        <p:nvSpPr>
          <p:cNvPr id="44" name="Rectangle 43"/>
          <p:cNvSpPr/>
          <p:nvPr/>
        </p:nvSpPr>
        <p:spPr>
          <a:xfrm>
            <a:off x="1767016" y="1471341"/>
            <a:ext cx="2539367" cy="4007158"/>
          </a:xfrm>
          <a:prstGeom prst="rect">
            <a:avLst/>
          </a:prstGeom>
          <a:solidFill>
            <a:srgbClr val="000080">
              <a:alpha val="4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spTree>
    <p:extLst>
      <p:ext uri="{BB962C8B-B14F-4D97-AF65-F5344CB8AC3E}">
        <p14:creationId xmlns:p14="http://schemas.microsoft.com/office/powerpoint/2010/main" val="6809091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1000"/>
                                        <p:tgtEl>
                                          <p:spTgt spid="19"/>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1000"/>
                                        <p:tgtEl>
                                          <p:spTgt spid="28"/>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10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10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0"/>
                                        <p:tgtEl>
                                          <p:spTgt spid="4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childTnLst>
                                </p:cTn>
                              </p:par>
                              <p:par>
                                <p:cTn id="58" presetID="9" presetClass="emph" presetSubtype="0" grpId="1" nodeType="withEffect">
                                  <p:stCondLst>
                                    <p:cond delay="0"/>
                                  </p:stCondLst>
                                  <p:childTnLst>
                                    <p:set>
                                      <p:cBhvr rctx="PPT">
                                        <p:cTn id="59" dur="indefinite"/>
                                        <p:tgtEl>
                                          <p:spTgt spid="30"/>
                                        </p:tgtEl>
                                        <p:attrNameLst>
                                          <p:attrName>style.opacity</p:attrName>
                                        </p:attrNameLst>
                                      </p:cBhvr>
                                      <p:to>
                                        <p:strVal val="0.5"/>
                                      </p:to>
                                    </p:set>
                                    <p:animEffect filter="image" prLst="opacity: 0.5">
                                      <p:cBhvr rctx="IE">
                                        <p:cTn id="60" dur="indefinite"/>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fade">
                                      <p:cBhvr>
                                        <p:cTn id="65" dur="1000"/>
                                        <p:tgtEl>
                                          <p:spTgt spid="32"/>
                                        </p:tgtEl>
                                      </p:cBhvr>
                                    </p:animEffect>
                                  </p:childTnLst>
                                </p:cTn>
                              </p:par>
                              <p:par>
                                <p:cTn id="66" presetID="9" presetClass="emph" presetSubtype="0" grpId="1" nodeType="withEffect">
                                  <p:stCondLst>
                                    <p:cond delay="0"/>
                                  </p:stCondLst>
                                  <p:childTnLst>
                                    <p:set>
                                      <p:cBhvr rctx="PPT">
                                        <p:cTn id="67" dur="indefinite"/>
                                        <p:tgtEl>
                                          <p:spTgt spid="31"/>
                                        </p:tgtEl>
                                        <p:attrNameLst>
                                          <p:attrName>style.opacity</p:attrName>
                                        </p:attrNameLst>
                                      </p:cBhvr>
                                      <p:to>
                                        <p:strVal val="0.5"/>
                                      </p:to>
                                    </p:set>
                                    <p:animEffect filter="image" prLst="opacity: 0.5">
                                      <p:cBhvr rctx="IE">
                                        <p:cTn id="68" dur="indefinite"/>
                                        <p:tgtEl>
                                          <p:spTgt spid="31"/>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fade">
                                      <p:cBhvr>
                                        <p:cTn id="73" dur="1000"/>
                                        <p:tgtEl>
                                          <p:spTgt spid="36"/>
                                        </p:tgtEl>
                                      </p:cBhvr>
                                    </p:animEffect>
                                  </p:childTnLst>
                                </p:cTn>
                              </p:par>
                              <p:par>
                                <p:cTn id="74" presetID="9" presetClass="emph" presetSubtype="0" grpId="1" nodeType="withEffect">
                                  <p:stCondLst>
                                    <p:cond delay="0"/>
                                  </p:stCondLst>
                                  <p:childTnLst>
                                    <p:set>
                                      <p:cBhvr rctx="PPT">
                                        <p:cTn id="75" dur="indefinite"/>
                                        <p:tgtEl>
                                          <p:spTgt spid="32"/>
                                        </p:tgtEl>
                                        <p:attrNameLst>
                                          <p:attrName>style.opacity</p:attrName>
                                        </p:attrNameLst>
                                      </p:cBhvr>
                                      <p:to>
                                        <p:strVal val="0.5"/>
                                      </p:to>
                                    </p:set>
                                    <p:animEffect filter="image" prLst="opacity: 0.5">
                                      <p:cBhvr rctx="IE">
                                        <p:cTn id="76" dur="indefinite"/>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1000"/>
                                        <p:tgtEl>
                                          <p:spTgt spid="37"/>
                                        </p:tgtEl>
                                      </p:cBhvr>
                                    </p:animEffect>
                                  </p:childTnLst>
                                </p:cTn>
                              </p:par>
                              <p:par>
                                <p:cTn id="82" presetID="9" presetClass="emph" presetSubtype="0" grpId="1" nodeType="withEffect">
                                  <p:stCondLst>
                                    <p:cond delay="0"/>
                                  </p:stCondLst>
                                  <p:childTnLst>
                                    <p:set>
                                      <p:cBhvr rctx="PPT">
                                        <p:cTn id="83" dur="indefinite"/>
                                        <p:tgtEl>
                                          <p:spTgt spid="36"/>
                                        </p:tgtEl>
                                        <p:attrNameLst>
                                          <p:attrName>style.opacity</p:attrName>
                                        </p:attrNameLst>
                                      </p:cBhvr>
                                      <p:to>
                                        <p:strVal val="0.5"/>
                                      </p:to>
                                    </p:set>
                                    <p:animEffect filter="image" prLst="opacity: 0.5">
                                      <p:cBhvr rctx="IE">
                                        <p:cTn id="84" dur="indefinite"/>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P spid="12" grpId="0"/>
      <p:bldP spid="29" grpId="0"/>
      <p:bldP spid="30" grpId="0"/>
      <p:bldP spid="30" grpId="1"/>
      <p:bldP spid="31" grpId="0"/>
      <p:bldP spid="31" grpId="1"/>
      <p:bldP spid="32" grpId="0"/>
      <p:bldP spid="32" grpId="1"/>
      <p:bldP spid="36" grpId="0"/>
      <p:bldP spid="36" grpId="1"/>
      <p:bldP spid="37" grpId="0"/>
      <p:bldP spid="44"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238707"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The summary #1</a:t>
            </a:r>
            <a:endParaRPr lang="en-US" sz="3200" b="1" i="0" u="none" strike="noStrike" dirty="0">
              <a:ln>
                <a:noFill/>
              </a:ln>
              <a:solidFill>
                <a:srgbClr val="00FF00"/>
              </a:solidFill>
              <a:latin typeface="Arial" pitchFamily="34"/>
              <a:ea typeface="Tahoma" pitchFamily="2"/>
              <a:cs typeface="Tahoma" pitchFamily="2"/>
            </a:endParaRPr>
          </a:p>
        </p:txBody>
      </p:sp>
      <p:sp>
        <p:nvSpPr>
          <p:cNvPr id="5" name="TextBox 4"/>
          <p:cNvSpPr txBox="1"/>
          <p:nvPr/>
        </p:nvSpPr>
        <p:spPr>
          <a:xfrm>
            <a:off x="1230213" y="1495425"/>
            <a:ext cx="13484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The Mill:</a:t>
            </a:r>
          </a:p>
        </p:txBody>
      </p:sp>
      <p:sp>
        <p:nvSpPr>
          <p:cNvPr id="6" name="TextBox 5"/>
          <p:cNvSpPr txBox="1"/>
          <p:nvPr/>
        </p:nvSpPr>
        <p:spPr>
          <a:xfrm>
            <a:off x="1737360" y="3657600"/>
            <a:ext cx="5012911"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Is immune to false aliasing</a:t>
            </a:r>
          </a:p>
        </p:txBody>
      </p:sp>
      <p:sp>
        <p:nvSpPr>
          <p:cNvPr id="7" name="TextBox 6"/>
          <p:cNvSpPr txBox="1"/>
          <p:nvPr/>
        </p:nvSpPr>
        <p:spPr>
          <a:xfrm>
            <a:off x="1737360" y="2194560"/>
            <a:ext cx="7085594"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Can hide load latency and cache miss</a:t>
            </a:r>
          </a:p>
        </p:txBody>
      </p:sp>
      <p:sp>
        <p:nvSpPr>
          <p:cNvPr id="9" name="TextBox 8"/>
          <p:cNvSpPr txBox="1"/>
          <p:nvPr/>
        </p:nvSpPr>
        <p:spPr>
          <a:xfrm>
            <a:off x="2560320" y="2742240"/>
            <a:ext cx="5561138" cy="830997"/>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Performance like out-of-order hardware</a:t>
            </a:r>
          </a:p>
          <a:p>
            <a:r>
              <a:rPr lang="en-US" sz="2400" i="1" dirty="0" smtClean="0">
                <a:solidFill>
                  <a:srgbClr val="FFFF00"/>
                </a:solidFill>
                <a:latin typeface="Arial" pitchFamily="34" charset="0"/>
                <a:cs typeface="Arial" pitchFamily="34" charset="0"/>
              </a:rPr>
              <a:t>Cost like static scheduling software</a:t>
            </a:r>
          </a:p>
        </p:txBody>
      </p:sp>
      <p:sp>
        <p:nvSpPr>
          <p:cNvPr id="12" name="TextBox 11"/>
          <p:cNvSpPr txBox="1"/>
          <p:nvPr/>
        </p:nvSpPr>
        <p:spPr>
          <a:xfrm>
            <a:off x="2560320" y="4206240"/>
            <a:ext cx="5455340"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Loads reflect memory as-of load retire</a:t>
            </a:r>
          </a:p>
        </p:txBody>
      </p:sp>
      <p:sp>
        <p:nvSpPr>
          <p:cNvPr id="13" name="TextBox 12"/>
          <p:cNvSpPr txBox="1"/>
          <p:nvPr/>
        </p:nvSpPr>
        <p:spPr>
          <a:xfrm>
            <a:off x="1737360" y="5029200"/>
            <a:ext cx="7609776"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Implicitly </a:t>
            </a:r>
            <a:r>
              <a:rPr lang="en-US" sz="3200" dirty="0" err="1" smtClean="0">
                <a:solidFill>
                  <a:srgbClr val="FFFF00"/>
                </a:solidFill>
                <a:latin typeface="Arial" pitchFamily="34" charset="0"/>
                <a:cs typeface="Arial" pitchFamily="34" charset="0"/>
              </a:rPr>
              <a:t>prefetches</a:t>
            </a:r>
            <a:r>
              <a:rPr lang="en-US" sz="3200" dirty="0" smtClean="0">
                <a:solidFill>
                  <a:srgbClr val="FFFF00"/>
                </a:solidFill>
                <a:latin typeface="Arial" pitchFamily="34" charset="0"/>
                <a:cs typeface="Arial" pitchFamily="34" charset="0"/>
              </a:rPr>
              <a:t> across function calls</a:t>
            </a:r>
          </a:p>
        </p:txBody>
      </p:sp>
      <p:sp>
        <p:nvSpPr>
          <p:cNvPr id="14" name="TextBox 13"/>
          <p:cNvSpPr txBox="1"/>
          <p:nvPr/>
        </p:nvSpPr>
        <p:spPr>
          <a:xfrm>
            <a:off x="2560320" y="5669280"/>
            <a:ext cx="5115503"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The compiler knows when ops retire</a:t>
            </a:r>
          </a:p>
        </p:txBody>
      </p:sp>
    </p:spTree>
    <p:extLst>
      <p:ext uri="{BB962C8B-B14F-4D97-AF65-F5344CB8AC3E}">
        <p14:creationId xmlns:p14="http://schemas.microsoft.com/office/powerpoint/2010/main" val="2099429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2" grpId="0"/>
      <p:bldP spid="13" grpId="0"/>
      <p:bldP spid="1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238707" cy="471860"/>
          </a:xfrm>
          <a:prstGeom prst="rect">
            <a:avLst/>
          </a:prstGeom>
          <a:solidFill>
            <a:srgbClr val="000080"/>
          </a:solidFill>
          <a:ln>
            <a:noFill/>
          </a:ln>
        </p:spPr>
        <p:txBody>
          <a:bodyPr vert="horz" wrap="none" lIns="0" tIns="0" rIns="0" bIns="0" anchorCtr="0" compatLnSpc="0">
            <a:spAutoFit/>
          </a:bodyPr>
          <a:lstStyle/>
          <a:p>
            <a:pPr lvl="0" hangingPunct="0"/>
            <a:r>
              <a:rPr lang="en-US" sz="3200" b="1" dirty="0">
                <a:solidFill>
                  <a:srgbClr val="00FF00"/>
                </a:solidFill>
                <a:latin typeface="Arial" pitchFamily="34"/>
                <a:ea typeface="Tahoma" pitchFamily="2"/>
                <a:cs typeface="Tahoma" pitchFamily="2"/>
              </a:rPr>
              <a:t>The </a:t>
            </a:r>
            <a:r>
              <a:rPr lang="en-US" sz="3200" b="1" dirty="0" smtClean="0">
                <a:solidFill>
                  <a:srgbClr val="00FF00"/>
                </a:solidFill>
                <a:latin typeface="Arial" pitchFamily="34"/>
                <a:ea typeface="Tahoma" pitchFamily="2"/>
                <a:cs typeface="Tahoma" pitchFamily="2"/>
              </a:rPr>
              <a:t>summary #2</a:t>
            </a:r>
            <a:endParaRPr lang="en-US" sz="3200" b="1" dirty="0">
              <a:solidFill>
                <a:srgbClr val="00FF00"/>
              </a:solidFill>
              <a:latin typeface="Arial" pitchFamily="34"/>
              <a:ea typeface="Tahoma" pitchFamily="2"/>
              <a:cs typeface="Tahoma" pitchFamily="2"/>
            </a:endParaRPr>
          </a:p>
        </p:txBody>
      </p:sp>
      <p:sp>
        <p:nvSpPr>
          <p:cNvPr id="5" name="TextBox 4"/>
          <p:cNvSpPr txBox="1"/>
          <p:nvPr/>
        </p:nvSpPr>
        <p:spPr>
          <a:xfrm>
            <a:off x="1230213" y="1495425"/>
            <a:ext cx="13484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The Mill:</a:t>
            </a:r>
          </a:p>
        </p:txBody>
      </p:sp>
      <p:sp>
        <p:nvSpPr>
          <p:cNvPr id="6" name="TextBox 5"/>
          <p:cNvSpPr txBox="1"/>
          <p:nvPr/>
        </p:nvSpPr>
        <p:spPr>
          <a:xfrm>
            <a:off x="1737360" y="3657600"/>
            <a:ext cx="5923416"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Doesn’t write back dead frames</a:t>
            </a:r>
          </a:p>
        </p:txBody>
      </p:sp>
      <p:sp>
        <p:nvSpPr>
          <p:cNvPr id="7" name="TextBox 6"/>
          <p:cNvSpPr txBox="1"/>
          <p:nvPr/>
        </p:nvSpPr>
        <p:spPr>
          <a:xfrm>
            <a:off x="1737360" y="2194560"/>
            <a:ext cx="7996100"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Doesn’t need to zero-initialize stack frames</a:t>
            </a:r>
          </a:p>
        </p:txBody>
      </p:sp>
      <p:sp>
        <p:nvSpPr>
          <p:cNvPr id="9" name="TextBox 8"/>
          <p:cNvSpPr txBox="1"/>
          <p:nvPr/>
        </p:nvSpPr>
        <p:spPr>
          <a:xfrm>
            <a:off x="2560320" y="2742240"/>
            <a:ext cx="6094938"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Substantial saving in general-purpose code</a:t>
            </a:r>
          </a:p>
        </p:txBody>
      </p:sp>
      <p:sp>
        <p:nvSpPr>
          <p:cNvPr id="12" name="TextBox 11"/>
          <p:cNvSpPr txBox="1"/>
          <p:nvPr/>
        </p:nvSpPr>
        <p:spPr>
          <a:xfrm>
            <a:off x="2560320" y="4206240"/>
            <a:ext cx="2770310"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No </a:t>
            </a:r>
            <a:r>
              <a:rPr lang="en-US" sz="2400" i="1" smtClean="0">
                <a:solidFill>
                  <a:srgbClr val="FFFF00"/>
                </a:solidFill>
                <a:latin typeface="Arial" pitchFamily="34" charset="0"/>
                <a:cs typeface="Arial" pitchFamily="34" charset="0"/>
              </a:rPr>
              <a:t>pointless writes</a:t>
            </a:r>
            <a:endParaRPr lang="en-US" sz="2400" i="1" dirty="0" smtClean="0">
              <a:solidFill>
                <a:srgbClr val="FFFF00"/>
              </a:solidFill>
              <a:latin typeface="Arial" pitchFamily="34" charset="0"/>
              <a:cs typeface="Arial" pitchFamily="34" charset="0"/>
            </a:endParaRPr>
          </a:p>
        </p:txBody>
      </p:sp>
      <p:sp>
        <p:nvSpPr>
          <p:cNvPr id="13" name="TextBox 12"/>
          <p:cNvSpPr txBox="1"/>
          <p:nvPr/>
        </p:nvSpPr>
        <p:spPr>
          <a:xfrm>
            <a:off x="1737360" y="5029200"/>
            <a:ext cx="6242415"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Prevents uninitialized-frame bugs</a:t>
            </a:r>
          </a:p>
        </p:txBody>
      </p:sp>
      <p:sp>
        <p:nvSpPr>
          <p:cNvPr id="14" name="TextBox 13"/>
          <p:cNvSpPr txBox="1"/>
          <p:nvPr/>
        </p:nvSpPr>
        <p:spPr>
          <a:xfrm>
            <a:off x="2560320" y="5669280"/>
            <a:ext cx="4448654"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Frame data is always initialized</a:t>
            </a:r>
          </a:p>
        </p:txBody>
      </p:sp>
    </p:spTree>
    <p:extLst>
      <p:ext uri="{BB962C8B-B14F-4D97-AF65-F5344CB8AC3E}">
        <p14:creationId xmlns:p14="http://schemas.microsoft.com/office/powerpoint/2010/main" val="389501951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2" grpId="0"/>
      <p:bldP spid="13" grpId="0"/>
      <p:bldP spid="1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238707" cy="471860"/>
          </a:xfrm>
          <a:prstGeom prst="rect">
            <a:avLst/>
          </a:prstGeom>
          <a:solidFill>
            <a:srgbClr val="000080"/>
          </a:solidFill>
          <a:ln>
            <a:noFill/>
          </a:ln>
        </p:spPr>
        <p:txBody>
          <a:bodyPr vert="horz" wrap="none" lIns="0" tIns="0" rIns="0" bIns="0" anchorCtr="0" compatLnSpc="0">
            <a:spAutoFit/>
          </a:bodyPr>
          <a:lstStyle/>
          <a:p>
            <a:pPr lvl="0" hangingPunct="0"/>
            <a:r>
              <a:rPr lang="en-US" sz="3200" b="1" dirty="0">
                <a:solidFill>
                  <a:srgbClr val="00FF00"/>
                </a:solidFill>
                <a:latin typeface="Arial" pitchFamily="34"/>
                <a:ea typeface="Tahoma" pitchFamily="2"/>
                <a:cs typeface="Tahoma" pitchFamily="2"/>
              </a:rPr>
              <a:t>The </a:t>
            </a:r>
            <a:r>
              <a:rPr lang="en-US" sz="3200" b="1" dirty="0" smtClean="0">
                <a:solidFill>
                  <a:srgbClr val="00FF00"/>
                </a:solidFill>
                <a:latin typeface="Arial" pitchFamily="34"/>
                <a:ea typeface="Tahoma" pitchFamily="2"/>
                <a:cs typeface="Tahoma" pitchFamily="2"/>
              </a:rPr>
              <a:t>summary #3</a:t>
            </a:r>
            <a:endParaRPr lang="en-US" sz="3200" b="1" dirty="0">
              <a:solidFill>
                <a:srgbClr val="00FF00"/>
              </a:solidFill>
              <a:latin typeface="Arial" pitchFamily="34"/>
              <a:ea typeface="Tahoma" pitchFamily="2"/>
              <a:cs typeface="Tahoma" pitchFamily="2"/>
            </a:endParaRPr>
          </a:p>
        </p:txBody>
      </p:sp>
      <p:sp>
        <p:nvSpPr>
          <p:cNvPr id="5" name="TextBox 4"/>
          <p:cNvSpPr txBox="1"/>
          <p:nvPr/>
        </p:nvSpPr>
        <p:spPr>
          <a:xfrm>
            <a:off x="1230213" y="1495425"/>
            <a:ext cx="13484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The Mill:</a:t>
            </a:r>
          </a:p>
        </p:txBody>
      </p:sp>
      <p:sp>
        <p:nvSpPr>
          <p:cNvPr id="6" name="TextBox 5"/>
          <p:cNvSpPr txBox="1"/>
          <p:nvPr/>
        </p:nvSpPr>
        <p:spPr>
          <a:xfrm>
            <a:off x="1737360" y="3657600"/>
            <a:ext cx="6613285"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Eliminates 90%+ of TLB references</a:t>
            </a:r>
          </a:p>
        </p:txBody>
      </p:sp>
      <p:sp>
        <p:nvSpPr>
          <p:cNvPr id="7" name="TextBox 6"/>
          <p:cNvSpPr txBox="1"/>
          <p:nvPr/>
        </p:nvSpPr>
        <p:spPr>
          <a:xfrm>
            <a:off x="1737360" y="2194560"/>
            <a:ext cx="3865738"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Has no store buffers</a:t>
            </a:r>
          </a:p>
        </p:txBody>
      </p:sp>
      <p:sp>
        <p:nvSpPr>
          <p:cNvPr id="9" name="TextBox 8"/>
          <p:cNvSpPr txBox="1"/>
          <p:nvPr/>
        </p:nvSpPr>
        <p:spPr>
          <a:xfrm>
            <a:off x="2560320" y="2742240"/>
            <a:ext cx="4549643"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Stores go to cache immediately</a:t>
            </a:r>
          </a:p>
        </p:txBody>
      </p:sp>
      <p:sp>
        <p:nvSpPr>
          <p:cNvPr id="12" name="TextBox 11"/>
          <p:cNvSpPr txBox="1"/>
          <p:nvPr/>
        </p:nvSpPr>
        <p:spPr>
          <a:xfrm>
            <a:off x="2560320" y="4206240"/>
            <a:ext cx="4535216"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Large power and latency saving</a:t>
            </a:r>
          </a:p>
        </p:txBody>
      </p:sp>
      <p:sp>
        <p:nvSpPr>
          <p:cNvPr id="13" name="TextBox 12"/>
          <p:cNvSpPr txBox="1"/>
          <p:nvPr/>
        </p:nvSpPr>
        <p:spPr>
          <a:xfrm>
            <a:off x="1737360" y="5029200"/>
            <a:ext cx="6790642"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Shared address space simplifies OS</a:t>
            </a:r>
          </a:p>
        </p:txBody>
      </p:sp>
      <p:sp>
        <p:nvSpPr>
          <p:cNvPr id="14" name="TextBox 13"/>
          <p:cNvSpPr txBox="1"/>
          <p:nvPr/>
        </p:nvSpPr>
        <p:spPr>
          <a:xfrm>
            <a:off x="2560320" y="5669280"/>
            <a:ext cx="4312399" cy="461665"/>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No pointer translation needed.</a:t>
            </a:r>
          </a:p>
        </p:txBody>
      </p:sp>
    </p:spTree>
    <p:extLst>
      <p:ext uri="{BB962C8B-B14F-4D97-AF65-F5344CB8AC3E}">
        <p14:creationId xmlns:p14="http://schemas.microsoft.com/office/powerpoint/2010/main" val="2066960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2" grpId="0"/>
      <p:bldP spid="13" grpId="0"/>
      <p:bldP spid="1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238707" cy="471860"/>
          </a:xfrm>
          <a:prstGeom prst="rect">
            <a:avLst/>
          </a:prstGeom>
          <a:solidFill>
            <a:srgbClr val="000080"/>
          </a:solidFill>
          <a:ln>
            <a:noFill/>
          </a:ln>
        </p:spPr>
        <p:txBody>
          <a:bodyPr vert="horz" wrap="none" lIns="0" tIns="0" rIns="0" bIns="0" anchorCtr="0" compatLnSpc="0">
            <a:spAutoFit/>
          </a:bodyPr>
          <a:lstStyle/>
          <a:p>
            <a:pPr lvl="0" hangingPunct="0"/>
            <a:r>
              <a:rPr lang="en-US" sz="3200" b="1" dirty="0">
                <a:solidFill>
                  <a:srgbClr val="00FF00"/>
                </a:solidFill>
                <a:latin typeface="Arial" pitchFamily="34"/>
                <a:ea typeface="Tahoma" pitchFamily="2"/>
                <a:cs typeface="Tahoma" pitchFamily="2"/>
              </a:rPr>
              <a:t>The </a:t>
            </a:r>
            <a:r>
              <a:rPr lang="en-US" sz="3200" b="1" dirty="0" smtClean="0">
                <a:solidFill>
                  <a:srgbClr val="00FF00"/>
                </a:solidFill>
                <a:latin typeface="Arial" pitchFamily="34"/>
                <a:ea typeface="Tahoma" pitchFamily="2"/>
                <a:cs typeface="Tahoma" pitchFamily="2"/>
              </a:rPr>
              <a:t>summary #4</a:t>
            </a:r>
            <a:endParaRPr lang="en-US" sz="3200" b="1" dirty="0">
              <a:solidFill>
                <a:srgbClr val="00FF00"/>
              </a:solidFill>
              <a:latin typeface="Arial" pitchFamily="34"/>
              <a:ea typeface="Tahoma" pitchFamily="2"/>
              <a:cs typeface="Tahoma" pitchFamily="2"/>
            </a:endParaRPr>
          </a:p>
        </p:txBody>
      </p:sp>
      <p:sp>
        <p:nvSpPr>
          <p:cNvPr id="5" name="TextBox 4"/>
          <p:cNvSpPr txBox="1"/>
          <p:nvPr/>
        </p:nvSpPr>
        <p:spPr>
          <a:xfrm>
            <a:off x="1230213" y="1495425"/>
            <a:ext cx="13484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The Mill:</a:t>
            </a:r>
          </a:p>
        </p:txBody>
      </p:sp>
      <p:sp>
        <p:nvSpPr>
          <p:cNvPr id="6" name="TextBox 5"/>
          <p:cNvSpPr txBox="1"/>
          <p:nvPr/>
        </p:nvSpPr>
        <p:spPr>
          <a:xfrm>
            <a:off x="1737360" y="3657600"/>
            <a:ext cx="7927170"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Uniform sequential consistency throughout</a:t>
            </a:r>
          </a:p>
        </p:txBody>
      </p:sp>
      <p:sp>
        <p:nvSpPr>
          <p:cNvPr id="7" name="TextBox 6"/>
          <p:cNvSpPr txBox="1"/>
          <p:nvPr/>
        </p:nvSpPr>
        <p:spPr>
          <a:xfrm>
            <a:off x="1737360" y="2194560"/>
            <a:ext cx="7359707"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Backless data needs no physical pages</a:t>
            </a:r>
          </a:p>
        </p:txBody>
      </p:sp>
      <p:sp>
        <p:nvSpPr>
          <p:cNvPr id="9" name="TextBox 8"/>
          <p:cNvSpPr txBox="1"/>
          <p:nvPr/>
        </p:nvSpPr>
        <p:spPr>
          <a:xfrm>
            <a:off x="2560320" y="2742240"/>
            <a:ext cx="4108817" cy="1200329"/>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No page allocation overhead</a:t>
            </a:r>
          </a:p>
          <a:p>
            <a:r>
              <a:rPr lang="en-US" sz="2400" i="1" dirty="0" smtClean="0">
                <a:solidFill>
                  <a:srgbClr val="FFFF00"/>
                </a:solidFill>
                <a:latin typeface="Arial" pitchFamily="34" charset="0"/>
                <a:cs typeface="Arial" pitchFamily="34" charset="0"/>
              </a:rPr>
              <a:t>No OS involvement</a:t>
            </a:r>
          </a:p>
          <a:p>
            <a:endParaRPr lang="en-US" sz="2400" i="1" dirty="0" smtClean="0">
              <a:solidFill>
                <a:srgbClr val="FFFF00"/>
              </a:solidFill>
              <a:latin typeface="Arial" pitchFamily="34" charset="0"/>
              <a:cs typeface="Arial" pitchFamily="34" charset="0"/>
            </a:endParaRPr>
          </a:p>
        </p:txBody>
      </p:sp>
      <p:sp>
        <p:nvSpPr>
          <p:cNvPr id="12" name="TextBox 11"/>
          <p:cNvSpPr txBox="1"/>
          <p:nvPr/>
        </p:nvSpPr>
        <p:spPr>
          <a:xfrm>
            <a:off x="2560320" y="4206240"/>
            <a:ext cx="3437159" cy="830997"/>
          </a:xfrm>
          <a:prstGeom prst="rect">
            <a:avLst/>
          </a:prstGeom>
          <a:noFill/>
        </p:spPr>
        <p:txBody>
          <a:bodyPr wrap="none" rtlCol="0">
            <a:spAutoFit/>
          </a:bodyPr>
          <a:lstStyle/>
          <a:p>
            <a:r>
              <a:rPr lang="en-US" sz="2400" i="1" dirty="0" smtClean="0">
                <a:solidFill>
                  <a:srgbClr val="FFFF00"/>
                </a:solidFill>
                <a:latin typeface="Arial" pitchFamily="34" charset="0"/>
                <a:cs typeface="Arial" pitchFamily="34" charset="0"/>
              </a:rPr>
              <a:t>No </a:t>
            </a:r>
            <a:r>
              <a:rPr lang="en-US" sz="2400" i="1" dirty="0" err="1" smtClean="0">
                <a:solidFill>
                  <a:srgbClr val="FFFF00"/>
                </a:solidFill>
                <a:latin typeface="Arial" pitchFamily="34" charset="0"/>
                <a:cs typeface="Arial" pitchFamily="34" charset="0"/>
              </a:rPr>
              <a:t>membar</a:t>
            </a:r>
            <a:r>
              <a:rPr lang="en-US" sz="2400" i="1" dirty="0" smtClean="0">
                <a:solidFill>
                  <a:srgbClr val="FFFF00"/>
                </a:solidFill>
                <a:latin typeface="Arial" pitchFamily="34" charset="0"/>
                <a:cs typeface="Arial" pitchFamily="34" charset="0"/>
              </a:rPr>
              <a:t> instructions</a:t>
            </a:r>
          </a:p>
          <a:p>
            <a:r>
              <a:rPr lang="en-US" sz="2400" i="1" dirty="0" smtClean="0">
                <a:solidFill>
                  <a:srgbClr val="FFFF00"/>
                </a:solidFill>
                <a:latin typeface="Arial" pitchFamily="34" charset="0"/>
                <a:cs typeface="Arial" pitchFamily="34" charset="0"/>
              </a:rPr>
              <a:t>No memory race bugs</a:t>
            </a:r>
          </a:p>
        </p:txBody>
      </p:sp>
    </p:spTree>
    <p:extLst>
      <p:ext uri="{BB962C8B-B14F-4D97-AF65-F5344CB8AC3E}">
        <p14:creationId xmlns:p14="http://schemas.microsoft.com/office/powerpoint/2010/main" val="7453000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2"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2813" y="685800"/>
            <a:ext cx="2355850" cy="471488"/>
          </a:xfrm>
          <a:prstGeom prst="rect">
            <a:avLst/>
          </a:prstGeom>
          <a:noFill/>
          <a:ln>
            <a:noFill/>
            <a:tailEnd type="arrow"/>
          </a:ln>
        </p:spPr>
        <p:txBody>
          <a:bodyPr wrap="none" lIns="0" tIns="0" rIns="0" bIns="0" compatLnSpc="0">
            <a:spAutoFit/>
          </a:bodyPr>
          <a:lstStyle/>
          <a:p>
            <a:pPr fontAlgn="auto" hangingPunct="0">
              <a:spcBef>
                <a:spcPts val="0"/>
              </a:spcBef>
              <a:spcAft>
                <a:spcPts val="0"/>
              </a:spcAft>
              <a:defRPr/>
            </a:pPr>
            <a:r>
              <a:rPr lang="en-US" sz="3200" b="1" dirty="0">
                <a:solidFill>
                  <a:srgbClr val="00FF00"/>
                </a:solidFill>
                <a:latin typeface="Arial" pitchFamily="34"/>
                <a:ea typeface="Tahoma" pitchFamily="2"/>
                <a:cs typeface="Tahoma" pitchFamily="2"/>
              </a:rPr>
              <a:t>Want more?</a:t>
            </a:r>
          </a:p>
        </p:txBody>
      </p:sp>
      <p:sp>
        <p:nvSpPr>
          <p:cNvPr id="41987" name="TextBox 2"/>
          <p:cNvSpPr txBox="1">
            <a:spLocks noChangeArrowheads="1"/>
          </p:cNvSpPr>
          <p:nvPr/>
        </p:nvSpPr>
        <p:spPr bwMode="auto">
          <a:xfrm>
            <a:off x="1280160" y="2286000"/>
            <a:ext cx="792075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sz="2400" dirty="0">
              <a:solidFill>
                <a:srgbClr val="FFFF00"/>
              </a:solidFill>
              <a:latin typeface="Arial" pitchFamily="34" charset="0"/>
            </a:endParaRPr>
          </a:p>
          <a:p>
            <a:pPr algn="ctr"/>
            <a:r>
              <a:rPr lang="en-US" sz="2400" dirty="0">
                <a:solidFill>
                  <a:srgbClr val="FFFF00"/>
                </a:solidFill>
                <a:latin typeface="Arial" pitchFamily="34" charset="0"/>
              </a:rPr>
              <a:t>Sign up for technical announcements, white papers, etc.:</a:t>
            </a:r>
          </a:p>
          <a:p>
            <a:pPr algn="ctr"/>
            <a:endParaRPr lang="en-US" sz="2400" dirty="0">
              <a:solidFill>
                <a:srgbClr val="FFFF00"/>
              </a:solidFill>
              <a:latin typeface="Arial" pitchFamily="34" charset="0"/>
            </a:endParaRPr>
          </a:p>
          <a:p>
            <a:pPr algn="ctr"/>
            <a:r>
              <a:rPr lang="en-US" sz="4000" b="1" dirty="0">
                <a:solidFill>
                  <a:srgbClr val="FFFF00"/>
                </a:solidFill>
                <a:latin typeface="Arial" pitchFamily="34" charset="0"/>
              </a:rPr>
              <a:t> </a:t>
            </a:r>
            <a:r>
              <a:rPr lang="en-US" sz="4000" b="1" dirty="0" smtClean="0">
                <a:solidFill>
                  <a:srgbClr val="FFFF00"/>
                </a:solidFill>
                <a:latin typeface="Arial" pitchFamily="34" charset="0"/>
              </a:rPr>
              <a:t>ootbcomp.com</a:t>
            </a:r>
            <a:endParaRPr lang="en-US" sz="4000" b="1" dirty="0">
              <a:solidFill>
                <a:srgbClr val="FFFF00"/>
              </a:solidFill>
              <a:latin typeface="Arial" pitchFamily="34" charset="0"/>
            </a:endParaRPr>
          </a:p>
        </p:txBody>
      </p:sp>
    </p:spTree>
    <p:extLst>
      <p:ext uri="{BB962C8B-B14F-4D97-AF65-F5344CB8AC3E}">
        <p14:creationId xmlns:p14="http://schemas.microsoft.com/office/powerpoint/2010/main" val="122902677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7" name="Straight Connector 76"/>
          <p:cNvCxnSpPr/>
          <p:nvPr/>
        </p:nvCxnSpPr>
        <p:spPr>
          <a:xfrm>
            <a:off x="3362325" y="3019425"/>
            <a:ext cx="4800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Flowchart: Manual Operation 166"/>
          <p:cNvSpPr/>
          <p:nvPr/>
        </p:nvSpPr>
        <p:spPr>
          <a:xfrm>
            <a:off x="6638925" y="2409825"/>
            <a:ext cx="1054484" cy="16764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800" dirty="0"/>
          </a:p>
        </p:txBody>
      </p:sp>
      <p:sp>
        <p:nvSpPr>
          <p:cNvPr id="70" name="Flowchart: Manual Operation 69"/>
          <p:cNvSpPr/>
          <p:nvPr/>
        </p:nvSpPr>
        <p:spPr>
          <a:xfrm>
            <a:off x="6638925" y="24098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800" dirty="0"/>
          </a:p>
        </p:txBody>
      </p:sp>
      <p:sp>
        <p:nvSpPr>
          <p:cNvPr id="8" name="TextBox 7"/>
          <p:cNvSpPr txBox="1"/>
          <p:nvPr/>
        </p:nvSpPr>
        <p:spPr>
          <a:xfrm>
            <a:off x="6943725" y="2333625"/>
            <a:ext cx="423514" cy="830997"/>
          </a:xfrm>
          <a:prstGeom prst="rect">
            <a:avLst/>
          </a:prstGeom>
          <a:noFill/>
        </p:spPr>
        <p:txBody>
          <a:bodyPr wrap="none" rtlCol="0">
            <a:spAutoFit/>
          </a:bodyPr>
          <a:lstStyle/>
          <a:p>
            <a:r>
              <a:rPr lang="en-US" sz="4800" dirty="0" smtClean="0">
                <a:solidFill>
                  <a:schemeClr val="bg2"/>
                </a:solidFill>
                <a:latin typeface="Arial" pitchFamily="34" charset="0"/>
                <a:cs typeface="Arial" pitchFamily="34" charset="0"/>
              </a:rPr>
              <a:t>*</a:t>
            </a:r>
          </a:p>
        </p:txBody>
      </p:sp>
      <p:sp>
        <p:nvSpPr>
          <p:cNvPr id="10" name="TextBox 9"/>
          <p:cNvSpPr txBox="1"/>
          <p:nvPr/>
        </p:nvSpPr>
        <p:spPr>
          <a:xfrm>
            <a:off x="731520" y="731520"/>
            <a:ext cx="337464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Exposed pipeline</a:t>
            </a:r>
            <a:endParaRPr lang="en-US" sz="3200" b="1" i="0" u="none" strike="noStrike" dirty="0">
              <a:ln>
                <a:noFill/>
              </a:ln>
              <a:solidFill>
                <a:srgbClr val="00FF00"/>
              </a:solidFill>
              <a:latin typeface="Arial" pitchFamily="34"/>
              <a:ea typeface="Tahoma" pitchFamily="2"/>
              <a:cs typeface="Tahoma" pitchFamily="2"/>
            </a:endParaRPr>
          </a:p>
        </p:txBody>
      </p:sp>
      <p:sp>
        <p:nvSpPr>
          <p:cNvPr id="5" name="TextBox 4"/>
          <p:cNvSpPr txBox="1"/>
          <p:nvPr/>
        </p:nvSpPr>
        <p:spPr>
          <a:xfrm>
            <a:off x="4480679" y="1419224"/>
            <a:ext cx="49776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Every operation has a fixed </a:t>
            </a:r>
            <a:r>
              <a:rPr lang="en-US" sz="2400" i="1" dirty="0" smtClean="0">
                <a:solidFill>
                  <a:srgbClr val="FFFF00"/>
                </a:solidFill>
                <a:latin typeface="Arial" pitchFamily="34" charset="0"/>
                <a:cs typeface="Arial" pitchFamily="34" charset="0"/>
              </a:rPr>
              <a:t>latency</a:t>
            </a:r>
          </a:p>
        </p:txBody>
      </p:sp>
      <p:sp>
        <p:nvSpPr>
          <p:cNvPr id="3" name="TextBox 2"/>
          <p:cNvSpPr txBox="1"/>
          <p:nvPr/>
        </p:nvSpPr>
        <p:spPr>
          <a:xfrm>
            <a:off x="1076325" y="1367850"/>
            <a:ext cx="1928733" cy="584775"/>
          </a:xfrm>
          <a:prstGeom prst="rect">
            <a:avLst/>
          </a:prstGeom>
          <a:noFill/>
        </p:spPr>
        <p:txBody>
          <a:bodyPr wrap="none" rtlCol="0">
            <a:spAutoFit/>
          </a:bodyPr>
          <a:lstStyle/>
          <a:p>
            <a:r>
              <a:rPr lang="en-US" sz="3200" dirty="0">
                <a:solidFill>
                  <a:srgbClr val="FFFF00"/>
                </a:solidFill>
                <a:latin typeface="Arial" pitchFamily="34" charset="0"/>
                <a:cs typeface="Arial" pitchFamily="34" charset="0"/>
              </a:rPr>
              <a:t>a</a:t>
            </a:r>
            <a:r>
              <a:rPr lang="en-US" sz="3200" dirty="0" smtClean="0">
                <a:solidFill>
                  <a:srgbClr val="FFFF00"/>
                </a:solidFill>
                <a:latin typeface="Arial" pitchFamily="34" charset="0"/>
                <a:cs typeface="Arial" pitchFamily="34" charset="0"/>
              </a:rPr>
              <a:t>+b – c*d</a:t>
            </a:r>
          </a:p>
        </p:txBody>
      </p:sp>
      <p:sp>
        <p:nvSpPr>
          <p:cNvPr id="69" name="Rectangle 68"/>
          <p:cNvSpPr/>
          <p:nvPr/>
        </p:nvSpPr>
        <p:spPr>
          <a:xfrm>
            <a:off x="2295525" y="5915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sub</a:t>
            </a:r>
            <a:endParaRPr lang="en-US" dirty="0"/>
          </a:p>
        </p:txBody>
      </p:sp>
      <p:sp>
        <p:nvSpPr>
          <p:cNvPr id="4" name="Flowchart: Manual Operation 3"/>
          <p:cNvSpPr/>
          <p:nvPr/>
        </p:nvSpPr>
        <p:spPr>
          <a:xfrm>
            <a:off x="4060441" y="24098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dirty="0" smtClean="0"/>
              <a:t>+</a:t>
            </a:r>
            <a:endParaRPr lang="en-US" sz="3600" dirty="0"/>
          </a:p>
        </p:txBody>
      </p:sp>
      <p:sp>
        <p:nvSpPr>
          <p:cNvPr id="71" name="Flowchart: Manual Operation 70"/>
          <p:cNvSpPr/>
          <p:nvPr/>
        </p:nvSpPr>
        <p:spPr>
          <a:xfrm>
            <a:off x="5127241" y="57626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p:txBody>
      </p:sp>
      <p:sp>
        <p:nvSpPr>
          <p:cNvPr id="12" name="TextBox 11"/>
          <p:cNvSpPr txBox="1"/>
          <p:nvPr/>
        </p:nvSpPr>
        <p:spPr>
          <a:xfrm>
            <a:off x="5419725" y="5457825"/>
            <a:ext cx="441146" cy="1015663"/>
          </a:xfrm>
          <a:prstGeom prst="rect">
            <a:avLst/>
          </a:prstGeom>
          <a:noFill/>
        </p:spPr>
        <p:txBody>
          <a:bodyPr wrap="none" rtlCol="0">
            <a:spAutoFit/>
          </a:bodyPr>
          <a:lstStyle/>
          <a:p>
            <a:r>
              <a:rPr lang="en-US" sz="6000" dirty="0" smtClean="0">
                <a:solidFill>
                  <a:schemeClr val="bg2"/>
                </a:solidFill>
                <a:latin typeface="Arial" pitchFamily="34" charset="0"/>
                <a:cs typeface="Arial" pitchFamily="34" charset="0"/>
              </a:rPr>
              <a:t>-</a:t>
            </a:r>
          </a:p>
        </p:txBody>
      </p:sp>
      <p:cxnSp>
        <p:nvCxnSpPr>
          <p:cNvPr id="23" name="Straight Arrow Connector 22"/>
          <p:cNvCxnSpPr/>
          <p:nvPr/>
        </p:nvCxnSpPr>
        <p:spPr>
          <a:xfrm>
            <a:off x="43529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48101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69437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74009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5419725" y="55340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5876925" y="5549646"/>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24325" y="1795760"/>
            <a:ext cx="350352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    b                       c    </a:t>
            </a:r>
            <a:r>
              <a:rPr lang="en-US" sz="2400" dirty="0">
                <a:solidFill>
                  <a:srgbClr val="FFFF00"/>
                </a:solidFill>
                <a:latin typeface="Arial" pitchFamily="34" charset="0"/>
                <a:cs typeface="Arial" pitchFamily="34" charset="0"/>
              </a:rPr>
              <a:t>d</a:t>
            </a:r>
            <a:endParaRPr lang="en-US" sz="2400" dirty="0" smtClean="0">
              <a:solidFill>
                <a:srgbClr val="FFFF00"/>
              </a:solidFill>
              <a:latin typeface="Arial" pitchFamily="34" charset="0"/>
              <a:cs typeface="Arial" pitchFamily="34" charset="0"/>
            </a:endParaRPr>
          </a:p>
        </p:txBody>
      </p:sp>
      <p:cxnSp>
        <p:nvCxnSpPr>
          <p:cNvPr id="78" name="Straight Arrow Connector 77"/>
          <p:cNvCxnSpPr/>
          <p:nvPr/>
        </p:nvCxnSpPr>
        <p:spPr>
          <a:xfrm>
            <a:off x="4581525" y="2867025"/>
            <a:ext cx="0" cy="4572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238625" y="3324225"/>
            <a:ext cx="7239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a:t>
            </a:r>
            <a:endParaRPr lang="en-US" sz="2400" dirty="0"/>
          </a:p>
        </p:txBody>
      </p:sp>
      <p:sp>
        <p:nvSpPr>
          <p:cNvPr id="30" name="TextBox 29"/>
          <p:cNvSpPr txBox="1"/>
          <p:nvPr/>
        </p:nvSpPr>
        <p:spPr>
          <a:xfrm>
            <a:off x="7019925" y="3171825"/>
            <a:ext cx="356188"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t>
            </a:r>
          </a:p>
        </p:txBody>
      </p:sp>
      <p:cxnSp>
        <p:nvCxnSpPr>
          <p:cNvPr id="79" name="Straight Connector 78"/>
          <p:cNvCxnSpPr/>
          <p:nvPr/>
        </p:nvCxnSpPr>
        <p:spPr>
          <a:xfrm>
            <a:off x="3362325" y="4314825"/>
            <a:ext cx="486196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63" idx="2"/>
            <a:endCxn id="165" idx="0"/>
          </p:cNvCxnSpPr>
          <p:nvPr/>
        </p:nvCxnSpPr>
        <p:spPr>
          <a:xfrm rot="16200000" flipH="1">
            <a:off x="4604271" y="4960292"/>
            <a:ext cx="757535" cy="838200"/>
          </a:xfrm>
          <a:prstGeom prst="bentConnector3">
            <a:avLst>
              <a:gd name="adj1" fmla="val 50000"/>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3362325" y="6448425"/>
            <a:ext cx="4800600" cy="25063"/>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a:off x="5640298" y="6219825"/>
            <a:ext cx="0" cy="4572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2" name="Rectangle 131"/>
          <p:cNvSpPr/>
          <p:nvPr/>
        </p:nvSpPr>
        <p:spPr>
          <a:xfrm>
            <a:off x="4810125" y="6677025"/>
            <a:ext cx="1676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 – c*d</a:t>
            </a:r>
            <a:endParaRPr lang="en-US" sz="2400" dirty="0"/>
          </a:p>
        </p:txBody>
      </p:sp>
      <p:cxnSp>
        <p:nvCxnSpPr>
          <p:cNvPr id="137" name="Straight Arrow Connector 136"/>
          <p:cNvCxnSpPr>
            <a:stCxn id="167" idx="2"/>
          </p:cNvCxnSpPr>
          <p:nvPr/>
        </p:nvCxnSpPr>
        <p:spPr>
          <a:xfrm>
            <a:off x="7166167" y="4086225"/>
            <a:ext cx="6158" cy="6061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6791325" y="4695825"/>
            <a:ext cx="760323"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c*d</a:t>
            </a:r>
            <a:endParaRPr lang="en-US" sz="2400" dirty="0"/>
          </a:p>
        </p:txBody>
      </p:sp>
      <p:cxnSp>
        <p:nvCxnSpPr>
          <p:cNvPr id="145" name="Elbow Connector 144"/>
          <p:cNvCxnSpPr>
            <a:stCxn id="139" idx="2"/>
            <a:endCxn id="146" idx="0"/>
          </p:cNvCxnSpPr>
          <p:nvPr/>
        </p:nvCxnSpPr>
        <p:spPr>
          <a:xfrm rot="5400000">
            <a:off x="6137412" y="4724084"/>
            <a:ext cx="757535" cy="1310616"/>
          </a:xfrm>
          <a:prstGeom prst="bentConnector3">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46" name="TextBox 145"/>
          <p:cNvSpPr txBox="1"/>
          <p:nvPr/>
        </p:nvSpPr>
        <p:spPr>
          <a:xfrm>
            <a:off x="5726058" y="5758160"/>
            <a:ext cx="2696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 </a:t>
            </a:r>
          </a:p>
        </p:txBody>
      </p:sp>
      <p:sp>
        <p:nvSpPr>
          <p:cNvPr id="151" name="Rectangle 150"/>
          <p:cNvSpPr/>
          <p:nvPr/>
        </p:nvSpPr>
        <p:spPr>
          <a:xfrm>
            <a:off x="4225733" y="3324225"/>
            <a:ext cx="7239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a:t>
            </a:r>
            <a:endParaRPr lang="en-US" sz="2400" dirty="0"/>
          </a:p>
        </p:txBody>
      </p:sp>
      <p:sp>
        <p:nvSpPr>
          <p:cNvPr id="156" name="Rectangle 155"/>
          <p:cNvSpPr/>
          <p:nvPr/>
        </p:nvSpPr>
        <p:spPr>
          <a:xfrm>
            <a:off x="4200525" y="3324225"/>
            <a:ext cx="838200" cy="304801"/>
          </a:xfrm>
          <a:prstGeom prst="rect">
            <a:avLst/>
          </a:prstGeom>
          <a:solidFill>
            <a:srgbClr val="000080">
              <a:alpha val="5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cxnSp>
        <p:nvCxnSpPr>
          <p:cNvPr id="158" name="Straight Arrow Connector 157"/>
          <p:cNvCxnSpPr/>
          <p:nvPr/>
        </p:nvCxnSpPr>
        <p:spPr>
          <a:xfrm>
            <a:off x="4581525" y="3629025"/>
            <a:ext cx="0" cy="10633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63" name="TextBox 162"/>
          <p:cNvSpPr txBox="1"/>
          <p:nvPr/>
        </p:nvSpPr>
        <p:spPr>
          <a:xfrm>
            <a:off x="4429125" y="4538960"/>
            <a:ext cx="2696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 </a:t>
            </a:r>
          </a:p>
        </p:txBody>
      </p:sp>
      <p:sp>
        <p:nvSpPr>
          <p:cNvPr id="165" name="TextBox 164"/>
          <p:cNvSpPr txBox="1"/>
          <p:nvPr/>
        </p:nvSpPr>
        <p:spPr>
          <a:xfrm>
            <a:off x="5267325" y="5758160"/>
            <a:ext cx="269626" cy="461665"/>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 </a:t>
            </a:r>
            <a:endParaRPr lang="en-US" sz="2400" dirty="0" smtClean="0">
              <a:solidFill>
                <a:srgbClr val="FFFF00"/>
              </a:solidFill>
              <a:latin typeface="Arial" pitchFamily="34" charset="0"/>
              <a:cs typeface="Arial" pitchFamily="34" charset="0"/>
            </a:endParaRPr>
          </a:p>
        </p:txBody>
      </p:sp>
      <p:grpSp>
        <p:nvGrpSpPr>
          <p:cNvPr id="7" name="Group 6"/>
          <p:cNvGrpSpPr/>
          <p:nvPr/>
        </p:nvGrpSpPr>
        <p:grpSpPr>
          <a:xfrm>
            <a:off x="1381125" y="2486025"/>
            <a:ext cx="1828800" cy="304800"/>
            <a:chOff x="1381125" y="2486025"/>
            <a:chExt cx="1828800" cy="304800"/>
          </a:xfrm>
        </p:grpSpPr>
        <p:sp>
          <p:nvSpPr>
            <p:cNvPr id="2" name="Rectangle 1"/>
            <p:cNvSpPr/>
            <p:nvPr/>
          </p:nvSpPr>
          <p:spPr>
            <a:xfrm>
              <a:off x="1381125" y="2486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a:t>
              </a:r>
              <a:endParaRPr lang="en-US" dirty="0"/>
            </a:p>
          </p:txBody>
        </p:sp>
        <p:sp>
          <p:nvSpPr>
            <p:cNvPr id="55" name="Rectangle 54"/>
            <p:cNvSpPr/>
            <p:nvPr/>
          </p:nvSpPr>
          <p:spPr>
            <a:xfrm>
              <a:off x="2295525" y="2486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mul</a:t>
              </a:r>
              <a:endParaRPr lang="en-US" dirty="0"/>
            </a:p>
          </p:txBody>
        </p:sp>
        <p:sp>
          <p:nvSpPr>
            <p:cNvPr id="6" name="Rectangle 5"/>
            <p:cNvSpPr/>
            <p:nvPr/>
          </p:nvSpPr>
          <p:spPr>
            <a:xfrm>
              <a:off x="1381125" y="2486025"/>
              <a:ext cx="1828800" cy="30480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370612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par>
                                <p:cTn id="23" presetID="10" presetClass="entr" presetSubtype="0" fill="hold" nodeType="with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1000"/>
                                        <p:tgtEl>
                                          <p:spTgt spid="7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par>
                                <p:cTn id="32" presetID="10" presetClass="entr" presetSubtype="0" fill="hold" nodeType="withEffect">
                                  <p:stCondLst>
                                    <p:cond delay="0"/>
                                  </p:stCondLst>
                                  <p:childTnLst>
                                    <p:set>
                                      <p:cBhvr>
                                        <p:cTn id="33" dur="1" fill="hold">
                                          <p:stCondLst>
                                            <p:cond delay="0"/>
                                          </p:stCondLst>
                                        </p:cTn>
                                        <p:tgtEl>
                                          <p:spTgt spid="73"/>
                                        </p:tgtEl>
                                        <p:attrNameLst>
                                          <p:attrName>style.visibility</p:attrName>
                                        </p:attrNameLst>
                                      </p:cBhvr>
                                      <p:to>
                                        <p:strVal val="visible"/>
                                      </p:to>
                                    </p:set>
                                    <p:animEffect transition="in" filter="fade">
                                      <p:cBhvr>
                                        <p:cTn id="34" dur="1000"/>
                                        <p:tgtEl>
                                          <p:spTgt spid="73"/>
                                        </p:tgtEl>
                                      </p:cBhvr>
                                    </p:animEffect>
                                  </p:childTnLst>
                                </p:cTn>
                              </p:par>
                              <p:par>
                                <p:cTn id="35" presetID="10" presetClass="entr" presetSubtype="0" fill="hold" nodeType="with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fade">
                                      <p:cBhvr>
                                        <p:cTn id="37" dur="1000"/>
                                        <p:tgtEl>
                                          <p:spTgt spid="7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0"/>
                                        </p:tgtEl>
                                        <p:attrNameLst>
                                          <p:attrName>style.visibility</p:attrName>
                                        </p:attrNameLst>
                                      </p:cBhvr>
                                      <p:to>
                                        <p:strVal val="visible"/>
                                      </p:to>
                                    </p:set>
                                    <p:animEffect transition="in" filter="fade">
                                      <p:cBhvr>
                                        <p:cTn id="43" dur="1000"/>
                                        <p:tgtEl>
                                          <p:spTgt spid="7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77"/>
                                        </p:tgtEl>
                                        <p:attrNameLst>
                                          <p:attrName>style.visibility</p:attrName>
                                        </p:attrNameLst>
                                      </p:cBhvr>
                                      <p:to>
                                        <p:strVal val="visible"/>
                                      </p:to>
                                    </p:set>
                                    <p:animEffect transition="in" filter="fade">
                                      <p:cBhvr>
                                        <p:cTn id="48" dur="1000"/>
                                        <p:tgtEl>
                                          <p:spTgt spid="77"/>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69"/>
                                        </p:tgtEl>
                                        <p:attrNameLst>
                                          <p:attrName>style.visibility</p:attrName>
                                        </p:attrNameLst>
                                      </p:cBhvr>
                                      <p:to>
                                        <p:strVal val="visible"/>
                                      </p:to>
                                    </p:set>
                                    <p:animEffect transition="in" filter="fade">
                                      <p:cBhvr>
                                        <p:cTn id="53" dur="1000"/>
                                        <p:tgtEl>
                                          <p:spTgt spid="6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71"/>
                                        </p:tgtEl>
                                        <p:attrNameLst>
                                          <p:attrName>style.visibility</p:attrName>
                                        </p:attrNameLst>
                                      </p:cBhvr>
                                      <p:to>
                                        <p:strVal val="visible"/>
                                      </p:to>
                                    </p:set>
                                    <p:animEffect transition="in" filter="fade">
                                      <p:cBhvr>
                                        <p:cTn id="58" dur="1000"/>
                                        <p:tgtEl>
                                          <p:spTgt spid="7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1000"/>
                                        <p:tgtEl>
                                          <p:spTgt spid="12"/>
                                        </p:tgtEl>
                                      </p:cBhvr>
                                    </p:animEffect>
                                  </p:childTnLst>
                                </p:cTn>
                              </p:par>
                              <p:par>
                                <p:cTn id="62" presetID="10" presetClass="entr" presetSubtype="0" fill="hold" nodeType="withEffect">
                                  <p:stCondLst>
                                    <p:cond delay="0"/>
                                  </p:stCondLst>
                                  <p:childTnLst>
                                    <p:set>
                                      <p:cBhvr>
                                        <p:cTn id="63" dur="1" fill="hold">
                                          <p:stCondLst>
                                            <p:cond delay="0"/>
                                          </p:stCondLst>
                                        </p:cTn>
                                        <p:tgtEl>
                                          <p:spTgt spid="75"/>
                                        </p:tgtEl>
                                        <p:attrNameLst>
                                          <p:attrName>style.visibility</p:attrName>
                                        </p:attrNameLst>
                                      </p:cBhvr>
                                      <p:to>
                                        <p:strVal val="visible"/>
                                      </p:to>
                                    </p:set>
                                    <p:animEffect transition="in" filter="fade">
                                      <p:cBhvr>
                                        <p:cTn id="64" dur="1000"/>
                                        <p:tgtEl>
                                          <p:spTgt spid="75"/>
                                        </p:tgtEl>
                                      </p:cBhvr>
                                    </p:animEffect>
                                  </p:childTnLst>
                                </p:cTn>
                              </p:par>
                              <p:par>
                                <p:cTn id="65" presetID="10" presetClass="entr" presetSubtype="0" fill="hold" nodeType="with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fade">
                                      <p:cBhvr>
                                        <p:cTn id="67" dur="1000"/>
                                        <p:tgtEl>
                                          <p:spTgt spid="7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8"/>
                                        </p:tgtEl>
                                        <p:attrNameLst>
                                          <p:attrName>style.visibility</p:attrName>
                                        </p:attrNameLst>
                                      </p:cBhvr>
                                      <p:to>
                                        <p:strVal val="visible"/>
                                      </p:to>
                                    </p:set>
                                    <p:animEffect transition="in" filter="fade">
                                      <p:cBhvr>
                                        <p:cTn id="72" dur="1000"/>
                                        <p:tgtEl>
                                          <p:spTgt spid="78"/>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fade">
                                      <p:cBhvr>
                                        <p:cTn id="75" dur="10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fade">
                                      <p:cBhvr>
                                        <p:cTn id="80" dur="1000"/>
                                        <p:tgtEl>
                                          <p:spTgt spid="30"/>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139"/>
                                        </p:tgtEl>
                                        <p:attrNameLst>
                                          <p:attrName>style.visibility</p:attrName>
                                        </p:attrNameLst>
                                      </p:cBhvr>
                                      <p:to>
                                        <p:strVal val="visible"/>
                                      </p:to>
                                    </p:set>
                                    <p:animEffect transition="in" filter="fade">
                                      <p:cBhvr>
                                        <p:cTn id="90" dur="1000"/>
                                        <p:tgtEl>
                                          <p:spTgt spid="139"/>
                                        </p:tgtEl>
                                      </p:cBhvr>
                                    </p:animEffect>
                                  </p:childTnLst>
                                </p:cTn>
                              </p:par>
                              <p:par>
                                <p:cTn id="91" presetID="10" presetClass="exit" presetSubtype="0" fill="hold" grpId="1" nodeType="withEffect">
                                  <p:stCondLst>
                                    <p:cond delay="0"/>
                                  </p:stCondLst>
                                  <p:childTnLst>
                                    <p:animEffect transition="out" filter="fade">
                                      <p:cBhvr>
                                        <p:cTn id="92" dur="500"/>
                                        <p:tgtEl>
                                          <p:spTgt spid="30"/>
                                        </p:tgtEl>
                                      </p:cBhvr>
                                    </p:animEffect>
                                    <p:set>
                                      <p:cBhvr>
                                        <p:cTn id="93" dur="1" fill="hold">
                                          <p:stCondLst>
                                            <p:cond delay="499"/>
                                          </p:stCondLst>
                                        </p:cTn>
                                        <p:tgtEl>
                                          <p:spTgt spid="30"/>
                                        </p:tgtEl>
                                        <p:attrNameLst>
                                          <p:attrName>style.visibility</p:attrName>
                                        </p:attrNameLst>
                                      </p:cBhvr>
                                      <p:to>
                                        <p:strVal val="hidden"/>
                                      </p:to>
                                    </p:set>
                                  </p:childTnLst>
                                </p:cTn>
                              </p:par>
                              <p:par>
                                <p:cTn id="94" presetID="6" presetClass="emph" presetSubtype="0" fill="hold" grpId="1" nodeType="withEffect">
                                  <p:stCondLst>
                                    <p:cond delay="0"/>
                                  </p:stCondLst>
                                  <p:childTnLst>
                                    <p:animScale>
                                      <p:cBhvr>
                                        <p:cTn id="95" dur="1000" fill="hold"/>
                                        <p:tgtEl>
                                          <p:spTgt spid="70"/>
                                        </p:tgtEl>
                                      </p:cBhvr>
                                      <p:by x="100000" y="400000"/>
                                    </p:animScale>
                                  </p:childTnLst>
                                </p:cTn>
                              </p:par>
                              <p:par>
                                <p:cTn id="96" presetID="42" presetClass="path" presetSubtype="0" accel="50000" decel="50000" fill="hold" grpId="2" nodeType="withEffect">
                                  <p:stCondLst>
                                    <p:cond delay="0"/>
                                  </p:stCondLst>
                                  <p:childTnLst>
                                    <p:animMotion origin="layout" path="M -4.21194E-6 -3.01974E-6 L 0.00063 0.1008 " pathEditMode="relative" rAng="0" ptsTypes="AA">
                                      <p:cBhvr>
                                        <p:cTn id="97" dur="2000" fill="hold"/>
                                        <p:tgtEl>
                                          <p:spTgt spid="70"/>
                                        </p:tgtEl>
                                        <p:attrNameLst>
                                          <p:attrName>ppt_x</p:attrName>
                                          <p:attrName>ppt_y</p:attrName>
                                        </p:attrNameLst>
                                      </p:cBhvr>
                                      <p:rCtr x="31" y="5040"/>
                                    </p:animMotion>
                                  </p:childTnLst>
                                </p:cTn>
                              </p:par>
                              <p:par>
                                <p:cTn id="98" presetID="10" presetClass="entr" presetSubtype="0" fill="hold" nodeType="withEffect">
                                  <p:stCondLst>
                                    <p:cond delay="0"/>
                                  </p:stCondLst>
                                  <p:childTnLst>
                                    <p:set>
                                      <p:cBhvr>
                                        <p:cTn id="99" dur="1" fill="hold">
                                          <p:stCondLst>
                                            <p:cond delay="0"/>
                                          </p:stCondLst>
                                        </p:cTn>
                                        <p:tgtEl>
                                          <p:spTgt spid="137"/>
                                        </p:tgtEl>
                                        <p:attrNameLst>
                                          <p:attrName>style.visibility</p:attrName>
                                        </p:attrNameLst>
                                      </p:cBhvr>
                                      <p:to>
                                        <p:strVal val="visible"/>
                                      </p:to>
                                    </p:set>
                                    <p:animEffect transition="in" filter="fade">
                                      <p:cBhvr>
                                        <p:cTn id="100" dur="1000"/>
                                        <p:tgtEl>
                                          <p:spTgt spid="137"/>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151"/>
                                        </p:tgtEl>
                                        <p:attrNameLst>
                                          <p:attrName>style.visibility</p:attrName>
                                        </p:attrNameLst>
                                      </p:cBhvr>
                                      <p:to>
                                        <p:strVal val="visible"/>
                                      </p:to>
                                    </p:set>
                                    <p:animEffect transition="in" filter="fade">
                                      <p:cBhvr>
                                        <p:cTn id="103" dur="1000"/>
                                        <p:tgtEl>
                                          <p:spTgt spid="151"/>
                                        </p:tgtEl>
                                      </p:cBhvr>
                                    </p:animEffect>
                                  </p:childTnLst>
                                </p:cTn>
                              </p:par>
                              <p:par>
                                <p:cTn id="104" presetID="42" presetClass="path" presetSubtype="0" accel="50000" decel="50000" fill="hold" grpId="1" nodeType="withEffect">
                                  <p:stCondLst>
                                    <p:cond delay="0"/>
                                  </p:stCondLst>
                                  <p:childTnLst>
                                    <p:animMotion origin="layout" path="M 3.90647E-6 -8.02184E-7 L -0.00189 0.18144 " pathEditMode="relative" rAng="0" ptsTypes="AA">
                                      <p:cBhvr>
                                        <p:cTn id="105" dur="2000" fill="hold"/>
                                        <p:tgtEl>
                                          <p:spTgt spid="151"/>
                                        </p:tgtEl>
                                        <p:attrNameLst>
                                          <p:attrName>ppt_x</p:attrName>
                                          <p:attrName>ppt_y</p:attrName>
                                        </p:attrNameLst>
                                      </p:cBhvr>
                                      <p:rCtr x="-94" y="9072"/>
                                    </p:animMotion>
                                  </p:childTnLst>
                                </p:cTn>
                              </p:par>
                              <p:par>
                                <p:cTn id="106" presetID="10" presetClass="entr" presetSubtype="0" fill="hold" nodeType="withEffect">
                                  <p:stCondLst>
                                    <p:cond delay="0"/>
                                  </p:stCondLst>
                                  <p:childTnLst>
                                    <p:set>
                                      <p:cBhvr>
                                        <p:cTn id="107" dur="1" fill="hold">
                                          <p:stCondLst>
                                            <p:cond delay="0"/>
                                          </p:stCondLst>
                                        </p:cTn>
                                        <p:tgtEl>
                                          <p:spTgt spid="158"/>
                                        </p:tgtEl>
                                        <p:attrNameLst>
                                          <p:attrName>style.visibility</p:attrName>
                                        </p:attrNameLst>
                                      </p:cBhvr>
                                      <p:to>
                                        <p:strVal val="visible"/>
                                      </p:to>
                                    </p:set>
                                    <p:animEffect transition="in" filter="fade">
                                      <p:cBhvr>
                                        <p:cTn id="108" dur="2000"/>
                                        <p:tgtEl>
                                          <p:spTgt spid="158"/>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156"/>
                                        </p:tgtEl>
                                        <p:attrNameLst>
                                          <p:attrName>style.visibility</p:attrName>
                                        </p:attrNameLst>
                                      </p:cBhvr>
                                      <p:to>
                                        <p:strVal val="visible"/>
                                      </p:to>
                                    </p:set>
                                    <p:animEffect transition="in" filter="fade">
                                      <p:cBhvr>
                                        <p:cTn id="111" dur="1000"/>
                                        <p:tgtEl>
                                          <p:spTgt spid="156"/>
                                        </p:tgtEl>
                                      </p:cBhvr>
                                    </p:animEffect>
                                  </p:childTnLst>
                                </p:cTn>
                              </p:par>
                            </p:childTnLst>
                          </p:cTn>
                        </p:par>
                        <p:par>
                          <p:cTn id="112" fill="hold">
                            <p:stCondLst>
                              <p:cond delay="2000"/>
                            </p:stCondLst>
                            <p:childTnLst>
                              <p:par>
                                <p:cTn id="113" presetID="1" presetClass="entr" presetSubtype="0" fill="hold" grpId="0" nodeType="afterEffect">
                                  <p:stCondLst>
                                    <p:cond delay="0"/>
                                  </p:stCondLst>
                                  <p:childTnLst>
                                    <p:set>
                                      <p:cBhvr>
                                        <p:cTn id="114" dur="1" fill="hold">
                                          <p:stCondLst>
                                            <p:cond delay="0"/>
                                          </p:stCondLst>
                                        </p:cTn>
                                        <p:tgtEl>
                                          <p:spTgt spid="167"/>
                                        </p:tgtEl>
                                        <p:attrNameLst>
                                          <p:attrName>style.visibility</p:attrName>
                                        </p:attrNameLst>
                                      </p:cBhvr>
                                      <p:to>
                                        <p:strVal val="visible"/>
                                      </p:to>
                                    </p:set>
                                  </p:childTnLst>
                                </p:cTn>
                              </p:par>
                              <p:par>
                                <p:cTn id="115" presetID="1" presetClass="exit" presetSubtype="0" fill="hold" grpId="3" nodeType="withEffect">
                                  <p:stCondLst>
                                    <p:cond delay="0"/>
                                  </p:stCondLst>
                                  <p:childTnLst>
                                    <p:set>
                                      <p:cBhvr>
                                        <p:cTn id="116" dur="1" fill="hold">
                                          <p:stCondLst>
                                            <p:cond delay="0"/>
                                          </p:stCondLst>
                                        </p:cTn>
                                        <p:tgtEl>
                                          <p:spTgt spid="70"/>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32"/>
                                        </p:tgtEl>
                                        <p:attrNameLst>
                                          <p:attrName>style.visibility</p:attrName>
                                        </p:attrNameLst>
                                      </p:cBhvr>
                                      <p:to>
                                        <p:strVal val="visible"/>
                                      </p:to>
                                    </p:set>
                                    <p:animEffect transition="in" filter="fade">
                                      <p:cBhvr>
                                        <p:cTn id="121" dur="1000"/>
                                        <p:tgtEl>
                                          <p:spTgt spid="32"/>
                                        </p:tgtEl>
                                      </p:cBhvr>
                                    </p:animEffect>
                                  </p:childTnLst>
                                </p:cTn>
                              </p:par>
                              <p:par>
                                <p:cTn id="122" presetID="10" presetClass="entr" presetSubtype="0" fill="hold" nodeType="withEffect">
                                  <p:stCondLst>
                                    <p:cond delay="0"/>
                                  </p:stCondLst>
                                  <p:childTnLst>
                                    <p:set>
                                      <p:cBhvr>
                                        <p:cTn id="123" dur="1" fill="hold">
                                          <p:stCondLst>
                                            <p:cond delay="0"/>
                                          </p:stCondLst>
                                        </p:cTn>
                                        <p:tgtEl>
                                          <p:spTgt spid="145"/>
                                        </p:tgtEl>
                                        <p:attrNameLst>
                                          <p:attrName>style.visibility</p:attrName>
                                        </p:attrNameLst>
                                      </p:cBhvr>
                                      <p:to>
                                        <p:strVal val="visible"/>
                                      </p:to>
                                    </p:set>
                                    <p:animEffect transition="in" filter="fade">
                                      <p:cBhvr>
                                        <p:cTn id="124" dur="1000"/>
                                        <p:tgtEl>
                                          <p:spTgt spid="145"/>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nodeType="clickEffect">
                                  <p:stCondLst>
                                    <p:cond delay="0"/>
                                  </p:stCondLst>
                                  <p:childTnLst>
                                    <p:set>
                                      <p:cBhvr>
                                        <p:cTn id="128" dur="1" fill="hold">
                                          <p:stCondLst>
                                            <p:cond delay="0"/>
                                          </p:stCondLst>
                                        </p:cTn>
                                        <p:tgtEl>
                                          <p:spTgt spid="125"/>
                                        </p:tgtEl>
                                        <p:attrNameLst>
                                          <p:attrName>style.visibility</p:attrName>
                                        </p:attrNameLst>
                                      </p:cBhvr>
                                      <p:to>
                                        <p:strVal val="visible"/>
                                      </p:to>
                                    </p:set>
                                    <p:animEffect transition="in" filter="fade">
                                      <p:cBhvr>
                                        <p:cTn id="129" dur="1000"/>
                                        <p:tgtEl>
                                          <p:spTgt spid="125"/>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132"/>
                                        </p:tgtEl>
                                        <p:attrNameLst>
                                          <p:attrName>style.visibility</p:attrName>
                                        </p:attrNameLst>
                                      </p:cBhvr>
                                      <p:to>
                                        <p:strVal val="visible"/>
                                      </p:to>
                                    </p:set>
                                    <p:animEffect transition="in" filter="fade">
                                      <p:cBhvr>
                                        <p:cTn id="134" dur="1000"/>
                                        <p:tgtEl>
                                          <p:spTgt spid="132"/>
                                        </p:tgtEl>
                                      </p:cBhvr>
                                    </p:animEffect>
                                  </p:childTnLst>
                                </p:cTn>
                              </p:par>
                              <p:par>
                                <p:cTn id="135" presetID="10" presetClass="entr" presetSubtype="0" fill="hold" nodeType="withEffect">
                                  <p:stCondLst>
                                    <p:cond delay="0"/>
                                  </p:stCondLst>
                                  <p:childTnLst>
                                    <p:set>
                                      <p:cBhvr>
                                        <p:cTn id="136" dur="1" fill="hold">
                                          <p:stCondLst>
                                            <p:cond delay="0"/>
                                          </p:stCondLst>
                                        </p:cTn>
                                        <p:tgtEl>
                                          <p:spTgt spid="131"/>
                                        </p:tgtEl>
                                        <p:attrNameLst>
                                          <p:attrName>style.visibility</p:attrName>
                                        </p:attrNameLst>
                                      </p:cBhvr>
                                      <p:to>
                                        <p:strVal val="visible"/>
                                      </p:to>
                                    </p:set>
                                    <p:animEffect transition="in" filter="fade">
                                      <p:cBhvr>
                                        <p:cTn id="13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animBg="1"/>
      <p:bldP spid="70" grpId="0" animBg="1"/>
      <p:bldP spid="70" grpId="1" animBg="1"/>
      <p:bldP spid="70" grpId="2" animBg="1"/>
      <p:bldP spid="70" grpId="3" animBg="1"/>
      <p:bldP spid="8" grpId="0"/>
      <p:bldP spid="5" grpId="0"/>
      <p:bldP spid="3" grpId="0"/>
      <p:bldP spid="69" grpId="0" animBg="1"/>
      <p:bldP spid="4" grpId="0" animBg="1"/>
      <p:bldP spid="71" grpId="0" animBg="1"/>
      <p:bldP spid="12" grpId="0"/>
      <p:bldP spid="26" grpId="0"/>
      <p:bldP spid="28" grpId="0" animBg="1"/>
      <p:bldP spid="30" grpId="0"/>
      <p:bldP spid="30" grpId="1"/>
      <p:bldP spid="132" grpId="0" animBg="1"/>
      <p:bldP spid="139" grpId="0" animBg="1"/>
      <p:bldP spid="151" grpId="0" animBg="1"/>
      <p:bldP spid="151" grpId="1" animBg="1"/>
      <p:bldP spid="1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0" y="731520"/>
            <a:ext cx="3374642" cy="471860"/>
          </a:xfrm>
          <a:prstGeom prst="rect">
            <a:avLst/>
          </a:prstGeom>
          <a:solidFill>
            <a:srgbClr val="000080"/>
          </a:solidFill>
          <a:ln>
            <a:noFill/>
          </a:ln>
        </p:spPr>
        <p:txBody>
          <a:bodyPr vert="horz" wrap="none" lIns="0" tIns="0" rIns="0" bIns="0" anchorCtr="0" compatLnSpc="0">
            <a:spAutoFit/>
          </a:bodyPr>
          <a:lstStyle/>
          <a:p>
            <a:pPr marL="0" marR="0" lvl="0" indent="0" rtl="0" hangingPunct="0">
              <a:lnSpc>
                <a:spcPct val="100000"/>
              </a:lnSpc>
              <a:spcBef>
                <a:spcPts val="0"/>
              </a:spcBef>
              <a:spcAft>
                <a:spcPts val="0"/>
              </a:spcAft>
              <a:buNone/>
              <a:tabLst/>
            </a:pPr>
            <a:r>
              <a:rPr lang="en-US" sz="3200" b="1" dirty="0" smtClean="0">
                <a:solidFill>
                  <a:srgbClr val="00FF00"/>
                </a:solidFill>
                <a:latin typeface="Arial" pitchFamily="34"/>
                <a:ea typeface="Tahoma" pitchFamily="2"/>
                <a:cs typeface="Tahoma" pitchFamily="2"/>
              </a:rPr>
              <a:t>Exposed pipeline</a:t>
            </a:r>
            <a:endParaRPr lang="en-US" sz="3200" b="1" i="0" u="none" strike="noStrike" dirty="0">
              <a:ln>
                <a:noFill/>
              </a:ln>
              <a:solidFill>
                <a:srgbClr val="00FF00"/>
              </a:solidFill>
              <a:latin typeface="Arial" pitchFamily="34"/>
              <a:ea typeface="Tahoma" pitchFamily="2"/>
              <a:cs typeface="Tahoma" pitchFamily="2"/>
            </a:endParaRPr>
          </a:p>
        </p:txBody>
      </p:sp>
      <p:sp>
        <p:nvSpPr>
          <p:cNvPr id="5" name="TextBox 4"/>
          <p:cNvSpPr txBox="1"/>
          <p:nvPr/>
        </p:nvSpPr>
        <p:spPr>
          <a:xfrm>
            <a:off x="4480679" y="1419225"/>
            <a:ext cx="4977646" cy="461665"/>
          </a:xfrm>
          <a:prstGeom prst="rect">
            <a:avLst/>
          </a:prstGeom>
          <a:noFill/>
        </p:spPr>
        <p:txBody>
          <a:bodyPr wrap="none" rtlCol="0">
            <a:spAutoFit/>
          </a:bodyPr>
          <a:lstStyle/>
          <a:p>
            <a:pPr algn="ctr"/>
            <a:r>
              <a:rPr lang="en-US" sz="2400" dirty="0" smtClean="0">
                <a:solidFill>
                  <a:srgbClr val="FFFF00"/>
                </a:solidFill>
                <a:latin typeface="Arial" pitchFamily="34" charset="0"/>
                <a:cs typeface="Arial" pitchFamily="34" charset="0"/>
              </a:rPr>
              <a:t>Every operation has a fixed </a:t>
            </a:r>
            <a:r>
              <a:rPr lang="en-US" sz="2400" i="1" dirty="0" smtClean="0">
                <a:solidFill>
                  <a:srgbClr val="FFFF00"/>
                </a:solidFill>
                <a:latin typeface="Arial" pitchFamily="34" charset="0"/>
                <a:cs typeface="Arial" pitchFamily="34" charset="0"/>
              </a:rPr>
              <a:t>latency</a:t>
            </a:r>
          </a:p>
        </p:txBody>
      </p:sp>
      <p:sp>
        <p:nvSpPr>
          <p:cNvPr id="2" name="Rectangle 1"/>
          <p:cNvSpPr/>
          <p:nvPr/>
        </p:nvSpPr>
        <p:spPr>
          <a:xfrm>
            <a:off x="1381125" y="2486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add</a:t>
            </a:r>
            <a:endParaRPr lang="en-US" dirty="0"/>
          </a:p>
        </p:txBody>
      </p:sp>
      <p:sp>
        <p:nvSpPr>
          <p:cNvPr id="55" name="Rectangle 54"/>
          <p:cNvSpPr/>
          <p:nvPr/>
        </p:nvSpPr>
        <p:spPr>
          <a:xfrm>
            <a:off x="2295525" y="2486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mul</a:t>
            </a:r>
            <a:endParaRPr lang="en-US" dirty="0"/>
          </a:p>
        </p:txBody>
      </p:sp>
      <p:sp>
        <p:nvSpPr>
          <p:cNvPr id="69" name="Rectangle 68"/>
          <p:cNvSpPr/>
          <p:nvPr/>
        </p:nvSpPr>
        <p:spPr>
          <a:xfrm>
            <a:off x="2295525" y="5915025"/>
            <a:ext cx="914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sub</a:t>
            </a:r>
            <a:endParaRPr lang="en-US" dirty="0"/>
          </a:p>
        </p:txBody>
      </p:sp>
      <p:sp>
        <p:nvSpPr>
          <p:cNvPr id="4" name="Flowchart: Manual Operation 3"/>
          <p:cNvSpPr/>
          <p:nvPr/>
        </p:nvSpPr>
        <p:spPr>
          <a:xfrm>
            <a:off x="4060441" y="24098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dirty="0" smtClean="0"/>
              <a:t>+</a:t>
            </a:r>
            <a:endParaRPr lang="en-US" sz="3600" dirty="0"/>
          </a:p>
        </p:txBody>
      </p:sp>
      <p:sp>
        <p:nvSpPr>
          <p:cNvPr id="71" name="Flowchart: Manual Operation 70"/>
          <p:cNvSpPr/>
          <p:nvPr/>
        </p:nvSpPr>
        <p:spPr>
          <a:xfrm>
            <a:off x="5127241" y="5762625"/>
            <a:ext cx="1054484" cy="4572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p:txBody>
      </p:sp>
      <p:sp>
        <p:nvSpPr>
          <p:cNvPr id="12" name="TextBox 11"/>
          <p:cNvSpPr txBox="1"/>
          <p:nvPr/>
        </p:nvSpPr>
        <p:spPr>
          <a:xfrm>
            <a:off x="5419725" y="5457825"/>
            <a:ext cx="441146" cy="1015663"/>
          </a:xfrm>
          <a:prstGeom prst="rect">
            <a:avLst/>
          </a:prstGeom>
          <a:noFill/>
        </p:spPr>
        <p:txBody>
          <a:bodyPr wrap="none" rtlCol="0">
            <a:spAutoFit/>
          </a:bodyPr>
          <a:lstStyle/>
          <a:p>
            <a:r>
              <a:rPr lang="en-US" sz="6000" dirty="0" smtClean="0">
                <a:solidFill>
                  <a:schemeClr val="bg2"/>
                </a:solidFill>
                <a:latin typeface="Arial" pitchFamily="34" charset="0"/>
                <a:cs typeface="Arial" pitchFamily="34" charset="0"/>
              </a:rPr>
              <a:t>-</a:t>
            </a:r>
          </a:p>
        </p:txBody>
      </p:sp>
      <p:cxnSp>
        <p:nvCxnSpPr>
          <p:cNvPr id="23" name="Straight Arrow Connector 22"/>
          <p:cNvCxnSpPr/>
          <p:nvPr/>
        </p:nvCxnSpPr>
        <p:spPr>
          <a:xfrm>
            <a:off x="43529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48101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69437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7400925" y="21812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5419725" y="5534025"/>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5876925" y="5549646"/>
            <a:ext cx="0" cy="2286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362325" y="3019425"/>
            <a:ext cx="480060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24325" y="1795760"/>
            <a:ext cx="3503523"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a    b                       c    </a:t>
            </a:r>
            <a:r>
              <a:rPr lang="en-US" sz="2400" dirty="0">
                <a:solidFill>
                  <a:srgbClr val="FFFF00"/>
                </a:solidFill>
                <a:latin typeface="Arial" pitchFamily="34" charset="0"/>
                <a:cs typeface="Arial" pitchFamily="34" charset="0"/>
              </a:rPr>
              <a:t>d</a:t>
            </a:r>
            <a:endParaRPr lang="en-US" sz="2400" dirty="0" smtClean="0">
              <a:solidFill>
                <a:srgbClr val="FFFF00"/>
              </a:solidFill>
              <a:latin typeface="Arial" pitchFamily="34" charset="0"/>
              <a:cs typeface="Arial" pitchFamily="34" charset="0"/>
            </a:endParaRPr>
          </a:p>
        </p:txBody>
      </p:sp>
      <p:cxnSp>
        <p:nvCxnSpPr>
          <p:cNvPr id="78" name="Straight Arrow Connector 77"/>
          <p:cNvCxnSpPr/>
          <p:nvPr/>
        </p:nvCxnSpPr>
        <p:spPr>
          <a:xfrm>
            <a:off x="4581525" y="2867025"/>
            <a:ext cx="0" cy="4572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238625" y="3324225"/>
            <a:ext cx="7239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a:t>
            </a:r>
            <a:endParaRPr lang="en-US" sz="2400" dirty="0"/>
          </a:p>
        </p:txBody>
      </p:sp>
      <p:cxnSp>
        <p:nvCxnSpPr>
          <p:cNvPr id="79" name="Straight Connector 78"/>
          <p:cNvCxnSpPr/>
          <p:nvPr/>
        </p:nvCxnSpPr>
        <p:spPr>
          <a:xfrm>
            <a:off x="3362325" y="4314825"/>
            <a:ext cx="4861960" cy="0"/>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63" idx="2"/>
            <a:endCxn id="165" idx="0"/>
          </p:cNvCxnSpPr>
          <p:nvPr/>
        </p:nvCxnSpPr>
        <p:spPr>
          <a:xfrm rot="16200000" flipH="1">
            <a:off x="4604271" y="4960292"/>
            <a:ext cx="757535" cy="838200"/>
          </a:xfrm>
          <a:prstGeom prst="bentConnector3">
            <a:avLst>
              <a:gd name="adj1" fmla="val 50000"/>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3362325" y="6448425"/>
            <a:ext cx="4800600" cy="25063"/>
          </a:xfrm>
          <a:prstGeom prst="line">
            <a:avLst/>
          </a:prstGeom>
          <a:ln w="3810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a:off x="5640298" y="6219825"/>
            <a:ext cx="0" cy="457200"/>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2" name="Rectangle 131"/>
          <p:cNvSpPr/>
          <p:nvPr/>
        </p:nvSpPr>
        <p:spPr>
          <a:xfrm>
            <a:off x="4810125" y="6677025"/>
            <a:ext cx="16764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 – c*d</a:t>
            </a:r>
            <a:endParaRPr lang="en-US" sz="2400" dirty="0"/>
          </a:p>
        </p:txBody>
      </p:sp>
      <p:cxnSp>
        <p:nvCxnSpPr>
          <p:cNvPr id="137" name="Straight Arrow Connector 136"/>
          <p:cNvCxnSpPr>
            <a:stCxn id="70" idx="2"/>
          </p:cNvCxnSpPr>
          <p:nvPr/>
        </p:nvCxnSpPr>
        <p:spPr>
          <a:xfrm>
            <a:off x="7166167" y="4086225"/>
            <a:ext cx="6158" cy="6061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6791325" y="4695825"/>
            <a:ext cx="760323"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c*d</a:t>
            </a:r>
            <a:endParaRPr lang="en-US" sz="2400" dirty="0"/>
          </a:p>
        </p:txBody>
      </p:sp>
      <p:cxnSp>
        <p:nvCxnSpPr>
          <p:cNvPr id="145" name="Elbow Connector 144"/>
          <p:cNvCxnSpPr>
            <a:stCxn id="139" idx="2"/>
            <a:endCxn id="146" idx="0"/>
          </p:cNvCxnSpPr>
          <p:nvPr/>
        </p:nvCxnSpPr>
        <p:spPr>
          <a:xfrm rot="5400000">
            <a:off x="6137412" y="4724084"/>
            <a:ext cx="757535" cy="1310616"/>
          </a:xfrm>
          <a:prstGeom prst="bentConnector3">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46" name="TextBox 145"/>
          <p:cNvSpPr txBox="1"/>
          <p:nvPr/>
        </p:nvSpPr>
        <p:spPr>
          <a:xfrm>
            <a:off x="5726058" y="5758160"/>
            <a:ext cx="2696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 </a:t>
            </a:r>
          </a:p>
        </p:txBody>
      </p:sp>
      <p:sp>
        <p:nvSpPr>
          <p:cNvPr id="151" name="Rectangle 150"/>
          <p:cNvSpPr/>
          <p:nvPr/>
        </p:nvSpPr>
        <p:spPr>
          <a:xfrm>
            <a:off x="4201988" y="4695825"/>
            <a:ext cx="723900" cy="304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smtClean="0"/>
              <a:t>a+b</a:t>
            </a:r>
            <a:endParaRPr lang="en-US" sz="2400" dirty="0"/>
          </a:p>
        </p:txBody>
      </p:sp>
      <p:sp>
        <p:nvSpPr>
          <p:cNvPr id="156" name="Rectangle 155"/>
          <p:cNvSpPr/>
          <p:nvPr/>
        </p:nvSpPr>
        <p:spPr>
          <a:xfrm>
            <a:off x="4124325" y="3324225"/>
            <a:ext cx="838200" cy="304801"/>
          </a:xfrm>
          <a:prstGeom prst="rect">
            <a:avLst/>
          </a:prstGeom>
          <a:solidFill>
            <a:srgbClr val="000080">
              <a:alpha val="50000"/>
            </a:srgbClr>
          </a:solidFill>
          <a:ln>
            <a:noFill/>
            <a:prstDash val="solid"/>
          </a:ln>
        </p:spPr>
        <p:txBody>
          <a:bodyPr vert="horz" wrap="none" lIns="0" tIns="0" rIns="0" bIns="0" anchor="ctr" anchorCtr="1" compatLnSpc="0"/>
          <a:lstStyle/>
          <a:p>
            <a:pPr marL="0" marR="0" lvl="0" indent="0" rtl="0" hangingPunct="0">
              <a:lnSpc>
                <a:spcPct val="100000"/>
              </a:lnSpc>
              <a:spcBef>
                <a:spcPts val="0"/>
              </a:spcBef>
              <a:spcAft>
                <a:spcPts val="0"/>
              </a:spcAft>
              <a:buNone/>
              <a:tabLst/>
            </a:pPr>
            <a:endParaRPr lang="en-US" sz="2000" b="1" i="0" u="none" strike="noStrike" dirty="0">
              <a:ln>
                <a:noFill/>
              </a:ln>
              <a:latin typeface="Arial" pitchFamily="34"/>
              <a:ea typeface="Tahoma" pitchFamily="2"/>
              <a:cs typeface="Tahoma" pitchFamily="2"/>
            </a:endParaRPr>
          </a:p>
        </p:txBody>
      </p:sp>
      <p:cxnSp>
        <p:nvCxnSpPr>
          <p:cNvPr id="158" name="Straight Arrow Connector 157"/>
          <p:cNvCxnSpPr/>
          <p:nvPr/>
        </p:nvCxnSpPr>
        <p:spPr>
          <a:xfrm>
            <a:off x="4581525" y="3629025"/>
            <a:ext cx="0" cy="1063376"/>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63" name="TextBox 162"/>
          <p:cNvSpPr txBox="1"/>
          <p:nvPr/>
        </p:nvSpPr>
        <p:spPr>
          <a:xfrm>
            <a:off x="4429125" y="4538960"/>
            <a:ext cx="269626" cy="461665"/>
          </a:xfrm>
          <a:prstGeom prst="rect">
            <a:avLst/>
          </a:prstGeom>
          <a:noFill/>
        </p:spPr>
        <p:txBody>
          <a:bodyPr wrap="none" rtlCol="0">
            <a:spAutoFit/>
          </a:bodyPr>
          <a:lstStyle/>
          <a:p>
            <a:r>
              <a:rPr lang="en-US" sz="2400" dirty="0" smtClean="0">
                <a:solidFill>
                  <a:srgbClr val="FFFF00"/>
                </a:solidFill>
                <a:latin typeface="Arial" pitchFamily="34" charset="0"/>
                <a:cs typeface="Arial" pitchFamily="34" charset="0"/>
              </a:rPr>
              <a:t> </a:t>
            </a:r>
          </a:p>
        </p:txBody>
      </p:sp>
      <p:sp>
        <p:nvSpPr>
          <p:cNvPr id="165" name="TextBox 164"/>
          <p:cNvSpPr txBox="1"/>
          <p:nvPr/>
        </p:nvSpPr>
        <p:spPr>
          <a:xfrm>
            <a:off x="5267325" y="5758160"/>
            <a:ext cx="269626" cy="461665"/>
          </a:xfrm>
          <a:prstGeom prst="rect">
            <a:avLst/>
          </a:prstGeom>
          <a:noFill/>
        </p:spPr>
        <p:txBody>
          <a:bodyPr wrap="none" rtlCol="0">
            <a:spAutoFit/>
          </a:bodyPr>
          <a:lstStyle/>
          <a:p>
            <a:r>
              <a:rPr lang="en-US" sz="2400" dirty="0">
                <a:solidFill>
                  <a:srgbClr val="FFFF00"/>
                </a:solidFill>
                <a:latin typeface="Arial" pitchFamily="34" charset="0"/>
                <a:cs typeface="Arial" pitchFamily="34" charset="0"/>
              </a:rPr>
              <a:t> </a:t>
            </a:r>
            <a:endParaRPr lang="en-US" sz="2400" dirty="0" smtClean="0">
              <a:solidFill>
                <a:srgbClr val="FFFF00"/>
              </a:solidFill>
              <a:latin typeface="Arial" pitchFamily="34" charset="0"/>
              <a:cs typeface="Arial" pitchFamily="34" charset="0"/>
            </a:endParaRPr>
          </a:p>
        </p:txBody>
      </p:sp>
      <p:sp>
        <p:nvSpPr>
          <p:cNvPr id="39" name="TextBox 38"/>
          <p:cNvSpPr txBox="1"/>
          <p:nvPr/>
        </p:nvSpPr>
        <p:spPr>
          <a:xfrm>
            <a:off x="1076325" y="1367850"/>
            <a:ext cx="1928733" cy="584775"/>
          </a:xfrm>
          <a:prstGeom prst="rect">
            <a:avLst/>
          </a:prstGeom>
          <a:noFill/>
        </p:spPr>
        <p:txBody>
          <a:bodyPr wrap="none" rtlCol="0">
            <a:spAutoFit/>
          </a:bodyPr>
          <a:lstStyle/>
          <a:p>
            <a:r>
              <a:rPr lang="en-US" sz="3200" dirty="0">
                <a:solidFill>
                  <a:srgbClr val="FFFF00"/>
                </a:solidFill>
                <a:latin typeface="Arial" pitchFamily="34" charset="0"/>
                <a:cs typeface="Arial" pitchFamily="34" charset="0"/>
              </a:rPr>
              <a:t>a</a:t>
            </a:r>
            <a:r>
              <a:rPr lang="en-US" sz="3200" dirty="0" smtClean="0">
                <a:solidFill>
                  <a:srgbClr val="FFFF00"/>
                </a:solidFill>
                <a:latin typeface="Arial" pitchFamily="34" charset="0"/>
                <a:cs typeface="Arial" pitchFamily="34" charset="0"/>
              </a:rPr>
              <a:t>+b – c*d</a:t>
            </a:r>
          </a:p>
        </p:txBody>
      </p:sp>
      <p:sp>
        <p:nvSpPr>
          <p:cNvPr id="6" name="TextBox 5"/>
          <p:cNvSpPr txBox="1"/>
          <p:nvPr/>
        </p:nvSpPr>
        <p:spPr>
          <a:xfrm>
            <a:off x="829105" y="4848225"/>
            <a:ext cx="3100529" cy="584775"/>
          </a:xfrm>
          <a:prstGeom prst="rect">
            <a:avLst/>
          </a:prstGeom>
          <a:noFill/>
        </p:spPr>
        <p:txBody>
          <a:bodyPr wrap="none" rtlCol="0">
            <a:spAutoFit/>
          </a:bodyPr>
          <a:lstStyle/>
          <a:p>
            <a:r>
              <a:rPr lang="en-US" sz="3200" dirty="0" smtClean="0">
                <a:solidFill>
                  <a:srgbClr val="FFFF00"/>
                </a:solidFill>
                <a:latin typeface="Arial" pitchFamily="34" charset="0"/>
                <a:cs typeface="Arial" pitchFamily="34" charset="0"/>
              </a:rPr>
              <a:t>Who holds this?</a:t>
            </a:r>
          </a:p>
        </p:txBody>
      </p:sp>
      <p:sp>
        <p:nvSpPr>
          <p:cNvPr id="7" name="Oval 6"/>
          <p:cNvSpPr/>
          <p:nvPr/>
        </p:nvSpPr>
        <p:spPr>
          <a:xfrm>
            <a:off x="4060441" y="3164622"/>
            <a:ext cx="1066800" cy="616803"/>
          </a:xfrm>
          <a:prstGeom prst="ellipse">
            <a:avLst/>
          </a:prstGeom>
          <a:no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cxnSp>
        <p:nvCxnSpPr>
          <p:cNvPr id="11" name="Straight Arrow Connector 10"/>
          <p:cNvCxnSpPr/>
          <p:nvPr/>
        </p:nvCxnSpPr>
        <p:spPr>
          <a:xfrm flipV="1">
            <a:off x="2364944" y="3781425"/>
            <a:ext cx="1695497" cy="1077849"/>
          </a:xfrm>
          <a:prstGeom prst="straightConnector1">
            <a:avLst/>
          </a:prstGeom>
          <a:ln w="38100">
            <a:solidFill>
              <a:srgbClr val="FFFF00"/>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70" name="Flowchart: Manual Operation 69"/>
          <p:cNvSpPr/>
          <p:nvPr/>
        </p:nvSpPr>
        <p:spPr>
          <a:xfrm>
            <a:off x="6638925" y="2409825"/>
            <a:ext cx="1054484" cy="1676400"/>
          </a:xfrm>
          <a:prstGeom prst="flowChartManualOperation">
            <a:avLst/>
          </a:prstGeom>
          <a:solidFill>
            <a:srgbClr val="0000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800" dirty="0"/>
          </a:p>
        </p:txBody>
      </p:sp>
      <p:sp>
        <p:nvSpPr>
          <p:cNvPr id="8" name="TextBox 7"/>
          <p:cNvSpPr txBox="1"/>
          <p:nvPr/>
        </p:nvSpPr>
        <p:spPr>
          <a:xfrm>
            <a:off x="6943725" y="2333625"/>
            <a:ext cx="423514" cy="830997"/>
          </a:xfrm>
          <a:prstGeom prst="rect">
            <a:avLst/>
          </a:prstGeom>
          <a:noFill/>
        </p:spPr>
        <p:txBody>
          <a:bodyPr wrap="none" rtlCol="0">
            <a:spAutoFit/>
          </a:bodyPr>
          <a:lstStyle/>
          <a:p>
            <a:r>
              <a:rPr lang="en-US" sz="4800" dirty="0" smtClean="0">
                <a:solidFill>
                  <a:schemeClr val="bg2"/>
                </a:solidFill>
                <a:latin typeface="Arial" pitchFamily="34" charset="0"/>
                <a:cs typeface="Arial" pitchFamily="34" charset="0"/>
              </a:rPr>
              <a:t>*</a:t>
            </a:r>
          </a:p>
        </p:txBody>
      </p:sp>
    </p:spTree>
    <p:extLst>
      <p:ext uri="{BB962C8B-B14F-4D97-AF65-F5344CB8AC3E}">
        <p14:creationId xmlns:p14="http://schemas.microsoft.com/office/powerpoint/2010/main" val="40861810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7"/>
                                        </p:tgtEl>
                                      </p:cBhvr>
                                    </p:animEffect>
                                    <p:set>
                                      <p:cBhvr>
                                        <p:cTn id="18" dur="1" fill="hold">
                                          <p:stCondLst>
                                            <p:cond delay="499"/>
                                          </p:stCondLst>
                                        </p:cTn>
                                        <p:tgtEl>
                                          <p:spTgt spid="7"/>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1000"/>
                                        <p:tgtEl>
                                          <p:spTgt spid="156"/>
                                        </p:tgtEl>
                                      </p:cBhvr>
                                    </p:animEffect>
                                    <p:set>
                                      <p:cBhvr>
                                        <p:cTn id="21" dur="1" fill="hold">
                                          <p:stCondLst>
                                            <p:cond delay="999"/>
                                          </p:stCondLst>
                                        </p:cTn>
                                        <p:tgtEl>
                                          <p:spTgt spid="156"/>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1000"/>
                                        <p:tgtEl>
                                          <p:spTgt spid="28"/>
                                        </p:tgtEl>
                                      </p:cBhvr>
                                    </p:animEffect>
                                    <p:set>
                                      <p:cBhvr>
                                        <p:cTn id="24" dur="1" fill="hold">
                                          <p:stCondLst>
                                            <p:cond delay="999"/>
                                          </p:stCondLst>
                                        </p:cTn>
                                        <p:tgtEl>
                                          <p:spTgt spid="28"/>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1000"/>
                                        <p:tgtEl>
                                          <p:spTgt spid="78"/>
                                        </p:tgtEl>
                                      </p:cBhvr>
                                    </p:animEffect>
                                    <p:set>
                                      <p:cBhvr>
                                        <p:cTn id="27" dur="1" fill="hold">
                                          <p:stCondLst>
                                            <p:cond delay="999"/>
                                          </p:stCondLst>
                                        </p:cTn>
                                        <p:tgtEl>
                                          <p:spTgt spid="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56" grpId="0" animBg="1"/>
      <p:bldP spid="6" grpId="0"/>
      <p:bldP spid="7" grpId="0" animBg="1"/>
      <p:bldP spid="7" grpId="1" animBg="1"/>
    </p:bld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chDetail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FF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400" dirty="0" smtClean="0">
            <a:solidFill>
              <a:srgbClr val="FFFF00"/>
            </a:solidFill>
            <a:latin typeface="Courier New" panose="02070309020205020404" pitchFamily="49" charset="0"/>
            <a:cs typeface="Courier New" panose="02070309020205020404" pitchFamily="49"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FF00"/>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400" dirty="0" smtClean="0">
            <a:solidFill>
              <a:srgbClr val="FFFF00"/>
            </a:solidFill>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178223</TotalTime>
  <Words>4174</Words>
  <Application>Microsoft Office PowerPoint</Application>
  <PresentationFormat>Custom</PresentationFormat>
  <Paragraphs>1384</Paragraphs>
  <Slides>79</Slides>
  <Notes>63</Notes>
  <HiddenSlides>0</HiddenSlides>
  <MMClips>0</MMClips>
  <ScaleCrop>false</ScaleCrop>
  <HeadingPairs>
    <vt:vector size="4" baseType="variant">
      <vt:variant>
        <vt:lpstr>Theme</vt:lpstr>
      </vt:variant>
      <vt:variant>
        <vt:i4>2</vt:i4>
      </vt:variant>
      <vt:variant>
        <vt:lpstr>Slide Titles</vt:lpstr>
      </vt:variant>
      <vt:variant>
        <vt:i4>79</vt:i4>
      </vt:variant>
    </vt:vector>
  </HeadingPairs>
  <TitlesOfParts>
    <vt:vector size="81" baseType="lpstr">
      <vt:lpstr>Default</vt:lpstr>
      <vt:lpstr>TechDetail1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 Godard</dc:creator>
  <cp:lastModifiedBy>ivan</cp:lastModifiedBy>
  <cp:revision>1018</cp:revision>
  <cp:lastPrinted>2004-01-09T12:06:43Z</cp:lastPrinted>
  <dcterms:created xsi:type="dcterms:W3CDTF">2003-11-29T13:45:59Z</dcterms:created>
  <dcterms:modified xsi:type="dcterms:W3CDTF">2013-10-21T18:27:14Z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