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handoutMasterIdLst>
    <p:handoutMasterId r:id="rId56"/>
  </p:handoutMasterIdLst>
  <p:sldIdLst>
    <p:sldId id="256" r:id="rId3"/>
    <p:sldId id="552" r:id="rId4"/>
    <p:sldId id="553" r:id="rId5"/>
    <p:sldId id="257" r:id="rId6"/>
    <p:sldId id="554" r:id="rId7"/>
    <p:sldId id="621" r:id="rId8"/>
    <p:sldId id="622" r:id="rId9"/>
    <p:sldId id="623" r:id="rId10"/>
    <p:sldId id="624" r:id="rId11"/>
    <p:sldId id="625" r:id="rId12"/>
    <p:sldId id="626" r:id="rId13"/>
    <p:sldId id="627" r:id="rId14"/>
    <p:sldId id="511" r:id="rId15"/>
    <p:sldId id="612" r:id="rId16"/>
    <p:sldId id="613" r:id="rId17"/>
    <p:sldId id="614" r:id="rId18"/>
    <p:sldId id="615" r:id="rId19"/>
    <p:sldId id="616" r:id="rId20"/>
    <p:sldId id="617" r:id="rId21"/>
    <p:sldId id="619" r:id="rId22"/>
    <p:sldId id="618" r:id="rId23"/>
    <p:sldId id="620" r:id="rId24"/>
    <p:sldId id="628" r:id="rId25"/>
    <p:sldId id="629" r:id="rId26"/>
    <p:sldId id="630" r:id="rId27"/>
    <p:sldId id="638" r:id="rId28"/>
    <p:sldId id="640" r:id="rId29"/>
    <p:sldId id="641" r:id="rId30"/>
    <p:sldId id="639" r:id="rId31"/>
    <p:sldId id="596" r:id="rId32"/>
    <p:sldId id="601" r:id="rId33"/>
    <p:sldId id="603" r:id="rId34"/>
    <p:sldId id="604" r:id="rId35"/>
    <p:sldId id="606" r:id="rId36"/>
    <p:sldId id="607" r:id="rId37"/>
    <p:sldId id="608" r:id="rId38"/>
    <p:sldId id="609" r:id="rId39"/>
    <p:sldId id="610" r:id="rId40"/>
    <p:sldId id="611" r:id="rId41"/>
    <p:sldId id="599" r:id="rId42"/>
    <p:sldId id="631" r:id="rId43"/>
    <p:sldId id="632" r:id="rId44"/>
    <p:sldId id="633" r:id="rId45"/>
    <p:sldId id="634" r:id="rId46"/>
    <p:sldId id="635" r:id="rId47"/>
    <p:sldId id="598" r:id="rId48"/>
    <p:sldId id="636" r:id="rId49"/>
    <p:sldId id="637" r:id="rId50"/>
    <p:sldId id="493" r:id="rId51"/>
    <p:sldId id="494" r:id="rId52"/>
    <p:sldId id="495" r:id="rId53"/>
    <p:sldId id="595" r:id="rId54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E97"/>
    <a:srgbClr val="0099FF"/>
    <a:srgbClr val="FF3300"/>
    <a:srgbClr val="C0504D"/>
    <a:srgbClr val="FF0000"/>
    <a:srgbClr val="0E0797"/>
    <a:srgbClr val="0000A0"/>
    <a:srgbClr val="000096"/>
    <a:srgbClr val="00008C"/>
    <a:srgbClr val="000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708" autoAdjust="0"/>
  </p:normalViewPr>
  <p:slideViewPr>
    <p:cSldViewPr snapToGrid="0">
      <p:cViewPr>
        <p:scale>
          <a:sx n="90" d="100"/>
          <a:sy n="90" d="100"/>
        </p:scale>
        <p:origin x="-720" y="-21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860" y="-102"/>
      </p:cViewPr>
      <p:guideLst>
        <p:guide orient="horz" pos="3168"/>
        <p:guide pos="244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3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55763" y="1006475"/>
            <a:ext cx="4459287" cy="34464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1185120" y="4787640"/>
            <a:ext cx="5407200" cy="38260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>
        <a:ln>
          <a:noFill/>
        </a:ln>
        <a:latin typeface="Times New Roman" pitchFamily="18"/>
        <a:ea typeface="Tahoma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655763" y="1006475"/>
            <a:ext cx="4459287" cy="3446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85120" y="4787640"/>
            <a:ext cx="5407200" cy="382644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latin typeface="Thorndale" pitchFamily="18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22" y="2414599"/>
            <a:ext cx="8549957" cy="1665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443" y="4405013"/>
            <a:ext cx="7041514" cy="19855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6524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8487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950" y="644438"/>
            <a:ext cx="2146997" cy="64117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377" y="644438"/>
            <a:ext cx="6290461" cy="64117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1889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22" y="2414599"/>
            <a:ext cx="8549957" cy="1665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443" y="4405013"/>
            <a:ext cx="7041514" cy="19855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454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059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34" y="4993980"/>
            <a:ext cx="8549957" cy="15433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834" y="3293971"/>
            <a:ext cx="8549957" cy="17000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03241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377" y="2160088"/>
            <a:ext cx="4217936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426" y="2160088"/>
            <a:ext cx="4219521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419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11615"/>
            <a:ext cx="905382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7" y="1739164"/>
            <a:ext cx="4444519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7" y="2465177"/>
            <a:ext cx="4444519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011" y="1739164"/>
            <a:ext cx="4446104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011" y="2465177"/>
            <a:ext cx="4446104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129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0905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E07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25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09983"/>
            <a:ext cx="3310018" cy="1316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726" y="309983"/>
            <a:ext cx="5623388" cy="663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7" y="1626592"/>
            <a:ext cx="3310018" cy="5317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54984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8339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117" y="5441007"/>
            <a:ext cx="6035357" cy="641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117" y="695014"/>
            <a:ext cx="6035357" cy="4662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117" y="6082180"/>
            <a:ext cx="6035357" cy="9136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74290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70135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950" y="644438"/>
            <a:ext cx="2146997" cy="64117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377" y="644438"/>
            <a:ext cx="6290461" cy="64117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434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834" y="4993980"/>
            <a:ext cx="8549957" cy="154338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834" y="3293971"/>
            <a:ext cx="8549957" cy="17000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16751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377" y="2160088"/>
            <a:ext cx="4217936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426" y="2160088"/>
            <a:ext cx="4219521" cy="4896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391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11615"/>
            <a:ext cx="905382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7" y="1739164"/>
            <a:ext cx="4444519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7" y="2465177"/>
            <a:ext cx="4444519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011" y="1739164"/>
            <a:ext cx="4446104" cy="726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011" y="2465177"/>
            <a:ext cx="4446104" cy="4478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206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769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96695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7" y="309983"/>
            <a:ext cx="3310018" cy="13166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726" y="309983"/>
            <a:ext cx="5623388" cy="663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7" y="1626592"/>
            <a:ext cx="3310018" cy="5317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336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117" y="5441007"/>
            <a:ext cx="6035357" cy="641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117" y="695014"/>
            <a:ext cx="6035357" cy="4662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117" y="6082180"/>
            <a:ext cx="6035357" cy="9136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2772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39120" y="644866"/>
            <a:ext cx="8588813" cy="1297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39120" y="2160283"/>
            <a:ext cx="8588813" cy="48958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Times New Roman" pitchFamily="18"/>
                <a:ea typeface="Tahoma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marL="0" marR="0" lvl="0" indent="0" algn="l" rtl="0" hangingPunct="0">
        <a:buNone/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ea typeface="Tahoma" pitchFamily="2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Times New Roman" pitchFamily="18"/>
          <a:ea typeface="Tahoma" pitchFamily="2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8340523" y="6756849"/>
            <a:ext cx="1644965" cy="99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1864" y="7517888"/>
            <a:ext cx="913031" cy="23678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D81C881-9B7A-4A8F-9AFE-94F9898D953A}" type="datetime1">
              <a:rPr lang="en-US" sz="1600" b="1" i="0" u="none" strike="noStrike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t>2/5/2014</a:t>
            </a:fld>
            <a:endParaRPr lang="en-US" sz="1600" b="1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1288" y="7399127"/>
            <a:ext cx="281596" cy="27386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293888C-9E57-4001-A07E-1BDBB3BC0C5D}" type="slidenum">
              <a:rPr>
                <a:solidFill>
                  <a:schemeClr val="bg2"/>
                </a:solidFill>
              </a:rPr>
              <a:t>‹#›</a:t>
            </a:fld>
            <a:endParaRPr lang="en-US" sz="2000" b="1" i="0" u="none" strike="noStrike" dirty="0">
              <a:ln>
                <a:noFill/>
              </a:ln>
              <a:solidFill>
                <a:schemeClr val="bg2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0081" y="7519368"/>
            <a:ext cx="2251129" cy="23596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Out-of-the-Box Computing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14398" y="7519738"/>
            <a:ext cx="1302506" cy="2425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Patents</a:t>
            </a:r>
            <a:r>
              <a:rPr lang="en-US" sz="1600" b="0" i="0" u="none" strike="noStrike" baseline="0" dirty="0" smtClean="0">
                <a:ln>
                  <a:noFill/>
                </a:ln>
                <a:solidFill>
                  <a:srgbClr val="C0C0C0"/>
                </a:solidFill>
                <a:latin typeface="Times New Roman" pitchFamily="18"/>
                <a:ea typeface="Tahoma" pitchFamily="2"/>
                <a:cs typeface="Tahoma" pitchFamily="2"/>
              </a:rPr>
              <a:t> pending</a:t>
            </a:r>
            <a:endParaRPr lang="en-US" sz="1600" b="0" i="0" u="none" strike="noStrike" dirty="0">
              <a:ln>
                <a:noFill/>
              </a:ln>
              <a:solidFill>
                <a:srgbClr val="C0C0C0"/>
              </a:solidFill>
              <a:latin typeface="Times New Roman" pitchFamily="18"/>
              <a:ea typeface="Tahoma" pitchFamily="2"/>
              <a:cs typeface="Tahoma" pitchFamily="2"/>
            </a:endParaRPr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739120" y="644866"/>
            <a:ext cx="8588813" cy="12975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1"/>
          </p:nvPr>
        </p:nvSpPr>
        <p:spPr>
          <a:xfrm>
            <a:off x="739120" y="2160283"/>
            <a:ext cx="8588813" cy="48958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1pPr>
            <a:lvl2pPr marL="767880" marR="0" lvl="1" indent="-191880" algn="l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1" i="0" u="none" strike="noStrike">
                <a:ln>
                  <a:noFill/>
                </a:ln>
                <a:solidFill>
                  <a:srgbClr val="FFFF00"/>
                </a:solidFill>
                <a:latin typeface="Arial" pitchFamily="34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hangingPunct="0">
        <a:tabLst/>
        <a:defRPr lang="en-US" sz="3200" b="1" i="0" u="none" strike="noStrike">
          <a:ln>
            <a:noFill/>
          </a:ln>
          <a:solidFill>
            <a:srgbClr val="00FF00"/>
          </a:solidFill>
          <a:latin typeface="Arial" pitchFamily="34"/>
          <a:cs typeface="Arial Unicode MS" pitchFamily="2"/>
        </a:defRPr>
      </a:lvl1pPr>
    </p:titleStyle>
    <p:bodyStyle>
      <a:lvl1pPr marL="432000" marR="0" indent="-324000" algn="l" rtl="0" hangingPunct="0">
        <a:spcBef>
          <a:spcPts val="0"/>
        </a:spcBef>
        <a:spcAft>
          <a:spcPts val="1417"/>
        </a:spcAft>
        <a:tabLst/>
        <a:defRPr lang="en-US" sz="2400" b="1" i="0" u="none" strike="noStrike">
          <a:ln>
            <a:noFill/>
          </a:ln>
          <a:solidFill>
            <a:srgbClr val="FFFF00"/>
          </a:solidFill>
          <a:latin typeface="Arial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456362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anose="020B0604020202020204" pitchFamily="34" charset="0"/>
                <a:ea typeface="Tahoma" pitchFamily="2"/>
                <a:cs typeface="Arial" panose="020B0604020202020204" pitchFamily="34" charset="0"/>
              </a:rPr>
              <a:t>Number six of a series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anose="020B0604020202020204" pitchFamily="34" charset="0"/>
              <a:ea typeface="Tahoma" pitchFamily="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839" y="2960538"/>
            <a:ext cx="8351710" cy="209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Drinking from the Firehose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More work in less time -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1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Mach 3 execution in 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Arial" pitchFamily="34"/>
                <a:cs typeface="Arial" pitchFamily="34"/>
              </a:rPr>
              <a:t>™</a:t>
            </a:r>
            <a:r>
              <a:rPr lang="en-US" sz="2800" b="1" i="1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 CPU Architecture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298851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drops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2026" y="1301926"/>
            <a:ext cx="582262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results retiring in a cycle drop together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291186" y="3886200"/>
            <a:ext cx="2270479" cy="469868"/>
            <a:chOff x="2295525" y="3781425"/>
            <a:chExt cx="2274779" cy="457200"/>
          </a:xfrm>
        </p:grpSpPr>
        <p:sp>
          <p:nvSpPr>
            <p:cNvPr id="43" name="Rectangle 42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099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454570" y="4669313"/>
            <a:ext cx="988727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Manual Operation 22"/>
          <p:cNvSpPr/>
          <p:nvPr/>
        </p:nvSpPr>
        <p:spPr>
          <a:xfrm>
            <a:off x="4116529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Flowchart: Manual Operation 24"/>
          <p:cNvSpPr/>
          <p:nvPr/>
        </p:nvSpPr>
        <p:spPr>
          <a:xfrm>
            <a:off x="1433602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6" name="Flowchart: Manual Operation 25"/>
          <p:cNvSpPr/>
          <p:nvPr/>
        </p:nvSpPr>
        <p:spPr>
          <a:xfrm>
            <a:off x="6909631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4" name="Flowchart: Manual Operation 33"/>
          <p:cNvSpPr/>
          <p:nvPr/>
        </p:nvSpPr>
        <p:spPr>
          <a:xfrm>
            <a:off x="4137497" y="2085039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5" name="Flowchart: Manual Operation 34"/>
          <p:cNvSpPr/>
          <p:nvPr/>
        </p:nvSpPr>
        <p:spPr>
          <a:xfrm>
            <a:off x="1454570" y="2085039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Flowchart: Manual Operation 35"/>
          <p:cNvSpPr/>
          <p:nvPr/>
        </p:nvSpPr>
        <p:spPr>
          <a:xfrm>
            <a:off x="6930599" y="2085039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73502" y="2550600"/>
            <a:ext cx="456336" cy="46986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756428" y="2554907"/>
            <a:ext cx="456336" cy="469868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28562" y="2558823"/>
            <a:ext cx="456336" cy="469868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77044" y="5189970"/>
            <a:ext cx="7817811" cy="1073092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04936" y="3886200"/>
            <a:ext cx="456336" cy="469868"/>
          </a:xfrm>
          <a:prstGeom prst="rect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4561664" y="3886200"/>
            <a:ext cx="456336" cy="46986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5452525" y="3886200"/>
            <a:ext cx="456336" cy="469868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299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027E-6 6.08988E-7 L 0.03401 6.08988E-7 C 0.04913 6.08988E-7 0.06802 0.06909 0.06802 0.12495 L 0.06802 0.2501 " pathEditMode="relative" rAng="0" ptsTypes="FfFF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1" y="1249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085E-6 6.08988E-7 L 0.04535 6.08988E-7 C 0.06566 6.08988E-7 0.0907 0.06909 0.0907 0.12495 L 0.0907 0.2501 " pathEditMode="relative" rAng="0" ptsTypes="FfFF">
                                      <p:cBhvr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5" y="1249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662E-6 6.08988E-7 L 0.05715 6.08988E-7 C 0.08282 6.08988E-7 0.11447 0.06909 0.11447 0.12495 L 0.11447 0.2501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124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3 6.08988E-7 L 0.1373 6.08988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6884E-6 -2.83074E-6 L 0.02157 0.1719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" y="858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3781E-6 -2.81814E-6 L -0.19966 0.1713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856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46E-6 -2.80974E-6 L -0.42969 0.170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93" y="85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55" grpId="0" animBg="1"/>
      <p:bldP spid="55" grpId="1" animBg="1"/>
      <p:bldP spid="52" grpId="0" animBg="1"/>
      <p:bldP spid="52" grpId="1" animBg="1"/>
      <p:bldP spid="24" grpId="0" animBg="1"/>
      <p:bldP spid="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326300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Belt addressing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571" y="1536860"/>
            <a:ext cx="6849804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 operands are addressed by relative position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4570" y="3886200"/>
            <a:ext cx="4455944" cy="783113"/>
            <a:chOff x="1457325" y="3781425"/>
            <a:chExt cx="4464383" cy="762000"/>
          </a:xfrm>
        </p:grpSpPr>
        <p:sp>
          <p:nvSpPr>
            <p:cNvPr id="48" name="Rectangle 47"/>
            <p:cNvSpPr/>
            <p:nvPr/>
          </p:nvSpPr>
          <p:spPr>
            <a:xfrm>
              <a:off x="3198668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4146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07308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6450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61329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04129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646929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74743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457325" y="4543425"/>
              <a:ext cx="9906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613805" y="3103087"/>
            <a:ext cx="52671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b3</a:t>
            </a:r>
          </a:p>
        </p:txBody>
      </p:sp>
      <p:cxnSp>
        <p:nvCxnSpPr>
          <p:cNvPr id="4" name="Straight Arrow Connector 3"/>
          <p:cNvCxnSpPr>
            <a:stCxn id="2" idx="2"/>
            <a:endCxn id="20" idx="0"/>
          </p:cNvCxnSpPr>
          <p:nvPr/>
        </p:nvCxnSpPr>
        <p:spPr>
          <a:xfrm flipH="1">
            <a:off x="3868203" y="3577544"/>
            <a:ext cx="8958" cy="30865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29708" y="3103087"/>
            <a:ext cx="52671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b5</a:t>
            </a:r>
          </a:p>
        </p:txBody>
      </p:sp>
      <p:cxnSp>
        <p:nvCxnSpPr>
          <p:cNvPr id="9" name="Straight Arrow Connector 8"/>
          <p:cNvCxnSpPr>
            <a:stCxn id="7" idx="2"/>
            <a:endCxn id="53" idx="0"/>
          </p:cNvCxnSpPr>
          <p:nvPr/>
        </p:nvCxnSpPr>
        <p:spPr>
          <a:xfrm flipH="1">
            <a:off x="4780874" y="3577544"/>
            <a:ext cx="12189" cy="30865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1536" y="5136886"/>
            <a:ext cx="7583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b3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is the fourth most recent value to drop to the belt. “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b5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is the sixth most recent value to drop to the belt.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00606" y="6231803"/>
            <a:ext cx="5184232" cy="600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is </a:t>
            </a:r>
            <a:r>
              <a:rPr lang="en-US" sz="32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temporal addressing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91186" y="2319974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   b3, b5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5536" y="2319974"/>
            <a:ext cx="2678675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result address!</a:t>
            </a:r>
          </a:p>
        </p:txBody>
      </p:sp>
    </p:spTree>
    <p:extLst>
      <p:ext uri="{BB962C8B-B14F-4D97-AF65-F5344CB8AC3E}">
        <p14:creationId xmlns:p14="http://schemas.microsoft.com/office/powerpoint/2010/main" val="2848380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13" grpId="0"/>
      <p:bldP spid="14" grpId="0"/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430432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Temporal addressing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698" y="1933005"/>
            <a:ext cx="8230580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temporal address of a datum changes with more drops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54570" y="4669313"/>
            <a:ext cx="988727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13805" y="3103087"/>
            <a:ext cx="52671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b3</a:t>
            </a: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>
            <a:off x="3877161" y="3577544"/>
            <a:ext cx="0" cy="30865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055932" y="2668217"/>
            <a:ext cx="1369007" cy="469868"/>
            <a:chOff x="6366614" y="2790825"/>
            <a:chExt cx="1371600" cy="457200"/>
          </a:xfrm>
        </p:grpSpPr>
        <p:sp>
          <p:nvSpPr>
            <p:cNvPr id="23" name="Rectangle 22"/>
            <p:cNvSpPr/>
            <p:nvPr/>
          </p:nvSpPr>
          <p:spPr>
            <a:xfrm>
              <a:off x="6366614" y="27908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23814" y="27908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81014" y="2790825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4997842" y="3886200"/>
            <a:ext cx="456336" cy="469868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5454178" y="3886200"/>
            <a:ext cx="456336" cy="469868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4552706" y="3886200"/>
            <a:ext cx="456336" cy="469868"/>
          </a:xfrm>
          <a:prstGeom prst="rect">
            <a:avLst/>
          </a:prstGeom>
          <a:solidFill>
            <a:schemeClr val="accent4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70443" y="3886200"/>
            <a:ext cx="2282264" cy="469868"/>
            <a:chOff x="2274743" y="3781425"/>
            <a:chExt cx="2286586" cy="457200"/>
          </a:xfrm>
        </p:grpSpPr>
        <p:sp>
          <p:nvSpPr>
            <p:cNvPr id="27" name="Rectangle 26"/>
            <p:cNvSpPr/>
            <p:nvPr/>
          </p:nvSpPr>
          <p:spPr>
            <a:xfrm>
              <a:off x="3198668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6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41468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04129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46929" y="3781425"/>
              <a:ext cx="4572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/>
                <a:t>8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74743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3489095" y="3841228"/>
            <a:ext cx="753474" cy="55981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849273" y="3841228"/>
            <a:ext cx="753474" cy="55981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958825" y="3103087"/>
            <a:ext cx="52671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b6</a:t>
            </a:r>
          </a:p>
        </p:txBody>
      </p:sp>
      <p:cxnSp>
        <p:nvCxnSpPr>
          <p:cNvPr id="40" name="Straight Arrow Connector 39"/>
          <p:cNvCxnSpPr>
            <a:stCxn id="39" idx="2"/>
          </p:cNvCxnSpPr>
          <p:nvPr/>
        </p:nvCxnSpPr>
        <p:spPr>
          <a:xfrm>
            <a:off x="5222181" y="3577544"/>
            <a:ext cx="0" cy="30865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57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05E-6 -4.19639E-6 L 0.0658 -4.19639E-6 C 0.09524 -4.19639E-6 0.13161 0.06903 0.13161 0.12506 L 0.13161 0.25011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1" y="1250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088E-6 -4.19639E-6 L 0.0658 -4.19639E-6 C 0.09524 -4.19639E-6 0.13161 0.06903 0.13161 0.12506 L 0.13161 0.25011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1" y="1250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027E-6 6.08988E-7 L 0.06897 6.08988E-7 C 0.09999 6.08988E-7 0.13809 0.06909 0.13809 0.12495 L 0.13809 0.2501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7" y="1249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624E-6 6.08988E-7 L 0.13604 6.08988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627E-6 1.01133E-6 L 0.02329 0.1567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5" y="7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11" grpId="0" animBg="1"/>
      <p:bldP spid="11" grpId="1" animBg="1"/>
      <p:bldP spid="38" grpId="0" animBg="1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49676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Data-dependent operations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0030" y="4871720"/>
            <a:ext cx="5899372" cy="523220"/>
          </a:xfrm>
          <a:prstGeom prst="rect">
            <a:avLst/>
          </a:prstGeom>
          <a:noFill/>
          <a:ln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Executing faster than the clock rate.</a:t>
            </a:r>
          </a:p>
        </p:txBody>
      </p:sp>
    </p:spTree>
    <p:extLst>
      <p:ext uri="{BB962C8B-B14F-4D97-AF65-F5344CB8AC3E}">
        <p14:creationId xmlns:p14="http://schemas.microsoft.com/office/powerpoint/2010/main" val="3892979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49676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Data-dependent operations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7880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dataflow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a sequence of operations in which each uses the prior result. When there are no inter-operation delays then the dataflow is executing at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 1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3474720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b + 12345678;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5029200"/>
            <a:ext cx="1034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400" u="sng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  <a:p>
            <a:r>
              <a:rPr lang="en-US" sz="24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7360" y="3104048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7360" y="466344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13" name="Flowchart: Manual Operation 12"/>
          <p:cNvSpPr/>
          <p:nvPr/>
        </p:nvSpPr>
        <p:spPr>
          <a:xfrm>
            <a:off x="6126480" y="594360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14" name="Flowchart: Manual Operation 13"/>
          <p:cNvSpPr/>
          <p:nvPr/>
        </p:nvSpPr>
        <p:spPr>
          <a:xfrm>
            <a:off x="6126480" y="457200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5" name="Flowchart: Manual Operation 14"/>
          <p:cNvSpPr/>
          <p:nvPr/>
        </p:nvSpPr>
        <p:spPr>
          <a:xfrm>
            <a:off x="6126480" y="320040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7" name="Straight Arrow Connector 16"/>
          <p:cNvCxnSpPr>
            <a:stCxn id="15" idx="2"/>
            <a:endCxn id="14" idx="0"/>
          </p:cNvCxnSpPr>
          <p:nvPr/>
        </p:nvCxnSpPr>
        <p:spPr>
          <a:xfrm>
            <a:off x="6892761" y="4005960"/>
            <a:ext cx="0" cy="5660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2"/>
            <a:endCxn id="13" idx="0"/>
          </p:cNvCxnSpPr>
          <p:nvPr/>
        </p:nvCxnSpPr>
        <p:spPr>
          <a:xfrm>
            <a:off x="6892761" y="5377560"/>
            <a:ext cx="0" cy="56604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52160" y="4297680"/>
            <a:ext cx="2034283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52160" y="5669280"/>
            <a:ext cx="2034283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21040" y="4572000"/>
            <a:ext cx="143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cycle boundary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55280" y="4297679"/>
            <a:ext cx="548640" cy="4572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955280" y="5212080"/>
            <a:ext cx="548640" cy="4572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448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 animBg="1"/>
      <p:bldP spid="14" grpId="0" animBg="1"/>
      <p:bldP spid="14" grpId="1" animBg="1"/>
      <p:bldP spid="15" grpId="0" animBg="1"/>
      <p:bldP spid="15" grpId="1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45155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Data-dependency in VLIWs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7880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VLIW is a wide-issue machine that can issue several operations per instruction. All operations in an instruction execute in parallel.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3474720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b + 12345678;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3474720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400" u="sng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400" u="sng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7360" y="3104048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040" y="310896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</a:t>
            </a:r>
          </a:p>
        </p:txBody>
      </p:sp>
      <p:sp>
        <p:nvSpPr>
          <p:cNvPr id="13" name="Flowchart: Manual Operation 12"/>
          <p:cNvSpPr/>
          <p:nvPr/>
        </p:nvSpPr>
        <p:spPr>
          <a:xfrm>
            <a:off x="6035040" y="458216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14" name="Flowchart: Manual Operation 13"/>
          <p:cNvSpPr/>
          <p:nvPr/>
        </p:nvSpPr>
        <p:spPr>
          <a:xfrm>
            <a:off x="3749040" y="458216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5" name="Flowchart: Manual Operation 14"/>
          <p:cNvSpPr/>
          <p:nvPr/>
        </p:nvSpPr>
        <p:spPr>
          <a:xfrm>
            <a:off x="1554480" y="4582160"/>
            <a:ext cx="1532562" cy="8055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88720" y="4206240"/>
            <a:ext cx="6671909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21040" y="4572000"/>
            <a:ext cx="143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cycle boundary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955280" y="4297679"/>
            <a:ext cx="548640" cy="4572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955280" y="5212080"/>
            <a:ext cx="548640" cy="45720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5" idx="2"/>
            <a:endCxn id="14" idx="0"/>
          </p:cNvCxnSpPr>
          <p:nvPr/>
        </p:nvCxnSpPr>
        <p:spPr>
          <a:xfrm rot="5400000" flipH="1" flipV="1">
            <a:off x="3015261" y="3887660"/>
            <a:ext cx="805560" cy="2194560"/>
          </a:xfrm>
          <a:prstGeom prst="curvedConnector5">
            <a:avLst>
              <a:gd name="adj1" fmla="val -28378"/>
              <a:gd name="adj2" fmla="val 50000"/>
              <a:gd name="adj3" fmla="val 128378"/>
            </a:avLst>
          </a:prstGeom>
          <a:ln w="38100">
            <a:solidFill>
              <a:srgbClr val="FFFF0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4" idx="2"/>
            <a:endCxn id="13" idx="0"/>
          </p:cNvCxnSpPr>
          <p:nvPr/>
        </p:nvCxnSpPr>
        <p:spPr>
          <a:xfrm rot="5400000" flipH="1" flipV="1">
            <a:off x="5255541" y="3841940"/>
            <a:ext cx="805560" cy="2286000"/>
          </a:xfrm>
          <a:prstGeom prst="curvedConnector5">
            <a:avLst>
              <a:gd name="adj1" fmla="val -28378"/>
              <a:gd name="adj2" fmla="val 50000"/>
              <a:gd name="adj3" fmla="val 128378"/>
            </a:avLst>
          </a:prstGeom>
          <a:ln w="38100">
            <a:solidFill>
              <a:srgbClr val="FFFF00"/>
            </a:solidFill>
            <a:headEnd type="none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88720" y="5852160"/>
            <a:ext cx="6671909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45564" y="6322367"/>
            <a:ext cx="5382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Possible? Unfortunately, no such luck.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00400" y="4754880"/>
            <a:ext cx="457200" cy="457200"/>
            <a:chOff x="3220720" y="4925942"/>
            <a:chExt cx="380201" cy="392927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3220720" y="4925942"/>
              <a:ext cx="365760" cy="365760"/>
            </a:xfrm>
            <a:prstGeom prst="line">
              <a:avLst/>
            </a:prstGeom>
            <a:ln w="5715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235161" y="4953109"/>
              <a:ext cx="365760" cy="365760"/>
            </a:xfrm>
            <a:prstGeom prst="line">
              <a:avLst/>
            </a:prstGeom>
            <a:ln w="5715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394960" y="4758966"/>
            <a:ext cx="457200" cy="457200"/>
            <a:chOff x="3220720" y="4925942"/>
            <a:chExt cx="380201" cy="392927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220720" y="4925942"/>
              <a:ext cx="365760" cy="365760"/>
            </a:xfrm>
            <a:prstGeom prst="line">
              <a:avLst/>
            </a:prstGeom>
            <a:ln w="5715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235161" y="4953109"/>
              <a:ext cx="365760" cy="365760"/>
            </a:xfrm>
            <a:prstGeom prst="line">
              <a:avLst/>
            </a:prstGeom>
            <a:ln w="5715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7038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 animBg="1"/>
      <p:bldP spid="14" grpId="0" animBg="1"/>
      <p:bldP spid="15" grpId="0" animBg="1"/>
      <p:bldP spid="23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61096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Data-dependency in the Mill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7880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splits  each execution cycle into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phases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8462" y="2632223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b + 12345678;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249936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</a:t>
            </a:r>
            <a:r>
              <a:rPr lang="en-US" sz="2400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</a:t>
            </a:r>
            <a:r>
              <a:rPr lang="en-US" sz="2400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9822" y="2261551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040" y="21336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</a:t>
            </a:r>
          </a:p>
        </p:txBody>
      </p:sp>
      <p:sp>
        <p:nvSpPr>
          <p:cNvPr id="13" name="Flowchart: Manual Operation 12"/>
          <p:cNvSpPr/>
          <p:nvPr/>
        </p:nvSpPr>
        <p:spPr>
          <a:xfrm>
            <a:off x="3383280" y="5760720"/>
            <a:ext cx="1554480" cy="8229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14" name="Flowchart: Manual Operation 13"/>
          <p:cNvSpPr/>
          <p:nvPr/>
        </p:nvSpPr>
        <p:spPr>
          <a:xfrm>
            <a:off x="3383280" y="4572000"/>
            <a:ext cx="1554480" cy="8229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5" name="Flowchart: Manual Operation 14"/>
          <p:cNvSpPr/>
          <p:nvPr/>
        </p:nvSpPr>
        <p:spPr>
          <a:xfrm>
            <a:off x="3383280" y="3383280"/>
            <a:ext cx="1554480" cy="8229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108960" y="3200400"/>
            <a:ext cx="201168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13120" y="4572000"/>
            <a:ext cx="143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cycle boundary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312913" y="3228854"/>
            <a:ext cx="548640" cy="1503679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2913" y="5189734"/>
            <a:ext cx="548640" cy="160528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08960" y="6766560"/>
            <a:ext cx="201168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92505" y="4562475"/>
            <a:ext cx="143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phase boundary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377440" y="4389120"/>
            <a:ext cx="1280160" cy="2743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377440" y="5212080"/>
            <a:ext cx="1280160" cy="274320"/>
          </a:xfrm>
          <a:prstGeom prst="straightConnector1">
            <a:avLst/>
          </a:prstGeom>
          <a:ln w="34925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17920" y="3200400"/>
            <a:ext cx="38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in different phases can be part of a dataflow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17921" y="5394960"/>
            <a:ext cx="34727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is the logical view as seen by the program.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Physical reality is different.</a:t>
            </a:r>
          </a:p>
        </p:txBody>
      </p:sp>
      <p:cxnSp>
        <p:nvCxnSpPr>
          <p:cNvPr id="47" name="Straight Arrow Connector 46"/>
          <p:cNvCxnSpPr>
            <a:stCxn id="15" idx="2"/>
            <a:endCxn id="14" idx="0"/>
          </p:cNvCxnSpPr>
          <p:nvPr/>
        </p:nvCxnSpPr>
        <p:spPr>
          <a:xfrm>
            <a:off x="4160520" y="420624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2"/>
            <a:endCxn id="13" idx="0"/>
          </p:cNvCxnSpPr>
          <p:nvPr/>
        </p:nvCxnSpPr>
        <p:spPr>
          <a:xfrm>
            <a:off x="4160520" y="539496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prstDash val="solid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831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3" grpId="0"/>
      <p:bldP spid="23" grpId="1"/>
      <p:bldP spid="32" grpId="0"/>
      <p:bldP spid="32" grpId="1"/>
      <p:bldP spid="38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80956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Operation phasing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820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hases execute in sequence as a dataflow.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operation is defined to execute in a particular phase. 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 can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see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results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that retired in the prior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phases.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17042" y="3078480"/>
            <a:ext cx="5649628" cy="431315"/>
            <a:chOff x="1917042" y="3078480"/>
            <a:chExt cx="5649628" cy="431315"/>
          </a:xfrm>
        </p:grpSpPr>
        <p:sp>
          <p:nvSpPr>
            <p:cNvPr id="2" name="TextBox 1"/>
            <p:cNvSpPr txBox="1"/>
            <p:nvPr/>
          </p:nvSpPr>
          <p:spPr>
            <a:xfrm>
              <a:off x="2042160" y="3078480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phase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01920" y="3095655"/>
              <a:ext cx="2364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typical op functions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917042" y="3462140"/>
              <a:ext cx="1080158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201920" y="3509795"/>
              <a:ext cx="2364750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549528" y="3474720"/>
            <a:ext cx="1949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9120" y="3474720"/>
            <a:ext cx="47195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constants, scratchpad read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add, load, equal, etc.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 calls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 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a?b:c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store, branches, scratchpad write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36212" y="5898325"/>
            <a:ext cx="4839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add               store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94560" y="6335205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89120" y="6335205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35040" y="6335205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74720" y="6152325"/>
            <a:ext cx="1097280" cy="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303520" y="6152325"/>
            <a:ext cx="1097280" cy="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364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9" grpId="0"/>
      <p:bldP spid="2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88770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Phases spread across cycles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8209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from one instruction issue over three different cycles.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11680" y="2928927"/>
            <a:ext cx="1949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011680" y="4297680"/>
            <a:ext cx="67665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11680" y="3566160"/>
            <a:ext cx="66751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194560" y="2468880"/>
            <a:ext cx="6138454" cy="400110"/>
            <a:chOff x="2194560" y="2468880"/>
            <a:chExt cx="6138454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2194560" y="2468880"/>
              <a:ext cx="15664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instruction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80560" y="2468880"/>
              <a:ext cx="15664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instruction 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66560" y="2468880"/>
              <a:ext cx="15664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instruction 3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389120" y="3657600"/>
            <a:ext cx="1949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66560" y="4389120"/>
            <a:ext cx="1949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011680" y="5029755"/>
            <a:ext cx="67665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11680" y="5760720"/>
            <a:ext cx="67665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54480" y="6400800"/>
            <a:ext cx="6930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hases form an intra-instruction software pipeline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6043" y="2256183"/>
            <a:ext cx="8934837" cy="4071929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29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787960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Phase assignment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83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are assigned to phases in typical dataflow order.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2651760"/>
            <a:ext cx="19495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3440" y="2651760"/>
            <a:ext cx="45656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Pure sources, with no inputs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with both inputs and results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Pure sinks, with no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5920" y="5303520"/>
            <a:ext cx="6811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Because there are cycle boundaries between these phases, the result of each phase can be passed to the next phase, in the following cycle.</a:t>
            </a:r>
          </a:p>
        </p:txBody>
      </p:sp>
    </p:spTree>
    <p:extLst>
      <p:ext uri="{BB962C8B-B14F-4D97-AF65-F5344CB8AC3E}">
        <p14:creationId xmlns:p14="http://schemas.microsoft.com/office/powerpoint/2010/main" val="37417853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924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CPU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5921" y="1691525"/>
            <a:ext cx="8254129" cy="1992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new general-purpose commercial CPU family.</a:t>
            </a:r>
          </a:p>
          <a:p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has a 10x single-thread power/performance gain over conventional out-of-order superscalar architectures, yet runs the same programs, without rewrite.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9008" y="4269448"/>
            <a:ext cx="85369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talk will explain: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review of the Belt, the replacement for general registers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phasing, a 3x average speedup of dependent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ganging, when operations need more arguments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sidekick predicates, to speed up conditional branches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First Winner Rule, for N-way branching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cascaded calls, phasing across call/return</a:t>
            </a:r>
          </a:p>
        </p:txBody>
      </p:sp>
    </p:spTree>
    <p:extLst>
      <p:ext uri="{BB962C8B-B14F-4D97-AF65-F5344CB8AC3E}">
        <p14:creationId xmlns:p14="http://schemas.microsoft.com/office/powerpoint/2010/main" val="388907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nual Operation 2"/>
          <p:cNvSpPr/>
          <p:nvPr/>
        </p:nvSpPr>
        <p:spPr>
          <a:xfrm>
            <a:off x="1188720" y="356616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decoder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005840" y="424688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Manual Operation 19"/>
          <p:cNvSpPr/>
          <p:nvPr/>
        </p:nvSpPr>
        <p:spPr>
          <a:xfrm>
            <a:off x="4572000" y="411480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005840" y="488696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5840" y="347472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138" y="731520"/>
            <a:ext cx="417479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Phasing and decode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7817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decoders are fully pipelined and can start decode of a new instruction every cycle.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71600" y="2573867"/>
            <a:ext cx="1924756" cy="53057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microcache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Straight Arrow Connector 40"/>
          <p:cNvCxnSpPr>
            <a:stCxn id="33" idx="2"/>
            <a:endCxn id="3" idx="0"/>
          </p:cNvCxnSpPr>
          <p:nvPr/>
        </p:nvCxnSpPr>
        <p:spPr>
          <a:xfrm flipH="1">
            <a:off x="2331720" y="3104444"/>
            <a:ext cx="2258" cy="461716"/>
          </a:xfrm>
          <a:prstGeom prst="straightConnector1">
            <a:avLst/>
          </a:prstGeom>
          <a:ln w="41275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0" idx="1"/>
          </p:cNvCxnSpPr>
          <p:nvPr/>
        </p:nvCxnSpPr>
        <p:spPr>
          <a:xfrm>
            <a:off x="3962400" y="4717753"/>
            <a:ext cx="838200" cy="357167"/>
          </a:xfrm>
          <a:prstGeom prst="straightConnector1">
            <a:avLst/>
          </a:prstGeom>
          <a:ln w="41275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/>
          <p:cNvSpPr/>
          <p:nvPr/>
        </p:nvSpPr>
        <p:spPr>
          <a:xfrm rot="840000">
            <a:off x="3383280" y="3749040"/>
            <a:ext cx="456494" cy="1819275"/>
          </a:xfrm>
          <a:prstGeom prst="rightBrace">
            <a:avLst>
              <a:gd name="adj1" fmla="val 34428"/>
              <a:gd name="adj2" fmla="val 50000"/>
            </a:avLst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92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5" grpId="0"/>
      <p:bldP spid="33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Manual Operation 19"/>
          <p:cNvSpPr/>
          <p:nvPr/>
        </p:nvSpPr>
        <p:spPr>
          <a:xfrm>
            <a:off x="4572000" y="411480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417479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Phasing and decode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371600"/>
            <a:ext cx="8209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instructions encode in six blocks of </a:t>
            </a:r>
            <a:r>
              <a:rPr lang="en-US" sz="2400" dirty="0" smtClean="0">
                <a:solidFill>
                  <a:srgbClr val="FFFF00"/>
                </a:solidFill>
                <a:cs typeface="Consolas" panose="020B0609020204030204" pitchFamily="49" charset="0"/>
              </a:rPr>
              <a:t>zero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or more ops.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Two of the blocks decode a cycle before the others.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ops assigned to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readerPhase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are in the early blocks.</a:t>
            </a:r>
          </a:p>
        </p:txBody>
      </p:sp>
      <p:sp>
        <p:nvSpPr>
          <p:cNvPr id="3" name="Flowchart: Manual Operation 2"/>
          <p:cNvSpPr/>
          <p:nvPr/>
        </p:nvSpPr>
        <p:spPr>
          <a:xfrm>
            <a:off x="1188720" y="355600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decoder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45920" y="2743200"/>
            <a:ext cx="1371600" cy="365760"/>
          </a:xfrm>
          <a:prstGeom prst="round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40880" y="428752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 phase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40880" y="4927600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ops phase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40880" y="5567680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 phase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005840" y="424688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971491" y="3444240"/>
            <a:ext cx="0" cy="253371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05840" y="488696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05840" y="347472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37360" y="374904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7360" y="438912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7360" y="502920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</a:p>
        </p:txBody>
      </p:sp>
    </p:spTree>
    <p:extLst>
      <p:ext uri="{BB962C8B-B14F-4D97-AF65-F5344CB8AC3E}">
        <p14:creationId xmlns:p14="http://schemas.microsoft.com/office/powerpoint/2010/main" val="10772103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02E-6 -3.72549E-6 L 0.00205 0.129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6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6 0.12909 L 0.00316 0.213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418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7 -0.00041 L 0.32875 0.08231 " pathEditMode="relative" rAng="0" ptsTypes="AA">
                                      <p:cBhvr>
                                        <p:cTn id="43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56" y="4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16 0.21304 L 0.00411 0.2916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392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6 0.00123 L 0.32939 0.0723 " pathEditMode="relative" rAng="0" ptsTypes="AA">
                                      <p:cBhvr>
                                        <p:cTn id="63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5" y="35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1 -0.00245 L 0.3316 0.0625 " pathEditMode="relative" rAng="0" ptsTypes="AA">
                                      <p:cBhvr>
                                        <p:cTn id="8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8" y="3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9" grpId="4" animBg="1"/>
      <p:bldP spid="38" grpId="0"/>
      <p:bldP spid="38" grpId="1"/>
      <p:bldP spid="39" grpId="0"/>
      <p:bldP spid="39" grpId="1"/>
      <p:bldP spid="40" grpId="0"/>
      <p:bldP spid="40" grpId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nual Operation 2"/>
          <p:cNvSpPr/>
          <p:nvPr/>
        </p:nvSpPr>
        <p:spPr>
          <a:xfrm>
            <a:off x="1188720" y="356616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decoder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005840" y="424688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Manual Operation 19"/>
          <p:cNvSpPr/>
          <p:nvPr/>
        </p:nvSpPr>
        <p:spPr>
          <a:xfrm>
            <a:off x="4572000" y="4114800"/>
            <a:ext cx="2286000" cy="192024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3971491" y="3444240"/>
            <a:ext cx="0" cy="253371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05840" y="488696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5840" y="3474720"/>
            <a:ext cx="265176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138" y="731520"/>
            <a:ext cx="417479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Phasing and decode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551398"/>
            <a:ext cx="772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decoders are fully pipelined and can start decode of a new instruction every cycle.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7360" y="374904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7360" y="438912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7360" y="502920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45920" y="2743200"/>
            <a:ext cx="1371600" cy="365760"/>
          </a:xfrm>
          <a:prstGeom prst="roundRect">
            <a:avLst/>
          </a:prstGeom>
          <a:solidFill>
            <a:srgbClr val="070E97"/>
          </a:solidFill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US" sz="2400" dirty="0" smtClean="0">
                <a:solidFill>
                  <a:srgbClr val="0099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45920" y="2743200"/>
            <a:ext cx="1371600" cy="365760"/>
          </a:xfrm>
          <a:prstGeom prst="roundRect">
            <a:avLst/>
          </a:prstGeom>
          <a:solidFill>
            <a:srgbClr val="070E9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645920" y="2743200"/>
            <a:ext cx="1371600" cy="365760"/>
          </a:xfrm>
          <a:prstGeom prst="roundRect">
            <a:avLst/>
          </a:prstGeom>
          <a:solidFill>
            <a:srgbClr val="070E97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37360" y="374904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37360" y="438912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37360" y="374904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37360" y="438912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645920" y="2743200"/>
            <a:ext cx="1371600" cy="365760"/>
          </a:xfrm>
          <a:prstGeom prst="roundRect">
            <a:avLst/>
          </a:prstGeom>
          <a:solidFill>
            <a:srgbClr val="070E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</a:t>
            </a:r>
            <a:r>
              <a:rPr lang="en-US" sz="24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37360" y="502920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37360" y="502920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737360" y="374904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37360" y="438912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37360" y="5029200"/>
            <a:ext cx="1280160" cy="365760"/>
          </a:xfrm>
          <a:prstGeom prst="rect">
            <a:avLst/>
          </a:prstGeom>
          <a:solidFill>
            <a:srgbClr val="070E9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8840" y="2590800"/>
            <a:ext cx="429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Phases of one instruction overlap the phases of adjacent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6207760"/>
            <a:ext cx="6634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Reader phase of one instruction happens in the same cycle as ops phase of the prior instruction and the writer phase of the one before that.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075" y="1340545"/>
            <a:ext cx="9326880" cy="4856480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20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6869E-6 4.5098E-6 L 0.00095 0.1284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6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6869E-6 2.61438E-7 L 0.00095 0.1299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649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5 0.12847 L 0.00095 0.2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4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-0.00082 L 0.33144 0.08517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6" y="4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86869E-6 -1.24183E-6 L 0.00095 0.13011 " pathEditMode="relative" rAng="0" ptsTypes="AA">
                                      <p:cBhvr>
                                        <p:cTn id="42" dur="2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649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2116 L 0.00031 0.2945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414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12847 L 0.00094 0.2142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8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202E-7 4.70588E-6 L 0.33254 0.08353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9" y="416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081 L 0.33191 0.08456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61" y="4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64646E-6 1.76471E-6 L 0.00095 0.1305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651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2116 L 0.0011 0.2943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12847 L 0.00063 0.2120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4167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5 -0.00041 L 0.33191 0.07475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35" y="375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061E-6 -3.79085E-6 L 0.33191 0.08313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8" y="414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4 -0.00122 L 0.33191 0.08477 " pathEditMode="relative" rAng="0" ptsTypes="AA">
                                      <p:cBhvr>
                                        <p:cTn id="8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0" y="4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2116 L 0.00079 0.2939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410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12847 L 0.0011 0.2109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4949E-6 2.61438E-6 L 0.33065 0.07414 " pathEditMode="relative" rAng="0" ptsTypes="AA">
                                      <p:cBhvr>
                                        <p:cTn id="11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5" y="3697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828E-6 -4.05229E-6 L 0.3338 0.08477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2" y="422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082 L 0.33176 0.08538 " pathEditMode="relative" rAng="0" ptsTypes="AA">
                                      <p:cBhvr>
                                        <p:cTn id="11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61" y="4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2" presetClass="path" presetSubtype="0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4 0.21181 L 0.00063 0.29453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4126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 4.70588E-6 L 0.33207 0.08353 " pathEditMode="relative" rAng="0" ptsTypes="AA">
                                      <p:cBhvr>
                                        <p:cTn id="14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9" y="416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283E-6 -1.63399E-6 L 0.33176 0.07374 " pathEditMode="relative" rAng="0" ptsTypes="AA">
                                      <p:cBhvr>
                                        <p:cTn id="14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8" y="3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061E-6 0.00061 L 0.33191 0.07394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8" y="36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1" grpId="0" animBg="1"/>
      <p:bldP spid="11" grpId="1" animBg="1"/>
      <p:bldP spid="11" grpId="2" animBg="1"/>
      <p:bldP spid="19" grpId="0" animBg="1"/>
      <p:bldP spid="19" grpId="1" animBg="1"/>
      <p:bldP spid="19" grpId="2" animBg="1"/>
      <p:bldP spid="19" grpId="3" animBg="1"/>
      <p:bldP spid="19" grpId="4" animBg="1"/>
      <p:bldP spid="17" grpId="0" animBg="1"/>
      <p:bldP spid="17" grpId="1" animBg="1"/>
      <p:bldP spid="17" grpId="2" animBg="1"/>
      <p:bldP spid="17" grpId="3" animBg="1"/>
      <p:bldP spid="17" grpId="4" animBg="1"/>
      <p:bldP spid="18" grpId="0" animBg="1"/>
      <p:bldP spid="18" grpId="1" animBg="1"/>
      <p:bldP spid="18" grpId="2" animBg="1"/>
      <p:bldP spid="18" grpId="3" animBg="1"/>
      <p:bldP spid="18" grpId="4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9" grpId="0" animBg="1"/>
      <p:bldP spid="29" grpId="1" animBg="1"/>
      <p:bldP spid="29" grpId="2" animBg="1"/>
      <p:bldP spid="29" grpId="3" animBg="1"/>
      <p:bldP spid="29" grpId="4" animBg="1"/>
      <p:bldP spid="23" grpId="0" animBg="1"/>
      <p:bldP spid="23" grpId="1" animBg="1"/>
      <p:bldP spid="23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2" grpId="0"/>
      <p:bldP spid="4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38435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Other phases – pick phase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645920"/>
            <a:ext cx="8040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 phase is used by the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pick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operation, which implements the triadic predicate operation 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a?b:c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4023360"/>
            <a:ext cx="3857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 does not use a functional unit. Instead it is implemented in the bypass crossbar, that routes operand results of one cycle to functional unit inputs of the following cycle.</a:t>
            </a:r>
          </a:p>
        </p:txBody>
      </p:sp>
      <p:sp>
        <p:nvSpPr>
          <p:cNvPr id="14" name="Flowchart: Manual Operation 13"/>
          <p:cNvSpPr/>
          <p:nvPr/>
        </p:nvSpPr>
        <p:spPr>
          <a:xfrm>
            <a:off x="5856144" y="6035040"/>
            <a:ext cx="1554480" cy="73152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68880" y="3017520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a==0 ? b : c;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8800" y="2624016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35040" y="5301849"/>
            <a:ext cx="21031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764704" y="2651760"/>
            <a:ext cx="1554480" cy="1463040"/>
            <a:chOff x="6400800" y="2651760"/>
            <a:chExt cx="1554480" cy="1463040"/>
          </a:xfrm>
        </p:grpSpPr>
        <p:sp>
          <p:nvSpPr>
            <p:cNvPr id="13" name="Flowchart: Manual Operation 12"/>
            <p:cNvSpPr/>
            <p:nvPr/>
          </p:nvSpPr>
          <p:spPr>
            <a:xfrm>
              <a:off x="6400800" y="3383280"/>
              <a:ext cx="1554480" cy="73152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eql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6858000" y="3017520"/>
              <a:ext cx="0" cy="36576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498080" y="3017520"/>
              <a:ext cx="0" cy="36576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675120" y="265176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15200" y="265176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313344" y="4206240"/>
            <a:ext cx="1554480" cy="1188720"/>
            <a:chOff x="6400800" y="2834640"/>
            <a:chExt cx="1554480" cy="1188720"/>
          </a:xfrm>
        </p:grpSpPr>
        <p:sp>
          <p:nvSpPr>
            <p:cNvPr id="49" name="Flowchart: Manual Operation 48"/>
            <p:cNvSpPr/>
            <p:nvPr/>
          </p:nvSpPr>
          <p:spPr>
            <a:xfrm>
              <a:off x="6400800" y="3566160"/>
              <a:ext cx="1554480" cy="45720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pick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7335072" y="3188970"/>
              <a:ext cx="0" cy="36576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7667043" y="3188970"/>
              <a:ext cx="0" cy="365760"/>
            </a:xfrm>
            <a:prstGeom prst="straightConnector1">
              <a:avLst/>
            </a:prstGeom>
            <a:ln w="3175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152192" y="283464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484163" y="283464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</a:t>
              </a:r>
            </a:p>
          </p:txBody>
        </p:sp>
      </p:grpSp>
      <p:cxnSp>
        <p:nvCxnSpPr>
          <p:cNvPr id="55" name="Straight Arrow Connector 54"/>
          <p:cNvCxnSpPr>
            <a:stCxn id="13" idx="2"/>
          </p:cNvCxnSpPr>
          <p:nvPr/>
        </p:nvCxnSpPr>
        <p:spPr>
          <a:xfrm>
            <a:off x="6541944" y="4114800"/>
            <a:ext cx="0" cy="82296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9" idx="2"/>
          </p:cNvCxnSpPr>
          <p:nvPr/>
        </p:nvCxnSpPr>
        <p:spPr>
          <a:xfrm flipH="1">
            <a:off x="7078516" y="5394960"/>
            <a:ext cx="12068" cy="64008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170494" y="5652105"/>
            <a:ext cx="0" cy="36576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87614" y="528634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72400" y="356616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38160" y="4937760"/>
            <a:ext cx="136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pickPhase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72400" y="6126480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8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24771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Other phases – call phase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45920"/>
            <a:ext cx="73052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Call phase is used only by the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function call occurs after prior phases (if any).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Remaining phases (if any) are executed after return.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3360" y="3200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89120" y="3474720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f(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40" y="320040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3474720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call store</a:t>
            </a:r>
          </a:p>
        </p:txBody>
      </p:sp>
      <p:sp>
        <p:nvSpPr>
          <p:cNvPr id="8" name="Flowchart: Manual Operation 7"/>
          <p:cNvSpPr/>
          <p:nvPr/>
        </p:nvSpPr>
        <p:spPr>
          <a:xfrm>
            <a:off x="1828800" y="329184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1" name="Flowchart: Manual Operation 10"/>
          <p:cNvSpPr/>
          <p:nvPr/>
        </p:nvSpPr>
        <p:spPr>
          <a:xfrm>
            <a:off x="1828800" y="429768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28800" y="5120640"/>
            <a:ext cx="1645920" cy="94090"/>
            <a:chOff x="4389120" y="6126480"/>
            <a:chExt cx="1612712" cy="9409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4389120" y="6126480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389120" y="6220570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flipH="1">
            <a:off x="1828800" y="4114800"/>
            <a:ext cx="16459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Manual Operation 43"/>
          <p:cNvSpPr/>
          <p:nvPr/>
        </p:nvSpPr>
        <p:spPr>
          <a:xfrm>
            <a:off x="1828800" y="539496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retn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1828800" y="6217920"/>
            <a:ext cx="16459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Manual Operation 55"/>
          <p:cNvSpPr/>
          <p:nvPr/>
        </p:nvSpPr>
        <p:spPr>
          <a:xfrm>
            <a:off x="1828800" y="640080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20" name="Left Brace 19"/>
          <p:cNvSpPr/>
          <p:nvPr/>
        </p:nvSpPr>
        <p:spPr>
          <a:xfrm flipH="1">
            <a:off x="3749040" y="4114800"/>
            <a:ext cx="367748" cy="2103120"/>
          </a:xfrm>
          <a:prstGeom prst="leftBrace">
            <a:avLst>
              <a:gd name="adj1" fmla="val 38062"/>
              <a:gd name="adj2" fmla="val 50361"/>
            </a:avLst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31920" y="4846320"/>
            <a:ext cx="1520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called function</a:t>
            </a:r>
          </a:p>
        </p:txBody>
      </p:sp>
      <p:cxnSp>
        <p:nvCxnSpPr>
          <p:cNvPr id="23" name="Straight Arrow Connector 22"/>
          <p:cNvCxnSpPr>
            <a:stCxn id="8" idx="2"/>
            <a:endCxn id="11" idx="0"/>
          </p:cNvCxnSpPr>
          <p:nvPr/>
        </p:nvCxnSpPr>
        <p:spPr>
          <a:xfrm>
            <a:off x="2606040" y="393192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2"/>
            <a:endCxn id="56" idx="0"/>
          </p:cNvCxnSpPr>
          <p:nvPr/>
        </p:nvCxnSpPr>
        <p:spPr>
          <a:xfrm>
            <a:off x="2606040" y="603504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44" idx="0"/>
          </p:cNvCxnSpPr>
          <p:nvPr/>
        </p:nvCxnSpPr>
        <p:spPr>
          <a:xfrm>
            <a:off x="2606040" y="4937760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6775" y="3071191"/>
            <a:ext cx="5905236" cy="4293705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52607" y="4333461"/>
            <a:ext cx="3653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After a return, the instruction containing the call is re-executed, but without the operations that were already issued.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73061" y="3154905"/>
            <a:ext cx="2952618" cy="891209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97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11" grpId="0" animBg="1"/>
      <p:bldP spid="44" grpId="0" animBg="1"/>
      <p:bldP spid="56" grpId="0" animBg="1"/>
      <p:bldP spid="20" grpId="0" animBg="1"/>
      <p:bldP spid="21" grpId="0"/>
      <p:bldP spid="32" grpId="0" animBg="1"/>
      <p:bldP spid="31" grpId="0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14996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Cascaded calls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45920"/>
            <a:ext cx="7905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Mill instruction may have more than one call operation.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Multiple calls are executed consecutively, in slot order.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Returns transfer directly to the next called function.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3360" y="3200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89120" y="3474720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F(G(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a+b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40" y="320040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3474720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call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store</a:t>
            </a:r>
          </a:p>
        </p:txBody>
      </p:sp>
      <p:sp>
        <p:nvSpPr>
          <p:cNvPr id="8" name="Flowchart: Manual Operation 7"/>
          <p:cNvSpPr/>
          <p:nvPr/>
        </p:nvSpPr>
        <p:spPr>
          <a:xfrm>
            <a:off x="1828800" y="329184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28800" y="4603197"/>
            <a:ext cx="1645920" cy="54334"/>
            <a:chOff x="4389120" y="5967456"/>
            <a:chExt cx="1612712" cy="54334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4389120" y="5967456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389120" y="6021790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 flipH="1">
            <a:off x="1828800" y="4114800"/>
            <a:ext cx="16459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Manual Operation 43"/>
          <p:cNvSpPr/>
          <p:nvPr/>
        </p:nvSpPr>
        <p:spPr>
          <a:xfrm>
            <a:off x="1828800" y="539496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retn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1828800" y="6217920"/>
            <a:ext cx="16459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Manual Operation 55"/>
          <p:cNvSpPr/>
          <p:nvPr/>
        </p:nvSpPr>
        <p:spPr>
          <a:xfrm>
            <a:off x="1828800" y="640080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sp>
        <p:nvSpPr>
          <p:cNvPr id="20" name="Left Brace 19"/>
          <p:cNvSpPr/>
          <p:nvPr/>
        </p:nvSpPr>
        <p:spPr>
          <a:xfrm flipH="1">
            <a:off x="3880102" y="4114801"/>
            <a:ext cx="236684" cy="1036210"/>
          </a:xfrm>
          <a:prstGeom prst="leftBrace">
            <a:avLst>
              <a:gd name="adj1" fmla="val 38062"/>
              <a:gd name="adj2" fmla="val 50361"/>
            </a:avLst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54087" y="4297680"/>
            <a:ext cx="1520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called function G</a:t>
            </a:r>
          </a:p>
        </p:txBody>
      </p:sp>
      <p:cxnSp>
        <p:nvCxnSpPr>
          <p:cNvPr id="23" name="Straight Arrow Connector 22"/>
          <p:cNvCxnSpPr>
            <a:stCxn id="8" idx="2"/>
            <a:endCxn id="11" idx="0"/>
          </p:cNvCxnSpPr>
          <p:nvPr/>
        </p:nvCxnSpPr>
        <p:spPr>
          <a:xfrm>
            <a:off x="2606040" y="393192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2"/>
            <a:endCxn id="56" idx="0"/>
          </p:cNvCxnSpPr>
          <p:nvPr/>
        </p:nvCxnSpPr>
        <p:spPr>
          <a:xfrm>
            <a:off x="2606040" y="6035040"/>
            <a:ext cx="0" cy="36576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anual Operation 10"/>
          <p:cNvSpPr/>
          <p:nvPr/>
        </p:nvSpPr>
        <p:spPr>
          <a:xfrm>
            <a:off x="1828800" y="4297680"/>
            <a:ext cx="1554480" cy="6400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retn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828800" y="5687833"/>
            <a:ext cx="1645920" cy="54334"/>
            <a:chOff x="4389120" y="5967456"/>
            <a:chExt cx="1612712" cy="54334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4389120" y="5967456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389120" y="6021790"/>
              <a:ext cx="1612712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H="1">
            <a:off x="1828800" y="5166360"/>
            <a:ext cx="1645920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 flipH="1">
            <a:off x="3880103" y="5151010"/>
            <a:ext cx="236685" cy="1085463"/>
          </a:xfrm>
          <a:prstGeom prst="leftBrace">
            <a:avLst>
              <a:gd name="adj1" fmla="val 38062"/>
              <a:gd name="adj2" fmla="val 50361"/>
            </a:avLst>
          </a:prstGeom>
          <a:ln w="381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54088" y="5333890"/>
            <a:ext cx="1520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called function F</a:t>
            </a:r>
          </a:p>
        </p:txBody>
      </p:sp>
      <p:cxnSp>
        <p:nvCxnSpPr>
          <p:cNvPr id="9" name="Straight Arrow Connector 8"/>
          <p:cNvCxnSpPr>
            <a:stCxn id="13" idx="1"/>
          </p:cNvCxnSpPr>
          <p:nvPr/>
        </p:nvCxnSpPr>
        <p:spPr>
          <a:xfrm flipH="1">
            <a:off x="4154089" y="5166360"/>
            <a:ext cx="1170195" cy="0"/>
          </a:xfrm>
          <a:prstGeom prst="straightConnector1">
            <a:avLst/>
          </a:prstGeom>
          <a:ln w="317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24284" y="4966305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 transfer</a:t>
            </a:r>
          </a:p>
        </p:txBody>
      </p:sp>
      <p:cxnSp>
        <p:nvCxnSpPr>
          <p:cNvPr id="30" name="Straight Arrow Connector 29"/>
          <p:cNvCxnSpPr>
            <a:stCxn id="11" idx="2"/>
            <a:endCxn id="44" idx="0"/>
          </p:cNvCxnSpPr>
          <p:nvPr/>
        </p:nvCxnSpPr>
        <p:spPr>
          <a:xfrm>
            <a:off x="2606040" y="4937760"/>
            <a:ext cx="0" cy="4572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56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 animBg="1"/>
      <p:bldP spid="44" grpId="0" animBg="1"/>
      <p:bldP spid="56" grpId="0" animBg="1"/>
      <p:bldP spid="20" grpId="0" animBg="1"/>
      <p:bldP spid="21" grpId="0"/>
      <p:bldP spid="11" grpId="0" animBg="1"/>
      <p:bldP spid="33" grpId="0" animBg="1"/>
      <p:bldP spid="34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53906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impact of phasing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7553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Conventional CPU design has abandoned the quest for operation-level parallelism because of a belief that open code has OLPs of only 2 or 3. This belief is false.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1920" y="6535481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is Mach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0240" y="3200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4640" y="3568147"/>
            <a:ext cx="4275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b + 12345; c = d – 54321;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1680" y="4663440"/>
            <a:ext cx="18133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	con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	sub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	store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4480" y="5852160"/>
            <a:ext cx="3187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LP is 2, three cycles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4206240"/>
            <a:ext cx="1696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conventional: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3440" y="4206240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640" y="4663440"/>
            <a:ext cx="4134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add sub store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852160"/>
            <a:ext cx="238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LP is 6, one cycle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011680" y="5029200"/>
            <a:ext cx="1651414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011680" y="5323398"/>
            <a:ext cx="1651414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011680" y="4733013"/>
            <a:ext cx="1651414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011680" y="5637359"/>
            <a:ext cx="1651414" cy="0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20640" y="4733013"/>
            <a:ext cx="4006229" cy="7468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120640" y="5029200"/>
            <a:ext cx="4006229" cy="7468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97280" y="4572000"/>
            <a:ext cx="2801982" cy="1233725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76603" y="4572000"/>
            <a:ext cx="4750266" cy="895796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00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8" grpId="0"/>
      <p:bldP spid="2" grpId="0"/>
      <p:bldP spid="3" grpId="0"/>
      <p:bldP spid="6" grpId="0"/>
      <p:bldP spid="7" grpId="0"/>
      <p:bldP spid="8" grpId="0"/>
      <p:bldP spid="9" grpId="0"/>
      <p:bldP spid="11" grpId="0"/>
      <p:bldP spid="28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69601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Where the gain is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7553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long basic blocks, phasing offers no improvement over conventional VLIW.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2740655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other ops in BB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2743200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phasing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75120" y="2743200"/>
            <a:ext cx="219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VLIW, no phasing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1" y="5496339"/>
            <a:ext cx="750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VLIW scheduler can put the phased ops in the instructions that issue in the cycle when a phase would issue on the Mill.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1828799" y="3108960"/>
            <a:ext cx="981428" cy="1938992"/>
            <a:chOff x="1828799" y="3108960"/>
            <a:chExt cx="981428" cy="1938992"/>
          </a:xfrm>
        </p:grpSpPr>
        <p:sp>
          <p:nvSpPr>
            <p:cNvPr id="12" name="TextBox 11"/>
            <p:cNvSpPr txBox="1"/>
            <p:nvPr/>
          </p:nvSpPr>
          <p:spPr>
            <a:xfrm>
              <a:off x="1920240" y="3108960"/>
              <a:ext cx="88998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828799" y="3475482"/>
              <a:ext cx="981428" cy="1222513"/>
              <a:chOff x="1828799" y="3475482"/>
              <a:chExt cx="981428" cy="1222513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>
                <a:off x="1828800" y="4078456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8800" y="4379943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828800" y="46979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1828800" y="37835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1828799" y="3475482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 52"/>
          <p:cNvGrpSpPr/>
          <p:nvPr/>
        </p:nvGrpSpPr>
        <p:grpSpPr>
          <a:xfrm>
            <a:off x="3840480" y="3108960"/>
            <a:ext cx="2864887" cy="1938992"/>
            <a:chOff x="3840480" y="3108960"/>
            <a:chExt cx="2864887" cy="1938992"/>
          </a:xfrm>
        </p:grpSpPr>
        <p:sp>
          <p:nvSpPr>
            <p:cNvPr id="33" name="TextBox 32"/>
            <p:cNvSpPr txBox="1"/>
            <p:nvPr/>
          </p:nvSpPr>
          <p:spPr>
            <a:xfrm>
              <a:off x="3840480" y="3108960"/>
              <a:ext cx="2864887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</a:t>
              </a:r>
              <a:r>
                <a:rPr lang="en-US" sz="2000" dirty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ops&gt; con add 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store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931920" y="3476709"/>
              <a:ext cx="2651760" cy="1222513"/>
              <a:chOff x="1828799" y="3475482"/>
              <a:chExt cx="981428" cy="1222513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1828800" y="4078456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1828800" y="4379943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1828800" y="46979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1828800" y="37835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1828799" y="3475482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6949440" y="3108960"/>
            <a:ext cx="1736373" cy="1938992"/>
            <a:chOff x="6949440" y="3108960"/>
            <a:chExt cx="1736373" cy="1938992"/>
          </a:xfrm>
        </p:grpSpPr>
        <p:sp>
          <p:nvSpPr>
            <p:cNvPr id="32" name="TextBox 31"/>
            <p:cNvSpPr txBox="1"/>
            <p:nvPr/>
          </p:nvSpPr>
          <p:spPr>
            <a:xfrm>
              <a:off x="6949440" y="3108960"/>
              <a:ext cx="1736373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 con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 add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 store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7040880" y="3476709"/>
              <a:ext cx="1554480" cy="1222513"/>
              <a:chOff x="1828799" y="3475482"/>
              <a:chExt cx="981428" cy="122251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>
                <a:off x="1828800" y="4078456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1828800" y="4379943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1828800" y="46979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1828800" y="3783595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1828799" y="3475482"/>
                <a:ext cx="981427" cy="0"/>
              </a:xfrm>
              <a:prstGeom prst="line">
                <a:avLst/>
              </a:prstGeom>
              <a:ln w="3492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TextBox 21"/>
          <p:cNvSpPr txBox="1"/>
          <p:nvPr/>
        </p:nvSpPr>
        <p:spPr>
          <a:xfrm>
            <a:off x="4679368" y="4018774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05106" y="4022157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</p:spTree>
    <p:extLst>
      <p:ext uri="{BB962C8B-B14F-4D97-AF65-F5344CB8AC3E}">
        <p14:creationId xmlns:p14="http://schemas.microsoft.com/office/powerpoint/2010/main" val="4041727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798E-6 -2.15686E-6 L -2.9798E-6 -0.0367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5051E-8 -6.53595E-7 L -0.11301 0.0439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50" y="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31" grpId="0"/>
      <p:bldP spid="16" grpId="0"/>
      <p:bldP spid="22" grpId="0"/>
      <p:bldP spid="22" grpId="1"/>
      <p:bldP spid="22" grpId="2"/>
      <p:bldP spid="51" grpId="0"/>
      <p:bldP spid="51" grpId="1"/>
      <p:bldP spid="51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696012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Where the gain is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7553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 adjacent to control flow, phasing saves cycles over conventional VLIW.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5408" y="2651760"/>
            <a:ext cx="2138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Mill, with phasing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3968" y="4822616"/>
            <a:ext cx="219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VLIW, no phasing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340901" y="3173580"/>
            <a:ext cx="748923" cy="400110"/>
            <a:chOff x="1974672" y="3290316"/>
            <a:chExt cx="748923" cy="400110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2011680" y="3657600"/>
              <a:ext cx="64008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1974672" y="3290316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3021727" y="3482498"/>
            <a:ext cx="274320" cy="149806"/>
          </a:xfrm>
          <a:prstGeom prst="straightConnector1">
            <a:avLst/>
          </a:prstGeom>
          <a:ln w="317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265083" y="3447472"/>
            <a:ext cx="2723823" cy="400110"/>
            <a:chOff x="2811302" y="3749040"/>
            <a:chExt cx="2723823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2811302" y="3749040"/>
              <a:ext cx="2723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 add store 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brfl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2840464" y="4114800"/>
              <a:ext cx="265176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5906763" y="3727607"/>
            <a:ext cx="274320" cy="149806"/>
          </a:xfrm>
          <a:prstGeom prst="straightConnector1">
            <a:avLst/>
          </a:prstGeom>
          <a:ln w="317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6114253" y="3723744"/>
            <a:ext cx="889987" cy="400110"/>
            <a:chOff x="1892313" y="3290316"/>
            <a:chExt cx="889987" cy="400110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2011680" y="3657600"/>
              <a:ext cx="64008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892313" y="3290316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264551" y="3443586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77611" y="344938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800093" y="2993451"/>
            <a:ext cx="914400" cy="367749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55877" y="2762618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nly if taken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36412" y="3938547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taken or not</a:t>
            </a:r>
          </a:p>
        </p:txBody>
      </p:sp>
      <p:cxnSp>
        <p:nvCxnSpPr>
          <p:cNvPr id="30" name="Straight Arrow Connector 29"/>
          <p:cNvCxnSpPr>
            <a:stCxn id="28" idx="3"/>
          </p:cNvCxnSpPr>
          <p:nvPr/>
        </p:nvCxnSpPr>
        <p:spPr>
          <a:xfrm flipV="1">
            <a:off x="3872410" y="3983630"/>
            <a:ext cx="564835" cy="154972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263123" y="3177325"/>
            <a:ext cx="826701" cy="39636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189774" y="3463042"/>
            <a:ext cx="799132" cy="3611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633740" y="5360851"/>
            <a:ext cx="748923" cy="400110"/>
            <a:chOff x="1974672" y="3290316"/>
            <a:chExt cx="748923" cy="400110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2011680" y="3657600"/>
              <a:ext cx="64008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974672" y="3290316"/>
              <a:ext cx="748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8" name="Straight Arrow Connector 67"/>
          <p:cNvCxnSpPr/>
          <p:nvPr/>
        </p:nvCxnSpPr>
        <p:spPr>
          <a:xfrm>
            <a:off x="3314566" y="5669769"/>
            <a:ext cx="274320" cy="149806"/>
          </a:xfrm>
          <a:prstGeom prst="straightConnector1">
            <a:avLst/>
          </a:prstGeom>
          <a:ln w="317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089761" y="6556904"/>
            <a:ext cx="274320" cy="149806"/>
          </a:xfrm>
          <a:prstGeom prst="straightConnector1">
            <a:avLst/>
          </a:prstGeom>
          <a:ln w="31750">
            <a:solidFill>
              <a:srgbClr val="FFFF0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5189893" y="6553041"/>
            <a:ext cx="889987" cy="400110"/>
            <a:chOff x="1892313" y="3290316"/>
            <a:chExt cx="889987" cy="400110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2011680" y="3657600"/>
              <a:ext cx="64008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892313" y="3290316"/>
              <a:ext cx="889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&lt;ops&gt;</a:t>
              </a:r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 flipH="1">
            <a:off x="4071464" y="5465466"/>
            <a:ext cx="914400" cy="367749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027248" y="5234633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nly if taken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45920" y="6431752"/>
            <a:ext cx="153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taken or not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3200400" y="6476835"/>
            <a:ext cx="365760" cy="154972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2555962" y="5364596"/>
            <a:ext cx="826701" cy="39636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4338203" y="6260024"/>
            <a:ext cx="799132" cy="3611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557922" y="5634743"/>
            <a:ext cx="1595309" cy="1015663"/>
            <a:chOff x="3557922" y="5634743"/>
            <a:chExt cx="1595309" cy="1015663"/>
          </a:xfrm>
        </p:grpSpPr>
        <p:sp>
          <p:nvSpPr>
            <p:cNvPr id="70" name="TextBox 69"/>
            <p:cNvSpPr txBox="1"/>
            <p:nvPr/>
          </p:nvSpPr>
          <p:spPr>
            <a:xfrm>
              <a:off x="3557922" y="5634743"/>
              <a:ext cx="159530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add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store 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brfl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3564208" y="6000503"/>
              <a:ext cx="146304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3564208" y="6289090"/>
              <a:ext cx="146304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3564208" y="6627101"/>
              <a:ext cx="1463040" cy="0"/>
            </a:xfrm>
            <a:prstGeom prst="line">
              <a:avLst/>
            </a:prstGeom>
            <a:ln w="34925">
              <a:solidFill>
                <a:schemeClr val="accent2">
                  <a:lumMod val="40000"/>
                  <a:lumOff val="60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/>
          <p:cNvSpPr/>
          <p:nvPr/>
        </p:nvSpPr>
        <p:spPr>
          <a:xfrm>
            <a:off x="1393152" y="2632530"/>
            <a:ext cx="5669999" cy="1790015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24471" y="2428813"/>
            <a:ext cx="2944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phases are in effect moved over control flow.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236464" y="4625652"/>
            <a:ext cx="5669999" cy="2427081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5011" y="4665247"/>
            <a:ext cx="2814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VLIW scheduler cannot move ops over control flow or they would execute on both paths.</a:t>
            </a:r>
          </a:p>
        </p:txBody>
      </p:sp>
    </p:spTree>
    <p:extLst>
      <p:ext uri="{BB962C8B-B14F-4D97-AF65-F5344CB8AC3E}">
        <p14:creationId xmlns:p14="http://schemas.microsoft.com/office/powerpoint/2010/main" val="9617683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3535E-7 -4.37908E-6 L 3.53535E-7 -0.031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899E-6 2.87582E-6 L 0.00111 0.0390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31" grpId="0"/>
      <p:bldP spid="23" grpId="0"/>
      <p:bldP spid="23" grpId="1"/>
      <p:bldP spid="23" grpId="2"/>
      <p:bldP spid="24" grpId="0"/>
      <p:bldP spid="24" grpId="1"/>
      <p:bldP spid="24" grpId="2"/>
      <p:bldP spid="27" grpId="0"/>
      <p:bldP spid="28" grpId="0"/>
      <p:bldP spid="62" grpId="0" animBg="1"/>
      <p:bldP spid="62" grpId="1" animBg="1"/>
      <p:bldP spid="64" grpId="0" animBg="1"/>
      <p:bldP spid="64" grpId="1" animBg="1"/>
      <p:bldP spid="79" grpId="0"/>
      <p:bldP spid="80" grpId="0"/>
      <p:bldP spid="82" grpId="0" animBg="1"/>
      <p:bldP spid="82" grpId="1" animBg="1"/>
      <p:bldP spid="83" grpId="0" animBg="1"/>
      <p:bldP spid="83" grpId="1" animBg="1"/>
      <p:bldP spid="87" grpId="0" animBg="1"/>
      <p:bldP spid="86" grpId="0"/>
      <p:bldP spid="89" grpId="0" animBg="1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58200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Where the gain is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371600"/>
            <a:ext cx="79314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Phasing, like out-of-order, approximates Dataflow.</a:t>
            </a:r>
          </a:p>
          <a:p>
            <a:pPr lvl="1"/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 can think of phasing as statically-scheduled OOO.</a:t>
            </a:r>
          </a:p>
          <a:p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 beats VLIW only when adjacent to control flow.</a:t>
            </a:r>
          </a:p>
          <a:p>
            <a:pPr lvl="1"/>
            <a:r>
              <a:rPr lang="en-US" sz="20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control flow is 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frequent – every 6 to 10 operations.</a:t>
            </a:r>
          </a:p>
          <a:p>
            <a:pPr lvl="1"/>
            <a:endParaRPr lang="en-US" sz="20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OOO beats phasing when dependencies are not in phase order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With phasing, F(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a+b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is one cycle, but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a+F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(b) is two.</a:t>
            </a:r>
          </a:p>
          <a:p>
            <a:pPr lvl="1"/>
            <a:endParaRPr lang="en-US" sz="20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 beats OOO when OOO is issue-limited.</a:t>
            </a:r>
          </a:p>
          <a:p>
            <a:pPr lvl="1"/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is wide enough that issue is not a constraint.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1534" y="56027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Phasing, like deferred loads, lets the Mill have OOO performance without the huge power and area cost.</a:t>
            </a:r>
          </a:p>
        </p:txBody>
      </p:sp>
    </p:spTree>
    <p:extLst>
      <p:ext uri="{BB962C8B-B14F-4D97-AF65-F5344CB8AC3E}">
        <p14:creationId xmlns:p14="http://schemas.microsoft.com/office/powerpoint/2010/main" val="802307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382617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anose="020B0604020202020204" pitchFamily="34" charset="0"/>
                <a:ea typeface="Tahoma" pitchFamily="2"/>
                <a:cs typeface="Arial" panose="020B0604020202020204" pitchFamily="34" charset="0"/>
              </a:rPr>
              <a:t>Talks in this series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anose="020B0604020202020204" pitchFamily="34" charset="0"/>
              <a:ea typeface="Tahoma" pitchFamily="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1" y="1854200"/>
            <a:ext cx="41745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Encoding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Belt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Memory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Metadata and speculation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Execution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Threading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87571" y="3792879"/>
            <a:ext cx="2492976" cy="203200"/>
          </a:xfrm>
          <a:prstGeom prst="straightConnector1">
            <a:avLst/>
          </a:prstGeom>
          <a:ln w="762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9928" y="2898120"/>
            <a:ext cx="2940494" cy="664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You are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8375" y="5409851"/>
            <a:ext cx="5393827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Slides and videos of other talks are at: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9636" y="5896450"/>
            <a:ext cx="4768239" cy="727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ootbcomp.com/docs</a:t>
            </a:r>
          </a:p>
        </p:txBody>
      </p:sp>
    </p:spTree>
    <p:extLst>
      <p:ext uri="{BB962C8B-B14F-4D97-AF65-F5344CB8AC3E}">
        <p14:creationId xmlns:p14="http://schemas.microsoft.com/office/powerpoint/2010/main" val="37730867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22399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Special operation formats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91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7626" y="4861560"/>
            <a:ext cx="590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Removing a source-count limitation.</a:t>
            </a:r>
          </a:p>
        </p:txBody>
      </p:sp>
    </p:spTree>
    <p:extLst>
      <p:ext uri="{BB962C8B-B14F-4D97-AF65-F5344CB8AC3E}">
        <p14:creationId xmlns:p14="http://schemas.microsoft.com/office/powerpoint/2010/main" val="2033700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223994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Special operation formats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45920"/>
            <a:ext cx="7409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Nearly all operations have a two-in one-out structure.</a:t>
            </a:r>
          </a:p>
        </p:txBody>
      </p:sp>
      <p:sp>
        <p:nvSpPr>
          <p:cNvPr id="11" name="Flowchart: Manual Operation 10"/>
          <p:cNvSpPr/>
          <p:nvPr/>
        </p:nvSpPr>
        <p:spPr>
          <a:xfrm>
            <a:off x="4039980" y="3606800"/>
            <a:ext cx="1036320" cy="5181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06320" y="2834640"/>
            <a:ext cx="5008880" cy="2438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 flipH="1">
            <a:off x="2972490" y="2544390"/>
            <a:ext cx="1046480" cy="2124820"/>
          </a:xfrm>
          <a:prstGeom prst="curvedConnector4">
            <a:avLst>
              <a:gd name="adj1" fmla="val -50971"/>
              <a:gd name="adj2" fmla="val 99489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06320" y="2834640"/>
            <a:ext cx="254000" cy="2438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66560" y="245872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71600" y="5232400"/>
            <a:ext cx="764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 are encoded, and data-paths within the CPU are allocated, to optimize this common case.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33320" y="6322367"/>
            <a:ext cx="503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Unfortunately, there are exceptions.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3172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89600" y="283353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7" name="Elbow Connector 36"/>
          <p:cNvCxnSpPr/>
          <p:nvPr/>
        </p:nvCxnSpPr>
        <p:spPr>
          <a:xfrm rot="5400000">
            <a:off x="5136066" y="2908150"/>
            <a:ext cx="365760" cy="100584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81076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4688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3718307" y="2961940"/>
            <a:ext cx="365760" cy="874265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0768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6" grpId="0" animBg="1"/>
      <p:bldP spid="30" grpId="0"/>
      <p:bldP spid="31" grpId="0"/>
      <p:bldP spid="31" grpId="1"/>
      <p:bldP spid="33" grpId="0"/>
      <p:bldP spid="34" grpId="0" animBg="1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16480" y="2834640"/>
            <a:ext cx="5008880" cy="2438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522232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Fused multiply-add (FMA)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948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FMA is annoying; it has three inputs and computes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a*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b+c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47550" y="5132922"/>
            <a:ext cx="697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third input to the encoding and a third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datapath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 the function pipeline would be expensive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owchart: Manual Operation 12"/>
          <p:cNvSpPr/>
          <p:nvPr/>
        </p:nvSpPr>
        <p:spPr>
          <a:xfrm>
            <a:off x="4050140" y="3606800"/>
            <a:ext cx="1036320" cy="51816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FMA</a:t>
            </a:r>
          </a:p>
        </p:txBody>
      </p:sp>
      <p:cxnSp>
        <p:nvCxnSpPr>
          <p:cNvPr id="17" name="Curved Connector 16"/>
          <p:cNvCxnSpPr/>
          <p:nvPr/>
        </p:nvCxnSpPr>
        <p:spPr>
          <a:xfrm rot="5400000" flipH="1">
            <a:off x="2982650" y="2544390"/>
            <a:ext cx="1046480" cy="2124820"/>
          </a:xfrm>
          <a:prstGeom prst="curvedConnector4">
            <a:avLst>
              <a:gd name="adj1" fmla="val -50971"/>
              <a:gd name="adj2" fmla="val 99489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16480" y="2834640"/>
            <a:ext cx="254000" cy="2438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66560" y="2458720"/>
            <a:ext cx="598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belt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34654" y="2834640"/>
            <a:ext cx="264532" cy="24892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Elbow Connector 21"/>
          <p:cNvCxnSpPr>
            <a:stCxn id="21" idx="2"/>
            <a:endCxn id="13" idx="0"/>
          </p:cNvCxnSpPr>
          <p:nvPr/>
        </p:nvCxnSpPr>
        <p:spPr>
          <a:xfrm rot="16200000" flipH="1">
            <a:off x="4338320" y="3378200"/>
            <a:ext cx="457200" cy="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8592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Elbow Connector 25"/>
          <p:cNvCxnSpPr>
            <a:stCxn id="20" idx="2"/>
            <a:endCxn id="25" idx="0"/>
          </p:cNvCxnSpPr>
          <p:nvPr/>
        </p:nvCxnSpPr>
        <p:spPr>
          <a:xfrm rot="16200000" flipH="1">
            <a:off x="3647187" y="2976627"/>
            <a:ext cx="457200" cy="803145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26480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5342890" y="2725270"/>
            <a:ext cx="457200" cy="1323340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8610" y="6410960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Kludges abound.</a:t>
            </a:r>
          </a:p>
        </p:txBody>
      </p:sp>
    </p:spTree>
    <p:extLst>
      <p:ext uri="{BB962C8B-B14F-4D97-AF65-F5344CB8AC3E}">
        <p14:creationId xmlns:p14="http://schemas.microsoft.com/office/powerpoint/2010/main" val="19732121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  <p:bldP spid="31" grpId="1"/>
      <p:bldP spid="32" grpId="0"/>
      <p:bldP spid="32" grpId="1"/>
      <p:bldP spid="13" grpId="0" animBg="1"/>
      <p:bldP spid="18" grpId="0" animBg="1"/>
      <p:bldP spid="19" grpId="0"/>
      <p:bldP spid="20" grpId="0" animBg="1"/>
      <p:bldP spid="21" grpId="0" animBg="1"/>
      <p:bldP spid="7" grpId="0" animBg="1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8514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969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comprises two or more adjacent two-input pipelines that cooperatively implement a single operation.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03520" y="3200400"/>
            <a:ext cx="0" cy="1838960"/>
          </a:xfrm>
          <a:prstGeom prst="line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749040" y="2834640"/>
            <a:ext cx="1280160" cy="1869440"/>
            <a:chOff x="3799841" y="2834640"/>
            <a:chExt cx="1280160" cy="1869440"/>
          </a:xfrm>
        </p:grpSpPr>
        <p:sp>
          <p:nvSpPr>
            <p:cNvPr id="13" name="Flowchart: Manual Operation 12"/>
            <p:cNvSpPr/>
            <p:nvPr/>
          </p:nvSpPr>
          <p:spPr>
            <a:xfrm>
              <a:off x="3799841" y="3606800"/>
              <a:ext cx="1280160" cy="109728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114800" y="2834640"/>
              <a:ext cx="0" cy="77216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754880" y="2834640"/>
              <a:ext cx="0" cy="77216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575990" y="2834640"/>
            <a:ext cx="1280160" cy="1889760"/>
            <a:chOff x="5575990" y="2834640"/>
            <a:chExt cx="1280160" cy="1889760"/>
          </a:xfrm>
        </p:grpSpPr>
        <p:sp>
          <p:nvSpPr>
            <p:cNvPr id="24" name="Flowchart: Manual Operation 23"/>
            <p:cNvSpPr/>
            <p:nvPr/>
          </p:nvSpPr>
          <p:spPr>
            <a:xfrm>
              <a:off x="5575990" y="3627120"/>
              <a:ext cx="1280160" cy="109728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FU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943600" y="2834640"/>
              <a:ext cx="0" cy="77216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6492240" y="2834640"/>
              <a:ext cx="0" cy="77216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168400" y="5303520"/>
            <a:ext cx="827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Each pipeline has a normal encoding slot and contains ordinary two-input functional units such as ALUs and FPUs.</a:t>
            </a:r>
          </a:p>
        </p:txBody>
      </p:sp>
    </p:spTree>
    <p:extLst>
      <p:ext uri="{BB962C8B-B14F-4D97-AF65-F5344CB8AC3E}">
        <p14:creationId xmlns:p14="http://schemas.microsoft.com/office/powerpoint/2010/main" val="2306493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8514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995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comprises two or more adjacent two-input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pipelines that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cooperatively implement a single operation.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16480" y="2458720"/>
            <a:ext cx="5048321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85454" y="2825675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384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212" y="3128384"/>
            <a:ext cx="1143615" cy="464676"/>
            <a:chOff x="3474214" y="3069843"/>
            <a:chExt cx="1100218" cy="536959"/>
          </a:xfrm>
        </p:grpSpPr>
        <p:cxnSp>
          <p:nvCxnSpPr>
            <p:cNvPr id="22" name="Elbow Connector 21"/>
            <p:cNvCxnSpPr/>
            <p:nvPr/>
          </p:nvCxnSpPr>
          <p:spPr>
            <a:xfrm rot="16200000" flipH="1">
              <a:off x="4305900" y="3338271"/>
              <a:ext cx="536959" cy="104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0" idx="2"/>
              <a:endCxn id="25" idx="0"/>
            </p:cNvCxnSpPr>
            <p:nvPr/>
          </p:nvCxnSpPr>
          <p:spPr>
            <a:xfrm rot="16200000" flipH="1">
              <a:off x="3545587" y="3007107"/>
              <a:ext cx="528320" cy="671065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106160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5857293" y="3255980"/>
            <a:ext cx="457200" cy="253895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951985" y="4206240"/>
            <a:ext cx="752021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71600" y="5384800"/>
            <a:ext cx="770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defines a new operation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with no result.</a:t>
            </a:r>
          </a:p>
          <a:p>
            <a:r>
              <a:rPr lang="en-US" sz="2400" i="1" dirty="0" smtClean="0">
                <a:solidFill>
                  <a:srgbClr val="FFFF00"/>
                </a:solidFill>
                <a:cs typeface="Consolas" panose="020B0609020204030204" pitchFamily="49" charset="0"/>
              </a:rPr>
              <a:t>It </a:t>
            </a:r>
            <a:r>
              <a:rPr lang="en-US" sz="2400" i="1" dirty="0" smtClean="0">
                <a:solidFill>
                  <a:srgbClr val="FFFF00"/>
                </a:solidFill>
                <a:cs typeface="Arial" pitchFamily="34" charset="0"/>
              </a:rPr>
              <a:t>passes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its inputs horizontally to the next lower slot.</a:t>
            </a:r>
          </a:p>
        </p:txBody>
      </p:sp>
      <p:sp>
        <p:nvSpPr>
          <p:cNvPr id="29" name="Flowchart: Manual Operation 28"/>
          <p:cNvSpPr/>
          <p:nvPr/>
        </p:nvSpPr>
        <p:spPr>
          <a:xfrm>
            <a:off x="3749040" y="36068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FMA</a:t>
            </a:r>
          </a:p>
        </p:txBody>
      </p:sp>
      <p:sp>
        <p:nvSpPr>
          <p:cNvPr id="34" name="Flowchart: Manual Operation 33"/>
          <p:cNvSpPr/>
          <p:nvPr/>
        </p:nvSpPr>
        <p:spPr>
          <a:xfrm>
            <a:off x="5575990" y="362712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87720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16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0" grpId="0" animBg="1"/>
      <p:bldP spid="21" grpId="0" animBg="1"/>
      <p:bldP spid="7" grpId="0" animBg="1"/>
      <p:bldP spid="29" grpId="0" animBg="1"/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8514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comprises two or more adjacent two-input slots that cooperatively implement a single operation.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16480" y="2458720"/>
            <a:ext cx="5048321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85454" y="283464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384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214" y="3144820"/>
            <a:ext cx="1188720" cy="457200"/>
            <a:chOff x="3474214" y="3078480"/>
            <a:chExt cx="1143611" cy="528320"/>
          </a:xfrm>
        </p:grpSpPr>
        <p:cxnSp>
          <p:nvCxnSpPr>
            <p:cNvPr id="22" name="Elbow Connector 21"/>
            <p:cNvCxnSpPr>
              <a:stCxn id="21" idx="2"/>
              <a:endCxn id="23" idx="0"/>
            </p:cNvCxnSpPr>
            <p:nvPr/>
          </p:nvCxnSpPr>
          <p:spPr>
            <a:xfrm rot="16200000" flipH="1">
              <a:off x="4356152" y="3345127"/>
              <a:ext cx="523241" cy="105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0" idx="2"/>
              <a:endCxn id="25" idx="0"/>
            </p:cNvCxnSpPr>
            <p:nvPr/>
          </p:nvCxnSpPr>
          <p:spPr>
            <a:xfrm rot="16200000" flipH="1">
              <a:off x="3545587" y="3007107"/>
              <a:ext cx="528320" cy="671065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106160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5857293" y="3273910"/>
            <a:ext cx="457200" cy="253895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951985" y="4206240"/>
            <a:ext cx="752021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nual Operation 28"/>
          <p:cNvSpPr/>
          <p:nvPr/>
        </p:nvSpPr>
        <p:spPr>
          <a:xfrm>
            <a:off x="3749040" y="36068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FMA</a:t>
            </a:r>
          </a:p>
        </p:txBody>
      </p:sp>
      <p:sp>
        <p:nvSpPr>
          <p:cNvPr id="34" name="Flowchart: Manual Operation 33"/>
          <p:cNvSpPr/>
          <p:nvPr/>
        </p:nvSpPr>
        <p:spPr>
          <a:xfrm>
            <a:off x="5575990" y="362712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87720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6480" y="2834640"/>
            <a:ext cx="24384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94560" y="5852160"/>
            <a:ext cx="5621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Ganging is used for all operations that need more than two arguments.</a:t>
            </a:r>
          </a:p>
        </p:txBody>
      </p:sp>
      <p:cxnSp>
        <p:nvCxnSpPr>
          <p:cNvPr id="37" name="Elbow Connector 36"/>
          <p:cNvCxnSpPr>
            <a:stCxn id="29" idx="2"/>
          </p:cNvCxnSpPr>
          <p:nvPr/>
        </p:nvCxnSpPr>
        <p:spPr>
          <a:xfrm rot="5400000" flipH="1">
            <a:off x="2603500" y="2918460"/>
            <a:ext cx="1620520" cy="1950720"/>
          </a:xfrm>
          <a:prstGeom prst="bentConnector4">
            <a:avLst>
              <a:gd name="adj1" fmla="val -14107"/>
              <a:gd name="adj2" fmla="val 100114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545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28514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seems wasteful – a whole slot used for nothing but passing an argument. What’s really going on?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16480" y="2458720"/>
            <a:ext cx="5048321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85454" y="283464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384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214" y="3155575"/>
            <a:ext cx="1188720" cy="457200"/>
            <a:chOff x="3474214" y="3078480"/>
            <a:chExt cx="1143611" cy="528320"/>
          </a:xfrm>
        </p:grpSpPr>
        <p:cxnSp>
          <p:nvCxnSpPr>
            <p:cNvPr id="22" name="Elbow Connector 21"/>
            <p:cNvCxnSpPr>
              <a:stCxn id="21" idx="2"/>
              <a:endCxn id="23" idx="0"/>
            </p:cNvCxnSpPr>
            <p:nvPr/>
          </p:nvCxnSpPr>
          <p:spPr>
            <a:xfrm rot="16200000" flipH="1">
              <a:off x="4356152" y="3345127"/>
              <a:ext cx="523241" cy="105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0" idx="2"/>
              <a:endCxn id="25" idx="0"/>
            </p:cNvCxnSpPr>
            <p:nvPr/>
          </p:nvCxnSpPr>
          <p:spPr>
            <a:xfrm rot="16200000" flipH="1">
              <a:off x="3545587" y="3007107"/>
              <a:ext cx="528320" cy="671065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106160" y="2834640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5857293" y="3264945"/>
            <a:ext cx="457200" cy="253895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951985" y="4206240"/>
            <a:ext cx="752021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nual Operation 28"/>
          <p:cNvSpPr/>
          <p:nvPr/>
        </p:nvSpPr>
        <p:spPr>
          <a:xfrm>
            <a:off x="3749040" y="36068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FMA</a:t>
            </a:r>
          </a:p>
        </p:txBody>
      </p:sp>
      <p:sp>
        <p:nvSpPr>
          <p:cNvPr id="34" name="Flowchart: Manual Operation 33"/>
          <p:cNvSpPr/>
          <p:nvPr/>
        </p:nvSpPr>
        <p:spPr>
          <a:xfrm>
            <a:off x="5575990" y="362712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87720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6480" y="2834640"/>
            <a:ext cx="24384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053840" y="3893819"/>
            <a:ext cx="635209" cy="525781"/>
          </a:xfrm>
          <a:prstGeom prst="ellipse">
            <a:avLst/>
          </a:prstGeom>
          <a:noFill/>
          <a:ln w="381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Elbow Connector 27"/>
          <p:cNvCxnSpPr>
            <a:stCxn id="29" idx="2"/>
            <a:endCxn id="4" idx="2"/>
          </p:cNvCxnSpPr>
          <p:nvPr/>
        </p:nvCxnSpPr>
        <p:spPr>
          <a:xfrm rot="5400000" flipH="1">
            <a:off x="2603500" y="2918460"/>
            <a:ext cx="1620520" cy="1950720"/>
          </a:xfrm>
          <a:prstGeom prst="bentConnector3">
            <a:avLst>
              <a:gd name="adj1" fmla="val -14107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179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nual Operation 23"/>
          <p:cNvSpPr/>
          <p:nvPr/>
        </p:nvSpPr>
        <p:spPr>
          <a:xfrm>
            <a:off x="3749040" y="36068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285148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seems wasteful – a whole slot used for nothing but passing an argument. What’s really going on?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16480" y="2458720"/>
            <a:ext cx="5048321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85454" y="283464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384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214" y="3155575"/>
            <a:ext cx="1143611" cy="457200"/>
            <a:chOff x="3474214" y="3078480"/>
            <a:chExt cx="1143611" cy="528320"/>
          </a:xfrm>
        </p:grpSpPr>
        <p:cxnSp>
          <p:nvCxnSpPr>
            <p:cNvPr id="22" name="Elbow Connector 21"/>
            <p:cNvCxnSpPr>
              <a:stCxn id="21" idx="2"/>
              <a:endCxn id="23" idx="0"/>
            </p:cNvCxnSpPr>
            <p:nvPr/>
          </p:nvCxnSpPr>
          <p:spPr>
            <a:xfrm rot="16200000" flipH="1">
              <a:off x="4356152" y="3345127"/>
              <a:ext cx="523241" cy="105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0" idx="2"/>
              <a:endCxn id="25" idx="0"/>
            </p:cNvCxnSpPr>
            <p:nvPr/>
          </p:nvCxnSpPr>
          <p:spPr>
            <a:xfrm rot="16200000" flipH="1">
              <a:off x="3545587" y="3007107"/>
              <a:ext cx="528320" cy="671065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106160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5400000">
            <a:off x="5857293" y="3264945"/>
            <a:ext cx="457200" cy="253895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951985" y="4206240"/>
            <a:ext cx="752021" cy="0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Manual Operation 33"/>
          <p:cNvSpPr/>
          <p:nvPr/>
        </p:nvSpPr>
        <p:spPr>
          <a:xfrm>
            <a:off x="5575990" y="362712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87720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6480" y="2834640"/>
            <a:ext cx="24384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67200" y="4033520"/>
            <a:ext cx="0" cy="345440"/>
          </a:xfrm>
          <a:prstGeom prst="straightConnector1">
            <a:avLst/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4546600" y="4033520"/>
            <a:ext cx="1116766" cy="345440"/>
          </a:xfrm>
          <a:prstGeom prst="bentConnector3">
            <a:avLst>
              <a:gd name="adj1" fmla="val 100037"/>
            </a:avLst>
          </a:prstGeom>
          <a:ln w="38100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08556" y="5987087"/>
            <a:ext cx="5641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we can put the second slot to work.</a:t>
            </a:r>
          </a:p>
        </p:txBody>
      </p:sp>
      <p:cxnSp>
        <p:nvCxnSpPr>
          <p:cNvPr id="42" name="Elbow Connector 41"/>
          <p:cNvCxnSpPr>
            <a:stCxn id="24" idx="2"/>
            <a:endCxn id="4" idx="2"/>
          </p:cNvCxnSpPr>
          <p:nvPr/>
        </p:nvCxnSpPr>
        <p:spPr>
          <a:xfrm rot="5400000" flipH="1">
            <a:off x="2603500" y="2918460"/>
            <a:ext cx="1620520" cy="1950720"/>
          </a:xfrm>
          <a:prstGeom prst="bentConnector3">
            <a:avLst>
              <a:gd name="adj1" fmla="val -14107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9572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nual Operation 23"/>
          <p:cNvSpPr/>
          <p:nvPr/>
        </p:nvSpPr>
        <p:spPr>
          <a:xfrm>
            <a:off x="3749040" y="36068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5777607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Ganging FMA to make FMAS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adding a fourth input, the function units of the second slot can be combined with the FMA.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316480" y="2458720"/>
            <a:ext cx="5048321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341882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85454" y="283464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46600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3840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214" y="3155575"/>
            <a:ext cx="1143611" cy="457200"/>
            <a:chOff x="3474214" y="3078480"/>
            <a:chExt cx="1143611" cy="528320"/>
          </a:xfrm>
        </p:grpSpPr>
        <p:cxnSp>
          <p:nvCxnSpPr>
            <p:cNvPr id="22" name="Elbow Connector 21"/>
            <p:cNvCxnSpPr>
              <a:stCxn id="21" idx="2"/>
              <a:endCxn id="23" idx="0"/>
            </p:cNvCxnSpPr>
            <p:nvPr/>
          </p:nvCxnSpPr>
          <p:spPr>
            <a:xfrm rot="16200000" flipH="1">
              <a:off x="4356152" y="3345127"/>
              <a:ext cx="523241" cy="105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0" idx="2"/>
              <a:endCxn id="25" idx="0"/>
            </p:cNvCxnSpPr>
            <p:nvPr/>
          </p:nvCxnSpPr>
          <p:spPr>
            <a:xfrm rot="16200000" flipH="1">
              <a:off x="3545587" y="3007107"/>
              <a:ext cx="528320" cy="671065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6106160" y="2834640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20920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Flowchart: Manual Operation 33"/>
          <p:cNvSpPr/>
          <p:nvPr/>
        </p:nvSpPr>
        <p:spPr>
          <a:xfrm>
            <a:off x="5575990" y="362712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87720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71600" y="5987087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FMAS (fused multiply-add-subtract) operation computes the sum and difference of two products.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67200" y="4033520"/>
            <a:ext cx="0" cy="34544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329680" y="4033520"/>
            <a:ext cx="0" cy="34544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85454" y="4033520"/>
            <a:ext cx="1544715" cy="34544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546600" y="4033520"/>
            <a:ext cx="1483569" cy="34544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316480" y="2834640"/>
            <a:ext cx="487680" cy="248920"/>
            <a:chOff x="2316480" y="2834640"/>
            <a:chExt cx="487680" cy="248920"/>
          </a:xfrm>
        </p:grpSpPr>
        <p:sp>
          <p:nvSpPr>
            <p:cNvPr id="4" name="Rectangle 3"/>
            <p:cNvSpPr/>
            <p:nvPr/>
          </p:nvSpPr>
          <p:spPr>
            <a:xfrm>
              <a:off x="2316480" y="2834640"/>
              <a:ext cx="243840" cy="2489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60320" y="2834640"/>
              <a:ext cx="243840" cy="2489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6" name="Elbow Connector 45"/>
          <p:cNvCxnSpPr>
            <a:stCxn id="34" idx="2"/>
          </p:cNvCxnSpPr>
          <p:nvPr/>
        </p:nvCxnSpPr>
        <p:spPr>
          <a:xfrm rot="5400000" flipH="1">
            <a:off x="3506815" y="2015145"/>
            <a:ext cx="1640840" cy="3777670"/>
          </a:xfrm>
          <a:prstGeom prst="bentConnector4">
            <a:avLst>
              <a:gd name="adj1" fmla="val -30030"/>
              <a:gd name="adj2" fmla="val 99890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4" idx="2"/>
            <a:endCxn id="32" idx="2"/>
          </p:cNvCxnSpPr>
          <p:nvPr/>
        </p:nvCxnSpPr>
        <p:spPr>
          <a:xfrm rot="5400000" flipH="1">
            <a:off x="2725420" y="3040380"/>
            <a:ext cx="1620520" cy="1706880"/>
          </a:xfrm>
          <a:prstGeom prst="bentConnector3">
            <a:avLst>
              <a:gd name="adj1" fmla="val -14107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543040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958945" y="3155575"/>
            <a:ext cx="690775" cy="457200"/>
            <a:chOff x="5958945" y="3083560"/>
            <a:chExt cx="690775" cy="543561"/>
          </a:xfrm>
        </p:grpSpPr>
        <p:cxnSp>
          <p:nvCxnSpPr>
            <p:cNvPr id="9" name="Elbow Connector 8"/>
            <p:cNvCxnSpPr>
              <a:stCxn id="7" idx="2"/>
              <a:endCxn id="38" idx="0"/>
            </p:cNvCxnSpPr>
            <p:nvPr/>
          </p:nvCxnSpPr>
          <p:spPr>
            <a:xfrm rot="5400000">
              <a:off x="5814113" y="3228393"/>
              <a:ext cx="543560" cy="253895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/>
            <p:nvPr/>
          </p:nvCxnSpPr>
          <p:spPr>
            <a:xfrm rot="5400000">
              <a:off x="6289040" y="3246120"/>
              <a:ext cx="523240" cy="198120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62999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  <p:bldP spid="20" grpId="0" animBg="1"/>
      <p:bldP spid="21" grpId="0" animBg="1"/>
      <p:bldP spid="7" grpId="0" animBg="1"/>
      <p:bldP spid="34" grpId="0" animBg="1"/>
      <p:bldP spid="41" grpId="0"/>
      <p:bldP spid="5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nual Operation 23"/>
          <p:cNvSpPr/>
          <p:nvPr/>
        </p:nvSpPr>
        <p:spPr>
          <a:xfrm>
            <a:off x="3006115" y="36576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426565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Or two FMAs instead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1645920"/>
            <a:ext cx="809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operation with two inputs can feed the same hardware to get two FMA operations instead of FMAS.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10715" y="2458720"/>
            <a:ext cx="6429238" cy="619760"/>
            <a:chOff x="2316480" y="2458720"/>
            <a:chExt cx="5048321" cy="619760"/>
          </a:xfrm>
        </p:grpSpPr>
        <p:sp>
          <p:nvSpPr>
            <p:cNvPr id="14" name="Rectangle 13"/>
            <p:cNvSpPr/>
            <p:nvPr/>
          </p:nvSpPr>
          <p:spPr>
            <a:xfrm>
              <a:off x="2316480" y="2834640"/>
              <a:ext cx="5008880" cy="24384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6560" y="2458720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belt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2598957" y="2829560"/>
            <a:ext cx="264665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42529" y="2834640"/>
            <a:ext cx="264532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03675" y="3606801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10915" y="3606800"/>
            <a:ext cx="18288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2433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77995" y="3606800"/>
            <a:ext cx="177800" cy="14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Flowchart: Manual Operation 33"/>
          <p:cNvSpPr/>
          <p:nvPr/>
        </p:nvSpPr>
        <p:spPr>
          <a:xfrm>
            <a:off x="4833065" y="36576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144795" y="3627120"/>
            <a:ext cx="142449" cy="142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71600" y="5987087"/>
            <a:ext cx="753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FMAS has only one rounding error; it is more precise than the equivalent FMA sequence.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710715" y="2829558"/>
            <a:ext cx="487680" cy="248920"/>
            <a:chOff x="2316480" y="2834640"/>
            <a:chExt cx="487680" cy="248920"/>
          </a:xfrm>
        </p:grpSpPr>
        <p:sp>
          <p:nvSpPr>
            <p:cNvPr id="4" name="Rectangle 3"/>
            <p:cNvSpPr/>
            <p:nvPr/>
          </p:nvSpPr>
          <p:spPr>
            <a:xfrm>
              <a:off x="2316480" y="2834640"/>
              <a:ext cx="243840" cy="2489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60320" y="2834640"/>
              <a:ext cx="243840" cy="24892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6" name="Elbow Connector 45"/>
          <p:cNvCxnSpPr>
            <a:stCxn id="34" idx="2"/>
            <a:endCxn id="4" idx="2"/>
          </p:cNvCxnSpPr>
          <p:nvPr/>
        </p:nvCxnSpPr>
        <p:spPr>
          <a:xfrm rot="5400000" flipH="1">
            <a:off x="2814689" y="2096424"/>
            <a:ext cx="1676402" cy="3640510"/>
          </a:xfrm>
          <a:prstGeom prst="bentConnector3">
            <a:avLst>
              <a:gd name="adj1" fmla="val -25935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4" idx="2"/>
            <a:endCxn id="32" idx="2"/>
          </p:cNvCxnSpPr>
          <p:nvPr/>
        </p:nvCxnSpPr>
        <p:spPr>
          <a:xfrm rot="5400000" flipH="1">
            <a:off x="2023134" y="3131819"/>
            <a:ext cx="1676402" cy="1569720"/>
          </a:xfrm>
          <a:prstGeom prst="bentConnector3">
            <a:avLst>
              <a:gd name="adj1" fmla="val -13636"/>
            </a:avLst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800115" y="2825675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Flowchart: Manual Operation 32"/>
          <p:cNvSpPr/>
          <p:nvPr/>
        </p:nvSpPr>
        <p:spPr>
          <a:xfrm>
            <a:off x="6428185" y="3657600"/>
            <a:ext cx="1280160" cy="109728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722324" y="3169921"/>
            <a:ext cx="3992191" cy="496088"/>
            <a:chOff x="4237409" y="3045185"/>
            <a:chExt cx="3992191" cy="542023"/>
          </a:xfrm>
        </p:grpSpPr>
        <p:grpSp>
          <p:nvGrpSpPr>
            <p:cNvPr id="6" name="Group 5"/>
            <p:cNvGrpSpPr/>
            <p:nvPr/>
          </p:nvGrpSpPr>
          <p:grpSpPr>
            <a:xfrm>
              <a:off x="4237409" y="3078480"/>
              <a:ext cx="1143611" cy="486056"/>
              <a:chOff x="3465249" y="3078480"/>
              <a:chExt cx="1143611" cy="486056"/>
            </a:xfrm>
          </p:grpSpPr>
          <p:cxnSp>
            <p:nvCxnSpPr>
              <p:cNvPr id="22" name="Elbow Connector 21"/>
              <p:cNvCxnSpPr>
                <a:stCxn id="21" idx="2"/>
                <a:endCxn id="23" idx="0"/>
              </p:cNvCxnSpPr>
              <p:nvPr/>
            </p:nvCxnSpPr>
            <p:spPr>
              <a:xfrm rot="16200000" flipH="1">
                <a:off x="4368116" y="3323792"/>
                <a:ext cx="481383" cy="10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Elbow Connector 25"/>
              <p:cNvCxnSpPr>
                <a:stCxn id="20" idx="2"/>
                <a:endCxn id="25" idx="0"/>
              </p:cNvCxnSpPr>
              <p:nvPr/>
            </p:nvCxnSpPr>
            <p:spPr>
              <a:xfrm rot="16200000" flipH="1">
                <a:off x="3557754" y="2985975"/>
                <a:ext cx="486056" cy="671065"/>
              </a:xfrm>
              <a:prstGeom prst="bentConnector3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6404197" y="3045185"/>
              <a:ext cx="1017684" cy="542023"/>
              <a:chOff x="5632037" y="3045185"/>
              <a:chExt cx="1017684" cy="542023"/>
            </a:xfrm>
          </p:grpSpPr>
          <p:cxnSp>
            <p:nvCxnSpPr>
              <p:cNvPr id="9" name="Elbow Connector 8"/>
              <p:cNvCxnSpPr>
                <a:stCxn id="7" idx="2"/>
                <a:endCxn id="38" idx="0"/>
              </p:cNvCxnSpPr>
              <p:nvPr/>
            </p:nvCxnSpPr>
            <p:spPr>
              <a:xfrm rot="16200000" flipH="1">
                <a:off x="5545724" y="3131498"/>
                <a:ext cx="499534" cy="326907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Elbow Connector 54"/>
              <p:cNvCxnSpPr/>
              <p:nvPr/>
            </p:nvCxnSpPr>
            <p:spPr>
              <a:xfrm rot="5400000">
                <a:off x="6289041" y="3226529"/>
                <a:ext cx="523239" cy="198120"/>
              </a:xfrm>
              <a:prstGeom prst="bentConnector3">
                <a:avLst/>
              </a:prstGeom>
              <a:ln w="38100">
                <a:solidFill>
                  <a:srgbClr val="FFFF00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Elbow Connector 42"/>
            <p:cNvCxnSpPr/>
            <p:nvPr/>
          </p:nvCxnSpPr>
          <p:spPr>
            <a:xfrm rot="16200000" flipH="1">
              <a:off x="7864287" y="3214654"/>
              <a:ext cx="499533" cy="231093"/>
            </a:xfrm>
            <a:prstGeom prst="bentConnector3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>
            <a:off x="3581159" y="4053840"/>
            <a:ext cx="0" cy="363221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358075" y="4137660"/>
            <a:ext cx="0" cy="294640"/>
          </a:xfrm>
          <a:prstGeom prst="straightConnector1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3" idx="1"/>
          </p:cNvCxnSpPr>
          <p:nvPr/>
        </p:nvCxnSpPr>
        <p:spPr>
          <a:xfrm rot="10800000" flipV="1">
            <a:off x="5576597" y="4206239"/>
            <a:ext cx="979605" cy="210821"/>
          </a:xfrm>
          <a:prstGeom prst="bentConnector3">
            <a:avLst>
              <a:gd name="adj1" fmla="val 99783"/>
            </a:avLst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0800000" flipV="1">
            <a:off x="3803675" y="3782062"/>
            <a:ext cx="2624512" cy="650238"/>
          </a:xfrm>
          <a:prstGeom prst="bentConnector3">
            <a:avLst>
              <a:gd name="adj1" fmla="val 74935"/>
            </a:avLst>
          </a:prstGeom>
          <a:ln w="34925">
            <a:solidFill>
              <a:srgbClr val="FFFF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359004" y="2829557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7" name="Elbow Connector 46"/>
          <p:cNvCxnSpPr/>
          <p:nvPr/>
        </p:nvCxnSpPr>
        <p:spPr>
          <a:xfrm rot="5400000">
            <a:off x="7194177" y="3291840"/>
            <a:ext cx="457200" cy="268940"/>
          </a:xfrm>
          <a:prstGeom prst="bentConnector3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450568" y="2835083"/>
            <a:ext cx="213360" cy="2489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35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  <p:bldP spid="20" grpId="0" animBg="1"/>
      <p:bldP spid="21" grpId="0" animBg="1"/>
      <p:bldP spid="7" grpId="0" animBg="1"/>
      <p:bldP spid="34" grpId="0" animBg="1"/>
      <p:bldP spid="41" grpId="0"/>
      <p:bldP spid="53" grpId="0" animBg="1"/>
      <p:bldP spid="33" grpId="0" animBg="1"/>
      <p:bldP spid="45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600600">
            <a:off x="3007109" y="4779505"/>
            <a:ext cx="4693790" cy="1207598"/>
          </a:xfrm>
          <a:prstGeom prst="rect">
            <a:avLst/>
          </a:prstGeom>
          <a:noFill/>
          <a:ln w="54720">
            <a:solidFill>
              <a:srgbClr val="0000FF"/>
            </a:solidFill>
            <a:prstDash val="solid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1" i="0" u="none" strike="noStrike" dirty="0">
                <a:ln>
                  <a:noFill/>
                </a:ln>
                <a:solidFill>
                  <a:srgbClr val="0000FF"/>
                </a:solidFill>
                <a:latin typeface="Arial" pitchFamily="34"/>
                <a:ea typeface="Tahoma" pitchFamily="2"/>
                <a:cs typeface="Tahoma" pitchFamily="2"/>
              </a:rPr>
              <a:t>addsx(b2, b5)</a:t>
            </a:r>
          </a:p>
        </p:txBody>
      </p:sp>
      <p:sp>
        <p:nvSpPr>
          <p:cNvPr id="3" name="Straight Connector 2"/>
          <p:cNvSpPr/>
          <p:nvPr/>
        </p:nvSpPr>
        <p:spPr>
          <a:xfrm flipH="1" flipV="1">
            <a:off x="5252532" y="2760382"/>
            <a:ext cx="203016" cy="118909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head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4" name="Straight Connector 3"/>
          <p:cNvSpPr/>
          <p:nvPr/>
        </p:nvSpPr>
        <p:spPr>
          <a:xfrm flipV="1">
            <a:off x="1615142" y="4963582"/>
            <a:ext cx="1630950" cy="909398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7869096" y="4124479"/>
            <a:ext cx="1256901" cy="384405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H="1" flipV="1">
            <a:off x="629887" y="3599114"/>
            <a:ext cx="2514877" cy="769919"/>
          </a:xfrm>
          <a:prstGeom prst="line">
            <a:avLst/>
          </a:prstGeom>
          <a:noFill/>
          <a:ln w="54720">
            <a:solidFill>
              <a:srgbClr val="0000FF"/>
            </a:solidFill>
            <a:prstDash val="solid"/>
            <a:tailEnd type="arrow"/>
          </a:ln>
        </p:spPr>
        <p:txBody>
          <a:bodyPr vert="horz" wrap="none" lIns="27360" tIns="27360" rIns="27360" bIns="2736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137" y="731520"/>
            <a:ext cx="4227952" cy="564193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Mill Architecture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287" y="2412887"/>
            <a:ext cx="9126715" cy="4291942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 dirty="0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1554480"/>
            <a:ext cx="2636043" cy="682174"/>
          </a:xfrm>
          <a:prstGeom prst="rect">
            <a:avLst/>
          </a:prstGeom>
          <a:noFill/>
          <a:ln>
            <a:noFill/>
            <a:tailEnd type="arrow"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000" b="1" dirty="0" smtClean="0"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Execution</a:t>
            </a:r>
            <a:endParaRPr lang="en-US" sz="2400" b="1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3120" y="2468880"/>
            <a:ext cx="3196901" cy="50526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New </a:t>
            </a:r>
            <a:r>
              <a:rPr lang="en-US" sz="2800" b="1" i="0" u="none" strike="noStrike" dirty="0" smtClean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with </a:t>
            </a:r>
            <a:r>
              <a:rPr lang="en-US" sz="2800" b="1" i="0" u="none" strike="noStrike" dirty="0">
                <a:ln>
                  <a:noFill/>
                </a:ln>
                <a:solidFill>
                  <a:srgbClr val="FFFF00"/>
                </a:solidFill>
                <a:latin typeface="Arial" pitchFamily="34"/>
                <a:ea typeface="Tahoma" pitchFamily="2"/>
                <a:cs typeface="Tahoma" pitchFamily="2"/>
              </a:rPr>
              <a:t>the Mill: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95443" y="3187337"/>
            <a:ext cx="6104235" cy="333649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Instructions issue over more than one clock</a:t>
            </a:r>
            <a:endParaRPr lang="en-US" sz="2400" i="0" u="none" strike="noStrike" dirty="0" smtClean="0">
              <a:ln>
                <a:noFill/>
              </a:ln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dirty="0"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err="1" smtClean="0">
                <a:solidFill>
                  <a:srgbClr val="FFFF00"/>
                </a:solidFill>
                <a:ea typeface="Tahoma" pitchFamily="2"/>
                <a:cs typeface="Tahoma" pitchFamily="2"/>
              </a:rPr>
              <a:t>Dataflows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 within an instruction</a:t>
            </a:r>
            <a:endParaRPr lang="en-US" sz="2000" i="1" dirty="0"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Operations using two issue pipelines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Removing the two-argument limit</a:t>
            </a:r>
            <a:endParaRPr lang="en-US" sz="2000" i="1" u="none" strike="noStrike" dirty="0" smtClean="0">
              <a:ln>
                <a:noFill/>
              </a:ln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Speculable condition codes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0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Extra </a:t>
            </a:r>
            <a:r>
              <a:rPr lang="en-US" sz="2000" i="1" dirty="0" err="1" smtClean="0">
                <a:solidFill>
                  <a:srgbClr val="FFFF00"/>
                </a:solidFill>
                <a:ea typeface="Tahoma" pitchFamily="2"/>
                <a:cs typeface="Tahoma" pitchFamily="2"/>
              </a:rPr>
              <a:t>bool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 results without delay or hazard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Concurrent N-way branches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i="1" u="none" strike="noStrike" dirty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Fast c</a:t>
            </a:r>
            <a:r>
              <a:rPr lang="en-US" sz="2000" i="1" u="none" strike="noStrike" dirty="0" smtClean="0">
                <a:ln>
                  <a:noFill/>
                </a:ln>
                <a:solidFill>
                  <a:srgbClr val="FFFF00"/>
                </a:solidFill>
                <a:ea typeface="Tahoma" pitchFamily="2"/>
                <a:cs typeface="Tahoma" pitchFamily="2"/>
              </a:rPr>
              <a:t>omplex predicates </a:t>
            </a:r>
          </a:p>
          <a:p>
            <a:pPr lvl="0" hangingPunct="0"/>
            <a:r>
              <a:rPr lang="en-US" sz="2400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Cascaded calls in one instruction</a:t>
            </a:r>
            <a:endParaRPr lang="en-US" sz="2400" dirty="0">
              <a:solidFill>
                <a:srgbClr val="FFFF00"/>
              </a:solidFill>
              <a:ea typeface="Tahoma" pitchFamily="2"/>
              <a:cs typeface="Tahoma" pitchFamily="2"/>
            </a:endParaRPr>
          </a:p>
          <a:p>
            <a:pPr lvl="0" hangingPunct="0"/>
            <a:r>
              <a:rPr lang="en-US" sz="2000" i="1" dirty="0">
                <a:solidFill>
                  <a:srgbClr val="FFFF00"/>
                </a:solidFill>
                <a:ea typeface="Tahoma" pitchFamily="2"/>
                <a:cs typeface="Tahoma" pitchFamily="2"/>
              </a:rPr>
              <a:t>	</a:t>
            </a:r>
            <a:r>
              <a:rPr lang="en-US" sz="2000" i="1" dirty="0" smtClean="0">
                <a:solidFill>
                  <a:srgbClr val="FFFF00"/>
                </a:solidFill>
                <a:ea typeface="Tahoma" pitchFamily="2"/>
                <a:cs typeface="Tahoma" pitchFamily="2"/>
              </a:rPr>
              <a:t>Hardware-assisted tail calls</a:t>
            </a:r>
            <a:endParaRPr lang="en-US" sz="2000" i="1" dirty="0">
              <a:solidFill>
                <a:srgbClr val="FFFF00"/>
              </a:solidFill>
              <a:ea typeface="Tahoma" pitchFamily="2"/>
              <a:cs typeface="Tahoma" pitchFamily="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61115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Speculable condition codes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predicate gangs</a:t>
            </a:r>
          </a:p>
        </p:txBody>
      </p:sp>
    </p:spTree>
    <p:extLst>
      <p:ext uri="{BB962C8B-B14F-4D97-AF65-F5344CB8AC3E}">
        <p14:creationId xmlns:p14="http://schemas.microsoft.com/office/powerpoint/2010/main" val="3491127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61115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Speculable condition codes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7841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Condition codes are implicit additional Boolean results of arithmetic operations. They carry predicate metadata about the primary result: is it less than, equal to or greater than zero; did the arithmetic cause an overflow, or produce a carry;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3834519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4560" y="4385390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(--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0) {…}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3834519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40" y="4748919"/>
            <a:ext cx="17363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branch true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6640" y="4748919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branch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0640" y="4200279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without CC: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7668" y="4200279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with CC: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12080" y="4657479"/>
            <a:ext cx="1562343" cy="0"/>
          </a:xfrm>
          <a:prstGeom prst="line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0718" y="4661944"/>
            <a:ext cx="1562343" cy="0"/>
          </a:xfrm>
          <a:prstGeom prst="line">
            <a:avLst/>
          </a:prstGeom>
          <a:ln w="34925">
            <a:solidFill>
              <a:srgbClr val="FFFF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5300929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11680" y="5760720"/>
            <a:ext cx="5389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 rarely used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Almost always immediately consumed</a:t>
            </a:r>
          </a:p>
          <a:p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 cannot be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speculated</a:t>
            </a:r>
            <a:endParaRPr lang="en-US" sz="2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16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561115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Speculable condition codes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834519"/>
            <a:ext cx="7194261" cy="1930063"/>
            <a:chOff x="1828800" y="3834519"/>
            <a:chExt cx="7194261" cy="1930063"/>
          </a:xfrm>
        </p:grpSpPr>
        <p:sp>
          <p:nvSpPr>
            <p:cNvPr id="4" name="TextBox 3"/>
            <p:cNvSpPr txBox="1"/>
            <p:nvPr/>
          </p:nvSpPr>
          <p:spPr>
            <a:xfrm>
              <a:off x="1828800" y="3834519"/>
              <a:ext cx="19479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source code: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4560" y="4385390"/>
              <a:ext cx="24416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(--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&gt; 0) {…}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0720" y="3834519"/>
              <a:ext cx="2188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machine code: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20640" y="4748919"/>
              <a:ext cx="17363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subtract</a:t>
              </a:r>
            </a:p>
            <a:p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branch true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06640" y="4748919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subtract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branch 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20640" y="4200279"/>
              <a:ext cx="1776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without CC: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67668" y="4200279"/>
              <a:ext cx="13484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with CC: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212080" y="4657479"/>
              <a:ext cx="1562343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60718" y="4661944"/>
              <a:ext cx="1562343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2359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8283E-6 -2.81046E-6 L -0.0019 -0.287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4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6746594" y="4063063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one instruction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138" y="731520"/>
            <a:ext cx="561115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Speculable condition codes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18861" y="1608154"/>
            <a:ext cx="7194261" cy="1930063"/>
            <a:chOff x="1828800" y="3834519"/>
            <a:chExt cx="7194261" cy="1930063"/>
          </a:xfrm>
        </p:grpSpPr>
        <p:sp>
          <p:nvSpPr>
            <p:cNvPr id="4" name="TextBox 3"/>
            <p:cNvSpPr txBox="1"/>
            <p:nvPr/>
          </p:nvSpPr>
          <p:spPr>
            <a:xfrm>
              <a:off x="1828800" y="3834519"/>
              <a:ext cx="19479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source code: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94560" y="4385390"/>
              <a:ext cx="24416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if (--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&gt; 0) {…}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0720" y="3834519"/>
              <a:ext cx="2188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machine code: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20640" y="4748919"/>
              <a:ext cx="17363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subtract</a:t>
              </a:r>
            </a:p>
            <a:p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branch true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06640" y="4748919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subtract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branch </a:t>
              </a:r>
              <a:r>
                <a:rPr lang="en-US" sz="20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gtr</a:t>
              </a:r>
              <a:endPara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20640" y="4200279"/>
              <a:ext cx="17764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without CC: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67668" y="4200279"/>
              <a:ext cx="13484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with CC: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212080" y="4657479"/>
              <a:ext cx="1562343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60718" y="4661944"/>
              <a:ext cx="1562343" cy="0"/>
            </a:xfrm>
            <a:prstGeom prst="line">
              <a:avLst/>
            </a:prstGeom>
            <a:ln w="34925">
              <a:solidFill>
                <a:srgbClr val="FFFF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321904" y="3538217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3120" y="4063063"/>
            <a:ext cx="3711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  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endParaRPr lang="en-US" sz="2000" u="sng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03120" y="5303520"/>
            <a:ext cx="1454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</a:t>
            </a:r>
            <a:endParaRPr lang="en-US" sz="20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endParaRPr lang="en-US" sz="2000" u="sng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6496" y="4536779"/>
            <a:ext cx="4200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935552" y="4463173"/>
            <a:ext cx="3045645" cy="63356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4023360"/>
            <a:ext cx="3474720" cy="1097280"/>
          </a:xfrm>
          <a:prstGeom prst="line">
            <a:avLst/>
          </a:prstGeom>
          <a:ln w="571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85999" y="4023360"/>
            <a:ext cx="3383280" cy="1096851"/>
          </a:xfrm>
          <a:prstGeom prst="line">
            <a:avLst/>
          </a:prstGeom>
          <a:ln w="571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81938" y="5457408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two instructions</a:t>
            </a:r>
          </a:p>
        </p:txBody>
      </p:sp>
      <p:sp>
        <p:nvSpPr>
          <p:cNvPr id="29" name="Smiley Face 28"/>
          <p:cNvSpPr/>
          <p:nvPr/>
        </p:nvSpPr>
        <p:spPr>
          <a:xfrm>
            <a:off x="6589235" y="5380464"/>
            <a:ext cx="595827" cy="553998"/>
          </a:xfrm>
          <a:prstGeom prst="smileyFace">
            <a:avLst>
              <a:gd name="adj" fmla="val -4653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39548" y="4263118"/>
            <a:ext cx="536713" cy="0"/>
          </a:xfrm>
          <a:prstGeom prst="straightConnector1">
            <a:avLst/>
          </a:prstGeom>
          <a:ln w="38100">
            <a:solidFill>
              <a:srgbClr val="00B0F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31456" y="4263118"/>
            <a:ext cx="536713" cy="0"/>
          </a:xfrm>
          <a:prstGeom prst="straightConnector1">
            <a:avLst/>
          </a:prstGeom>
          <a:ln w="38100">
            <a:solidFill>
              <a:srgbClr val="00B0F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24948" y="1470991"/>
            <a:ext cx="8706678" cy="2067226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4948" y="3963726"/>
            <a:ext cx="7682948" cy="1280160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60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  <p:bldP spid="12" grpId="0"/>
      <p:bldP spid="15" grpId="0"/>
      <p:bldP spid="16" grpId="0"/>
      <p:bldP spid="17" grpId="0" animBg="1"/>
      <p:bldP spid="17" grpId="1" animBg="1"/>
      <p:bldP spid="28" grpId="0"/>
      <p:bldP spid="29" grpId="0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481240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How about two results?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1645920"/>
            <a:ext cx="8323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Belt makes multi-result operations easy.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Define 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subtract-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 return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the difference and a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bool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28191" y="2921309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93951" y="3472180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(--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0) {…}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8900" y="3010515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 code: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44660" y="3561386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subtract-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endParaRPr lang="en-US" sz="2000" u="sng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81465" y="3869530"/>
            <a:ext cx="2975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504295" y="3383280"/>
            <a:ext cx="3200400" cy="1097280"/>
          </a:xfrm>
          <a:prstGeom prst="line">
            <a:avLst/>
          </a:prstGeom>
          <a:ln w="571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504295" y="3383280"/>
            <a:ext cx="3200400" cy="1096851"/>
          </a:xfrm>
          <a:prstGeom prst="line">
            <a:avLst/>
          </a:prstGeom>
          <a:ln w="571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1600" y="530352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1680" y="5760720"/>
            <a:ext cx="6656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Huge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opcode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explosion – sub-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lss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add-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gtr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etc.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Requires another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fastpath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clock impact</a:t>
            </a:r>
          </a:p>
        </p:txBody>
      </p:sp>
    </p:spTree>
    <p:extLst>
      <p:ext uri="{BB962C8B-B14F-4D97-AF65-F5344CB8AC3E}">
        <p14:creationId xmlns:p14="http://schemas.microsoft.com/office/powerpoint/2010/main" val="2855425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27666" y="2519918"/>
            <a:ext cx="9024731" cy="4156867"/>
          </a:xfrm>
          <a:prstGeom prst="rect">
            <a:avLst/>
          </a:prstGeom>
          <a:solidFill>
            <a:srgbClr val="070E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103120" y="5486405"/>
            <a:ext cx="5711686" cy="1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2103120" y="4255941"/>
            <a:ext cx="5711686" cy="1"/>
          </a:xfrm>
          <a:prstGeom prst="line">
            <a:avLst/>
          </a:prstGeom>
          <a:ln w="34925">
            <a:solidFill>
              <a:schemeClr val="accent2">
                <a:lumMod val="40000"/>
                <a:lumOff val="6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138" y="731520"/>
            <a:ext cx="7480061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The solution: ganging predicate tests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1645920"/>
            <a:ext cx="792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ALUs provide condition-code signals to the adjacent slot.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Define 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gtr_code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to return the received code as a result.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28191" y="2672834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86000" y="3108960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(--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0) {…}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8900" y="2762040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 code: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4960" y="3108960"/>
            <a:ext cx="385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-code 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endParaRPr lang="en-US" sz="2000" u="sng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2008" y="3474720"/>
            <a:ext cx="3469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0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394960" y="3065232"/>
            <a:ext cx="2625918" cy="50819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Flowchart: Manual Operation 2"/>
          <p:cNvSpPr/>
          <p:nvPr/>
        </p:nvSpPr>
        <p:spPr>
          <a:xfrm>
            <a:off x="4937760" y="5764700"/>
            <a:ext cx="2011680" cy="731520"/>
          </a:xfrm>
          <a:prstGeom prst="flowChartManualOperat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endParaRPr lang="en-US" sz="2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468880" y="4536222"/>
            <a:ext cx="4480560" cy="731520"/>
            <a:chOff x="2468880" y="4536222"/>
            <a:chExt cx="4480560" cy="731520"/>
          </a:xfrm>
        </p:grpSpPr>
        <p:sp>
          <p:nvSpPr>
            <p:cNvPr id="15" name="Flowchart: Manual Operation 14"/>
            <p:cNvSpPr/>
            <p:nvPr/>
          </p:nvSpPr>
          <p:spPr>
            <a:xfrm>
              <a:off x="2468880" y="4536222"/>
              <a:ext cx="2011680" cy="73152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sub</a:t>
              </a:r>
            </a:p>
          </p:txBody>
        </p:sp>
        <p:sp>
          <p:nvSpPr>
            <p:cNvPr id="24" name="Flowchart: Manual Operation 23"/>
            <p:cNvSpPr/>
            <p:nvPr/>
          </p:nvSpPr>
          <p:spPr>
            <a:xfrm>
              <a:off x="4937760" y="4536222"/>
              <a:ext cx="2011680" cy="731520"/>
            </a:xfrm>
            <a:prstGeom prst="flowChartManualOperation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err="1" smtClean="0">
                  <a:solidFill>
                    <a:srgbClr val="FFFF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gtr</a:t>
              </a:r>
              <a:endParaRPr lang="en-US" sz="2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474720" y="5267742"/>
            <a:ext cx="2468880" cy="516834"/>
            <a:chOff x="3474720" y="5267742"/>
            <a:chExt cx="2468880" cy="51683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474720" y="5267742"/>
              <a:ext cx="0" cy="516834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4" idx="2"/>
              <a:endCxn id="3" idx="0"/>
            </p:cNvCxnSpPr>
            <p:nvPr/>
          </p:nvCxnSpPr>
          <p:spPr>
            <a:xfrm>
              <a:off x="5943600" y="5267742"/>
              <a:ext cx="0" cy="496958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flipV="1">
            <a:off x="4164496" y="5084862"/>
            <a:ext cx="1083365" cy="0"/>
          </a:xfrm>
          <a:prstGeom prst="straightConnector1">
            <a:avLst/>
          </a:prstGeom>
          <a:ln w="31750">
            <a:solidFill>
              <a:srgbClr val="00B0F0"/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91109" y="476085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3010894" y="4094928"/>
            <a:ext cx="944218" cy="441294"/>
            <a:chOff x="3010894" y="4094928"/>
            <a:chExt cx="944218" cy="441294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3010894" y="4094928"/>
              <a:ext cx="0" cy="441294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955112" y="4094928"/>
              <a:ext cx="0" cy="441294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530624" y="6798367"/>
            <a:ext cx="6983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Predicates are speculable, like any belt operand.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020878" y="3319331"/>
            <a:ext cx="430555" cy="0"/>
          </a:xfrm>
          <a:prstGeom prst="straightConnector1">
            <a:avLst/>
          </a:prstGeom>
          <a:ln w="38100">
            <a:solidFill>
              <a:srgbClr val="0099FF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97616" y="2561985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gang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484166" y="2903666"/>
            <a:ext cx="536712" cy="205294"/>
          </a:xfrm>
          <a:prstGeom prst="straightConnector1">
            <a:avLst/>
          </a:prstGeom>
          <a:ln w="254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447363" y="4466917"/>
            <a:ext cx="1848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All one instruction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9396" y="5899627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phasing!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7028121" y="6130460"/>
            <a:ext cx="761275" cy="0"/>
          </a:xfrm>
          <a:prstGeom prst="straightConnector1">
            <a:avLst/>
          </a:prstGeom>
          <a:ln w="3175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2997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6" grpId="0"/>
      <p:bldP spid="27" grpId="0"/>
      <p:bldP spid="28" grpId="0"/>
      <p:bldP spid="29" grpId="0"/>
      <p:bldP spid="30" grpId="0"/>
      <p:bldP spid="2" grpId="0" animBg="1"/>
      <p:bldP spid="3" grpId="0" animBg="1"/>
      <p:bldP spid="38" grpId="0"/>
      <p:bldP spid="45" grpId="0"/>
      <p:bldP spid="48" grpId="0"/>
      <p:bldP spid="57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9250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Multi-way branches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first winner rule</a:t>
            </a:r>
          </a:p>
        </p:txBody>
      </p:sp>
    </p:spTree>
    <p:extLst>
      <p:ext uri="{BB962C8B-B14F-4D97-AF65-F5344CB8AC3E}">
        <p14:creationId xmlns:p14="http://schemas.microsoft.com/office/powerpoint/2010/main" val="24748990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9250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Multi-way branches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804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Switch (case) statements are often annoying in hardware.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2286000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6080" y="2743200"/>
            <a:ext cx="18774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 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3: …;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5: …;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default: …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9280" y="2286000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680" y="2743200"/>
            <a:ext cx="18133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case3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5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case5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663440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Problems: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07096" y="5212080"/>
            <a:ext cx="670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Branches execute sequentially.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Entries for each branch clutter prediction tables.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Sequence may mispredict several times.</a:t>
            </a:r>
          </a:p>
        </p:txBody>
      </p:sp>
    </p:spTree>
    <p:extLst>
      <p:ext uri="{BB962C8B-B14F-4D97-AF65-F5344CB8AC3E}">
        <p14:creationId xmlns:p14="http://schemas.microsoft.com/office/powerpoint/2010/main" val="2957219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399250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Multi-way branches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45920"/>
            <a:ext cx="5440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supports multi-way branching.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2286000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 code: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6080" y="2743200"/>
            <a:ext cx="18774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 (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3: …;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5: …;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default: …</a:t>
            </a:r>
          </a:p>
          <a:p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29768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Mill code: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4754880"/>
            <a:ext cx="7237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u="sng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(case3) </a:t>
            </a:r>
            <a:r>
              <a:rPr lang="en-US" sz="2000" u="sng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u="sng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u="sng" dirty="0" err="1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u="sng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5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   </a:t>
            </a:r>
            <a:r>
              <a:rPr lang="en-US" sz="2000" u="sng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u="sng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(case5);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9280" y="2286000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machine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3680" y="2743200"/>
            <a:ext cx="18133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case3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eql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5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brtr</a:t>
            </a:r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case5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5669280"/>
            <a:ext cx="77962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Branches in one instruction execute in parallel.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First taken branch in slot order wins (First Winner Rule).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Only one prediction for whole switch.</a:t>
            </a:r>
          </a:p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 more than one </a:t>
            </a:r>
            <a:r>
              <a:rPr lang="en-US" sz="2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misprediction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possible.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00400" y="4937760"/>
            <a:ext cx="427383" cy="0"/>
          </a:xfrm>
          <a:prstGeom prst="straightConnector1">
            <a:avLst/>
          </a:prstGeom>
          <a:ln w="38100">
            <a:solidFill>
              <a:srgbClr val="00B0F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5120" y="4937760"/>
            <a:ext cx="427383" cy="0"/>
          </a:xfrm>
          <a:prstGeom prst="straightConnector1">
            <a:avLst/>
          </a:prstGeom>
          <a:ln w="38100">
            <a:solidFill>
              <a:srgbClr val="00B0F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0240" y="5120640"/>
            <a:ext cx="6824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opPhase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writerPhase</a:t>
            </a:r>
            <a:endParaRPr lang="en-U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8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76203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#1: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253" y="1536860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6" y="3749040"/>
            <a:ext cx="7951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Issues single instructions over three cycles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6128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Permits intra-instruction dataflow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612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Can increase open-code ILP 7x+; 3x typical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480" y="4297680"/>
            <a:ext cx="721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Pseudo-OOO executes operations over control flow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076" y="5120640"/>
            <a:ext cx="731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upports instructions with multiple calls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481" y="5760720"/>
            <a:ext cx="579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 flows may contain one of more calls</a:t>
            </a:r>
          </a:p>
        </p:txBody>
      </p:sp>
    </p:spTree>
    <p:extLst>
      <p:ext uri="{BB962C8B-B14F-4D97-AF65-F5344CB8AC3E}">
        <p14:creationId xmlns:p14="http://schemas.microsoft.com/office/powerpoint/2010/main" val="209942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1848455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Caution!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0627" y="1615171"/>
            <a:ext cx="65" cy="145480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0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200" b="0" i="1" u="none" strike="noStrike" dirty="0">
              <a:ln>
                <a:noFill/>
              </a:ln>
              <a:solidFill>
                <a:srgbClr val="FF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4290" y="2476596"/>
            <a:ext cx="7940984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Gross over-simplification!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5030" y="3807889"/>
            <a:ext cx="6461351" cy="230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talk tries to convey an intuitive understanding to the non-specialist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reality is more complicated.</a:t>
            </a:r>
          </a:p>
          <a:p>
            <a:pPr algn="ctr"/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9330" y="6299199"/>
            <a:ext cx="6336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(we try not to over-simplify, but sometimes…)</a:t>
            </a:r>
          </a:p>
        </p:txBody>
      </p:sp>
    </p:spTree>
    <p:extLst>
      <p:ext uri="{BB962C8B-B14F-4D97-AF65-F5344CB8AC3E}">
        <p14:creationId xmlns:p14="http://schemas.microsoft.com/office/powerpoint/2010/main" val="1453892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2539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#2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253" y="1536860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076" y="3749040"/>
            <a:ext cx="6470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N-way branching in one instruction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7019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Automatically tail-calls cascaded calls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627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Last in cascade returns to original instruction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480" y="4297680"/>
            <a:ext cx="3555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“First” taken branch wins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076" y="5120640"/>
            <a:ext cx="7039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 constrained by pipeline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datapaths</a:t>
            </a:r>
            <a:endParaRPr lang="en-U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5480" y="5760720"/>
            <a:ext cx="512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Permits novel  {</a:t>
            </a:r>
            <a:r>
              <a:rPr lang="en-US" sz="2400" i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 -&gt; N} </a:t>
            </a:r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38950195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7" y="731520"/>
            <a:ext cx="2625399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Summary #3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253" y="1536860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4076" y="2286000"/>
            <a:ext cx="596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 speculable condition-codes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5480" y="2834640"/>
            <a:ext cx="5338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Performance gain without global state</a:t>
            </a:r>
          </a:p>
        </p:txBody>
      </p:sp>
    </p:spTree>
    <p:extLst>
      <p:ext uri="{BB962C8B-B14F-4D97-AF65-F5344CB8AC3E}">
        <p14:creationId xmlns:p14="http://schemas.microsoft.com/office/powerpoint/2010/main" val="20669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7" y="731520"/>
            <a:ext cx="3308919" cy="564193"/>
          </a:xfrm>
          <a:prstGeom prst="rect">
            <a:avLst/>
          </a:prstGeom>
          <a:noFill/>
          <a:ln w="0">
            <a:noFill/>
          </a:ln>
        </p:spPr>
        <p:txBody>
          <a:bodyPr vert="horz" wrap="none" lIns="91440" tIns="45720" rIns="91440" bIns="4572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i="0" u="none" strike="noStrike" dirty="0" smtClean="0">
                <a:ln>
                  <a:noFill/>
                </a:ln>
                <a:solidFill>
                  <a:srgbClr val="00FF00"/>
                </a:solidFill>
                <a:ea typeface="Tahoma" pitchFamily="2"/>
                <a:cs typeface="Tahoma" pitchFamily="2"/>
              </a:rPr>
              <a:t>Shameless plug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ea typeface="Tahoma" pitchFamily="2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3808" y="1845429"/>
            <a:ext cx="694900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technical info about the Mill CPU architecture: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5699" y="2755712"/>
            <a:ext cx="6366611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ootbcomp.com/docs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09" y="4101996"/>
            <a:ext cx="766534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sign up for future announcements, white papers etc.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0612" y="4792865"/>
            <a:ext cx="8171381" cy="948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ootbcomp.com/mailing-list</a:t>
            </a:r>
          </a:p>
        </p:txBody>
      </p:sp>
    </p:spTree>
    <p:extLst>
      <p:ext uri="{BB962C8B-B14F-4D97-AF65-F5344CB8AC3E}">
        <p14:creationId xmlns:p14="http://schemas.microsoft.com/office/powerpoint/2010/main" val="4188572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0138" y="731520"/>
            <a:ext cx="1857303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A review</a:t>
            </a:r>
            <a:endParaRPr lang="en-US" sz="3200" b="1" i="1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2805" y="2349340"/>
            <a:ext cx="79138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Belt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7959" y="48641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Mill is a belt machine.</a:t>
            </a:r>
          </a:p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There are no general registers.</a:t>
            </a:r>
          </a:p>
        </p:txBody>
      </p:sp>
    </p:spTree>
    <p:extLst>
      <p:ext uri="{BB962C8B-B14F-4D97-AF65-F5344CB8AC3E}">
        <p14:creationId xmlns:p14="http://schemas.microsoft.com/office/powerpoint/2010/main" val="1837760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35745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We call it the Belt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4546" y="1301927"/>
            <a:ext cx="3174666" cy="854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 a conveyor belt –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a fixed length FIFO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91186" y="3886200"/>
            <a:ext cx="3618779" cy="469868"/>
            <a:chOff x="2422742" y="3895268"/>
            <a:chExt cx="36256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325921" y="3895268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76775" y="3895268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91175" y="3895268"/>
              <a:ext cx="457200" cy="4572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83121" y="3895268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40321" y="3895268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879942" y="3895268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33975" y="3895268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422742" y="3895268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3203857" y="3886200"/>
            <a:ext cx="456336" cy="469868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59" name="Flowchart: Manual Operation 58"/>
          <p:cNvSpPr/>
          <p:nvPr/>
        </p:nvSpPr>
        <p:spPr>
          <a:xfrm>
            <a:off x="3208610" y="5765672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6376" y="5072698"/>
            <a:ext cx="3037047" cy="8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position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97293" y="3886200"/>
            <a:ext cx="456336" cy="469868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54570" y="4669313"/>
            <a:ext cx="988727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420753" y="4356068"/>
            <a:ext cx="804709" cy="1409604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392856" y="4353328"/>
            <a:ext cx="256137" cy="1412345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75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6222E-6 -4.19639E-6 L 0.02267 0.21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" y="1057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088E-6 -4.19639E-6 L -0.07998 0.2014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9" y="1007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8" grpId="0" animBg="1"/>
      <p:bldP spid="58" grpId="1" animBg="1"/>
      <p:bldP spid="58" grpId="2" animBg="1"/>
      <p:bldP spid="59" grpId="0" animBg="1"/>
      <p:bldP spid="11" grpId="0"/>
      <p:bldP spid="60" grpId="0" animBg="1"/>
      <p:bldP spid="60" grpId="1" animBg="1"/>
      <p:bldP spid="6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3574568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We call it the Belt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53629" y="3886200"/>
            <a:ext cx="456336" cy="46986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2291186" y="3886200"/>
            <a:ext cx="3162444" cy="469868"/>
            <a:chOff x="2295525" y="3781425"/>
            <a:chExt cx="31684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1987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49558" y="37814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06758" y="37814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7" name="Flowchart: Manual Operation 56"/>
          <p:cNvSpPr/>
          <p:nvPr/>
        </p:nvSpPr>
        <p:spPr>
          <a:xfrm>
            <a:off x="3258945" y="2241662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9" name="Flowchart: Manual Operation 58"/>
          <p:cNvSpPr/>
          <p:nvPr/>
        </p:nvSpPr>
        <p:spPr>
          <a:xfrm>
            <a:off x="3208610" y="5765672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6376" y="5072698"/>
            <a:ext cx="3037047" cy="8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position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61012" y="2711530"/>
            <a:ext cx="456336" cy="46986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4076" y="2333947"/>
            <a:ext cx="2433791" cy="8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New results drop on the front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45900" y="3694123"/>
            <a:ext cx="2579050" cy="854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Pushing the 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ldest off the end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53629" y="3886200"/>
            <a:ext cx="456336" cy="46986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454570" y="4669313"/>
            <a:ext cx="988727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67241" y="5168900"/>
            <a:ext cx="7296181" cy="1513241"/>
          </a:xfrm>
          <a:prstGeom prst="rect">
            <a:avLst/>
          </a:prstGeom>
          <a:solidFill>
            <a:srgbClr val="070E97">
              <a:alpha val="60000"/>
            </a:srgbClr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1" i="0" u="none" strike="noStrike">
              <a:ln>
                <a:noFill/>
              </a:ln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4522" y="1301927"/>
            <a:ext cx="3414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Like a conveyor belt –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or a fixed length FIFO</a:t>
            </a:r>
          </a:p>
        </p:txBody>
      </p:sp>
    </p:spTree>
    <p:extLst>
      <p:ext uri="{BB962C8B-B14F-4D97-AF65-F5344CB8AC3E}">
        <p14:creationId xmlns:p14="http://schemas.microsoft.com/office/powerpoint/2010/main" val="12125121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463E-6 -4.11666E-6 L -0.15602 0.151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9" y="75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05E-6 -4.19639E-6 L 0.04849 -4.1963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529E-7 -4.19639E-6 L 0.04692 -4.1963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6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953E-6 6.08988E-7 L 0.04849 6.08988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4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9 6.08988E-7 L 0.07872 6.08988E-7 C 0.09195 6.08988E-7 0.10895 0.03045 0.10895 0.05523 L 0.10895 0.11088 " pathEditMode="relative" rAng="0" ptsTypes="FfFF">
                                      <p:cBhvr>
                                        <p:cTn id="38" dur="4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3" y="554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0" grpId="2" animBg="1"/>
      <p:bldP spid="20" grpId="0" animBg="1"/>
      <p:bldP spid="20" grpId="1" animBg="1"/>
      <p:bldP spid="3" grpId="0"/>
      <p:bldP spid="4" grpId="0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31520" y="731520"/>
            <a:ext cx="2943626" cy="56419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  <a:ea typeface="Tahoma" pitchFamily="2"/>
                <a:cs typeface="Tahoma" pitchFamily="2"/>
              </a:rPr>
              <a:t>Multiple reads</a:t>
            </a:r>
            <a:endParaRPr lang="en-US" sz="3200" b="1" i="0" u="none" strike="noStrike" dirty="0">
              <a:ln>
                <a:noFill/>
              </a:ln>
              <a:solidFill>
                <a:srgbClr val="00FF00"/>
              </a:solidFill>
              <a:latin typeface="Arial" pitchFamily="34"/>
              <a:ea typeface="Tahoma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5900" y="2085040"/>
            <a:ext cx="6984201" cy="474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Functional units can read any mix of belt positions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47522" y="3886200"/>
            <a:ext cx="3162444" cy="469868"/>
            <a:chOff x="2295525" y="3781425"/>
            <a:chExt cx="3168433" cy="457200"/>
          </a:xfrm>
        </p:grpSpPr>
        <p:sp>
          <p:nvSpPr>
            <p:cNvPr id="43" name="Rectangle 42"/>
            <p:cNvSpPr/>
            <p:nvPr/>
          </p:nvSpPr>
          <p:spPr>
            <a:xfrm>
              <a:off x="3198704" y="3781425"/>
              <a:ext cx="457200" cy="457200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49558" y="3781425"/>
              <a:ext cx="457200" cy="4572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5904" y="3781425"/>
              <a:ext cx="457200" cy="4572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13104" y="3781425"/>
              <a:ext cx="45720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52725" y="3781425"/>
              <a:ext cx="457200" cy="457200"/>
            </a:xfrm>
            <a:prstGeom prst="rect">
              <a:avLst/>
            </a:prstGeom>
            <a:solidFill>
              <a:schemeClr val="accent4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06758" y="3781425"/>
              <a:ext cx="457200" cy="45720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95525" y="3781425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/>
                <a:t>3</a:t>
              </a:r>
              <a:endParaRPr lang="en-US" sz="2400" dirty="0"/>
            </a:p>
          </p:txBody>
        </p:sp>
      </p:grpSp>
      <p:sp>
        <p:nvSpPr>
          <p:cNvPr id="57" name="Flowchart: Manual Operation 56"/>
          <p:cNvSpPr/>
          <p:nvPr/>
        </p:nvSpPr>
        <p:spPr>
          <a:xfrm>
            <a:off x="4116529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1185" y="3886200"/>
            <a:ext cx="456336" cy="46986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6" name="Flowchart: Manual Operation 15"/>
          <p:cNvSpPr/>
          <p:nvPr/>
        </p:nvSpPr>
        <p:spPr>
          <a:xfrm>
            <a:off x="1433602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Flowchart: Manual Operation 16"/>
          <p:cNvSpPr/>
          <p:nvPr/>
        </p:nvSpPr>
        <p:spPr>
          <a:xfrm>
            <a:off x="6909631" y="5374115"/>
            <a:ext cx="1694199" cy="704802"/>
          </a:xfrm>
          <a:prstGeom prst="flowChartManualOperation">
            <a:avLst/>
          </a:prstGeom>
          <a:solidFill>
            <a:srgbClr val="0000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adder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7521" y="3886200"/>
            <a:ext cx="456336" cy="469868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453629" y="3886200"/>
            <a:ext cx="456336" cy="469868"/>
          </a:xfrm>
          <a:prstGeom prst="rect">
            <a:avLst/>
          </a:prstGeom>
          <a:solidFill>
            <a:schemeClr val="accent5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544760" y="3886200"/>
            <a:ext cx="456336" cy="46986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116528" y="3886200"/>
            <a:ext cx="456336" cy="469868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116528" y="3886200"/>
            <a:ext cx="456336" cy="469868"/>
          </a:xfrm>
          <a:prstGeom prst="rect">
            <a:avLst/>
          </a:prstGeom>
          <a:solidFill>
            <a:schemeClr val="accent3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4544760" y="3886200"/>
            <a:ext cx="456336" cy="46986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4" name="Straight Arrow Connector 3"/>
          <p:cNvCxnSpPr>
            <a:stCxn id="18" idx="2"/>
          </p:cNvCxnSpPr>
          <p:nvPr/>
        </p:nvCxnSpPr>
        <p:spPr>
          <a:xfrm flipH="1">
            <a:off x="1834850" y="4356068"/>
            <a:ext cx="1140839" cy="1018047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2"/>
          </p:cNvCxnSpPr>
          <p:nvPr/>
        </p:nvCxnSpPr>
        <p:spPr>
          <a:xfrm flipH="1">
            <a:off x="2671847" y="4356069"/>
            <a:ext cx="1672850" cy="1032535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2"/>
          </p:cNvCxnSpPr>
          <p:nvPr/>
        </p:nvCxnSpPr>
        <p:spPr>
          <a:xfrm>
            <a:off x="4344697" y="4356068"/>
            <a:ext cx="216968" cy="1052113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2"/>
          </p:cNvCxnSpPr>
          <p:nvPr/>
        </p:nvCxnSpPr>
        <p:spPr>
          <a:xfrm>
            <a:off x="4772928" y="4356068"/>
            <a:ext cx="566617" cy="1036059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</p:cNvCxnSpPr>
          <p:nvPr/>
        </p:nvCxnSpPr>
        <p:spPr>
          <a:xfrm>
            <a:off x="4772928" y="4356068"/>
            <a:ext cx="2596333" cy="1052113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5" idx="2"/>
          </p:cNvCxnSpPr>
          <p:nvPr/>
        </p:nvCxnSpPr>
        <p:spPr>
          <a:xfrm>
            <a:off x="5681797" y="4356068"/>
            <a:ext cx="2499542" cy="1018047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454570" y="4669313"/>
            <a:ext cx="988727" cy="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99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6434E-6 6.08988E-7 L -0.10581 0.1612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1" y="80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3259E-6 6.08988E-7 L -0.16627 0.1612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14" y="806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7733E-6 6.08988E-7 L 0.2598 0.16128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0" y="806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35286E-7 6.08988E-7 L 0.24658 0.16128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9" y="80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3259E-6 6.08988E-7 L 0.01512 0.16128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" y="806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7733E-6 6.08988E-7 L 0.06329 0.16128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5" y="806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Detai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FF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rgbClr val="FFFF00"/>
            </a:solidFill>
            <a:latin typeface="Consolas" panose="020B0609020204030204" pitchFamily="49" charset="0"/>
            <a:cs typeface="Consolas" panose="020B0609020204030204" pitchFamily="49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FF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solidFill>
              <a:srgbClr val="FFFF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232075</TotalTime>
  <Words>2430</Words>
  <Application>Microsoft Office PowerPoint</Application>
  <PresentationFormat>Custom</PresentationFormat>
  <Paragraphs>614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Default</vt:lpstr>
      <vt:lpstr>TechDetail1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Godard</dc:creator>
  <cp:lastModifiedBy>ivan</cp:lastModifiedBy>
  <cp:revision>1449</cp:revision>
  <cp:lastPrinted>2004-01-09T12:06:43Z</cp:lastPrinted>
  <dcterms:created xsi:type="dcterms:W3CDTF">2003-11-29T13:45:59Z</dcterms:created>
  <dcterms:modified xsi:type="dcterms:W3CDTF">2014-02-06T06:23:29Z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