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9"/>
  </p:notesMasterIdLst>
  <p:handoutMasterIdLst>
    <p:handoutMasterId r:id="rId50"/>
  </p:handoutMasterIdLst>
  <p:sldIdLst>
    <p:sldId id="256" r:id="rId3"/>
    <p:sldId id="552" r:id="rId4"/>
    <p:sldId id="553" r:id="rId5"/>
    <p:sldId id="257" r:id="rId6"/>
    <p:sldId id="554" r:id="rId7"/>
    <p:sldId id="680" r:id="rId8"/>
    <p:sldId id="707" r:id="rId9"/>
    <p:sldId id="710" r:id="rId10"/>
    <p:sldId id="711" r:id="rId11"/>
    <p:sldId id="675" r:id="rId12"/>
    <p:sldId id="676" r:id="rId13"/>
    <p:sldId id="677" r:id="rId14"/>
    <p:sldId id="678" r:id="rId15"/>
    <p:sldId id="679" r:id="rId16"/>
    <p:sldId id="701" r:id="rId17"/>
    <p:sldId id="712" r:id="rId18"/>
    <p:sldId id="667" r:id="rId19"/>
    <p:sldId id="713" r:id="rId20"/>
    <p:sldId id="668" r:id="rId21"/>
    <p:sldId id="692" r:id="rId22"/>
    <p:sldId id="693" r:id="rId23"/>
    <p:sldId id="695" r:id="rId24"/>
    <p:sldId id="694" r:id="rId25"/>
    <p:sldId id="702" r:id="rId26"/>
    <p:sldId id="650" r:id="rId27"/>
    <p:sldId id="696" r:id="rId28"/>
    <p:sldId id="662" r:id="rId29"/>
    <p:sldId id="703" r:id="rId30"/>
    <p:sldId id="700" r:id="rId31"/>
    <p:sldId id="699" r:id="rId32"/>
    <p:sldId id="681" r:id="rId33"/>
    <p:sldId id="682" r:id="rId34"/>
    <p:sldId id="683" r:id="rId35"/>
    <p:sldId id="669" r:id="rId36"/>
    <p:sldId id="684" r:id="rId37"/>
    <p:sldId id="685" r:id="rId38"/>
    <p:sldId id="687" r:id="rId39"/>
    <p:sldId id="688" r:id="rId40"/>
    <p:sldId id="689" r:id="rId41"/>
    <p:sldId id="690" r:id="rId42"/>
    <p:sldId id="621" r:id="rId43"/>
    <p:sldId id="622" r:id="rId44"/>
    <p:sldId id="706" r:id="rId45"/>
    <p:sldId id="649" r:id="rId46"/>
    <p:sldId id="493" r:id="rId47"/>
    <p:sldId id="595" r:id="rId48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  <a:srgbClr val="070E97"/>
    <a:srgbClr val="FF3300"/>
    <a:srgbClr val="FF0000"/>
    <a:srgbClr val="C0504D"/>
    <a:srgbClr val="0E0797"/>
    <a:srgbClr val="0000A0"/>
    <a:srgbClr val="000096"/>
    <a:srgbClr val="00008C"/>
    <a:srgbClr val="0000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2" autoAdjust="0"/>
    <p:restoredTop sz="94708" autoAdjust="0"/>
  </p:normalViewPr>
  <p:slideViewPr>
    <p:cSldViewPr snapToGrid="0">
      <p:cViewPr>
        <p:scale>
          <a:sx n="90" d="100"/>
          <a:sy n="90" d="100"/>
        </p:scale>
        <p:origin x="-1950" y="-28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860" y="-102"/>
      </p:cViewPr>
      <p:guideLst>
        <p:guide orient="horz" pos="3168"/>
        <p:guide pos="2448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883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55763" y="1006475"/>
            <a:ext cx="4459287" cy="34464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85120" y="4787640"/>
            <a:ext cx="5407200" cy="38260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9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Times New Roman" pitchFamily="18"/>
        <a:ea typeface="Tahoma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443" y="4405013"/>
            <a:ext cx="7041514" cy="19855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30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57013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950" y="644438"/>
            <a:ext cx="2146997" cy="64117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377" y="644438"/>
            <a:ext cx="6290461" cy="64117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454344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60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67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47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329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244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6811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099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985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36059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265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811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2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34" y="4993980"/>
            <a:ext cx="8549957" cy="15433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834" y="3293971"/>
            <a:ext cx="8549957" cy="17000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70324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377" y="2160088"/>
            <a:ext cx="4217936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426" y="2160088"/>
            <a:ext cx="4219521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82419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11615"/>
            <a:ext cx="905382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7" y="1739164"/>
            <a:ext cx="4444519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7" y="2465177"/>
            <a:ext cx="4444519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011" y="1739164"/>
            <a:ext cx="4446104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011" y="2465177"/>
            <a:ext cx="4446104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92129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90905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E07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40625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09983"/>
            <a:ext cx="3310018" cy="1316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726" y="309983"/>
            <a:ext cx="5623388" cy="663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7" y="1626592"/>
            <a:ext cx="3310018" cy="5317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3354984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117" y="5441007"/>
            <a:ext cx="6035357" cy="641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117" y="695014"/>
            <a:ext cx="6035357" cy="4662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117" y="6082180"/>
            <a:ext cx="6035357" cy="9136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9674290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lum/>
            <a:alphaModFix/>
          </a:blip>
          <a:srcRect/>
          <a:stretch>
            <a:fillRect/>
          </a:stretch>
        </p:blipFill>
        <p:spPr>
          <a:xfrm>
            <a:off x="8340523" y="6756849"/>
            <a:ext cx="1644965" cy="99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1864" y="7517888"/>
            <a:ext cx="913031" cy="2367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1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2014-05-14</a:t>
            </a:r>
            <a:endParaRPr lang="en-US" sz="1600" b="1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1288" y="7399127"/>
            <a:ext cx="281596" cy="27386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293888C-9E57-4001-A07E-1BDBB3BC0C5D}" type="slidenum">
              <a:rPr>
                <a:solidFill>
                  <a:schemeClr val="bg2"/>
                </a:solidFill>
              </a:rPr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‹#›</a:t>
            </a:fld>
            <a:endParaRPr lang="en-US" sz="2000" b="1" i="0" u="none" strike="noStrike" dirty="0">
              <a:ln>
                <a:noFill/>
              </a:ln>
              <a:solidFill>
                <a:schemeClr val="bg2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0081" y="7519368"/>
            <a:ext cx="1328120" cy="23596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Mill </a:t>
            </a:r>
            <a:r>
              <a:rPr lang="en-US" sz="1600" b="0" i="0" u="none" strike="noStrike" dirty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Computing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4398" y="7519738"/>
            <a:ext cx="1302506" cy="2425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Patents</a:t>
            </a:r>
            <a:r>
              <a:rPr lang="en-US" sz="1600" b="0" i="0" u="none" strike="noStrike" baseline="0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 pending</a:t>
            </a:r>
            <a:endParaRPr lang="en-US" sz="1600" b="0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739120" y="644866"/>
            <a:ext cx="8588813" cy="1297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739120" y="2160283"/>
            <a:ext cx="8588813" cy="48958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1pPr>
            <a:lvl2pPr marL="767880" marR="0" lvl="1" indent="-191880" algn="l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hangingPunct="0"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cs typeface="Arial Unicode MS" pitchFamily="2"/>
        </a:defRPr>
      </a:lvl1pPr>
    </p:titleStyle>
    <p:bodyStyle>
      <a:lvl1pPr marL="432000" marR="0" indent="-324000" algn="l" rtl="0" hangingPunct="0">
        <a:spcBef>
          <a:spcPts val="0"/>
        </a:spcBef>
        <a:spcAft>
          <a:spcPts val="1417"/>
        </a:spcAft>
        <a:tabLst/>
        <a:defRPr lang="en-US" sz="2400" b="1" i="0" u="none" strike="noStrike">
          <a:ln>
            <a:noFill/>
          </a:ln>
          <a:solidFill>
            <a:srgbClr val="FFFF00"/>
          </a:solidFill>
          <a:latin typeface="Arial" pitchFamily="34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613C-40DD-4966-A24E-1662EAEB5867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6507-19D6-4D94-8BB2-E847F610A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3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497334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anose="020B0604020202020204" pitchFamily="34" charset="0"/>
                <a:ea typeface="Tahoma" pitchFamily="2"/>
                <a:cs typeface="Arial" panose="020B0604020202020204" pitchFamily="34" charset="0"/>
              </a:rPr>
              <a:t>Number eight of a series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anose="020B0604020202020204" pitchFamily="34" charset="0"/>
              <a:ea typeface="Tahoma" pitchFamily="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4232" y="2960538"/>
            <a:ext cx="8050922" cy="209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Drinking from the Firehose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Many chips from one –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Specification </a:t>
            </a: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in 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Arial" pitchFamily="34"/>
                <a:cs typeface="Arial" pitchFamily="34"/>
              </a:rPr>
              <a:t>™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CPU Architecture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31632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C++ compiler masquerade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4" y="1904840"/>
            <a:ext cx="791382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assembly language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5943600"/>
            <a:ext cx="5580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assembler syntax is C++.</a:t>
            </a:r>
          </a:p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Suitably disguised.</a:t>
            </a:r>
          </a:p>
        </p:txBody>
      </p:sp>
    </p:spTree>
    <p:extLst>
      <p:ext uri="{BB962C8B-B14F-4D97-AF65-F5344CB8AC3E}">
        <p14:creationId xmlns:p14="http://schemas.microsoft.com/office/powerpoint/2010/main" xmlns="" val="7355811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41909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Two-pass assemblers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573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Traditional assemblers have two passes.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599" y="1920240"/>
            <a:ext cx="7498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first pass treats the source as a program in a meta-language, usually a macro language, and interprets that program to produce a different source program in machine language.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3657600"/>
            <a:ext cx="7629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second pass translates the program in machine language to binary and produces the executable file.</a:t>
            </a:r>
          </a:p>
        </p:txBody>
      </p:sp>
      <p:sp>
        <p:nvSpPr>
          <p:cNvPr id="8" name="Flowchart: Sequential Access Storage 7"/>
          <p:cNvSpPr/>
          <p:nvPr/>
        </p:nvSpPr>
        <p:spPr>
          <a:xfrm>
            <a:off x="1005840" y="5394960"/>
            <a:ext cx="640080" cy="640080"/>
          </a:xfrm>
          <a:prstGeom prst="flowChartMagneticTap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" y="5029200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file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37360" y="5669280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macro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language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28800" y="56692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108960" y="5390122"/>
            <a:ext cx="1097280" cy="64008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cs typeface="Consolas" panose="020B0609020204030204" pitchFamily="49" charset="0"/>
              </a:rPr>
              <a:t>first pass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89120" y="5668033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language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89120" y="56692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669280" y="5394960"/>
            <a:ext cx="1097280" cy="64008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cs typeface="Consolas" panose="020B0609020204030204" pitchFamily="49" charset="0"/>
              </a:rPr>
              <a:t>second pass</a:t>
            </a:r>
          </a:p>
        </p:txBody>
      </p:sp>
      <p:sp>
        <p:nvSpPr>
          <p:cNvPr id="19" name="Flowchart: Sequential Access Storage 18"/>
          <p:cNvSpPr/>
          <p:nvPr/>
        </p:nvSpPr>
        <p:spPr>
          <a:xfrm>
            <a:off x="8229600" y="5394960"/>
            <a:ext cx="640080" cy="640080"/>
          </a:xfrm>
          <a:prstGeom prst="flowChartMagneticTap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2400" y="502920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 module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32320" y="566928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binary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949440" y="56692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952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8" grpId="0" animBg="1"/>
      <p:bldP spid="8" grpId="1" animBg="1"/>
      <p:bldP spid="9" grpId="0"/>
      <p:bldP spid="9" grpId="1"/>
      <p:bldP spid="11" grpId="0"/>
      <p:bldP spid="11" grpId="1"/>
      <p:bldP spid="15" grpId="0" animBg="1"/>
      <p:bldP spid="15" grpId="1" animBg="1"/>
      <p:bldP spid="16" grpId="0"/>
      <p:bldP spid="16" grpId="1"/>
      <p:bldP spid="18" grpId="0" animBg="1"/>
      <p:bldP spid="19" grpId="0" animBg="1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834914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assembler uses the C++ compiler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8" y="1554480"/>
            <a:ext cx="7721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first pass is the C++ compiler, which translates the assembly language source program to an executable.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2651760"/>
            <a:ext cx="7629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second pass is the execution of the C++ program, to emit binary and produce the executable file.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40080" y="5029200"/>
            <a:ext cx="8714804" cy="1347966"/>
            <a:chOff x="640080" y="5029200"/>
            <a:chExt cx="8714804" cy="1347966"/>
          </a:xfrm>
        </p:grpSpPr>
        <p:sp>
          <p:nvSpPr>
            <p:cNvPr id="8" name="Flowchart: Sequential Access Storage 7"/>
            <p:cNvSpPr/>
            <p:nvPr/>
          </p:nvSpPr>
          <p:spPr>
            <a:xfrm>
              <a:off x="1005840" y="5394960"/>
              <a:ext cx="640080" cy="640080"/>
            </a:xfrm>
            <a:prstGeom prst="flowChartMagneticTape">
              <a:avLst/>
            </a:prstGeom>
            <a:noFill/>
            <a:ln w="349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FFFF00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" y="5029200"/>
              <a:ext cx="1353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source file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37360" y="5669280"/>
              <a:ext cx="12410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macro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language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828800" y="5669280"/>
              <a:ext cx="118872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3108960" y="5390122"/>
              <a:ext cx="1097280" cy="640080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cs typeface="Consolas" panose="020B0609020204030204" pitchFamily="49" charset="0"/>
                </a:rPr>
                <a:t>first pass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89120" y="5668033"/>
              <a:ext cx="12410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machine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language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389120" y="5669280"/>
              <a:ext cx="118872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669280" y="5394960"/>
              <a:ext cx="1097280" cy="640080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cs typeface="Consolas" panose="020B0609020204030204" pitchFamily="49" charset="0"/>
                </a:rPr>
                <a:t>second pass</a:t>
              </a:r>
            </a:p>
          </p:txBody>
        </p:sp>
        <p:sp>
          <p:nvSpPr>
            <p:cNvPr id="19" name="Flowchart: Sequential Access Storage 18"/>
            <p:cNvSpPr/>
            <p:nvPr/>
          </p:nvSpPr>
          <p:spPr>
            <a:xfrm>
              <a:off x="8229600" y="5394960"/>
              <a:ext cx="640080" cy="640080"/>
            </a:xfrm>
            <a:prstGeom prst="flowChartMagneticTape">
              <a:avLst/>
            </a:prstGeom>
            <a:noFill/>
            <a:ln w="349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FFFF00"/>
                </a:solidFill>
                <a:cs typeface="Consolas" panose="020B06090202040302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72400" y="5029200"/>
              <a:ext cx="1582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 module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32320" y="5669280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binary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949440" y="5669280"/>
              <a:ext cx="118872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40080" y="4864100"/>
            <a:ext cx="8714804" cy="1866900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7" name="Flowchart: Sequential Access Storage 36"/>
          <p:cNvSpPr/>
          <p:nvPr/>
        </p:nvSpPr>
        <p:spPr>
          <a:xfrm>
            <a:off x="1018540" y="4061460"/>
            <a:ext cx="640080" cy="640080"/>
          </a:xfrm>
          <a:prstGeom prst="flowChartMagneticTap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  <a:cs typeface="Consolas" panose="020B060902020403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2780" y="3695700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file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36195" y="4335780"/>
            <a:ext cx="668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C++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803400" y="43357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017520" y="4056622"/>
            <a:ext cx="1188720" cy="64008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cs typeface="Consolas" panose="020B0609020204030204" pitchFamily="49" charset="0"/>
              </a:rPr>
              <a:t>C++ compiler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53116" y="4334533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351020" y="43357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615940" y="4061460"/>
            <a:ext cx="1280160" cy="64008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cs typeface="Consolas" panose="020B0609020204030204" pitchFamily="49" charset="0"/>
              </a:rPr>
              <a:t>execution</a:t>
            </a:r>
          </a:p>
        </p:txBody>
      </p:sp>
      <p:sp>
        <p:nvSpPr>
          <p:cNvPr id="45" name="Flowchart: Sequential Access Storage 44"/>
          <p:cNvSpPr/>
          <p:nvPr/>
        </p:nvSpPr>
        <p:spPr>
          <a:xfrm>
            <a:off x="8242300" y="4061460"/>
            <a:ext cx="640080" cy="640080"/>
          </a:xfrm>
          <a:prstGeom prst="flowChartMagneticTap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  <a:cs typeface="Consolas" panose="020B0609020204030204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85100" y="369570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 module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45020" y="433578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binary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987540" y="4335780"/>
            <a:ext cx="118872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763247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3434E-6 -1.30719E-7 L -3.43434E-6 0.05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37" grpId="0" animBg="1"/>
      <p:bldP spid="37" grpId="1" animBg="1"/>
      <p:bldP spid="38" grpId="0"/>
      <p:bldP spid="38" grpId="1"/>
      <p:bldP spid="39" grpId="0"/>
      <p:bldP spid="39" grpId="1"/>
      <p:bldP spid="41" grpId="0" animBg="1"/>
      <p:bldP spid="41" grpId="1" animBg="1"/>
      <p:bldP spid="42" grpId="0"/>
      <p:bldP spid="42" grpId="1"/>
      <p:bldP spid="44" grpId="0" animBg="1"/>
      <p:bldP spid="45" grpId="0" animBg="1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636488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C++ is Mill assembly language?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8" y="1554480"/>
            <a:ext cx="7721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assembler operation is a C++ function call.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0240" y="2834640"/>
            <a:ext cx="1957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	b3,b5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jump	loop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2834640"/>
            <a:ext cx="1883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add(b3,b5)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("loop")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737360" y="2103120"/>
            <a:ext cx="6141720" cy="731520"/>
            <a:chOff x="1737360" y="2103120"/>
            <a:chExt cx="6141720" cy="731520"/>
          </a:xfrm>
        </p:grpSpPr>
        <p:sp>
          <p:nvSpPr>
            <p:cNvPr id="3" name="TextBox 2"/>
            <p:cNvSpPr txBox="1"/>
            <p:nvPr/>
          </p:nvSpPr>
          <p:spPr>
            <a:xfrm>
              <a:off x="2011680" y="2103120"/>
              <a:ext cx="18424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conventional assembler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52160" y="2103120"/>
              <a:ext cx="1678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Mill assembler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737360" y="2834640"/>
              <a:ext cx="2374900" cy="0"/>
            </a:xfrm>
            <a:prstGeom prst="line">
              <a:avLst/>
            </a:prstGeom>
            <a:ln w="2857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504180" y="2834640"/>
              <a:ext cx="2374900" cy="0"/>
            </a:xfrm>
            <a:prstGeom prst="line">
              <a:avLst/>
            </a:prstGeom>
            <a:ln w="2857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194560" y="5471529"/>
            <a:ext cx="553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add(b0, 3), store(*b5, b7),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"loop“);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530600" y="5616309"/>
            <a:ext cx="365760" cy="36576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577840" y="5638861"/>
            <a:ext cx="365760" cy="36576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291509" y="5572513"/>
            <a:ext cx="365760" cy="36576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8720" y="4294872"/>
            <a:ext cx="771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Mill instruction is a C++ statement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comprising operations separated by commas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568809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5928729"/>
            <a:ext cx="1371600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12580" y="5928729"/>
            <a:ext cx="1737360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2159" y="5928729"/>
            <a:ext cx="1554480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61735" y="6012847"/>
            <a:ext cx="337298" cy="601295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71800" y="6004621"/>
            <a:ext cx="1642730" cy="601295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30600" y="6004621"/>
            <a:ext cx="2955260" cy="832127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69280" y="6568809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194560" y="5928729"/>
            <a:ext cx="5450009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</p:cNvCxnSpPr>
          <p:nvPr/>
        </p:nvCxnSpPr>
        <p:spPr>
          <a:xfrm flipH="1" flipV="1">
            <a:off x="5048447" y="6012847"/>
            <a:ext cx="1415282" cy="55596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7642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4" grpId="0"/>
      <p:bldP spid="28" grpId="0" animBg="1"/>
      <p:bldP spid="50" grpId="0" animBg="1"/>
      <p:bldP spid="51" grpId="0" animBg="1"/>
      <p:bldP spid="8" grpId="0"/>
      <p:bldP spid="27" grpId="0"/>
      <p:bldP spid="2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54060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C++ as meta-language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1760" y="2560320"/>
            <a:ext cx="4772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5; ++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add(b0,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1828800"/>
            <a:ext cx="6845300" cy="461665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an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asm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function emits that operation.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3657600"/>
            <a:ext cx="475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gives the same machine code as: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3360" y="4206240"/>
            <a:ext cx="2053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add(b0, 1);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add(b0, 2);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add(b0, 3);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add(b0, 4);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6014660"/>
            <a:ext cx="700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 in a macro assembler, in Mill assembler you can meta-program what your program will be.</a:t>
            </a:r>
          </a:p>
        </p:txBody>
      </p:sp>
    </p:spTree>
    <p:extLst>
      <p:ext uri="{BB962C8B-B14F-4D97-AF65-F5344CB8AC3E}">
        <p14:creationId xmlns:p14="http://schemas.microsoft.com/office/powerpoint/2010/main" xmlns="" val="2454340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8" grpId="1"/>
      <p:bldP spid="9" grpId="0"/>
      <p:bldP spid="9" grpId="1"/>
      <p:bldP spid="11" grpId="0"/>
      <p:bldP spid="11" grpId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22096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extend a core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39900"/>
            <a:ext cx="5966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test case contains this code fragment: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03120" y="2468880"/>
            <a:ext cx="56220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con(w(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fpemu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::st2bin32("3.0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")));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con(w(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fpemu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::st2bin32("5.0")));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addb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(b0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b1);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7142" y="2541181"/>
            <a:ext cx="660946" cy="361507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83581" y="3261535"/>
            <a:ext cx="893535" cy="361507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98088" y="2541181"/>
            <a:ext cx="338517" cy="361507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30275" y="2381693"/>
            <a:ext cx="4040376" cy="627321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67346" y="3261535"/>
            <a:ext cx="1232514" cy="361507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988288" y="3591143"/>
            <a:ext cx="1360968" cy="1278567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530352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However: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1680" y="5760720"/>
            <a:ext cx="6980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Tin CPU does not support native floating-point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665692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4" grpId="1" animBg="1"/>
      <p:bldP spid="6" grpId="0" animBg="1"/>
      <p:bldP spid="6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22096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extend a core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900" y="1739900"/>
            <a:ext cx="2546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Build for Tin – fail</a:t>
            </a:r>
          </a:p>
        </p:txBody>
      </p:sp>
    </p:spTree>
    <p:extLst>
      <p:ext uri="{BB962C8B-B14F-4D97-AF65-F5344CB8AC3E}">
        <p14:creationId xmlns:p14="http://schemas.microsoft.com/office/powerpoint/2010/main" xmlns="" val="2657005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858138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create new “Demo” member like Tin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900" y="1739900"/>
            <a:ext cx="5473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Copy code tree Tin -&gt; Demo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Clear old files from new tree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Tell builder tool to use new member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Create new specification from Tin spec</a:t>
            </a:r>
          </a:p>
        </p:txBody>
      </p:sp>
    </p:spTree>
    <p:extLst>
      <p:ext uri="{BB962C8B-B14F-4D97-AF65-F5344CB8AC3E}">
        <p14:creationId xmlns:p14="http://schemas.microsoft.com/office/powerpoint/2010/main" xmlns="" val="30085532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775436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update Demo member with FPU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900" y="1739900"/>
            <a:ext cx="698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Populate execution pipeline slot with floating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1458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43591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ISA design by composition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005" y="2349340"/>
            <a:ext cx="82924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attributes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560" y="4247539"/>
            <a:ext cx="566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semantic pieces of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63827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924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CPU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5921" y="1691525"/>
            <a:ext cx="8254129" cy="1992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new general-purpose commercial CPU family.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has a 10x single-thread power/performance gain over conventional out-of-order superscalar architectures, yet runs the same programs, without rewrite.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008" y="4269448"/>
            <a:ext cx="8536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will explain: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configurable architecture strategy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attributed specification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 set specification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 configuration at core/chip/board levels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automatic tool generation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8907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10612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Operation attributes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1" y="1645920"/>
            <a:ext cx="763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Mill operation invocation comprises a core operation and values for some number of attributes.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486400"/>
            <a:ext cx="798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 attribute values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supplied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the operation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mnemonic or by an argument to the operation function.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37360" y="2651760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addus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(b3, 17)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3840483"/>
            <a:ext cx="2691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unsigned integer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saturating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b3 – third belt position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17 - literal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26080" y="3840484"/>
            <a:ext cx="13131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domain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overflow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opand0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imm0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834640" y="3840483"/>
            <a:ext cx="1280219" cy="2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34640" y="3383284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attribute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9360" y="3383284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value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217920" y="3840483"/>
            <a:ext cx="974295" cy="1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71600" y="6400800"/>
            <a:ext cx="6221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~50 attributes. Only a handful are meaningful for any particular operation.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69280" y="2651760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core operation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</a:t>
            </a:r>
          </a:p>
        </p:txBody>
      </p:sp>
      <p:sp>
        <p:nvSpPr>
          <p:cNvPr id="2" name="Oval 1"/>
          <p:cNvSpPr/>
          <p:nvPr/>
        </p:nvSpPr>
        <p:spPr>
          <a:xfrm>
            <a:off x="2242185" y="2714625"/>
            <a:ext cx="365760" cy="365760"/>
          </a:xfrm>
          <a:prstGeom prst="ellipse">
            <a:avLst/>
          </a:prstGeom>
          <a:noFill/>
          <a:ln w="3492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71750" y="3028950"/>
            <a:ext cx="3219450" cy="89535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409824" y="2714625"/>
            <a:ext cx="365760" cy="365760"/>
          </a:xfrm>
          <a:prstGeom prst="ellipse">
            <a:avLst/>
          </a:prstGeom>
          <a:noFill/>
          <a:ln w="3492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33674" y="3028950"/>
            <a:ext cx="3209926" cy="1334159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739390" y="2714625"/>
            <a:ext cx="548640" cy="364183"/>
          </a:xfrm>
          <a:prstGeom prst="ellipse">
            <a:avLst/>
          </a:prstGeom>
          <a:noFill/>
          <a:ln w="3492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62571" y="3047409"/>
            <a:ext cx="2781029" cy="1591266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390899" y="2695575"/>
            <a:ext cx="548640" cy="364183"/>
          </a:xfrm>
          <a:prstGeom prst="ellipse">
            <a:avLst/>
          </a:prstGeom>
          <a:noFill/>
          <a:ln w="3492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752850" y="3113425"/>
            <a:ext cx="2266679" cy="1820525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481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8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15" grpId="0"/>
      <p:bldP spid="15" grpId="1"/>
      <p:bldP spid="18" grpId="0"/>
      <p:bldP spid="18" grpId="1"/>
      <p:bldP spid="19" grpId="0"/>
      <p:bldP spid="19" grpId="1"/>
      <p:bldP spid="29" grpId="0"/>
      <p:bldP spid="30" grpId="0"/>
      <p:bldP spid="30" grpId="1"/>
      <p:bldP spid="2" grpId="0" animBg="1"/>
      <p:bldP spid="2" grpId="1" animBg="1"/>
      <p:bldP spid="20" grpId="0" animBg="1"/>
      <p:bldP spid="20" grpId="1" animBg="1"/>
      <p:bldP spid="24" grpId="0" animBg="1"/>
      <p:bldP spid="24" grpId="1" animBg="1"/>
      <p:bldP spid="26" grpId="0" animBg="1"/>
      <p:bldP spid="2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28564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Attribute values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55448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Most attributes are enumerations: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194560"/>
            <a:ext cx="6109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directionCode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{leftward, rightward};</a:t>
            </a:r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651760"/>
            <a:ext cx="766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condSenseCode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allSense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falseSense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trueSense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108960"/>
            <a:ext cx="709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overflowCode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{excepting, modulo, saturating, 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widening};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530352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Attribute values can be specified individually, or as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bitsets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with a selection of values of the same attribute.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3840480"/>
            <a:ext cx="766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domainCode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binFloat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decFloat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logical,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pointers,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signedInt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unsignedInt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1790862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8" grpId="0"/>
      <p:bldP spid="8" grpId="1"/>
      <p:bldP spid="9" grpId="0"/>
      <p:bldP spid="9" grpId="1"/>
      <p:bldP spid="11" grpId="0"/>
      <p:bldP spid="13" grpId="0"/>
      <p:bldP spid="1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44195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Mnemonics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371600"/>
            <a:ext cx="7577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attribute value has a text string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834640" y="2585176"/>
            <a:ext cx="1280219" cy="2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34641" y="2127976"/>
            <a:ext cx="139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09360" y="212797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nick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217920" y="2585176"/>
            <a:ext cx="974295" cy="1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26080" y="2676616"/>
            <a:ext cx="17363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leftward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rightward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signedInt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unsignedInt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3680" y="2676616"/>
            <a:ext cx="327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9" y="4286976"/>
            <a:ext cx="8208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 software concatenates the nicks of the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attributes to make the assembler mnemonic automatically.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4560" y="5460456"/>
            <a:ext cx="65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shiftrs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 is shift, right, signed</a:t>
            </a:r>
          </a:p>
        </p:txBody>
      </p:sp>
      <p:sp>
        <p:nvSpPr>
          <p:cNvPr id="14" name="Oval 13"/>
          <p:cNvSpPr/>
          <p:nvPr/>
        </p:nvSpPr>
        <p:spPr>
          <a:xfrm>
            <a:off x="7192215" y="5481507"/>
            <a:ext cx="1005840" cy="45720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00400" y="5551896"/>
            <a:ext cx="365760" cy="36576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583680" y="3316696"/>
            <a:ext cx="327334" cy="326341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81015" y="5460456"/>
            <a:ext cx="711200" cy="45720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17520" y="5551896"/>
            <a:ext cx="365760" cy="36576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583680" y="3042376"/>
            <a:ext cx="327334" cy="326341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68161" y="5481507"/>
            <a:ext cx="711200" cy="45720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286000" y="5460456"/>
            <a:ext cx="822960" cy="45720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54480" y="6285956"/>
            <a:ext cx="6861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~120 core ops and ~1000 mnemonics.</a:t>
            </a:r>
          </a:p>
        </p:txBody>
      </p:sp>
    </p:spTree>
    <p:extLst>
      <p:ext uri="{BB962C8B-B14F-4D97-AF65-F5344CB8AC3E}">
        <p14:creationId xmlns:p14="http://schemas.microsoft.com/office/powerpoint/2010/main" xmlns="" val="165289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2" grpId="1"/>
      <p:bldP spid="24" grpId="0"/>
      <p:bldP spid="24" grpId="1"/>
      <p:bldP spid="9" grpId="0"/>
      <p:bldP spid="9" grpId="1"/>
      <p:bldP spid="13" grpId="0"/>
      <p:bldP spid="13" grpId="1"/>
      <p:bldP spid="14" grpId="0" animBg="1"/>
      <p:bldP spid="1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01539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Attribute semantics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371600"/>
            <a:ext cx="8201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Besides its type, each attribute has three choices: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5920" y="2105024"/>
            <a:ext cx="69685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values are expressed in assembler 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mnemonic, based on the function name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parameter, based on explicit argument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derived from other attributes, not in source</a:t>
            </a:r>
            <a:b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values are encoded in target binary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pinned in a single bit field in all formats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 in different bit fields in different formats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merged into an </a:t>
            </a:r>
            <a:r>
              <a:rPr lang="en-US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super-field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uncoded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for internal use only</a:t>
            </a:r>
            <a:b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set of permitted values is determined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universal, same for all slots for all 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member, same for all slots on a given member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slot, may vary based on available entropy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0927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47853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 candidate operation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645920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 of the new operation: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1920" y="4389120"/>
            <a:ext cx="145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increment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4389120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Assembler: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51760" y="5669280"/>
            <a:ext cx="466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Any ALU can do this in one cycle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4036" y="2560320"/>
            <a:ext cx="5968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	N = 7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uint16_t NEWOP (uint16_t a, uint16_t b) {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(a &lt;&lt; N) + b + 1; 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64922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 a name: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6492240"/>
            <a:ext cx="310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 a value for N:</a:t>
            </a:r>
          </a:p>
        </p:txBody>
      </p:sp>
    </p:spTree>
    <p:extLst>
      <p:ext uri="{BB962C8B-B14F-4D97-AF65-F5344CB8AC3E}">
        <p14:creationId xmlns:p14="http://schemas.microsoft.com/office/powerpoint/2010/main" xmlns="" val="3556832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uiExpand="1" build="allAtOnce"/>
      <p:bldP spid="11" grpId="0"/>
      <p:bldP spid="11" grpId="1"/>
      <p:bldP spid="13" grpId="0"/>
      <p:bldP spid="13" grpId="1"/>
      <p:bldP spid="14" grpId="0"/>
      <p:bldP spid="14" grpId="1"/>
      <p:bldP spid="2" grpId="0"/>
      <p:bldP spid="2" grpId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61102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define a new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opcode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900" y="1739900"/>
            <a:ext cx="48908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new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 –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opAttr.hh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printname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 – opAttr.cc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traits		 –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attrTraits.cc</a:t>
            </a:r>
          </a:p>
        </p:txBody>
      </p:sp>
    </p:spTree>
    <p:extLst>
      <p:ext uri="{BB962C8B-B14F-4D97-AF65-F5344CB8AC3E}">
        <p14:creationId xmlns:p14="http://schemas.microsoft.com/office/powerpoint/2010/main" xmlns="" val="2920106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31156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Argument signatures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54480"/>
            <a:ext cx="772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Some attributes get their value from the function arguments in the operation, rather than the mnemonic.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32659" y="3017520"/>
            <a:ext cx="1280219" cy="2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41220" y="2560320"/>
            <a:ext cx="139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kind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17920" y="2560320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meaning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217920" y="3017520"/>
            <a:ext cx="1367682" cy="0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4099" y="3017520"/>
            <a:ext cx="106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exuArg</a:t>
            </a:r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immArg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bitArg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offArg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7840" y="3017520"/>
            <a:ext cx="30764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side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position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small immediate constant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bit number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load/store offset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1600" y="4572000"/>
            <a:ext cx="694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Argument nicks are concatenated into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signatures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90276" y="5486400"/>
            <a:ext cx="24416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exuBitSig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baseOffWidthfSig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exuExuExuSig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40114" y="5486400"/>
            <a:ext cx="32257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position, bit number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address base, offset, width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three belt positions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73156" y="5029200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signature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564596" y="5486400"/>
            <a:ext cx="1280219" cy="2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86400" y="5029200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arguments, in order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394960" y="5486400"/>
            <a:ext cx="2959297" cy="0"/>
          </a:xfrm>
          <a:prstGeom prst="line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20267" y="6747209"/>
            <a:ext cx="7138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are uniquely identified by their mnemonic and signature</a:t>
            </a:r>
          </a:p>
        </p:txBody>
      </p:sp>
    </p:spTree>
    <p:extLst>
      <p:ext uri="{BB962C8B-B14F-4D97-AF65-F5344CB8AC3E}">
        <p14:creationId xmlns:p14="http://schemas.microsoft.com/office/powerpoint/2010/main" xmlns="" val="2059457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3" grpId="1"/>
      <p:bldP spid="29" grpId="0"/>
      <p:bldP spid="29" grpId="1"/>
      <p:bldP spid="17" grpId="0"/>
      <p:bldP spid="34" grpId="0"/>
      <p:bldP spid="37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85547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Operation patterns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94560"/>
            <a:ext cx="7568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 operation pattern comprises: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core operation and its encoding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argument list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meaningful values for all mnemonic attributes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4023360"/>
            <a:ext cx="750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pattern defines all the operations that result from the cross-product of attribute values: the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77440" y="6675120"/>
            <a:ext cx="5338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around a thousand models.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1600" y="1463040"/>
            <a:ext cx="7181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are defined as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patterns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not individually.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8720" y="5029200"/>
            <a:ext cx="765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opPattern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exuBlock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addOp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&lt;&lt; floats &lt;&lt;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roundings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exuArg</a:t>
            </a:r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&lt;&lt; </a:t>
            </a:r>
            <a:r>
              <a:rPr lang="en-US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exuArg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599" y="5760720"/>
            <a:ext cx="735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defines 12 models: six different rounding modes for  each of binary and decimal floating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2102351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775314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attributes for our new operation?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domain?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316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about overflow?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08960" y="3108960"/>
            <a:ext cx="43989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ignore it?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mark result as an error?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saturate to maximal value?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produce a double-width result?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8960" y="1737360"/>
            <a:ext cx="1949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signedInt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unsignedInt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937760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Where to encode it?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8960" y="539496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exuBlock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6126480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arguments?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8960" y="6583680"/>
            <a:ext cx="358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exuArg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exuArg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533614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 build="allAtOnce"/>
      <p:bldP spid="7" grpId="0" build="allAtOnce"/>
      <p:bldP spid="8" grpId="0"/>
      <p:bldP spid="8" grpId="1"/>
      <p:bldP spid="9" grpId="0" build="allAtOnce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602139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define a new operation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900" y="1739900"/>
            <a:ext cx="4887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specification	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opSpecs.cc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sim implementation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build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320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382617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anose="020B0604020202020204" pitchFamily="34" charset="0"/>
                <a:ea typeface="Tahoma" pitchFamily="2"/>
                <a:cs typeface="Arial" panose="020B0604020202020204" pitchFamily="34" charset="0"/>
              </a:rPr>
              <a:t>Talks in this series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anose="020B0604020202020204" pitchFamily="34" charset="0"/>
              <a:ea typeface="Tahoma" pitchFamily="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1" y="1854200"/>
            <a:ext cx="41745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Encoding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Belt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Metadata and speculation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914899" y="4444007"/>
            <a:ext cx="2492976" cy="203200"/>
          </a:xfrm>
          <a:prstGeom prst="straightConnector1">
            <a:avLst/>
          </a:prstGeom>
          <a:ln w="762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84342" y="3675655"/>
            <a:ext cx="2940494" cy="664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 are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8375" y="5409851"/>
            <a:ext cx="539382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Slides and videos of other talks are at: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9636" y="5896450"/>
            <a:ext cx="5774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MillComputing.com/docs</a:t>
            </a:r>
          </a:p>
        </p:txBody>
      </p:sp>
    </p:spTree>
    <p:extLst>
      <p:ext uri="{BB962C8B-B14F-4D97-AF65-F5344CB8AC3E}">
        <p14:creationId xmlns:p14="http://schemas.microsoft.com/office/powerpoint/2010/main" xmlns="" val="3773086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81381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Say how – or say what?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005" y="2349340"/>
            <a:ext cx="82924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7652" y="4864100"/>
            <a:ext cx="583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development made easy.</a:t>
            </a:r>
          </a:p>
        </p:txBody>
      </p:sp>
    </p:spTree>
    <p:extLst>
      <p:ext uri="{BB962C8B-B14F-4D97-AF65-F5344CB8AC3E}">
        <p14:creationId xmlns:p14="http://schemas.microsoft.com/office/powerpoint/2010/main" xmlns="" val="1674152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71903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Abstract Mill-ness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family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CPUs sharing an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set and micro-architecture.</a:t>
            </a:r>
          </a:p>
        </p:txBody>
      </p:sp>
      <p:sp>
        <p:nvSpPr>
          <p:cNvPr id="2" name="Oval 1"/>
          <p:cNvSpPr/>
          <p:nvPr/>
        </p:nvSpPr>
        <p:spPr>
          <a:xfrm>
            <a:off x="1530626" y="2753833"/>
            <a:ext cx="6812280" cy="4114800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9792" y="2839141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 Mill</a:t>
            </a:r>
          </a:p>
        </p:txBody>
      </p:sp>
      <p:sp>
        <p:nvSpPr>
          <p:cNvPr id="6" name="Oval 5"/>
          <p:cNvSpPr/>
          <p:nvPr/>
        </p:nvSpPr>
        <p:spPr>
          <a:xfrm>
            <a:off x="2169043" y="3508742"/>
            <a:ext cx="3584448" cy="11247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operation set</a:t>
            </a:r>
          </a:p>
        </p:txBody>
      </p:sp>
      <p:sp>
        <p:nvSpPr>
          <p:cNvPr id="7" name="Oval 6"/>
          <p:cNvSpPr/>
          <p:nvPr/>
        </p:nvSpPr>
        <p:spPr>
          <a:xfrm>
            <a:off x="4449169" y="4946904"/>
            <a:ext cx="3359889" cy="115894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micro-architecture</a:t>
            </a:r>
          </a:p>
        </p:txBody>
      </p:sp>
    </p:spTree>
    <p:extLst>
      <p:ext uri="{BB962C8B-B14F-4D97-AF65-F5344CB8AC3E}">
        <p14:creationId xmlns:p14="http://schemas.microsoft.com/office/powerpoint/2010/main" xmlns="" val="22566113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71903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Abstract Mill-ness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family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CPUs sharing an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set and micro-architecture.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30627" y="2753833"/>
            <a:ext cx="7772400" cy="4114800"/>
            <a:chOff x="1530627" y="2753833"/>
            <a:chExt cx="7783493" cy="4136066"/>
          </a:xfrm>
        </p:grpSpPr>
        <p:sp>
          <p:nvSpPr>
            <p:cNvPr id="4" name="TextBox 3"/>
            <p:cNvSpPr txBox="1"/>
            <p:nvPr/>
          </p:nvSpPr>
          <p:spPr>
            <a:xfrm>
              <a:off x="7486376" y="2839141"/>
              <a:ext cx="1827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abstract Mill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30627" y="2753833"/>
              <a:ext cx="6837195" cy="4136066"/>
              <a:chOff x="1530627" y="2753833"/>
              <a:chExt cx="6837195" cy="4136066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530627" y="2753833"/>
                <a:ext cx="6837195" cy="4136066"/>
              </a:xfrm>
              <a:prstGeom prst="ellipse">
                <a:avLst/>
              </a:prstGeom>
              <a:no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169043" y="3508743"/>
                <a:ext cx="3593804" cy="1137685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operation set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449169" y="4954770"/>
                <a:ext cx="3359889" cy="1158949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micro-architecture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416674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586E-6 -2.28758E-6 L -0.2399 -0.159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5" y="-7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869103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Specifications make concrete from abstract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family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CPUs sharing an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set and micro-architecture.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84058" y="2537215"/>
            <a:ext cx="3822402" cy="2057400"/>
            <a:chOff x="1530627" y="2753833"/>
            <a:chExt cx="7599391" cy="4136066"/>
          </a:xfrm>
        </p:grpSpPr>
        <p:sp>
          <p:nvSpPr>
            <p:cNvPr id="4" name="TextBox 3"/>
            <p:cNvSpPr txBox="1"/>
            <p:nvPr/>
          </p:nvSpPr>
          <p:spPr>
            <a:xfrm>
              <a:off x="7359538" y="2796390"/>
              <a:ext cx="1770480" cy="520544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abstract Mill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30627" y="2753833"/>
              <a:ext cx="6837195" cy="4136066"/>
              <a:chOff x="1530627" y="2753833"/>
              <a:chExt cx="6837195" cy="4136066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530627" y="2753833"/>
                <a:ext cx="6837195" cy="4136066"/>
              </a:xfrm>
              <a:prstGeom prst="ellipse">
                <a:avLst/>
              </a:prstGeom>
              <a:noFill/>
              <a:ln w="2222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169043" y="3508743"/>
                <a:ext cx="3593804" cy="1137685"/>
              </a:xfrm>
              <a:prstGeom prst="ellipse">
                <a:avLst/>
              </a:prstGeom>
              <a:noFill/>
              <a:ln w="2222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operation set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449169" y="4954770"/>
                <a:ext cx="3359889" cy="1158949"/>
              </a:xfrm>
              <a:prstGeom prst="ellipse">
                <a:avLst/>
              </a:prstGeom>
              <a:noFill/>
              <a:ln w="2222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micro-architecture</a:t>
                </a:r>
              </a:p>
            </p:txBody>
          </p:sp>
        </p:grpSp>
      </p:grpSp>
      <p:sp>
        <p:nvSpPr>
          <p:cNvPr id="9" name="Oval 8"/>
          <p:cNvSpPr/>
          <p:nvPr/>
        </p:nvSpPr>
        <p:spPr>
          <a:xfrm>
            <a:off x="4970258" y="4594615"/>
            <a:ext cx="4343862" cy="2316548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79728" y="4508205"/>
            <a:ext cx="1130225" cy="616688"/>
          </a:xfrm>
          <a:prstGeom prst="straightConnector1">
            <a:avLst/>
          </a:prstGeom>
          <a:ln w="508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3908" y="3944563"/>
            <a:ext cx="1552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oncrete Mill chips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64264" y="5852160"/>
            <a:ext cx="1371600" cy="3657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Crimson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66560" y="5120640"/>
            <a:ext cx="16459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Monocore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442025" y="5638867"/>
            <a:ext cx="1005840" cy="1015663"/>
            <a:chOff x="7142189" y="5723526"/>
            <a:chExt cx="1005840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230069" y="5723526"/>
              <a:ext cx="824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cap="small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...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42189" y="6241312"/>
              <a:ext cx="100584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86274" y="4889807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567630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 animBg="1"/>
      <p:bldP spid="16" grpId="0" animBg="1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665906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Why specification/c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onfiguration?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702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Creating a CPU by hand is fabulously expensive.</a:t>
            </a:r>
            <a:endParaRPr lang="en-US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2286000"/>
            <a:ext cx="7592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Much of CPU implementation is repetitive, error-prone, tedious and wasteful.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3291840"/>
            <a:ext cx="776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Often the design winds up sub-optimal because it’s too much trouble to change it yet again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389120"/>
            <a:ext cx="783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team knew it lacked the resources to implement – and re-implement – a moving target from scratch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3120" y="5394960"/>
            <a:ext cx="5809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we got the software to do 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8880" y="6035040"/>
            <a:ext cx="59002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address multiple markets efficiently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fast pivots for new chips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economy for company and customers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630936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Result:</a:t>
            </a:r>
          </a:p>
        </p:txBody>
      </p:sp>
    </p:spTree>
    <p:extLst>
      <p:ext uri="{BB962C8B-B14F-4D97-AF65-F5344CB8AC3E}">
        <p14:creationId xmlns:p14="http://schemas.microsoft.com/office/powerpoint/2010/main" xmlns="" val="14643646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 uiExpand="1" build="allAtOnce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4685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Concrete Mill chips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concrete chip is specified as a set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including cores, caches, memory controllers, etc.</a:t>
            </a:r>
            <a:endParaRPr lang="en-US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70258" y="4594615"/>
            <a:ext cx="4343862" cy="2316548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4264" y="5852160"/>
            <a:ext cx="1371600" cy="3657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Crimson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66560" y="5120640"/>
            <a:ext cx="16459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Monocore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442025" y="5638867"/>
            <a:ext cx="1005840" cy="1015663"/>
            <a:chOff x="7142189" y="5723526"/>
            <a:chExt cx="1005840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230069" y="5723526"/>
              <a:ext cx="824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cap="small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...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42189" y="6241312"/>
              <a:ext cx="100584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133908" y="3944563"/>
            <a:ext cx="1552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oncrete Mill chips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7440" y="310896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“Crimson” chip</a:t>
            </a:r>
          </a:p>
        </p:txBody>
      </p:sp>
    </p:spTree>
    <p:extLst>
      <p:ext uri="{BB962C8B-B14F-4D97-AF65-F5344CB8AC3E}">
        <p14:creationId xmlns:p14="http://schemas.microsoft.com/office/powerpoint/2010/main" xmlns="" val="11470293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3131E-6 1.96078E-6 L -0.14062 -0.209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9" y="-104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uiExpand="1" build="allAtOnce" animBg="1"/>
      <p:bldP spid="15" grpId="1" uiExpand="1" build="allAtOnce" animBg="1"/>
      <p:bldP spid="16" grpId="0" animBg="1"/>
      <p:bldP spid="21" grpId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4685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Concrete Mill chips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77440" y="4023360"/>
            <a:ext cx="1371600" cy="79318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Copper core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70928" y="4189231"/>
            <a:ext cx="1005840" cy="1015663"/>
            <a:chOff x="7142189" y="5723526"/>
            <a:chExt cx="1005840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230069" y="5723526"/>
              <a:ext cx="824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cap="small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...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42189" y="6241312"/>
              <a:ext cx="100584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77440" y="310896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“Crimson” chip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2137149" y="3657600"/>
            <a:ext cx="5550191" cy="1509823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23360" y="4023360"/>
            <a:ext cx="1371600" cy="79318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Silver core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69280" y="3931920"/>
            <a:ext cx="1322972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aches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6560" y="310896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“Copper” core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concrete chip is specified as a set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including cores, caches, memory controllers, etc.</a:t>
            </a:r>
            <a:endParaRPr lang="en-US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022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1414E-6 2.54902E-6 L 0.15956 0.103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70" y="518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uiExpand="1" build="allAtOnce" animBg="1"/>
      <p:bldP spid="11" grpId="0"/>
      <p:bldP spid="2" grpId="0" animBg="1"/>
      <p:bldP spid="14" grpId="0" animBg="1"/>
      <p:bldP spid="14" grpId="1" animBg="1"/>
      <p:bldP spid="18" grpId="0" animBg="1"/>
      <p:bldP spid="18" grpId="1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7012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lvl="0" hangingPunct="0"/>
            <a:r>
              <a:rPr lang="en-US" sz="3200" b="1" dirty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Concrete Mill 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cores</a:t>
            </a:r>
            <a:endParaRPr lang="en-US" sz="3200" b="1" dirty="0"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259274" y="5738743"/>
            <a:ext cx="1005840" cy="1015663"/>
            <a:chOff x="7142189" y="5723526"/>
            <a:chExt cx="1005840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230069" y="5723526"/>
              <a:ext cx="824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cap="small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...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42189" y="6241312"/>
              <a:ext cx="100584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898303" y="3602316"/>
            <a:ext cx="5522976" cy="3168116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2194" y="3098391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“Copper” core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16532" y="4004582"/>
            <a:ext cx="2149195" cy="1066800"/>
            <a:chOff x="2681530" y="3855720"/>
            <a:chExt cx="2149195" cy="1066800"/>
          </a:xfrm>
        </p:grpSpPr>
        <p:sp>
          <p:nvSpPr>
            <p:cNvPr id="23" name="Rectangle 22"/>
            <p:cNvSpPr/>
            <p:nvPr/>
          </p:nvSpPr>
          <p:spPr>
            <a:xfrm>
              <a:off x="2681530" y="38557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33930" y="40081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86330" y="41605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38730" y="43129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91130" y="44653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specRegs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98935" y="3924482"/>
            <a:ext cx="1844395" cy="762000"/>
            <a:chOff x="5020771" y="3866334"/>
            <a:chExt cx="1844395" cy="762000"/>
          </a:xfrm>
        </p:grpSpPr>
        <p:sp>
          <p:nvSpPr>
            <p:cNvPr id="28" name="Rectangle 27"/>
            <p:cNvSpPr/>
            <p:nvPr/>
          </p:nvSpPr>
          <p:spPr>
            <a:xfrm>
              <a:off x="5020771" y="3866334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73171" y="4018734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25571" y="4171134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caches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16334" y="5479012"/>
            <a:ext cx="1139990" cy="914400"/>
            <a:chOff x="2833930" y="4008120"/>
            <a:chExt cx="1996795" cy="914400"/>
          </a:xfrm>
        </p:grpSpPr>
        <p:sp>
          <p:nvSpPr>
            <p:cNvPr id="33" name="Rectangle 32"/>
            <p:cNvSpPr/>
            <p:nvPr/>
          </p:nvSpPr>
          <p:spPr>
            <a:xfrm>
              <a:off x="2833930" y="40081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86330" y="41605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38730" y="43129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91130" y="4465320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ALUs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709682" y="5019922"/>
            <a:ext cx="110126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Belt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017687" y="5686046"/>
            <a:ext cx="1691995" cy="597800"/>
            <a:chOff x="5173171" y="4030534"/>
            <a:chExt cx="1691995" cy="597800"/>
          </a:xfrm>
        </p:grpSpPr>
        <p:sp>
          <p:nvSpPr>
            <p:cNvPr id="42" name="Rectangle 41"/>
            <p:cNvSpPr/>
            <p:nvPr/>
          </p:nvSpPr>
          <p:spPr>
            <a:xfrm>
              <a:off x="5173171" y="4030534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25571" y="4171134"/>
              <a:ext cx="1539595" cy="457200"/>
            </a:xfrm>
            <a:prstGeom prst="rect">
              <a:avLst/>
            </a:prstGeom>
            <a:solidFill>
              <a:srgbClr val="070E97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decoders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371599" y="1645920"/>
            <a:ext cx="794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component cores in turn specify still more nested components.</a:t>
            </a:r>
            <a:endParaRPr lang="en-US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422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76867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Recursive specification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5712" y="4271219"/>
            <a:ext cx="2041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Apologies to Jonathan Swift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7222" y="2604976"/>
            <a:ext cx="55627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Big parts have little parts,</a:t>
            </a:r>
          </a:p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within each to excite </a:t>
            </a:r>
            <a:r>
              <a:rPr lang="en-US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28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little parts have smaller parts,</a:t>
            </a:r>
          </a:p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so ad infinitum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8650" y="5752214"/>
            <a:ext cx="4867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components, all the way down!</a:t>
            </a:r>
          </a:p>
        </p:txBody>
      </p:sp>
    </p:spTree>
    <p:extLst>
      <p:ext uri="{BB962C8B-B14F-4D97-AF65-F5344CB8AC3E}">
        <p14:creationId xmlns:p14="http://schemas.microsoft.com/office/powerpoint/2010/main" xmlns="" val="2113653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79067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Component parameters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599" y="1645920"/>
            <a:ext cx="752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Components have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parameters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 define their function.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633708" y="2349457"/>
            <a:ext cx="1445165" cy="914408"/>
            <a:chOff x="1669312" y="2690029"/>
            <a:chExt cx="1445165" cy="914408"/>
          </a:xfrm>
        </p:grpSpPr>
        <p:sp>
          <p:nvSpPr>
            <p:cNvPr id="4" name="Rectangle 3"/>
            <p:cNvSpPr/>
            <p:nvPr/>
          </p:nvSpPr>
          <p:spPr>
            <a:xfrm>
              <a:off x="1669312" y="3094074"/>
              <a:ext cx="1445165" cy="510363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size = 16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69312" y="2690029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20313" y="2531124"/>
            <a:ext cx="2723823" cy="2044175"/>
            <a:chOff x="1775634" y="3955306"/>
            <a:chExt cx="2723823" cy="2044175"/>
          </a:xfrm>
        </p:grpSpPr>
        <p:sp>
          <p:nvSpPr>
            <p:cNvPr id="9" name="Rectangle 8"/>
            <p:cNvSpPr/>
            <p:nvPr/>
          </p:nvSpPr>
          <p:spPr>
            <a:xfrm>
              <a:off x="1775634" y="4368265"/>
              <a:ext cx="2723823" cy="163121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bank count = 4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line width = 64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evict policy = LRU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way count = 4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…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76184" y="3955306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cache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11519" y="3648334"/>
            <a:ext cx="3288080" cy="1434797"/>
            <a:chOff x="5651374" y="3441299"/>
            <a:chExt cx="3288080" cy="1434797"/>
          </a:xfrm>
        </p:grpSpPr>
        <p:sp>
          <p:nvSpPr>
            <p:cNvPr id="12" name="Rectangle 11"/>
            <p:cNvSpPr/>
            <p:nvPr/>
          </p:nvSpPr>
          <p:spPr>
            <a:xfrm>
              <a:off x="5651374" y="3860433"/>
              <a:ext cx="3288080" cy="1015663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exit table size = 2048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latency = 2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1374" y="3441299"/>
              <a:ext cx="1383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predictor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71599" y="5623794"/>
            <a:ext cx="7634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Components of the same kind but different parameter values can be collected in palettes for reuse in designing other Mills.</a:t>
            </a:r>
          </a:p>
        </p:txBody>
      </p:sp>
    </p:spTree>
    <p:extLst>
      <p:ext uri="{BB962C8B-B14F-4D97-AF65-F5344CB8AC3E}">
        <p14:creationId xmlns:p14="http://schemas.microsoft.com/office/powerpoint/2010/main" xmlns="" val="4178167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600600">
            <a:off x="3007109" y="4779505"/>
            <a:ext cx="4693790" cy="1207598"/>
          </a:xfrm>
          <a:prstGeom prst="rect">
            <a:avLst/>
          </a:prstGeom>
          <a:noFill/>
          <a:ln w="54720">
            <a:solidFill>
              <a:srgbClr val="0000FF"/>
            </a:solidFill>
            <a:prstDash val="solid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0000FF"/>
                </a:solidFill>
                <a:latin typeface="Arial" pitchFamily="34"/>
                <a:ea typeface="Tahoma" pitchFamily="2"/>
                <a:cs typeface="Tahoma" pitchFamily="2"/>
              </a:rPr>
              <a:t>addsx(b2, b5)</a:t>
            </a:r>
          </a:p>
        </p:txBody>
      </p:sp>
      <p:sp>
        <p:nvSpPr>
          <p:cNvPr id="3" name="Straight Connector 2"/>
          <p:cNvSpPr/>
          <p:nvPr/>
        </p:nvSpPr>
        <p:spPr>
          <a:xfrm flipH="1" flipV="1">
            <a:off x="5252532" y="2760382"/>
            <a:ext cx="203016" cy="118909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head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Straight Connector 3"/>
          <p:cNvSpPr/>
          <p:nvPr/>
        </p:nvSpPr>
        <p:spPr>
          <a:xfrm flipV="1">
            <a:off x="1615142" y="4963582"/>
            <a:ext cx="1630950" cy="909398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7869096" y="4124479"/>
            <a:ext cx="1256901" cy="384405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H="1" flipV="1">
            <a:off x="629887" y="3599114"/>
            <a:ext cx="2514877" cy="76991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137" y="731520"/>
            <a:ext cx="4227952" cy="564193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Architecture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287" y="2412887"/>
            <a:ext cx="9126715" cy="4291942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554480"/>
            <a:ext cx="7851252" cy="682174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0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Specification and configuration</a:t>
            </a:r>
            <a:endParaRPr lang="en-US" sz="24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3120" y="2468880"/>
            <a:ext cx="3196901" cy="50526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New </a:t>
            </a:r>
            <a:r>
              <a:rPr lang="en-US" sz="28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with </a:t>
            </a:r>
            <a:r>
              <a:rPr lang="en-US" sz="2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95443" y="3187337"/>
            <a:ext cx="6087307" cy="333649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Family members built from specifications</a:t>
            </a:r>
            <a:endParaRPr lang="en-US" sz="2400" i="0" u="none" strike="noStrike" dirty="0" smtClean="0">
              <a:ln>
                <a:noFill/>
              </a:ln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Reusable components</a:t>
            </a:r>
            <a:endParaRPr lang="en-US" sz="2000" i="1" dirty="0"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Instruction set built by composing attributes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Fully regular instruction set</a:t>
            </a:r>
            <a:endParaRPr lang="en-US" sz="2000" i="1" u="none" strike="noStrike" dirty="0" smtClean="0">
              <a:ln>
                <a:noFill/>
              </a:ln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Mechanically generated bit-level encoding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Entropy-optimal encoding throughout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Configuration-specific generated tool sets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1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err="1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Asm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, sim, debugger, compiler, …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Generated hardware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1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Verilog from specification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12856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Behind components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597" y="1621654"/>
            <a:ext cx="85166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Behind each component kind is hand-written software: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emulation function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sits in the simulator.</a:t>
            </a:r>
          </a:p>
          <a:p>
            <a:pPr lvl="2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defines what the component does in the machine.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generator function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sits in the generator.</a:t>
            </a:r>
          </a:p>
          <a:p>
            <a:pPr lvl="2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emits the Verilog starting point for hardware.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465135"/>
            <a:ext cx="8016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emulation function is definitive; if the hardware doesn’t match the simulator then the simulator is right.</a:t>
            </a:r>
          </a:p>
        </p:txBody>
      </p:sp>
    </p:spTree>
    <p:extLst>
      <p:ext uri="{BB962C8B-B14F-4D97-AF65-F5344CB8AC3E}">
        <p14:creationId xmlns:p14="http://schemas.microsoft.com/office/powerpoint/2010/main" xmlns="" val="1358918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10335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Clock domains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7619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sim is event-driven at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-second accuracy.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components reside in a clock domain. By default sub-components reside in the domain of their parent.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Xtal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components create top-level clock domains.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PLL components link different domains. The ratio registers are in MMIO space for program control.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5577840"/>
            <a:ext cx="7229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simulated Mill program can use simulated MMIO to control the simulated hardware and change the simulated clock rate that it itself is running under.</a:t>
            </a:r>
          </a:p>
        </p:txBody>
      </p:sp>
    </p:spTree>
    <p:extLst>
      <p:ext uri="{BB962C8B-B14F-4D97-AF65-F5344CB8AC3E}">
        <p14:creationId xmlns:p14="http://schemas.microsoft.com/office/powerpoint/2010/main" xmlns="" val="519441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71973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Memory hierarchy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7810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Components that derive from the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memLevel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type can be hooked together to model the memory hierarchy.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connections are streams of requests and responses. Each component only deals with the stream. It does not know or care what is on the other end.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streams use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predictive throttling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congestion control, similar to network message methods.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Streams run at full speed, without handshaking delay.</a:t>
            </a:r>
          </a:p>
        </p:txBody>
      </p:sp>
    </p:spTree>
    <p:extLst>
      <p:ext uri="{BB962C8B-B14F-4D97-AF65-F5344CB8AC3E}">
        <p14:creationId xmlns:p14="http://schemas.microsoft.com/office/powerpoint/2010/main" xmlns="" val="2103762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2165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Demo: try it out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4372" y="2147777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run sim		-	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/build/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testAsm.sim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688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92086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Other roads…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45920"/>
            <a:ext cx="726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other architectures that provide operation specification. These differ significantly from the Mill.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0240" y="2651760"/>
            <a:ext cx="69509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purpose:	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special-purpose embedded operations</a:t>
            </a:r>
          </a:p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 optimal subsets for family members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encoding: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reserved bit patterns, manually selected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automatically generated optimal-entropy 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specification: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one-at-a-time manual process</a:t>
            </a:r>
          </a:p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pattern-based orthogonal generation</a:t>
            </a:r>
            <a:endParaRPr lang="en-US" sz="2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231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19162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0470" y="1536860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6" y="3749040"/>
            <a:ext cx="6902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Defines members by component lists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8040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Defines operations by composing attributes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583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Tool produces cross-product of attributes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480" y="4297680"/>
            <a:ext cx="5628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Recursive composition – mix and match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076" y="5120640"/>
            <a:ext cx="8132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Compact notation expresses clock, memory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481" y="5760720"/>
            <a:ext cx="670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Says what connects to what, tool creates “how”.</a:t>
            </a:r>
          </a:p>
        </p:txBody>
      </p:sp>
    </p:spTree>
    <p:extLst>
      <p:ext uri="{BB962C8B-B14F-4D97-AF65-F5344CB8AC3E}">
        <p14:creationId xmlns:p14="http://schemas.microsoft.com/office/powerpoint/2010/main" xmlns="" val="209942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3808" y="1845429"/>
            <a:ext cx="694900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technical info about the Mill CPU architecture: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409" y="2755712"/>
            <a:ext cx="7725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MillComputing.com/docs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09" y="4101996"/>
            <a:ext cx="766534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sign up for future announcements, white papers etc.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6556" y="4941721"/>
            <a:ext cx="8501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MillComputing.com/mailing-list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137" y="731520"/>
            <a:ext cx="330891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Shameless plug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572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184845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4290" y="2476596"/>
            <a:ext cx="7940984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Gross over-simplification!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5030" y="3807889"/>
            <a:ext cx="6461351" cy="230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talk tries to convey an intuitive understanding to the non-specialist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reality is more complicated.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892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7384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Specification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377440"/>
            <a:ext cx="7028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does </a:t>
            </a:r>
            <a:r>
              <a:rPr lang="en-US" sz="40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describe the Mill architecture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Unlike other talks in this series…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114800"/>
            <a:ext cx="74215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describes how the operation set and particular family member micro-architectures are specified.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describes, and demonstrates, some of the software tools built from the specifications.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describes how the specification supports manual creation of Mill hardware.</a:t>
            </a:r>
          </a:p>
        </p:txBody>
      </p:sp>
    </p:spTree>
    <p:extLst>
      <p:ext uri="{BB962C8B-B14F-4D97-AF65-F5344CB8AC3E}">
        <p14:creationId xmlns:p14="http://schemas.microsoft.com/office/powerpoint/2010/main" xmlns="" val="18370787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7384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Specification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377440"/>
            <a:ext cx="7028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does </a:t>
            </a:r>
            <a:r>
              <a:rPr lang="en-US" sz="40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describe the Mill architecture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Unlike other talks in this series…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599" y="4114800"/>
            <a:ext cx="77724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specification tools are for internal use in creation of Mill CPUs; the tools are not intended to be products.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use of these tools, we can create new Mill chip products more quickly and at lower cost than usual.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intended audience includes tool designers and software developers interested in advanced design.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0726" y="1615171"/>
            <a:ext cx="7921255" cy="2361406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155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7384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Specification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2434" y="2926080"/>
            <a:ext cx="118872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2926080"/>
            <a:ext cx="3062177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Mill CPU architecture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840" y="4206240"/>
            <a:ext cx="146304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family members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4480560"/>
            <a:ext cx="914400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Tin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480560"/>
            <a:ext cx="1261732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Copper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17920" y="4480560"/>
            <a:ext cx="1244011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Silver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63840" y="4480560"/>
            <a:ext cx="914400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0" y="1463040"/>
            <a:ext cx="7113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family of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CPUs sharing an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set and micro-architecture.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9217" y="3383280"/>
            <a:ext cx="161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 driven</a:t>
            </a:r>
          </a:p>
        </p:txBody>
      </p:sp>
      <p:cxnSp>
        <p:nvCxnSpPr>
          <p:cNvPr id="22" name="Straight Arrow Connector 21"/>
          <p:cNvCxnSpPr>
            <a:stCxn id="4" idx="2"/>
            <a:endCxn id="6" idx="0"/>
          </p:cNvCxnSpPr>
          <p:nvPr/>
        </p:nvCxnSpPr>
        <p:spPr>
          <a:xfrm flipH="1">
            <a:off x="3657600" y="3291840"/>
            <a:ext cx="1531089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9" idx="0"/>
          </p:cNvCxnSpPr>
          <p:nvPr/>
        </p:nvCxnSpPr>
        <p:spPr>
          <a:xfrm>
            <a:off x="5188689" y="3291840"/>
            <a:ext cx="14177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  <a:endCxn id="11" idx="0"/>
          </p:cNvCxnSpPr>
          <p:nvPr/>
        </p:nvCxnSpPr>
        <p:spPr>
          <a:xfrm>
            <a:off x="5188689" y="3291840"/>
            <a:ext cx="1651237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  <a:endCxn id="13" idx="0"/>
          </p:cNvCxnSpPr>
          <p:nvPr/>
        </p:nvCxnSpPr>
        <p:spPr>
          <a:xfrm>
            <a:off x="5188689" y="3291840"/>
            <a:ext cx="3132351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71600" y="5394960"/>
            <a:ext cx="749808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embers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differ in </a:t>
            </a:r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concrete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set and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micro-architecture..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71600" y="6126480"/>
            <a:ext cx="758952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Designers describe a concrete member by writing a specification.</a:t>
            </a:r>
          </a:p>
        </p:txBody>
      </p:sp>
      <p:sp>
        <p:nvSpPr>
          <p:cNvPr id="23" name="Oval 22"/>
          <p:cNvSpPr/>
          <p:nvPr/>
        </p:nvSpPr>
        <p:spPr>
          <a:xfrm>
            <a:off x="7198242" y="3383279"/>
            <a:ext cx="1976061" cy="646331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201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9" grpId="0" animBg="1"/>
      <p:bldP spid="11" grpId="0" animBg="1"/>
      <p:bldP spid="13" grpId="0" animBg="1"/>
      <p:bldP spid="18" grpId="0"/>
      <p:bldP spid="19" grpId="0"/>
      <p:bldP spid="3" grpId="0"/>
      <p:bldP spid="3" grpId="1"/>
      <p:bldP spid="21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7384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Specification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2434" y="2926080"/>
            <a:ext cx="118872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abstract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2926080"/>
            <a:ext cx="3062177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Mill CPU architecture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840" y="4206240"/>
            <a:ext cx="146304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family members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4480560"/>
            <a:ext cx="914400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17920" y="4480560"/>
            <a:ext cx="1244011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Silver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63840" y="4480560"/>
            <a:ext cx="914400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0160" y="612648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tools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6217920"/>
            <a:ext cx="155448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compiler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14800" y="6217920"/>
            <a:ext cx="73152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asm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0" y="6217920"/>
            <a:ext cx="155448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debugger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55280" y="6217920"/>
            <a:ext cx="109728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HWgen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49440" y="6217920"/>
            <a:ext cx="73152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0" y="1425891"/>
            <a:ext cx="8325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Software automatically creates system software, verification tests, documentation, and a hardware framework for the new member from the specification.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9217" y="3383280"/>
            <a:ext cx="161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 driven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80960" y="53949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driven</a:t>
            </a:r>
          </a:p>
        </p:txBody>
      </p:sp>
      <p:cxnSp>
        <p:nvCxnSpPr>
          <p:cNvPr id="22" name="Straight Arrow Connector 21"/>
          <p:cNvCxnSpPr>
            <a:stCxn id="4" idx="2"/>
            <a:endCxn id="6" idx="0"/>
          </p:cNvCxnSpPr>
          <p:nvPr/>
        </p:nvCxnSpPr>
        <p:spPr>
          <a:xfrm flipH="1">
            <a:off x="3657600" y="3291840"/>
            <a:ext cx="1531089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9" idx="0"/>
          </p:cNvCxnSpPr>
          <p:nvPr/>
        </p:nvCxnSpPr>
        <p:spPr>
          <a:xfrm>
            <a:off x="5188689" y="3291840"/>
            <a:ext cx="14177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  <a:endCxn id="11" idx="0"/>
          </p:cNvCxnSpPr>
          <p:nvPr/>
        </p:nvCxnSpPr>
        <p:spPr>
          <a:xfrm>
            <a:off x="5188689" y="3291840"/>
            <a:ext cx="1651237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  <a:endCxn id="13" idx="0"/>
          </p:cNvCxnSpPr>
          <p:nvPr/>
        </p:nvCxnSpPr>
        <p:spPr>
          <a:xfrm>
            <a:off x="5188689" y="3291840"/>
            <a:ext cx="3132351" cy="11887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7703" y="2763380"/>
            <a:ext cx="9250326" cy="2768740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0" name="Straight Arrow Connector 29"/>
          <p:cNvCxnSpPr>
            <a:stCxn id="9" idx="2"/>
            <a:endCxn id="8" idx="0"/>
          </p:cNvCxnSpPr>
          <p:nvPr/>
        </p:nvCxnSpPr>
        <p:spPr>
          <a:xfrm flipH="1">
            <a:off x="3063240" y="4846320"/>
            <a:ext cx="2139626" cy="13716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4" idx="0"/>
          </p:cNvCxnSpPr>
          <p:nvPr/>
        </p:nvCxnSpPr>
        <p:spPr>
          <a:xfrm flipH="1">
            <a:off x="4480560" y="4846320"/>
            <a:ext cx="722306" cy="13716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15" idx="0"/>
          </p:cNvCxnSpPr>
          <p:nvPr/>
        </p:nvCxnSpPr>
        <p:spPr>
          <a:xfrm>
            <a:off x="5202866" y="4846320"/>
            <a:ext cx="695014" cy="13716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17" idx="0"/>
          </p:cNvCxnSpPr>
          <p:nvPr/>
        </p:nvCxnSpPr>
        <p:spPr>
          <a:xfrm>
            <a:off x="5202866" y="4846320"/>
            <a:ext cx="2112334" cy="13716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16" idx="0"/>
          </p:cNvCxnSpPr>
          <p:nvPr/>
        </p:nvCxnSpPr>
        <p:spPr>
          <a:xfrm>
            <a:off x="5202866" y="4846320"/>
            <a:ext cx="3301054" cy="13716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4480560"/>
            <a:ext cx="1261732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Copper</a:t>
            </a:r>
          </a:p>
        </p:txBody>
      </p:sp>
      <p:sp>
        <p:nvSpPr>
          <p:cNvPr id="21" name="Oval 20"/>
          <p:cNvSpPr/>
          <p:nvPr/>
        </p:nvSpPr>
        <p:spPr>
          <a:xfrm>
            <a:off x="7649061" y="5352428"/>
            <a:ext cx="1371600" cy="484845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25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3" grpId="0" animBg="1"/>
      <p:bldP spid="21" grpId="0" animBg="1"/>
    </p:bldLst>
  </p:timing>
</p:sld>
</file>

<file path=ppt/theme/theme1.xml><?xml version="1.0" encoding="utf-8"?>
<a:theme xmlns:a="http://schemas.openxmlformats.org/drawingml/2006/main" name="TechDetai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FF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rgbClr val="FFFF00"/>
            </a:solidFill>
            <a:latin typeface="Consolas" panose="020B0609020204030204" pitchFamily="49" charset="0"/>
            <a:cs typeface="Consolas" panose="020B0609020204030204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FF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FF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262660</TotalTime>
  <Words>1969</Words>
  <Application>Microsoft Office PowerPoint</Application>
  <PresentationFormat>Custom</PresentationFormat>
  <Paragraphs>442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TechDetail1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Godard</dc:creator>
  <cp:lastModifiedBy>Holly Kahlich</cp:lastModifiedBy>
  <cp:revision>1487</cp:revision>
  <cp:lastPrinted>2004-01-09T12:06:43Z</cp:lastPrinted>
  <dcterms:created xsi:type="dcterms:W3CDTF">2003-11-29T13:45:59Z</dcterms:created>
  <dcterms:modified xsi:type="dcterms:W3CDTF">2014-05-25T02:34:20Z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